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21"/>
  </p:notesMasterIdLst>
  <p:handoutMasterIdLst>
    <p:handoutMasterId r:id="rId22"/>
  </p:handoutMasterIdLst>
  <p:sldIdLst>
    <p:sldId id="312" r:id="rId6"/>
    <p:sldId id="311" r:id="rId7"/>
    <p:sldId id="314" r:id="rId8"/>
    <p:sldId id="313" r:id="rId9"/>
    <p:sldId id="268" r:id="rId10"/>
    <p:sldId id="269" r:id="rId11"/>
    <p:sldId id="316" r:id="rId12"/>
    <p:sldId id="271" r:id="rId13"/>
    <p:sldId id="315" r:id="rId14"/>
    <p:sldId id="272" r:id="rId15"/>
    <p:sldId id="283" r:id="rId16"/>
    <p:sldId id="273" r:id="rId17"/>
    <p:sldId id="306" r:id="rId18"/>
    <p:sldId id="300" r:id="rId19"/>
    <p:sldId id="284" r:id="rId20"/>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0" autoAdjust="0"/>
  </p:normalViewPr>
  <p:slideViewPr>
    <p:cSldViewPr>
      <p:cViewPr varScale="1">
        <p:scale>
          <a:sx n="47" d="100"/>
          <a:sy n="47" d="100"/>
        </p:scale>
        <p:origin x="1512"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849482" y="0"/>
            <a:ext cx="2946575"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4/24/2023</a:t>
            </a:fld>
            <a:endParaRPr lang="en-GB"/>
          </a:p>
        </p:txBody>
      </p:sp>
      <p:sp>
        <p:nvSpPr>
          <p:cNvPr id="4" name="Footer Placeholder 3"/>
          <p:cNvSpPr>
            <a:spLocks noGrp="1"/>
          </p:cNvSpPr>
          <p:nvPr>
            <p:ph type="ftr" sz="quarter" idx="2"/>
          </p:nvPr>
        </p:nvSpPr>
        <p:spPr>
          <a:xfrm>
            <a:off x="0" y="9428164"/>
            <a:ext cx="2946576"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849482" y="9428164"/>
            <a:ext cx="2946575"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849482" y="0"/>
            <a:ext cx="2946575"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4/24/2023</a:t>
            </a:fld>
            <a:endParaRPr lang="en-GB"/>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77988" y="4714876"/>
            <a:ext cx="5441699"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4"/>
            <a:ext cx="2946576"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849482" y="9428164"/>
            <a:ext cx="2946575"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The</a:t>
            </a:r>
            <a:r>
              <a:rPr lang="en-GB" sz="1400" baseline="0" dirty="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The exercise is</a:t>
            </a:r>
            <a:r>
              <a:rPr lang="en-GB" sz="1400" baseline="0" dirty="0">
                <a:latin typeface="Calibri" pitchFamily="-105" charset="0"/>
              </a:rPr>
              <a:t> intended to reveal a number of influences on food intakes and purchasing decisions. In this case, fair-trade coffee displays ethical concern for distant commodity farmers; evening meal is likely to be high in fat and suggests familiarity with Italian foods (see lunch). Vegetarianism may be a political choice.</a:t>
            </a:r>
          </a:p>
          <a:p>
            <a:endParaRPr lang="en-GB" sz="1400" baseline="0" dirty="0">
              <a:latin typeface="Calibri" pitchFamily="-105" charset="0"/>
            </a:endParaRPr>
          </a:p>
          <a:p>
            <a:r>
              <a:rPr lang="en-GB" sz="1400" baseline="0" dirty="0">
                <a:latin typeface="Calibri" pitchFamily="-105" charset="0"/>
              </a:rPr>
              <a:t>Chocolate cake may carry guilt associations, unlike the coffee. Support for acquaintances shows social structures in some market situations. Tues is not a day for food hedonism, or perhaps reflects work-life balance issues.</a:t>
            </a:r>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12</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note on price. Students are not usually rich. Furthermore we are all experiencing food price inflation linked to energy price rises and the Ukrainian war. So these are new challenges for us when thinking about feeding ourselves. But it would be useful if you could think broadly about the role of price. Don’t just say: if I had more money, I’d buy more organic food. What is perhaps more interesting is what strategies you employ to balancing price and your preferences.</a:t>
            </a:r>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13</a:t>
            </a:fld>
            <a:endParaRPr lang="en-GB"/>
          </a:p>
        </p:txBody>
      </p:sp>
    </p:spTree>
    <p:extLst>
      <p:ext uri="{BB962C8B-B14F-4D97-AF65-F5344CB8AC3E}">
        <p14:creationId xmlns:p14="http://schemas.microsoft.com/office/powerpoint/2010/main" val="73299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14</a:t>
            </a:fld>
            <a:endParaRPr lang="en-GB"/>
          </a:p>
        </p:txBody>
      </p:sp>
    </p:spTree>
    <p:extLst>
      <p:ext uri="{BB962C8B-B14F-4D97-AF65-F5344CB8AC3E}">
        <p14:creationId xmlns:p14="http://schemas.microsoft.com/office/powerpoint/2010/main" val="109953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15</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2</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3</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extLst>
      <p:ext uri="{BB962C8B-B14F-4D97-AF65-F5344CB8AC3E}">
        <p14:creationId xmlns:p14="http://schemas.microsoft.com/office/powerpoint/2010/main" val="72152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0" hangingPunct="0">
              <a:spcAft>
                <a:spcPts val="1200"/>
              </a:spcAft>
            </a:pPr>
            <a:r>
              <a:rPr lang="en-GB" sz="1400" dirty="0">
                <a:latin typeface="Calibri" pitchFamily="-105" charset="0"/>
              </a:rPr>
              <a:t>Please attend all sessions.</a:t>
            </a:r>
            <a:endParaRPr lang="en-GB" sz="1400" u="sng" dirty="0">
              <a:latin typeface="Calibri" pitchFamily="-105" charset="0"/>
            </a:endParaRPr>
          </a:p>
          <a:p>
            <a:pPr eaLnBrk="0" hangingPunct="0">
              <a:spcAft>
                <a:spcPts val="1200"/>
              </a:spcAft>
            </a:pPr>
            <a:r>
              <a:rPr lang="en-GB" sz="1400" u="sng" dirty="0">
                <a:latin typeface="Calibri" pitchFamily="-105" charset="0"/>
              </a:rPr>
              <a:t>You will need to get into groups to do the assignment. </a:t>
            </a:r>
            <a:r>
              <a:rPr lang="en-GB" sz="1400" dirty="0">
                <a:latin typeface="Calibri" pitchFamily="-105" charset="0"/>
              </a:rPr>
              <a:t>We’ll review this process in a moment. </a:t>
            </a:r>
            <a:endParaRPr lang="en-GB" sz="400" dirty="0">
              <a:latin typeface="Calibri" pitchFamily="-105" charset="0"/>
            </a:endParaRPr>
          </a:p>
          <a:p>
            <a:pPr eaLnBrk="0" hangingPunct="0">
              <a:spcAft>
                <a:spcPts val="1200"/>
              </a:spcAft>
            </a:pPr>
            <a:r>
              <a:rPr lang="en-GB" sz="1400" dirty="0">
                <a:latin typeface="Calibri" pitchFamily="-105" charset="0"/>
              </a:rPr>
              <a:t>Do </a:t>
            </a:r>
            <a:r>
              <a:rPr lang="en-GB" sz="1400" u="sng" dirty="0">
                <a:latin typeface="Calibri" pitchFamily="-105" charset="0"/>
              </a:rPr>
              <a:t>join in</a:t>
            </a:r>
            <a:r>
              <a:rPr lang="en-GB" sz="1400" dirty="0">
                <a:latin typeface="Calibri" pitchFamily="-105" charset="0"/>
              </a:rPr>
              <a:t>. Use your voice. Don’t be silent. Your opinion counts. Can you offer similar/different examples? What about Czech or Slovak case studies (</a:t>
            </a:r>
            <a:r>
              <a:rPr lang="en-GB" sz="1400" dirty="0" err="1">
                <a:latin typeface="Calibri" pitchFamily="-105" charset="0"/>
              </a:rPr>
              <a:t>Hoštetin</a:t>
            </a:r>
            <a:r>
              <a:rPr lang="en-GB" sz="1400" dirty="0">
                <a:latin typeface="Calibri" pitchFamily="-105" charset="0"/>
              </a:rPr>
              <a:t> or </a:t>
            </a:r>
            <a:r>
              <a:rPr lang="en-GB" sz="1400" dirty="0" err="1">
                <a:latin typeface="Calibri" pitchFamily="-105" charset="0"/>
              </a:rPr>
              <a:t>Hustopeče</a:t>
            </a:r>
            <a:r>
              <a:rPr lang="en-GB" sz="1400" dirty="0">
                <a:latin typeface="Calibri" pitchFamily="-105" charset="0"/>
              </a:rPr>
              <a:t>?)</a:t>
            </a:r>
          </a:p>
          <a:p>
            <a:pPr eaLnBrk="0" hangingPunct="0">
              <a:spcAft>
                <a:spcPts val="1200"/>
              </a:spcAft>
            </a:pPr>
            <a:r>
              <a:rPr lang="en-GB" sz="1400" dirty="0">
                <a:latin typeface="Calibri" pitchFamily="-105" charset="0"/>
              </a:rPr>
              <a:t>We have a course structure, but please feel free to ask questions as they arise (use the chat, too); discussions may develop and be pursued where time allows.</a:t>
            </a:r>
            <a:endParaRPr lang="en-GB" sz="1400" u="sng" dirty="0">
              <a:latin typeface="Calibri" pitchFamily="-105" charset="0"/>
            </a:endParaRPr>
          </a:p>
          <a:p>
            <a:pPr eaLnBrk="0" hangingPunct="0">
              <a:spcAft>
                <a:spcPts val="1200"/>
              </a:spcAft>
            </a:pPr>
            <a:r>
              <a:rPr lang="en-GB" sz="1400" dirty="0">
                <a:latin typeface="Calibri" pitchFamily="-105" charset="0"/>
              </a:rPr>
              <a:t>I appreciate that English is not your first language and that my examples are often from UK/Germany.</a:t>
            </a:r>
            <a:endParaRPr lang="en-GB" sz="400" dirty="0">
              <a:latin typeface="Calibri" pitchFamily="-105" charset="0"/>
            </a:endParaRPr>
          </a:p>
          <a:p>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a:latin typeface="Calibri" pitchFamily="-105" charset="0"/>
              </a:rPr>
              <a:t>The</a:t>
            </a:r>
            <a:r>
              <a:rPr lang="en-GB" sz="1400" baseline="0" dirty="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p:cNvSpPr txBox="1">
            <a:spLocks noGrp="1"/>
          </p:cNvSpPr>
          <p:nvPr/>
        </p:nvSpPr>
        <p:spPr bwMode="auto">
          <a:xfrm>
            <a:off x="3849482" y="9428164"/>
            <a:ext cx="2946575"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www.jordanscereals.co.uk/news/a-short-history-of-porrid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9388" y="876300"/>
            <a:ext cx="8786812" cy="5155257"/>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Food, sustainability and</a:t>
            </a:r>
          </a:p>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alternative food networks</a:t>
            </a:r>
          </a:p>
          <a:p>
            <a:pPr algn="ctr">
              <a:defRPr/>
            </a:pPr>
            <a:endParaRPr lang="en-US" sz="3600" b="1" dirty="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a:effectLst>
                  <a:outerShdw blurRad="38100" dist="38100" dir="2700000" algn="tl">
                    <a:srgbClr val="DDDDDD"/>
                  </a:outerShdw>
                </a:effectLst>
                <a:latin typeface="Calibri" pitchFamily="-84" charset="0"/>
                <a:ea typeface="Arial" pitchFamily="-84" charset="0"/>
                <a:cs typeface="Arial" pitchFamily="-84" charset="0"/>
              </a:rPr>
              <a:t>Session 1 – Introduction</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Dr Daniel Keech</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Countryside and Community Research Institute</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 UK</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dkeech@glos.ac.uk</a:t>
            </a:r>
          </a:p>
          <a:p>
            <a:pPr algn="ctr">
              <a:defRPr/>
            </a:pPr>
            <a:r>
              <a:rPr lang="en-GB" b="1" dirty="0">
                <a:latin typeface="Calibri" pitchFamily="-84" charset="0"/>
                <a:ea typeface="Arial" pitchFamily="-84" charset="0"/>
                <a:cs typeface="Arial" pitchFamily="-84" charset="0"/>
              </a:rPr>
              <a:t>@CCRI_UK</a:t>
            </a:r>
          </a:p>
          <a:p>
            <a:pPr algn="ctr">
              <a:spcAft>
                <a:spcPts val="600"/>
              </a:spcAft>
              <a:defRPr/>
            </a:pPr>
            <a:endParaRPr lang="en-GB" dirty="0">
              <a:effectLst>
                <a:outerShdw blurRad="38100" dist="38100" dir="2700000" algn="tl">
                  <a:srgbClr val="DDDDDD"/>
                </a:outerShdw>
              </a:effectLst>
              <a:latin typeface="Calibri" pitchFamily="-84" charset="0"/>
              <a:ea typeface="Arial" pitchFamily="-84" charset="0"/>
              <a:cs typeface="Arial" pitchFamily="-84" charset="0"/>
            </a:endParaRPr>
          </a:p>
          <a:p>
            <a:pPr algn="ctr">
              <a:spcAft>
                <a:spcPts val="600"/>
              </a:spcAft>
              <a:defRPr/>
            </a:pPr>
            <a:r>
              <a:rPr lang="en-GB" dirty="0">
                <a:effectLst>
                  <a:outerShdw blurRad="38100" dist="38100" dir="2700000" algn="tl">
                    <a:srgbClr val="DDDDDD"/>
                  </a:outerShdw>
                </a:effectLst>
                <a:latin typeface="Calibri" pitchFamily="-84" charset="0"/>
                <a:ea typeface="Arial" pitchFamily="-84" charset="0"/>
                <a:cs typeface="Arial" pitchFamily="-84" charset="0"/>
              </a:rPr>
              <a:t>Masaryk University, Brno, 24</a:t>
            </a:r>
            <a:r>
              <a:rPr lang="en-GB" baseline="30000" dirty="0">
                <a:effectLst>
                  <a:outerShdw blurRad="38100" dist="38100" dir="2700000" algn="tl">
                    <a:srgbClr val="DDDDDD"/>
                  </a:outerShdw>
                </a:effectLst>
                <a:latin typeface="Calibri" pitchFamily="-84" charset="0"/>
                <a:ea typeface="Arial" pitchFamily="-84" charset="0"/>
                <a:cs typeface="Arial" pitchFamily="-84" charset="0"/>
              </a:rPr>
              <a:t>th</a:t>
            </a:r>
            <a:r>
              <a:rPr lang="en-GB" dirty="0">
                <a:effectLst>
                  <a:outerShdw blurRad="38100" dist="38100" dir="2700000" algn="tl">
                    <a:srgbClr val="DDDDDD"/>
                  </a:outerShdw>
                </a:effectLst>
                <a:latin typeface="Calibri" pitchFamily="-84" charset="0"/>
                <a:ea typeface="Arial" pitchFamily="-84" charset="0"/>
                <a:cs typeface="Arial" pitchFamily="-84" charset="0"/>
              </a:rPr>
              <a:t> – 28</a:t>
            </a:r>
            <a:r>
              <a:rPr lang="en-GB" baseline="30000" dirty="0">
                <a:effectLst>
                  <a:outerShdw blurRad="38100" dist="38100" dir="2700000" algn="tl">
                    <a:srgbClr val="DDDDDD"/>
                  </a:outerShdw>
                </a:effectLst>
                <a:latin typeface="Calibri" pitchFamily="-84" charset="0"/>
                <a:ea typeface="Arial" pitchFamily="-84" charset="0"/>
                <a:cs typeface="Arial" pitchFamily="-84" charset="0"/>
              </a:rPr>
              <a:t>th</a:t>
            </a:r>
            <a:r>
              <a:rPr lang="en-GB" dirty="0">
                <a:effectLst>
                  <a:outerShdw blurRad="38100" dist="38100" dir="2700000" algn="tl">
                    <a:srgbClr val="DDDDDD"/>
                  </a:outerShdw>
                </a:effectLst>
                <a:latin typeface="Calibri" pitchFamily="-84" charset="0"/>
                <a:ea typeface="Arial" pitchFamily="-84" charset="0"/>
                <a:cs typeface="Arial" pitchFamily="-84" charset="0"/>
              </a:rPr>
              <a:t> April 2023</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775993"/>
            <a:ext cx="3317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5201" y="4775994"/>
            <a:ext cx="3317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79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1723549"/>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a:latin typeface="Calibri" pitchFamily="-105" charset="0"/>
              </a:rPr>
              <a:t>Keep a diary keep of what </a:t>
            </a:r>
            <a:r>
              <a:rPr lang="en-GB">
                <a:latin typeface="Calibri" pitchFamily="-105" charset="0"/>
              </a:rPr>
              <a:t>you eat (</a:t>
            </a:r>
            <a:r>
              <a:rPr lang="en-GB" dirty="0">
                <a:latin typeface="Calibri" pitchFamily="-105" charset="0"/>
              </a:rPr>
              <a:t>hopefully started). </a:t>
            </a:r>
            <a:r>
              <a:rPr lang="en-GB" b="1" dirty="0">
                <a:latin typeface="Calibri" pitchFamily="-105" charset="0"/>
              </a:rPr>
              <a:t>When you are buying food and eating, what things do you look for, which contexts inform your actions?</a:t>
            </a:r>
            <a:endParaRPr lang="en-GB" sz="800" dirty="0">
              <a:latin typeface="Calibri" pitchFamily="-105" charset="0"/>
            </a:endParaRPr>
          </a:p>
          <a:p>
            <a:pPr eaLnBrk="0" hangingPunct="0">
              <a:spcAft>
                <a:spcPts val="1200"/>
              </a:spcAft>
            </a:pPr>
            <a:r>
              <a:rPr lang="en-GB" dirty="0">
                <a:latin typeface="Calibri" pitchFamily="-105" charset="0"/>
              </a:rPr>
              <a:t>The table shows some examples of considerations:</a:t>
            </a:r>
          </a:p>
        </p:txBody>
      </p:sp>
      <p:sp>
        <p:nvSpPr>
          <p:cNvPr id="3" name="TextBox 2"/>
          <p:cNvSpPr txBox="1"/>
          <p:nvPr/>
        </p:nvSpPr>
        <p:spPr>
          <a:xfrm>
            <a:off x="1547812" y="549274"/>
            <a:ext cx="5616575" cy="954107"/>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Research exercise </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0985507"/>
              </p:ext>
            </p:extLst>
          </p:nvPr>
        </p:nvGraphicFramePr>
        <p:xfrm>
          <a:off x="1085862" y="4023599"/>
          <a:ext cx="6096000" cy="2291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141579">
                  <a:extLst>
                    <a:ext uri="{9D8B030D-6E8A-4147-A177-3AD203B41FA5}">
                      <a16:colId xmlns:a16="http://schemas.microsoft.com/office/drawing/2014/main" val="20001"/>
                    </a:ext>
                  </a:extLst>
                </a:gridCol>
                <a:gridCol w="1922421">
                  <a:extLst>
                    <a:ext uri="{9D8B030D-6E8A-4147-A177-3AD203B41FA5}">
                      <a16:colId xmlns:a16="http://schemas.microsoft.com/office/drawing/2014/main" val="20002"/>
                    </a:ext>
                  </a:extLst>
                </a:gridCol>
              </a:tblGrid>
              <a:tr h="370840">
                <a:tc>
                  <a:txBody>
                    <a:bodyPr/>
                    <a:lstStyle/>
                    <a:p>
                      <a:r>
                        <a:rPr lang="en-GB" dirty="0"/>
                        <a:t>Preference</a:t>
                      </a:r>
                    </a:p>
                  </a:txBody>
                  <a:tcPr/>
                </a:tc>
                <a:tc>
                  <a:txBody>
                    <a:bodyPr/>
                    <a:lstStyle/>
                    <a:p>
                      <a:r>
                        <a:rPr lang="en-GB" dirty="0"/>
                        <a:t>Reason</a:t>
                      </a:r>
                    </a:p>
                  </a:txBody>
                  <a:tcPr/>
                </a:tc>
                <a:tc>
                  <a:txBody>
                    <a:bodyPr/>
                    <a:lstStyle/>
                    <a:p>
                      <a:r>
                        <a:rPr lang="en-GB" dirty="0"/>
                        <a:t>Indicator</a:t>
                      </a:r>
                    </a:p>
                  </a:txBody>
                  <a:tcPr/>
                </a:tc>
                <a:extLst>
                  <a:ext uri="{0D108BD9-81ED-4DB2-BD59-A6C34878D82A}">
                    <a16:rowId xmlns:a16="http://schemas.microsoft.com/office/drawing/2014/main" val="10000"/>
                  </a:ext>
                </a:extLst>
              </a:tr>
              <a:tr h="370840">
                <a:tc>
                  <a:txBody>
                    <a:bodyPr/>
                    <a:lstStyle/>
                    <a:p>
                      <a:r>
                        <a:rPr lang="en-GB" dirty="0"/>
                        <a:t>I buy ready</a:t>
                      </a:r>
                      <a:r>
                        <a:rPr lang="en-GB" baseline="0" dirty="0"/>
                        <a:t>-meals.</a:t>
                      </a:r>
                      <a:endParaRPr lang="en-GB" dirty="0"/>
                    </a:p>
                  </a:txBody>
                  <a:tcPr/>
                </a:tc>
                <a:tc>
                  <a:txBody>
                    <a:bodyPr/>
                    <a:lstStyle/>
                    <a:p>
                      <a:r>
                        <a:rPr lang="en-GB" baseline="0" dirty="0"/>
                        <a:t>I don’t enjoy cooking.</a:t>
                      </a:r>
                      <a:endParaRPr lang="en-GB" dirty="0"/>
                    </a:p>
                  </a:txBody>
                  <a:tcPr/>
                </a:tc>
                <a:tc>
                  <a:txBody>
                    <a:bodyPr/>
                    <a:lstStyle/>
                    <a:p>
                      <a:r>
                        <a:rPr lang="en-GB" dirty="0"/>
                        <a:t>Cooking</a:t>
                      </a:r>
                      <a:r>
                        <a:rPr lang="en-GB" baseline="0" dirty="0"/>
                        <a:t> instructions</a:t>
                      </a:r>
                      <a:endParaRPr lang="en-GB" dirty="0"/>
                    </a:p>
                  </a:txBody>
                  <a:tcPr/>
                </a:tc>
                <a:extLst>
                  <a:ext uri="{0D108BD9-81ED-4DB2-BD59-A6C34878D82A}">
                    <a16:rowId xmlns:a16="http://schemas.microsoft.com/office/drawing/2014/main" val="10001"/>
                  </a:ext>
                </a:extLst>
              </a:tr>
              <a:tr h="370840">
                <a:tc>
                  <a:txBody>
                    <a:bodyPr/>
                    <a:lstStyle/>
                    <a:p>
                      <a:r>
                        <a:rPr lang="en-GB" dirty="0"/>
                        <a:t>I buy the cheapest food available.</a:t>
                      </a:r>
                    </a:p>
                  </a:txBody>
                  <a:tcPr/>
                </a:tc>
                <a:tc>
                  <a:txBody>
                    <a:bodyPr/>
                    <a:lstStyle/>
                    <a:p>
                      <a:r>
                        <a:rPr lang="en-GB" dirty="0"/>
                        <a:t>I am a student with not much money.</a:t>
                      </a:r>
                    </a:p>
                  </a:txBody>
                  <a:tcPr/>
                </a:tc>
                <a:tc>
                  <a:txBody>
                    <a:bodyPr/>
                    <a:lstStyle/>
                    <a:p>
                      <a:r>
                        <a:rPr lang="en-GB" dirty="0"/>
                        <a:t>Price</a:t>
                      </a:r>
                    </a:p>
                  </a:txBody>
                  <a:tcPr/>
                </a:tc>
                <a:extLst>
                  <a:ext uri="{0D108BD9-81ED-4DB2-BD59-A6C34878D82A}">
                    <a16:rowId xmlns:a16="http://schemas.microsoft.com/office/drawing/2014/main" val="10002"/>
                  </a:ext>
                </a:extLst>
              </a:tr>
              <a:tr h="370840">
                <a:tc>
                  <a:txBody>
                    <a:bodyPr/>
                    <a:lstStyle/>
                    <a:p>
                      <a:r>
                        <a:rPr lang="en-GB" dirty="0"/>
                        <a:t>I try to buy organic food.</a:t>
                      </a:r>
                    </a:p>
                  </a:txBody>
                  <a:tcPr/>
                </a:tc>
                <a:tc>
                  <a:txBody>
                    <a:bodyPr/>
                    <a:lstStyle/>
                    <a:p>
                      <a:r>
                        <a:rPr lang="en-GB" dirty="0"/>
                        <a:t>I believe it’s better for your health.</a:t>
                      </a:r>
                    </a:p>
                  </a:txBody>
                  <a:tcPr/>
                </a:tc>
                <a:tc>
                  <a:txBody>
                    <a:bodyPr/>
                    <a:lstStyle/>
                    <a:p>
                      <a:r>
                        <a:rPr lang="en-GB" dirty="0"/>
                        <a:t>Certification</a:t>
                      </a:r>
                      <a:r>
                        <a:rPr lang="en-GB" baseline="0" dirty="0"/>
                        <a:t> l</a:t>
                      </a:r>
                      <a:r>
                        <a:rPr lang="en-GB" dirty="0"/>
                        <a:t>abel</a:t>
                      </a:r>
                    </a:p>
                  </a:txBody>
                  <a:tcPr/>
                </a:tc>
                <a:extLst>
                  <a:ext uri="{0D108BD9-81ED-4DB2-BD59-A6C34878D82A}">
                    <a16:rowId xmlns:a16="http://schemas.microsoft.com/office/drawing/2014/main" val="10003"/>
                  </a:ext>
                </a:extLst>
              </a:tr>
            </a:tbl>
          </a:graphicData>
        </a:graphic>
      </p:graphicFrame>
      <p:pic>
        <p:nvPicPr>
          <p:cNvPr id="1026" name="Picture 2" descr="http://orgaiam.com/wp-content/uploads/2013/12/logo-bio-produkt-e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62" y="5765979"/>
            <a:ext cx="2006589" cy="109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985980"/>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b="1" dirty="0">
                <a:latin typeface="Calibri" pitchFamily="-105" charset="0"/>
              </a:rPr>
              <a:t>Buying</a:t>
            </a:r>
            <a:r>
              <a:rPr lang="en-GB" dirty="0">
                <a:latin typeface="Calibri" pitchFamily="-105" charset="0"/>
              </a:rPr>
              <a:t>: What decisions were involved in making your purchases? Did you make any compromises or trade-offs?</a:t>
            </a:r>
          </a:p>
          <a:p>
            <a:pPr eaLnBrk="0" hangingPunct="0">
              <a:spcAft>
                <a:spcPts val="1200"/>
              </a:spcAft>
            </a:pPr>
            <a:r>
              <a:rPr lang="en-GB" b="1" dirty="0">
                <a:latin typeface="Calibri" pitchFamily="-105" charset="0"/>
              </a:rPr>
              <a:t>Menu</a:t>
            </a:r>
            <a:r>
              <a:rPr lang="en-GB" dirty="0">
                <a:latin typeface="Calibri" pitchFamily="-105" charset="0"/>
              </a:rPr>
              <a:t>: What did you cook and eat and what decisions were linked to this (preferences, religion, memories, occasion)?</a:t>
            </a:r>
          </a:p>
          <a:p>
            <a:pPr eaLnBrk="0" hangingPunct="0">
              <a:spcAft>
                <a:spcPts val="1200"/>
              </a:spcAft>
            </a:pPr>
            <a:r>
              <a:rPr lang="en-GB" b="1" dirty="0">
                <a:latin typeface="Calibri" pitchFamily="-105" charset="0"/>
              </a:rPr>
              <a:t>Consequences</a:t>
            </a:r>
            <a:r>
              <a:rPr lang="en-GB" dirty="0">
                <a:latin typeface="Calibri" pitchFamily="-105" charset="0"/>
              </a:rPr>
              <a:t>: Consider the sustainability issues of your meals and purchasing in this period. Food chains - human and non-human issues; lifestyle adaptations, tensions. We are not trying to define the ideal sustainable diet but to explore how sustainability affects the ways we eat.</a:t>
            </a:r>
          </a:p>
          <a:p>
            <a:pPr eaLnBrk="0" hangingPunct="0">
              <a:spcAft>
                <a:spcPts val="1200"/>
              </a:spcAft>
            </a:pPr>
            <a:r>
              <a:rPr lang="en-GB" b="1" dirty="0">
                <a:latin typeface="Calibri" pitchFamily="-105" charset="0"/>
              </a:rPr>
              <a:t>Alternatives</a:t>
            </a:r>
            <a:r>
              <a:rPr lang="en-GB" dirty="0">
                <a:latin typeface="Calibri" pitchFamily="-105" charset="0"/>
              </a:rPr>
              <a:t>: What would you like to change if you could? How would you achieve that? What/who needs to act for changes to happen, in your opinion?</a:t>
            </a:r>
          </a:p>
        </p:txBody>
      </p:sp>
      <p:sp>
        <p:nvSpPr>
          <p:cNvPr id="3" name="TextBox 2"/>
          <p:cNvSpPr txBox="1"/>
          <p:nvPr/>
        </p:nvSpPr>
        <p:spPr>
          <a:xfrm>
            <a:off x="1547813" y="549275"/>
            <a:ext cx="5616575" cy="954107"/>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Research exercise – food diary </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217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63508" y="260648"/>
            <a:ext cx="7205870" cy="6155531"/>
          </a:xfrm>
          <a:prstGeom prst="rect">
            <a:avLst/>
          </a:prstGeom>
          <a:noFill/>
          <a:ln w="9525">
            <a:noFill/>
            <a:miter lim="800000"/>
            <a:headEnd/>
            <a:tailEnd/>
          </a:ln>
        </p:spPr>
        <p:txBody>
          <a:bodyPr wrap="square">
            <a:prstTxWarp prst="textNoShape">
              <a:avLst/>
            </a:prstTxWarp>
            <a:spAutoFit/>
          </a:bodyPr>
          <a:lstStyle/>
          <a:p>
            <a:pPr eaLnBrk="0" hangingPunct="0">
              <a:spcAft>
                <a:spcPts val="0"/>
              </a:spcAft>
            </a:pPr>
            <a:r>
              <a:rPr lang="en-GB" sz="3600" b="1" dirty="0">
                <a:latin typeface="Calibri" pitchFamily="-105" charset="0"/>
              </a:rPr>
              <a:t>Example of food diary </a:t>
            </a:r>
          </a:p>
          <a:p>
            <a:pPr eaLnBrk="0" hangingPunct="0">
              <a:spcAft>
                <a:spcPts val="0"/>
              </a:spcAft>
            </a:pPr>
            <a:r>
              <a:rPr lang="en-GB" sz="3600" b="1" dirty="0">
                <a:latin typeface="Calibri" pitchFamily="-105" charset="0"/>
              </a:rPr>
              <a:t>record</a:t>
            </a:r>
          </a:p>
          <a:p>
            <a:pPr eaLnBrk="0" hangingPunct="0">
              <a:spcAft>
                <a:spcPts val="1200"/>
              </a:spcAft>
            </a:pPr>
            <a:endParaRPr lang="en-GB" sz="800" dirty="0">
              <a:latin typeface="Calibri" pitchFamily="-105" charset="0"/>
            </a:endParaRPr>
          </a:p>
          <a:p>
            <a:pPr eaLnBrk="0" hangingPunct="0">
              <a:spcAft>
                <a:spcPts val="1200"/>
              </a:spcAft>
            </a:pPr>
            <a:r>
              <a:rPr lang="en-GB" u="sng">
                <a:latin typeface="Calibri" pitchFamily="-105" charset="0"/>
              </a:rPr>
              <a:t>Monday 24</a:t>
            </a:r>
            <a:r>
              <a:rPr lang="en-GB" u="sng" baseline="30000">
                <a:latin typeface="Calibri" pitchFamily="-105" charset="0"/>
              </a:rPr>
              <a:t>th</a:t>
            </a:r>
            <a:r>
              <a:rPr lang="en-GB" u="sng">
                <a:latin typeface="Calibri" pitchFamily="-105" charset="0"/>
              </a:rPr>
              <a:t> April 2023</a:t>
            </a:r>
            <a:endParaRPr lang="en-GB" u="sng" dirty="0">
              <a:latin typeface="Calibri" pitchFamily="-105" charset="0"/>
            </a:endParaRPr>
          </a:p>
          <a:p>
            <a:pPr eaLnBrk="0" hangingPunct="0">
              <a:spcAft>
                <a:spcPts val="1200"/>
              </a:spcAft>
            </a:pPr>
            <a:r>
              <a:rPr lang="en-GB" dirty="0">
                <a:latin typeface="Calibri" pitchFamily="-105" charset="0"/>
              </a:rPr>
              <a:t>Breakfast – Tea, oatmeal porridge with honey.</a:t>
            </a:r>
          </a:p>
          <a:p>
            <a:pPr eaLnBrk="0" hangingPunct="0">
              <a:spcAft>
                <a:spcPts val="1200"/>
              </a:spcAft>
            </a:pPr>
            <a:r>
              <a:rPr lang="en-GB" dirty="0">
                <a:latin typeface="Calibri" pitchFamily="-105" charset="0"/>
              </a:rPr>
              <a:t>Lunch – Vegetarian meal from university canteen: soup, potato salad and cheese sandwich. Chocolate bar.</a:t>
            </a:r>
          </a:p>
          <a:p>
            <a:pPr eaLnBrk="0" hangingPunct="0">
              <a:spcAft>
                <a:spcPts val="1200"/>
              </a:spcAft>
            </a:pPr>
            <a:r>
              <a:rPr lang="en-GB" dirty="0">
                <a:latin typeface="Calibri" pitchFamily="-105" charset="0"/>
              </a:rPr>
              <a:t>Evening meal – Frozen pizza and frozen chips from the supermarket.</a:t>
            </a:r>
          </a:p>
          <a:p>
            <a:pPr eaLnBrk="0" hangingPunct="0">
              <a:spcAft>
                <a:spcPts val="1200"/>
              </a:spcAft>
            </a:pPr>
            <a:r>
              <a:rPr lang="en-GB" dirty="0">
                <a:latin typeface="Calibri" pitchFamily="-105" charset="0"/>
              </a:rPr>
              <a:t>Comments – My aunt’s honey. Always buy fair-trade tea. I’m a vegetarian. Just </a:t>
            </a:r>
            <a:r>
              <a:rPr lang="en-GB" u="sng" dirty="0">
                <a:latin typeface="Calibri" pitchFamily="-105" charset="0"/>
              </a:rPr>
              <a:t>can’t</a:t>
            </a:r>
            <a:r>
              <a:rPr lang="en-GB" dirty="0">
                <a:latin typeface="Calibri" pitchFamily="-105" charset="0"/>
              </a:rPr>
              <a:t> resist chocolate! Quick evening meal, I am meeting friends tonight. Afternoon coffee plus rhubarb cake at new local produce street stall run by people I know. </a:t>
            </a:r>
            <a:r>
              <a:rPr lang="en-GB" i="1" dirty="0">
                <a:latin typeface="Calibri" pitchFamily="-105" charset="0"/>
              </a:rPr>
              <a:t>(for example)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3909"/>
            <a:ext cx="3296180" cy="2122304"/>
          </a:xfrm>
          <a:prstGeom prst="rect">
            <a:avLst/>
          </a:prstGeom>
        </p:spPr>
      </p:pic>
      <p:sp>
        <p:nvSpPr>
          <p:cNvPr id="3" name="TextBox 2"/>
          <p:cNvSpPr txBox="1"/>
          <p:nvPr/>
        </p:nvSpPr>
        <p:spPr>
          <a:xfrm rot="5400000">
            <a:off x="6676273" y="3926831"/>
            <a:ext cx="4104456" cy="523220"/>
          </a:xfrm>
          <a:prstGeom prst="rect">
            <a:avLst/>
          </a:prstGeom>
          <a:noFill/>
        </p:spPr>
        <p:txBody>
          <a:bodyPr wrap="square" rtlCol="0">
            <a:spAutoFit/>
          </a:bodyPr>
          <a:lstStyle/>
          <a:p>
            <a:r>
              <a:rPr lang="en-GB" sz="1400" dirty="0">
                <a:latin typeface="+mn-lt"/>
                <a:hlinkClick r:id="rId4"/>
              </a:rPr>
              <a:t>Pic:   https://www.jordanscereals.co.uk/news/a-short-history-of-porridge</a:t>
            </a:r>
            <a:r>
              <a:rPr lang="en-GB" sz="1400" dirty="0">
                <a:latin typeface="+mn-lt"/>
              </a:rPr>
              <a:t> </a:t>
            </a:r>
          </a:p>
        </p:txBody>
      </p:sp>
    </p:spTree>
    <p:extLst>
      <p:ext uri="{BB962C8B-B14F-4D97-AF65-F5344CB8AC3E}">
        <p14:creationId xmlns:p14="http://schemas.microsoft.com/office/powerpoint/2010/main" val="7791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6336704" cy="584775"/>
          </a:xfrm>
          <a:prstGeom prst="rect">
            <a:avLst/>
          </a:prstGeom>
          <a:noFill/>
        </p:spPr>
        <p:txBody>
          <a:bodyPr wrap="square" rtlCol="0">
            <a:spAutoFit/>
          </a:bodyPr>
          <a:lstStyle/>
          <a:p>
            <a:r>
              <a:rPr lang="en-GB" sz="3200" b="1" dirty="0">
                <a:latin typeface="+mn-lt"/>
              </a:rPr>
              <a:t>Food diary verbal report</a:t>
            </a:r>
            <a:endParaRPr lang="en-US" sz="3200" b="1" dirty="0">
              <a:latin typeface="+mn-lt"/>
            </a:endParaRPr>
          </a:p>
        </p:txBody>
      </p:sp>
      <p:sp>
        <p:nvSpPr>
          <p:cNvPr id="3" name="TextBox 2"/>
          <p:cNvSpPr txBox="1"/>
          <p:nvPr/>
        </p:nvSpPr>
        <p:spPr>
          <a:xfrm>
            <a:off x="755576" y="944828"/>
            <a:ext cx="7848872" cy="5632311"/>
          </a:xfrm>
          <a:prstGeom prst="rect">
            <a:avLst/>
          </a:prstGeom>
          <a:noFill/>
        </p:spPr>
        <p:txBody>
          <a:bodyPr wrap="square" rtlCol="0">
            <a:spAutoFit/>
          </a:bodyPr>
          <a:lstStyle/>
          <a:p>
            <a:pPr algn="just"/>
            <a:r>
              <a:rPr lang="en-GB" sz="2000" dirty="0">
                <a:latin typeface="+mn-lt"/>
              </a:rPr>
              <a:t>This is based on your diary in the form of an oral presentation to the rest of the group. </a:t>
            </a:r>
            <a:r>
              <a:rPr lang="en-GB" sz="2000" u="sng" dirty="0">
                <a:effectLst>
                  <a:outerShdw blurRad="38100" dist="38100" dir="2700000" algn="tl">
                    <a:srgbClr val="000000">
                      <a:alpha val="43137"/>
                    </a:srgbClr>
                  </a:outerShdw>
                </a:effectLst>
                <a:latin typeface="+mn-lt"/>
              </a:rPr>
              <a:t>Need to divide into groups.</a:t>
            </a:r>
          </a:p>
          <a:p>
            <a:pPr algn="just"/>
            <a:endParaRPr lang="en-GB" sz="2000" dirty="0">
              <a:latin typeface="+mn-lt"/>
            </a:endParaRPr>
          </a:p>
          <a:p>
            <a:pPr algn="just"/>
            <a:r>
              <a:rPr lang="en-GB" sz="2000" dirty="0">
                <a:latin typeface="+mn-lt"/>
              </a:rPr>
              <a:t>Can be simply speaking, power-point, phone video, excel sheet… all this is fine. But draw out </a:t>
            </a:r>
            <a:r>
              <a:rPr lang="en-GB" sz="2000" u="sng" dirty="0">
                <a:latin typeface="+mn-lt"/>
              </a:rPr>
              <a:t>critical questions</a:t>
            </a:r>
            <a:r>
              <a:rPr lang="en-GB" sz="2000" dirty="0">
                <a:latin typeface="+mn-lt"/>
              </a:rPr>
              <a:t> or dilemmas which you have encountered or find interesting. For example:</a:t>
            </a:r>
          </a:p>
          <a:p>
            <a:endParaRPr lang="en-GB" sz="2000" dirty="0">
              <a:latin typeface="+mn-lt"/>
            </a:endParaRPr>
          </a:p>
          <a:p>
            <a:pPr marL="342900" indent="-342900" algn="just">
              <a:buFont typeface="Arial" panose="020B0604020202020204" pitchFamily="34" charset="0"/>
              <a:buChar char="•"/>
            </a:pPr>
            <a:r>
              <a:rPr lang="en-GB" sz="2000" dirty="0">
                <a:latin typeface="+mn-lt"/>
              </a:rPr>
              <a:t>Health: do labels influence your choices? How?</a:t>
            </a:r>
          </a:p>
          <a:p>
            <a:pPr marL="342900" indent="-342900" algn="just">
              <a:buFont typeface="Arial" panose="020B0604020202020204" pitchFamily="34" charset="0"/>
              <a:buChar char="•"/>
            </a:pPr>
            <a:r>
              <a:rPr lang="en-GB" sz="2000" dirty="0">
                <a:latin typeface="+mn-lt"/>
              </a:rPr>
              <a:t>Environment: did you throw lots of food away? Packaging?</a:t>
            </a:r>
          </a:p>
          <a:p>
            <a:pPr marL="342900" indent="-342900" algn="just">
              <a:buFont typeface="Arial" panose="020B0604020202020204" pitchFamily="34" charset="0"/>
              <a:buChar char="•"/>
            </a:pPr>
            <a:r>
              <a:rPr lang="en-GB" sz="2000" dirty="0">
                <a:latin typeface="+mn-lt"/>
              </a:rPr>
              <a:t>Ethics: fair-trade is essential; or an apology for neo-liberalism… </a:t>
            </a:r>
          </a:p>
          <a:p>
            <a:pPr marL="342900" indent="-342900" algn="just">
              <a:buFont typeface="Arial" panose="020B0604020202020204" pitchFamily="34" charset="0"/>
              <a:buChar char="•"/>
            </a:pPr>
            <a:r>
              <a:rPr lang="en-GB" sz="2000" dirty="0">
                <a:latin typeface="+mn-lt"/>
              </a:rPr>
              <a:t>Meat: climate disaster; or a way to save cultural landscapes…</a:t>
            </a:r>
          </a:p>
          <a:p>
            <a:pPr marL="342900" indent="-342900" algn="just">
              <a:buFont typeface="Arial" panose="020B0604020202020204" pitchFamily="34" charset="0"/>
              <a:buChar char="•"/>
            </a:pPr>
            <a:r>
              <a:rPr lang="en-GB" sz="2000" dirty="0">
                <a:latin typeface="+mn-lt"/>
              </a:rPr>
              <a:t>Social: no fresh fruit and veg in my neighbourhood; grow my own…</a:t>
            </a:r>
          </a:p>
          <a:p>
            <a:pPr marL="342900" indent="-342900" algn="just">
              <a:buFont typeface="Arial" panose="020B0604020202020204" pitchFamily="34" charset="0"/>
              <a:buChar char="•"/>
            </a:pPr>
            <a:r>
              <a:rPr lang="en-GB" sz="2000" dirty="0">
                <a:latin typeface="+mn-lt"/>
              </a:rPr>
              <a:t>Lifestyle/gender – class of 2016… vegan/protein and changing trends class of 2013 (home), 2018 (cafes)</a:t>
            </a:r>
          </a:p>
          <a:p>
            <a:pPr marL="342900" indent="-342900" algn="just">
              <a:buFont typeface="Arial" panose="020B0604020202020204" pitchFamily="34" charset="0"/>
              <a:buChar char="•"/>
            </a:pPr>
            <a:r>
              <a:rPr lang="en-GB" sz="2000" dirty="0">
                <a:latin typeface="+mn-lt"/>
              </a:rPr>
              <a:t>Economic: does sustainable food cost more?*</a:t>
            </a:r>
          </a:p>
          <a:p>
            <a:pPr marL="342900" indent="-342900" algn="just">
              <a:buFont typeface="Arial" panose="020B0604020202020204" pitchFamily="34" charset="0"/>
              <a:buChar char="•"/>
            </a:pPr>
            <a:r>
              <a:rPr lang="en-GB" sz="2000" dirty="0">
                <a:latin typeface="+mn-lt"/>
              </a:rPr>
              <a:t>Has COVID changed what you would normally do?</a:t>
            </a:r>
          </a:p>
          <a:p>
            <a:pPr algn="just"/>
            <a:endParaRPr lang="en-GB" sz="2000" dirty="0">
              <a:latin typeface="+mn-lt"/>
            </a:endParaRPr>
          </a:p>
          <a:p>
            <a:pPr algn="just"/>
            <a:r>
              <a:rPr lang="en-GB" sz="2000" b="1" dirty="0">
                <a:latin typeface="+mn-lt"/>
              </a:rPr>
              <a:t>Be as honest as possible – this is data collection, not an ethical contest.</a:t>
            </a:r>
            <a:endParaRPr lang="en-US" sz="2000" b="1" dirty="0">
              <a:latin typeface="+mn-lt"/>
            </a:endParaRPr>
          </a:p>
        </p:txBody>
      </p:sp>
    </p:spTree>
    <p:extLst>
      <p:ext uri="{BB962C8B-B14F-4D97-AF65-F5344CB8AC3E}">
        <p14:creationId xmlns:p14="http://schemas.microsoft.com/office/powerpoint/2010/main" val="11030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560840" cy="584775"/>
          </a:xfrm>
          <a:prstGeom prst="rect">
            <a:avLst/>
          </a:prstGeom>
          <a:noFill/>
        </p:spPr>
        <p:txBody>
          <a:bodyPr wrap="square" rtlCol="0">
            <a:spAutoFit/>
          </a:bodyPr>
          <a:lstStyle/>
          <a:p>
            <a:r>
              <a:rPr lang="en-GB" sz="3200" b="1" dirty="0">
                <a:latin typeface="+mn-lt"/>
              </a:rPr>
              <a:t>Food diary oral presentation on Thursday</a:t>
            </a:r>
            <a:endParaRPr lang="en-US" sz="3200" b="1" dirty="0">
              <a:latin typeface="+mn-lt"/>
            </a:endParaRPr>
          </a:p>
        </p:txBody>
      </p:sp>
      <p:sp>
        <p:nvSpPr>
          <p:cNvPr id="3" name="TextBox 2"/>
          <p:cNvSpPr txBox="1"/>
          <p:nvPr/>
        </p:nvSpPr>
        <p:spPr>
          <a:xfrm>
            <a:off x="827584" y="1700808"/>
            <a:ext cx="7848872" cy="4893647"/>
          </a:xfrm>
          <a:prstGeom prst="rect">
            <a:avLst/>
          </a:prstGeom>
          <a:noFill/>
        </p:spPr>
        <p:txBody>
          <a:bodyPr wrap="square" rtlCol="0">
            <a:spAutoFit/>
          </a:bodyPr>
          <a:lstStyle/>
          <a:p>
            <a:r>
              <a:rPr lang="en-GB" dirty="0">
                <a:latin typeface="+mj-lt"/>
              </a:rPr>
              <a:t>Don’t just describe what you bought/ate. </a:t>
            </a:r>
            <a:r>
              <a:rPr lang="en-GB" u="sng" dirty="0">
                <a:latin typeface="+mj-lt"/>
              </a:rPr>
              <a:t>Draw out critical reflections based on what we have discussed.</a:t>
            </a:r>
            <a:r>
              <a:rPr lang="en-GB" dirty="0">
                <a:latin typeface="+mj-lt"/>
              </a:rPr>
              <a:t> Do you need a structure for the presentation? </a:t>
            </a:r>
            <a:r>
              <a:rPr lang="en-GB" i="1" dirty="0">
                <a:latin typeface="+mj-lt"/>
              </a:rPr>
              <a:t>For example</a:t>
            </a:r>
            <a:r>
              <a:rPr lang="en-GB" dirty="0">
                <a:latin typeface="+mj-lt"/>
              </a:rPr>
              <a:t>:</a:t>
            </a:r>
          </a:p>
          <a:p>
            <a:endParaRPr lang="en-GB" dirty="0">
              <a:latin typeface="+mj-lt"/>
            </a:endParaRPr>
          </a:p>
          <a:p>
            <a:pPr marL="457200" indent="-457200">
              <a:buFont typeface="+mj-lt"/>
              <a:buAutoNum type="arabicPeriod"/>
            </a:pPr>
            <a:r>
              <a:rPr lang="en-GB" dirty="0">
                <a:latin typeface="+mj-lt"/>
              </a:rPr>
              <a:t>Introduction: who is in your group? Same/different habits?</a:t>
            </a:r>
          </a:p>
          <a:p>
            <a:pPr marL="457200" indent="-457200">
              <a:buFont typeface="+mj-lt"/>
              <a:buAutoNum type="arabicPeriod"/>
            </a:pPr>
            <a:r>
              <a:rPr lang="en-GB" dirty="0">
                <a:latin typeface="+mj-lt"/>
              </a:rPr>
              <a:t>What method did you use in data recording / analysis / presentation (and why)?</a:t>
            </a:r>
          </a:p>
          <a:p>
            <a:pPr marL="457200" indent="-457200">
              <a:buFont typeface="+mj-lt"/>
              <a:buAutoNum type="arabicPeriod"/>
            </a:pPr>
            <a:r>
              <a:rPr lang="en-GB" dirty="0">
                <a:latin typeface="+mj-lt"/>
              </a:rPr>
              <a:t>2 or 3 key findings from your data (quotations, pictures…)</a:t>
            </a:r>
          </a:p>
          <a:p>
            <a:pPr marL="457200" indent="-457200">
              <a:buFont typeface="+mj-lt"/>
              <a:buAutoNum type="arabicPeriod"/>
            </a:pPr>
            <a:r>
              <a:rPr lang="en-GB" dirty="0">
                <a:latin typeface="+mj-lt"/>
              </a:rPr>
              <a:t>Conclusions about sustainability dimensions</a:t>
            </a:r>
          </a:p>
          <a:p>
            <a:endParaRPr lang="en-GB" u="sng" dirty="0">
              <a:latin typeface="+mj-lt"/>
            </a:endParaRPr>
          </a:p>
          <a:p>
            <a:r>
              <a:rPr lang="en-GB" dirty="0">
                <a:latin typeface="+mj-lt"/>
              </a:rPr>
              <a:t>You can decide how you present your work. Remember you have only about </a:t>
            </a:r>
            <a:r>
              <a:rPr lang="en-GB" b="1" dirty="0">
                <a:latin typeface="+mj-lt"/>
              </a:rPr>
              <a:t>10 mins per group</a:t>
            </a:r>
            <a:r>
              <a:rPr lang="en-GB" dirty="0">
                <a:latin typeface="+mj-lt"/>
              </a:rPr>
              <a:t>.</a:t>
            </a:r>
          </a:p>
        </p:txBody>
      </p:sp>
    </p:spTree>
    <p:extLst>
      <p:ext uri="{BB962C8B-B14F-4D97-AF65-F5344CB8AC3E}">
        <p14:creationId xmlns:p14="http://schemas.microsoft.com/office/powerpoint/2010/main" val="11116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923330"/>
          </a:xfrm>
          <a:prstGeom prst="rect">
            <a:avLst/>
          </a:prstGeom>
          <a:noFill/>
          <a:ln w="9525">
            <a:noFill/>
            <a:miter lim="800000"/>
            <a:headEnd/>
            <a:tailEnd/>
          </a:ln>
        </p:spPr>
        <p:txBody>
          <a:bodyPr wrap="square">
            <a:prstTxWarp prst="textNoShape">
              <a:avLst/>
            </a:prstTxWarp>
            <a:spAutoFit/>
          </a:bodyPr>
          <a:lstStyle/>
          <a:p>
            <a:pPr algn="ctr" eaLnBrk="0" hangingPunct="0">
              <a:spcAft>
                <a:spcPts val="1200"/>
              </a:spcAft>
            </a:pPr>
            <a:r>
              <a:rPr lang="en-GB" sz="3600" b="1" dirty="0">
                <a:latin typeface="Calibri" pitchFamily="-105" charset="0"/>
              </a:rPr>
              <a:t>Any</a:t>
            </a:r>
            <a:r>
              <a:rPr lang="en-GB" sz="3600" dirty="0">
                <a:latin typeface="Calibri" pitchFamily="-105" charset="0"/>
              </a:rPr>
              <a:t> </a:t>
            </a:r>
            <a:r>
              <a:rPr lang="en-GB" sz="3600" b="1" dirty="0">
                <a:latin typeface="Calibri" pitchFamily="-105" charset="0"/>
              </a:rPr>
              <a:t>questions/comments so far?</a:t>
            </a:r>
          </a:p>
          <a:p>
            <a:pPr eaLnBrk="0" hangingPunct="0">
              <a:spcAft>
                <a:spcPts val="1200"/>
              </a:spcAft>
            </a:pPr>
            <a:endParaRPr lang="en-GB" sz="800" dirty="0">
              <a:latin typeface="Calibri" pitchFamily="-105" charset="0"/>
            </a:endParaRPr>
          </a:p>
        </p:txBody>
      </p:sp>
    </p:spTree>
    <p:extLst>
      <p:ext uri="{BB962C8B-B14F-4D97-AF65-F5344CB8AC3E}">
        <p14:creationId xmlns:p14="http://schemas.microsoft.com/office/powerpoint/2010/main" val="53868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1"/>
            <a:ext cx="4572000" cy="5386090"/>
          </a:xfrm>
          <a:prstGeom prst="rect">
            <a:avLst/>
          </a:prstGeom>
        </p:spPr>
        <p:txBody>
          <a:bodyPr wrap="square">
            <a:spAutoFit/>
          </a:bodyPr>
          <a:lstStyle/>
          <a:p>
            <a:pPr eaLnBrk="0" hangingPunct="0">
              <a:spcAft>
                <a:spcPts val="0"/>
              </a:spcAft>
            </a:pPr>
            <a:r>
              <a:rPr lang="en-GB" sz="2000" b="1" dirty="0">
                <a:latin typeface="Calibri" pitchFamily="-105" charset="0"/>
              </a:rPr>
              <a:t>University of Gloucestershire</a:t>
            </a:r>
          </a:p>
          <a:p>
            <a:pPr indent="-457200" eaLnBrk="0" hangingPunct="0">
              <a:spcAft>
                <a:spcPts val="0"/>
              </a:spcAft>
              <a:buFont typeface="Wingdings" charset="2"/>
              <a:buChar char="§"/>
            </a:pPr>
            <a:r>
              <a:rPr lang="en-GB" sz="2000" dirty="0">
                <a:latin typeface="Calibri" pitchFamily="-105" charset="0"/>
              </a:rPr>
              <a:t>Small university in SW England</a:t>
            </a:r>
          </a:p>
          <a:p>
            <a:pPr indent="-457200" eaLnBrk="0" hangingPunct="0">
              <a:spcAft>
                <a:spcPts val="0"/>
              </a:spcAft>
              <a:buFont typeface="Wingdings" charset="2"/>
              <a:buChar char="§"/>
            </a:pPr>
            <a:r>
              <a:rPr lang="en-GB" sz="2000" dirty="0">
                <a:latin typeface="Calibri" pitchFamily="-105" charset="0"/>
              </a:rPr>
              <a:t>Originally est. in 1847</a:t>
            </a:r>
          </a:p>
          <a:p>
            <a:pPr indent="-457200" eaLnBrk="0" hangingPunct="0">
              <a:spcAft>
                <a:spcPts val="0"/>
              </a:spcAft>
              <a:buFont typeface="Wingdings" charset="2"/>
              <a:buChar char="§"/>
            </a:pPr>
            <a:r>
              <a:rPr lang="en-GB" sz="2000" dirty="0">
                <a:latin typeface="Calibri" pitchFamily="-105" charset="0"/>
              </a:rPr>
              <a:t>c. 10,000 students + 1,500 PG</a:t>
            </a:r>
          </a:p>
          <a:p>
            <a:pPr lvl="1" indent="-457200" eaLnBrk="0" hangingPunct="0">
              <a:spcAft>
                <a:spcPts val="0"/>
              </a:spcAft>
              <a:buFont typeface="Wingdings" charset="2"/>
              <a:buChar char="§"/>
            </a:pPr>
            <a:r>
              <a:rPr lang="en-GB" sz="2000" dirty="0">
                <a:latin typeface="Calibri" pitchFamily="-105" charset="0"/>
              </a:rPr>
              <a:t>Specialisms: arts, applied and social sciences, sport, business, education</a:t>
            </a:r>
          </a:p>
          <a:p>
            <a:pPr indent="-457200" eaLnBrk="0" hangingPunct="0">
              <a:spcAft>
                <a:spcPts val="0"/>
              </a:spcAft>
              <a:buFont typeface="Wingdings" charset="2"/>
              <a:buChar char="§"/>
            </a:pPr>
            <a:r>
              <a:rPr lang="en-GB" sz="2000" dirty="0">
                <a:latin typeface="Calibri" pitchFamily="-105" charset="0"/>
              </a:rPr>
              <a:t>Four campuses in two adjacent towns</a:t>
            </a:r>
          </a:p>
          <a:p>
            <a:pPr eaLnBrk="0" hangingPunct="0">
              <a:spcAft>
                <a:spcPts val="0"/>
              </a:spcAft>
            </a:pPr>
            <a:endParaRPr lang="en-GB" sz="2000" dirty="0">
              <a:latin typeface="Calibri" pitchFamily="-105" charset="0"/>
            </a:endParaRPr>
          </a:p>
          <a:p>
            <a:pPr eaLnBrk="0" hangingPunct="0">
              <a:spcAft>
                <a:spcPts val="0"/>
              </a:spcAft>
            </a:pPr>
            <a:r>
              <a:rPr lang="en-GB" sz="2000" b="1" dirty="0">
                <a:latin typeface="Calibri" pitchFamily="-105" charset="0"/>
              </a:rPr>
              <a:t>Countryside &amp; Community Research Inst</a:t>
            </a:r>
          </a:p>
          <a:p>
            <a:pPr indent="457200" eaLnBrk="0" hangingPunct="0">
              <a:spcAft>
                <a:spcPts val="0"/>
              </a:spcAft>
              <a:buFont typeface="Wingdings" charset="2"/>
              <a:buChar char="§"/>
            </a:pPr>
            <a:r>
              <a:rPr lang="en-GB" sz="2000" dirty="0">
                <a:latin typeface="Calibri" pitchFamily="-105" charset="0"/>
              </a:rPr>
              <a:t>Since 1986 one of UK’s largest rural research centres. Now more broadly based around social innovation, environment, sustainability and policy.</a:t>
            </a:r>
          </a:p>
          <a:p>
            <a:pPr indent="457200" eaLnBrk="0" hangingPunct="0">
              <a:spcAft>
                <a:spcPts val="0"/>
              </a:spcAft>
              <a:buFont typeface="Wingdings" charset="2"/>
              <a:buChar char="§"/>
            </a:pPr>
            <a:r>
              <a:rPr lang="en-GB" sz="2000" dirty="0">
                <a:latin typeface="Calibri" pitchFamily="-105" charset="0"/>
              </a:rPr>
              <a:t>Masters teaching and PhDs</a:t>
            </a:r>
          </a:p>
          <a:p>
            <a:pPr indent="457200" eaLnBrk="0" hangingPunct="0">
              <a:spcAft>
                <a:spcPts val="0"/>
              </a:spcAft>
              <a:buFont typeface="Wingdings" charset="2"/>
              <a:buChar char="§"/>
            </a:pPr>
            <a:r>
              <a:rPr lang="en-GB" sz="2000" dirty="0">
                <a:latin typeface="Calibri" pitchFamily="-105" charset="0"/>
              </a:rPr>
              <a:t>Research: international partnerships</a:t>
            </a:r>
          </a:p>
          <a:p>
            <a:pPr indent="457200" eaLnBrk="0" hangingPunct="0">
              <a:spcAft>
                <a:spcPts val="0"/>
              </a:spcAft>
              <a:buFont typeface="Wingdings" charset="2"/>
              <a:buChar char="§"/>
            </a:pPr>
            <a:r>
              <a:rPr lang="en-GB" sz="2000" dirty="0">
                <a:latin typeface="Calibri" pitchFamily="-105" charset="0"/>
              </a:rPr>
              <a:t>Transdisciplinary methods</a:t>
            </a:r>
            <a:endParaRPr lang="en-GB" dirty="0">
              <a:latin typeface="Calibri" pitchFamily="-105" charset="0"/>
            </a:endParaRPr>
          </a:p>
          <a:p>
            <a:pPr eaLnBrk="0" hangingPunct="0">
              <a:spcAft>
                <a:spcPts val="1200"/>
              </a:spcAft>
            </a:pPr>
            <a:endParaRPr lang="en-GB" dirty="0">
              <a:latin typeface="Calibri" pitchFamily="-105"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pic>
        <p:nvPicPr>
          <p:cNvPr id="5" name="Picture 4" descr="Screen Shot 2015-04-08 at 13.41.46.png"/>
          <p:cNvPicPr>
            <a:picLocks noChangeAspect="1"/>
          </p:cNvPicPr>
          <p:nvPr/>
        </p:nvPicPr>
        <p:blipFill>
          <a:blip r:embed="rId4"/>
          <a:stretch>
            <a:fillRect/>
          </a:stretch>
        </p:blipFill>
        <p:spPr>
          <a:xfrm>
            <a:off x="4572000" y="4724400"/>
            <a:ext cx="4572000" cy="1934019"/>
          </a:xfrm>
          <a:prstGeom prst="rect">
            <a:avLst/>
          </a:prstGeom>
        </p:spPr>
      </p:pic>
      <p:pic>
        <p:nvPicPr>
          <p:cNvPr id="6" name="Picture 5" descr="Screen Shot 2015-04-08 at 13.46.23.png"/>
          <p:cNvPicPr>
            <a:picLocks noChangeAspect="1"/>
          </p:cNvPicPr>
          <p:nvPr/>
        </p:nvPicPr>
        <p:blipFill>
          <a:blip r:embed="rId5"/>
          <a:stretch>
            <a:fillRect/>
          </a:stretch>
        </p:blipFill>
        <p:spPr>
          <a:xfrm>
            <a:off x="4419600" y="152400"/>
            <a:ext cx="2514600" cy="1875437"/>
          </a:xfrm>
          <a:prstGeom prst="rect">
            <a:avLst/>
          </a:prstGeom>
        </p:spPr>
      </p:pic>
      <p:pic>
        <p:nvPicPr>
          <p:cNvPr id="7" name="Picture 6" descr="Screen Shot 2015-04-08 at 13.36.41.png"/>
          <p:cNvPicPr>
            <a:picLocks noChangeAspect="1"/>
          </p:cNvPicPr>
          <p:nvPr/>
        </p:nvPicPr>
        <p:blipFill>
          <a:blip r:embed="rId6"/>
          <a:stretch>
            <a:fillRect/>
          </a:stretch>
        </p:blipFill>
        <p:spPr>
          <a:xfrm>
            <a:off x="5012804" y="2286000"/>
            <a:ext cx="4131196" cy="2142430"/>
          </a:xfrm>
          <a:prstGeom prst="rect">
            <a:avLst/>
          </a:prstGeom>
        </p:spPr>
      </p:pic>
      <p:cxnSp>
        <p:nvCxnSpPr>
          <p:cNvPr id="9" name="Straight Arrow Connector 8"/>
          <p:cNvCxnSpPr/>
          <p:nvPr/>
        </p:nvCxnSpPr>
        <p:spPr>
          <a:xfrm>
            <a:off x="2133600" y="685800"/>
            <a:ext cx="4724400"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7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1772816"/>
            <a:ext cx="4950296" cy="3046988"/>
          </a:xfrm>
          <a:prstGeom prst="rect">
            <a:avLst/>
          </a:prstGeom>
        </p:spPr>
        <p:txBody>
          <a:bodyPr wrap="square">
            <a:spAutoFit/>
          </a:bodyPr>
          <a:lstStyle/>
          <a:p>
            <a:pPr eaLnBrk="0" hangingPunct="0">
              <a:spcAft>
                <a:spcPts val="1200"/>
              </a:spcAft>
            </a:pPr>
            <a:r>
              <a:rPr lang="en-GB" sz="3200" b="1" dirty="0">
                <a:latin typeface="Calibri" pitchFamily="-105" charset="0"/>
              </a:rPr>
              <a:t>Introductions (1 min)</a:t>
            </a:r>
          </a:p>
          <a:p>
            <a:pPr marL="342900" indent="-342900" eaLnBrk="0" hangingPunct="0">
              <a:spcAft>
                <a:spcPts val="1200"/>
              </a:spcAft>
              <a:buFont typeface="Arial" pitchFamily="34" charset="0"/>
              <a:buChar char="•"/>
            </a:pPr>
            <a:r>
              <a:rPr lang="en-GB" dirty="0">
                <a:latin typeface="Calibri" pitchFamily="-105" charset="0"/>
              </a:rPr>
              <a:t>Your name</a:t>
            </a:r>
          </a:p>
          <a:p>
            <a:pPr marL="342900" indent="-342900" eaLnBrk="0" hangingPunct="0">
              <a:spcAft>
                <a:spcPts val="1200"/>
              </a:spcAft>
              <a:buFont typeface="Arial" pitchFamily="34" charset="0"/>
              <a:buChar char="•"/>
            </a:pPr>
            <a:r>
              <a:rPr lang="en-GB" dirty="0">
                <a:latin typeface="Calibri" pitchFamily="-105" charset="0"/>
              </a:rPr>
              <a:t>Where are you from?</a:t>
            </a:r>
          </a:p>
          <a:p>
            <a:pPr marL="342900" indent="-342900" eaLnBrk="0" hangingPunct="0">
              <a:spcAft>
                <a:spcPts val="1200"/>
              </a:spcAft>
              <a:buFont typeface="Arial" pitchFamily="34" charset="0"/>
              <a:buChar char="•"/>
            </a:pPr>
            <a:r>
              <a:rPr lang="en-GB" dirty="0">
                <a:latin typeface="Calibri" pitchFamily="-105" charset="0"/>
              </a:rPr>
              <a:t>Study areas</a:t>
            </a:r>
          </a:p>
          <a:p>
            <a:pPr marL="342900" indent="-342900" eaLnBrk="0" hangingPunct="0">
              <a:spcAft>
                <a:spcPts val="1200"/>
              </a:spcAft>
              <a:buFont typeface="Arial" pitchFamily="34" charset="0"/>
              <a:buChar char="•"/>
            </a:pPr>
            <a:r>
              <a:rPr lang="en-GB" dirty="0">
                <a:latin typeface="Calibri" pitchFamily="-105" charset="0"/>
              </a:rPr>
              <a:t>What interests you about this course?</a:t>
            </a:r>
          </a:p>
        </p:txBody>
      </p:sp>
    </p:spTree>
    <p:extLst>
      <p:ext uri="{BB962C8B-B14F-4D97-AF65-F5344CB8AC3E}">
        <p14:creationId xmlns:p14="http://schemas.microsoft.com/office/powerpoint/2010/main" val="148579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4447371"/>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dirty="0">
                <a:latin typeface="Calibri" pitchFamily="-105" charset="0"/>
              </a:rPr>
              <a:t>Together we will:</a:t>
            </a:r>
          </a:p>
          <a:p>
            <a:pPr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Explore the changing narratives about food over recent decades.</a:t>
            </a:r>
          </a:p>
          <a:p>
            <a:pPr marL="342900" indent="-342900" eaLnBrk="0" hangingPunct="0">
              <a:spcAft>
                <a:spcPts val="600"/>
              </a:spcAft>
              <a:buFont typeface="Arial" pitchFamily="34" charset="0"/>
              <a:buChar char="•"/>
            </a:pPr>
            <a:endParaRPr lang="en-GB" sz="800" dirty="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Critically consider some public, scientific and policy debates around food supply, production and consumption, including the complexities and inter-connectedness of local and global food.</a:t>
            </a:r>
          </a:p>
          <a:p>
            <a:pPr marL="342900" indent="-342900"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Examine ‘alternative’ and community food provision models.</a:t>
            </a:r>
          </a:p>
          <a:p>
            <a:pPr marL="342900" indent="-342900" eaLnBrk="0" hangingPunct="0">
              <a:buFont typeface="Arial" pitchFamily="34" charset="0"/>
              <a:buChar char="•"/>
            </a:pPr>
            <a:endParaRPr lang="en-GB" sz="800" dirty="0">
              <a:latin typeface="Calibri" pitchFamily="-105" charset="0"/>
            </a:endParaRPr>
          </a:p>
          <a:p>
            <a:pPr marL="342900" indent="-342900" eaLnBrk="0" hangingPunct="0">
              <a:buFont typeface="Arial" pitchFamily="34" charset="0"/>
              <a:buChar char="•"/>
            </a:pPr>
            <a:r>
              <a:rPr lang="en-GB" dirty="0">
                <a:latin typeface="Calibri" pitchFamily="-105" charset="0"/>
              </a:rPr>
              <a:t>Carry out independent research which aims to help students demonstrate and communicate their grasp of issues covered.</a:t>
            </a:r>
          </a:p>
          <a:p>
            <a:pPr marL="342900" indent="-342900" eaLnBrk="0" hangingPunct="0">
              <a:buFont typeface="Arial" pitchFamily="34" charset="0"/>
              <a:buChar char="•"/>
            </a:pP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Overview of the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Course progression (1)</a:t>
            </a:r>
          </a:p>
        </p:txBody>
      </p:sp>
      <p:sp>
        <p:nvSpPr>
          <p:cNvPr id="44035" name="TextBox 1"/>
          <p:cNvSpPr txBox="1">
            <a:spLocks noChangeArrowheads="1"/>
          </p:cNvSpPr>
          <p:nvPr/>
        </p:nvSpPr>
        <p:spPr bwMode="auto">
          <a:xfrm>
            <a:off x="533400" y="1447800"/>
            <a:ext cx="8064500" cy="5358518"/>
          </a:xfrm>
          <a:prstGeom prst="rect">
            <a:avLst/>
          </a:prstGeom>
          <a:noFill/>
          <a:ln w="9525">
            <a:noFill/>
            <a:miter lim="800000"/>
            <a:headEnd/>
            <a:tailEnd/>
          </a:ln>
        </p:spPr>
        <p:txBody>
          <a:bodyPr>
            <a:prstTxWarp prst="textNoShape">
              <a:avLst/>
            </a:prstTxWarp>
            <a:spAutoFit/>
          </a:bodyPr>
          <a:lstStyle/>
          <a:p>
            <a:pPr>
              <a:lnSpc>
                <a:spcPct val="150000"/>
              </a:lnSpc>
            </a:pPr>
            <a:r>
              <a:rPr lang="en-GB" b="1" dirty="0">
                <a:latin typeface="Calibri" pitchFamily="-105" charset="0"/>
              </a:rPr>
              <a:t>Session 1: Mon 24</a:t>
            </a:r>
            <a:r>
              <a:rPr lang="en-GB" b="1" baseline="30000" dirty="0">
                <a:latin typeface="Calibri" pitchFamily="-105" charset="0"/>
              </a:rPr>
              <a:t>th</a:t>
            </a:r>
            <a:r>
              <a:rPr lang="en-GB" b="1" dirty="0">
                <a:latin typeface="Calibri" pitchFamily="-105" charset="0"/>
              </a:rPr>
              <a:t> April, 14.00</a:t>
            </a:r>
          </a:p>
          <a:p>
            <a:pPr marL="342900" indent="-342900">
              <a:lnSpc>
                <a:spcPct val="150000"/>
              </a:lnSpc>
              <a:buFont typeface="Arial" panose="020B0604020202020204" pitchFamily="34" charset="0"/>
              <a:buChar char="•"/>
            </a:pPr>
            <a:r>
              <a:rPr lang="en-GB" dirty="0">
                <a:latin typeface="Calibri" pitchFamily="-105" charset="0"/>
              </a:rPr>
              <a:t>Introductions, overview, research exercise.</a:t>
            </a:r>
          </a:p>
          <a:p>
            <a:pPr marL="342900" indent="-342900">
              <a:lnSpc>
                <a:spcPct val="150000"/>
              </a:lnSpc>
              <a:buFont typeface="Arial" panose="020B0604020202020204" pitchFamily="34" charset="0"/>
              <a:buChar char="•"/>
            </a:pPr>
            <a:r>
              <a:rPr lang="en-GB" dirty="0">
                <a:latin typeface="Calibri" pitchFamily="-105" charset="0"/>
              </a:rPr>
              <a:t>Changing narratives: debates about sustainability and food security</a:t>
            </a:r>
          </a:p>
          <a:p>
            <a:pPr>
              <a:lnSpc>
                <a:spcPct val="150000"/>
              </a:lnSpc>
            </a:pPr>
            <a:endParaRPr lang="en-GB" sz="1000" dirty="0">
              <a:latin typeface="Calibri" pitchFamily="-105" charset="0"/>
            </a:endParaRPr>
          </a:p>
          <a:p>
            <a:pPr>
              <a:lnSpc>
                <a:spcPct val="150000"/>
              </a:lnSpc>
            </a:pPr>
            <a:r>
              <a:rPr lang="en-GB" b="1" dirty="0">
                <a:latin typeface="Calibri" pitchFamily="-105" charset="0"/>
              </a:rPr>
              <a:t>Session 2: Tues 25</a:t>
            </a:r>
            <a:r>
              <a:rPr lang="en-GB" b="1" baseline="30000" dirty="0">
                <a:latin typeface="Calibri" pitchFamily="-105" charset="0"/>
              </a:rPr>
              <a:t>th</a:t>
            </a:r>
            <a:r>
              <a:rPr lang="en-GB" b="1" dirty="0">
                <a:latin typeface="Calibri" pitchFamily="-105" charset="0"/>
              </a:rPr>
              <a:t> April, 14.00</a:t>
            </a:r>
          </a:p>
          <a:p>
            <a:pPr marL="342900" indent="-342900">
              <a:lnSpc>
                <a:spcPct val="150000"/>
              </a:lnSpc>
              <a:buFont typeface="Arial" panose="020B0604020202020204" pitchFamily="34" charset="0"/>
              <a:buChar char="•"/>
            </a:pPr>
            <a:r>
              <a:rPr lang="en-GB" dirty="0">
                <a:latin typeface="Calibri" pitchFamily="-105" charset="0"/>
              </a:rPr>
              <a:t>Urban focus</a:t>
            </a:r>
          </a:p>
          <a:p>
            <a:pPr>
              <a:lnSpc>
                <a:spcPct val="150000"/>
              </a:lnSpc>
            </a:pPr>
            <a:r>
              <a:rPr lang="en-GB" dirty="0">
                <a:latin typeface="Calibri" pitchFamily="-105" charset="0"/>
              </a:rPr>
              <a:t>Cities as spaces of food production / provisioning drawing </a:t>
            </a:r>
            <a:r>
              <a:rPr lang="en-GB" dirty="0" err="1">
                <a:latin typeface="Calibri" pitchFamily="-105" charset="0"/>
              </a:rPr>
              <a:t>esp</a:t>
            </a:r>
            <a:r>
              <a:rPr lang="en-GB" dirty="0">
                <a:latin typeface="Calibri" pitchFamily="-105" charset="0"/>
              </a:rPr>
              <a:t> on two case studies: De Site (Ghent) and Bamberg (Germany)</a:t>
            </a:r>
          </a:p>
          <a:p>
            <a:pPr>
              <a:lnSpc>
                <a:spcPct val="150000"/>
              </a:lnSpc>
            </a:pPr>
            <a:endParaRPr lang="en-GB" sz="1000" dirty="0">
              <a:latin typeface="Calibri" pitchFamily="-105" charset="0"/>
            </a:endParaRPr>
          </a:p>
          <a:p>
            <a:pPr>
              <a:lnSpc>
                <a:spcPct val="150000"/>
              </a:lnSpc>
            </a:pPr>
            <a:endParaRPr lang="en-GB"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8" y="1268760"/>
            <a:ext cx="7776864" cy="4801314"/>
          </a:xfrm>
          <a:prstGeom prst="rect">
            <a:avLst/>
          </a:prstGeom>
          <a:noFill/>
          <a:ln w="9525">
            <a:noFill/>
            <a:miter lim="800000"/>
            <a:headEnd/>
            <a:tailEnd/>
          </a:ln>
        </p:spPr>
        <p:txBody>
          <a:bodyPr wrap="square">
            <a:prstTxWarp prst="textNoShape">
              <a:avLst/>
            </a:prstTxWarp>
            <a:spAutoFit/>
          </a:bodyPr>
          <a:lstStyle/>
          <a:p>
            <a:pPr>
              <a:lnSpc>
                <a:spcPct val="150000"/>
              </a:lnSpc>
            </a:pPr>
            <a:r>
              <a:rPr lang="en-GB" b="1" dirty="0">
                <a:latin typeface="+mn-lt"/>
              </a:rPr>
              <a:t>Sessions 3: Tues 25</a:t>
            </a:r>
            <a:r>
              <a:rPr lang="en-GB" b="1" baseline="30000" dirty="0">
                <a:latin typeface="+mn-lt"/>
              </a:rPr>
              <a:t>th</a:t>
            </a:r>
            <a:r>
              <a:rPr lang="en-GB" b="1" dirty="0">
                <a:latin typeface="+mn-lt"/>
              </a:rPr>
              <a:t> April, 16.00</a:t>
            </a:r>
          </a:p>
          <a:p>
            <a:pPr marL="342900" indent="-342900">
              <a:lnSpc>
                <a:spcPct val="150000"/>
              </a:lnSpc>
              <a:buFont typeface="Arial" panose="020B0604020202020204" pitchFamily="34" charset="0"/>
              <a:buChar char="•"/>
            </a:pPr>
            <a:r>
              <a:rPr lang="en-GB" dirty="0">
                <a:latin typeface="+mn-lt"/>
              </a:rPr>
              <a:t>Rural focus</a:t>
            </a:r>
          </a:p>
          <a:p>
            <a:pPr>
              <a:lnSpc>
                <a:spcPct val="150000"/>
              </a:lnSpc>
            </a:pPr>
            <a:r>
              <a:rPr lang="en-GB" dirty="0">
                <a:latin typeface="+mn-lt"/>
              </a:rPr>
              <a:t>How some AFNs revive cultural landscapes and develop solidarity-based </a:t>
            </a:r>
            <a:r>
              <a:rPr lang="en-GB" dirty="0" err="1">
                <a:latin typeface="+mn-lt"/>
              </a:rPr>
              <a:t>agri</a:t>
            </a:r>
            <a:r>
              <a:rPr lang="en-GB" dirty="0">
                <a:latin typeface="+mn-lt"/>
              </a:rPr>
              <a:t>-environmental business models.</a:t>
            </a:r>
          </a:p>
          <a:p>
            <a:pPr>
              <a:lnSpc>
                <a:spcPct val="150000"/>
              </a:lnSpc>
            </a:pPr>
            <a:endParaRPr lang="en-GB" sz="800" dirty="0">
              <a:latin typeface="+mn-lt"/>
            </a:endParaRPr>
          </a:p>
          <a:p>
            <a:pPr>
              <a:lnSpc>
                <a:spcPct val="150000"/>
              </a:lnSpc>
            </a:pPr>
            <a:r>
              <a:rPr lang="en-GB" b="1" dirty="0">
                <a:latin typeface="+mn-lt"/>
              </a:rPr>
              <a:t>Session 4: Wed 26</a:t>
            </a:r>
            <a:r>
              <a:rPr lang="en-GB" b="1" baseline="30000" dirty="0">
                <a:latin typeface="+mn-lt"/>
              </a:rPr>
              <a:t>th</a:t>
            </a:r>
            <a:r>
              <a:rPr lang="en-GB" b="1" dirty="0">
                <a:latin typeface="+mn-lt"/>
              </a:rPr>
              <a:t> April, 10.00 </a:t>
            </a:r>
          </a:p>
          <a:p>
            <a:pPr marL="342900" indent="-342900">
              <a:lnSpc>
                <a:spcPct val="150000"/>
              </a:lnSpc>
              <a:buFont typeface="Arial" panose="020B0604020202020204" pitchFamily="34" charset="0"/>
              <a:buChar char="•"/>
            </a:pPr>
            <a:r>
              <a:rPr lang="en-GB" dirty="0">
                <a:latin typeface="+mn-lt"/>
              </a:rPr>
              <a:t>Group presentation </a:t>
            </a:r>
            <a:r>
              <a:rPr lang="en-GB" u="sng" dirty="0">
                <a:latin typeface="+mn-lt"/>
              </a:rPr>
              <a:t>preparations</a:t>
            </a:r>
            <a:r>
              <a:rPr lang="en-GB" dirty="0">
                <a:latin typeface="+mn-lt"/>
              </a:rPr>
              <a:t>, informal discussions.</a:t>
            </a:r>
          </a:p>
          <a:p>
            <a:pPr eaLnBrk="0" hangingPunct="0">
              <a:spcAft>
                <a:spcPts val="1200"/>
              </a:spcAft>
            </a:pPr>
            <a:endParaRPr lang="en-GB" sz="1000" dirty="0">
              <a:latin typeface="+mn-lt"/>
            </a:endParaRPr>
          </a:p>
          <a:p>
            <a:pPr eaLnBrk="0" hangingPunct="0">
              <a:spcAft>
                <a:spcPts val="1200"/>
              </a:spcAft>
            </a:pPr>
            <a:r>
              <a:rPr lang="en-GB" b="1" dirty="0">
                <a:latin typeface="Calibri" pitchFamily="-105" charset="0"/>
              </a:rPr>
              <a:t>Session 4: </a:t>
            </a:r>
            <a:r>
              <a:rPr lang="en-GB" b="1" dirty="0" err="1">
                <a:latin typeface="Calibri" pitchFamily="-105" charset="0"/>
              </a:rPr>
              <a:t>Thur</a:t>
            </a:r>
            <a:r>
              <a:rPr lang="en-GB" b="1" dirty="0">
                <a:latin typeface="Calibri" pitchFamily="-105" charset="0"/>
              </a:rPr>
              <a:t> 27</a:t>
            </a:r>
            <a:r>
              <a:rPr lang="en-GB" b="1" baseline="30000" dirty="0">
                <a:latin typeface="Calibri" pitchFamily="-105" charset="0"/>
              </a:rPr>
              <a:t>th</a:t>
            </a:r>
            <a:r>
              <a:rPr lang="en-GB" b="1" dirty="0">
                <a:latin typeface="Calibri" pitchFamily="-105" charset="0"/>
              </a:rPr>
              <a:t> April, 16.00</a:t>
            </a:r>
          </a:p>
          <a:p>
            <a:pPr marL="342900" indent="-342900" eaLnBrk="0" hangingPunct="0">
              <a:spcAft>
                <a:spcPts val="1200"/>
              </a:spcAft>
              <a:buFont typeface="Arial" panose="020B0604020202020204" pitchFamily="34" charset="0"/>
              <a:buChar char="•"/>
            </a:pPr>
            <a:r>
              <a:rPr lang="en-GB" dirty="0">
                <a:latin typeface="Calibri" pitchFamily="-105" charset="0"/>
              </a:rPr>
              <a:t>Student presentations of food diary and </a:t>
            </a:r>
            <a:r>
              <a:rPr lang="en-GB" u="sng" dirty="0">
                <a:latin typeface="Calibri" pitchFamily="-105" charset="0"/>
              </a:rPr>
              <a:t>assessment</a:t>
            </a:r>
            <a:r>
              <a:rPr lang="en-GB" dirty="0">
                <a:latin typeface="Calibri" pitchFamily="-105" charset="0"/>
              </a:rPr>
              <a:t>.</a:t>
            </a: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Course progression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79562" y="916856"/>
            <a:ext cx="7776864" cy="2251065"/>
          </a:xfrm>
          <a:prstGeom prst="rect">
            <a:avLst/>
          </a:prstGeom>
          <a:noFill/>
          <a:ln w="9525">
            <a:noFill/>
            <a:miter lim="800000"/>
            <a:headEnd/>
            <a:tailEnd/>
          </a:ln>
        </p:spPr>
        <p:txBody>
          <a:bodyPr wrap="square">
            <a:prstTxWarp prst="textNoShape">
              <a:avLst/>
            </a:prstTxWarp>
            <a:spAutoFit/>
          </a:bodyPr>
          <a:lstStyle/>
          <a:p>
            <a:pPr>
              <a:lnSpc>
                <a:spcPct val="150000"/>
              </a:lnSpc>
            </a:pPr>
            <a:r>
              <a:rPr lang="en-GB" b="1" dirty="0">
                <a:latin typeface="+mn-lt"/>
              </a:rPr>
              <a:t>Session 6: Fri 28</a:t>
            </a:r>
            <a:r>
              <a:rPr lang="en-GB" b="1" baseline="30000" dirty="0">
                <a:latin typeface="+mn-lt"/>
              </a:rPr>
              <a:t>th</a:t>
            </a:r>
            <a:r>
              <a:rPr lang="en-GB" b="1" dirty="0">
                <a:latin typeface="+mn-lt"/>
              </a:rPr>
              <a:t> April, 8.30 ??? (I’ll check the train times)</a:t>
            </a:r>
          </a:p>
          <a:p>
            <a:pPr marL="342900" indent="-342900">
              <a:lnSpc>
                <a:spcPct val="150000"/>
              </a:lnSpc>
              <a:buFont typeface="Arial" panose="020B0604020202020204" pitchFamily="34" charset="0"/>
              <a:buChar char="•"/>
            </a:pPr>
            <a:r>
              <a:rPr lang="en-GB" b="1" dirty="0">
                <a:latin typeface="+mn-lt"/>
              </a:rPr>
              <a:t>Excursion to </a:t>
            </a:r>
            <a:r>
              <a:rPr lang="en-GB" b="1" dirty="0" err="1">
                <a:latin typeface="+mn-lt"/>
              </a:rPr>
              <a:t>Tišnov</a:t>
            </a:r>
            <a:r>
              <a:rPr lang="en-GB" dirty="0">
                <a:latin typeface="+mn-lt"/>
              </a:rPr>
              <a:t>. Tour </a:t>
            </a:r>
            <a:r>
              <a:rPr lang="en-GB">
                <a:latin typeface="+mn-lt"/>
              </a:rPr>
              <a:t>of gardens </a:t>
            </a:r>
            <a:r>
              <a:rPr lang="en-GB" dirty="0">
                <a:latin typeface="+mn-lt"/>
              </a:rPr>
              <a:t>by Tereza </a:t>
            </a:r>
            <a:r>
              <a:rPr lang="en-GB" dirty="0" err="1">
                <a:latin typeface="+mn-lt"/>
              </a:rPr>
              <a:t>Kuhl</a:t>
            </a:r>
            <a:r>
              <a:rPr lang="en-GB" dirty="0" err="1"/>
              <a:t>á</a:t>
            </a:r>
            <a:r>
              <a:rPr lang="en-GB" dirty="0" err="1">
                <a:latin typeface="+mn-lt"/>
              </a:rPr>
              <a:t>nková</a:t>
            </a:r>
            <a:r>
              <a:rPr lang="en-GB" dirty="0">
                <a:latin typeface="+mn-lt"/>
              </a:rPr>
              <a:t> from </a:t>
            </a:r>
            <a:r>
              <a:rPr lang="en-GB" dirty="0" err="1">
                <a:latin typeface="+mn-lt"/>
              </a:rPr>
              <a:t>Hojnost</a:t>
            </a:r>
            <a:r>
              <a:rPr lang="en-GB" dirty="0">
                <a:latin typeface="+mn-lt"/>
              </a:rPr>
              <a:t> + work + lunch.</a:t>
            </a:r>
          </a:p>
          <a:p>
            <a:pPr marL="342900" indent="-342900">
              <a:lnSpc>
                <a:spcPct val="150000"/>
              </a:lnSpc>
              <a:buFont typeface="Arial" panose="020B0604020202020204" pitchFamily="34" charset="0"/>
              <a:buChar char="•"/>
            </a:pPr>
            <a:r>
              <a:rPr lang="en-GB" b="1" dirty="0">
                <a:latin typeface="+mn-lt"/>
              </a:rPr>
              <a:t>Bring sturdy shoes and coat.</a:t>
            </a:r>
          </a:p>
        </p:txBody>
      </p:sp>
      <p:sp>
        <p:nvSpPr>
          <p:cNvPr id="3" name="TextBox 2"/>
          <p:cNvSpPr txBox="1"/>
          <p:nvPr/>
        </p:nvSpPr>
        <p:spPr>
          <a:xfrm>
            <a:off x="1547664" y="332656"/>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Course progression (3)</a:t>
            </a:r>
          </a:p>
        </p:txBody>
      </p:sp>
      <p:pic>
        <p:nvPicPr>
          <p:cNvPr id="2" name="Picture 1">
            <a:extLst>
              <a:ext uri="{FF2B5EF4-FFF2-40B4-BE49-F238E27FC236}">
                <a16:creationId xmlns:a16="http://schemas.microsoft.com/office/drawing/2014/main" id="{EFDAA7A5-9422-4064-BF4F-26FC30829927}"/>
              </a:ext>
            </a:extLst>
          </p:cNvPr>
          <p:cNvPicPr>
            <a:picLocks noChangeAspect="1"/>
          </p:cNvPicPr>
          <p:nvPr/>
        </p:nvPicPr>
        <p:blipFill>
          <a:blip r:embed="rId3"/>
          <a:stretch>
            <a:fillRect/>
          </a:stretch>
        </p:blipFill>
        <p:spPr>
          <a:xfrm>
            <a:off x="0" y="3340732"/>
            <a:ext cx="9135988" cy="3473579"/>
          </a:xfrm>
          <a:prstGeom prst="rect">
            <a:avLst/>
          </a:prstGeom>
        </p:spPr>
      </p:pic>
    </p:spTree>
    <p:extLst>
      <p:ext uri="{BB962C8B-B14F-4D97-AF65-F5344CB8AC3E}">
        <p14:creationId xmlns:p14="http://schemas.microsoft.com/office/powerpoint/2010/main" val="215656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8" y="1412776"/>
            <a:ext cx="7776864" cy="2369880"/>
          </a:xfrm>
          <a:prstGeom prst="rect">
            <a:avLst/>
          </a:prstGeom>
          <a:noFill/>
          <a:ln w="9525">
            <a:noFill/>
            <a:miter lim="800000"/>
            <a:headEnd/>
            <a:tailEnd/>
          </a:ln>
        </p:spPr>
        <p:txBody>
          <a:bodyPr wrap="square">
            <a:prstTxWarp prst="textNoShape">
              <a:avLst/>
            </a:prstTxWarp>
            <a:spAutoFit/>
          </a:bodyPr>
          <a:lstStyle/>
          <a:p>
            <a:pPr algn="ctr" eaLnBrk="0" hangingPunct="0">
              <a:spcAft>
                <a:spcPts val="1200"/>
              </a:spcAft>
            </a:pPr>
            <a:r>
              <a:rPr lang="en-GB" sz="2000" dirty="0">
                <a:latin typeface="Calibri" pitchFamily="-105" charset="0"/>
              </a:rPr>
              <a:t>Please feel encouraged to interrupt at any time. Demand clarity.</a:t>
            </a:r>
          </a:p>
          <a:p>
            <a:pPr algn="ctr" eaLnBrk="0" hangingPunct="0">
              <a:spcAft>
                <a:spcPts val="1200"/>
              </a:spcAft>
            </a:pPr>
            <a:r>
              <a:rPr lang="en-GB" sz="2000" dirty="0">
                <a:latin typeface="Calibri" pitchFamily="-105" charset="0"/>
              </a:rPr>
              <a:t>Have you got more/alternative/contrasting examples to complement the case studies?</a:t>
            </a:r>
          </a:p>
          <a:p>
            <a:pPr algn="ctr" eaLnBrk="0" hangingPunct="0">
              <a:spcAft>
                <a:spcPts val="1200"/>
              </a:spcAft>
            </a:pPr>
            <a:r>
              <a:rPr lang="en-GB" sz="2000" dirty="0">
                <a:latin typeface="Calibri" pitchFamily="-105" charset="0"/>
              </a:rPr>
              <a:t>Support one another. Think about Friday – all OK, fit? Dietary needs?</a:t>
            </a:r>
          </a:p>
          <a:p>
            <a:pPr algn="ctr" eaLnBrk="0" hangingPunct="0">
              <a:spcAft>
                <a:spcPts val="1200"/>
              </a:spcAft>
            </a:pPr>
            <a:r>
              <a:rPr lang="en-GB" sz="2000" dirty="0">
                <a:latin typeface="Calibri" pitchFamily="-105" charset="0"/>
              </a:rPr>
              <a:t>If there are problems talk to me after the class (or Nadia).</a:t>
            </a:r>
          </a:p>
          <a:p>
            <a:pPr eaLnBrk="0" hangingPunct="0">
              <a:spcAft>
                <a:spcPts val="1200"/>
              </a:spcAft>
            </a:pPr>
            <a:endParaRPr lang="en-GB" sz="800"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Working together this week</a:t>
            </a:r>
          </a:p>
        </p:txBody>
      </p:sp>
      <p:pic>
        <p:nvPicPr>
          <p:cNvPr id="4" name="Picture 3">
            <a:extLst>
              <a:ext uri="{FF2B5EF4-FFF2-40B4-BE49-F238E27FC236}">
                <a16:creationId xmlns:a16="http://schemas.microsoft.com/office/drawing/2014/main" id="{24263C3F-8808-4D5C-95F5-03F80A439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961996"/>
            <a:ext cx="6211167" cy="2896004"/>
          </a:xfrm>
          <a:prstGeom prst="rect">
            <a:avLst/>
          </a:prstGeom>
        </p:spPr>
      </p:pic>
    </p:spTree>
    <p:extLst>
      <p:ext uri="{BB962C8B-B14F-4D97-AF65-F5344CB8AC3E}">
        <p14:creationId xmlns:p14="http://schemas.microsoft.com/office/powerpoint/2010/main" val="2080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510909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2200" dirty="0">
                <a:latin typeface="Calibri" pitchFamily="-105" charset="0"/>
              </a:rPr>
              <a:t>Food diaries are highly useful ways of gathering research data in fields including psychology, marketing, cultural geography, sociology, nutrition. For example:</a:t>
            </a:r>
          </a:p>
          <a:p>
            <a:pPr marL="342900" lvl="1" indent="-342900" eaLnBrk="0" hangingPunct="0">
              <a:spcAft>
                <a:spcPts val="1200"/>
              </a:spcAft>
              <a:buFont typeface="Arial" panose="020B0604020202020204" pitchFamily="34" charset="0"/>
              <a:buChar char="•"/>
            </a:pPr>
            <a:r>
              <a:rPr lang="en-GB" sz="2000" dirty="0">
                <a:latin typeface="Calibri" pitchFamily="-105" charset="0"/>
              </a:rPr>
              <a:t>Harrington et al. 2001 – comparison between eating habits in the north and south of Ireland</a:t>
            </a:r>
          </a:p>
          <a:p>
            <a:pPr marL="342900" lvl="1" indent="-342900" eaLnBrk="0" hangingPunct="0">
              <a:spcAft>
                <a:spcPts val="1200"/>
              </a:spcAft>
              <a:buFont typeface="Arial" panose="020B0604020202020204" pitchFamily="34" charset="0"/>
              <a:buChar char="•"/>
            </a:pPr>
            <a:r>
              <a:rPr lang="en-GB" sz="2000" dirty="0" err="1">
                <a:latin typeface="Calibri" pitchFamily="-105" charset="0"/>
              </a:rPr>
              <a:t>Bellisle</a:t>
            </a:r>
            <a:r>
              <a:rPr lang="en-GB" sz="2000" dirty="0">
                <a:latin typeface="Calibri" pitchFamily="-105" charset="0"/>
              </a:rPr>
              <a:t> et al. 2003 – dietary </a:t>
            </a:r>
            <a:r>
              <a:rPr lang="en-GB" sz="2000" dirty="0" err="1">
                <a:latin typeface="Calibri" pitchFamily="-105" charset="0"/>
              </a:rPr>
              <a:t>contrib’n</a:t>
            </a:r>
            <a:r>
              <a:rPr lang="en-GB" sz="2000" dirty="0">
                <a:latin typeface="Calibri" pitchFamily="-105" charset="0"/>
              </a:rPr>
              <a:t> of snacks vs. meals in France</a:t>
            </a:r>
          </a:p>
          <a:p>
            <a:pPr marL="342900" lvl="1" indent="-342900" eaLnBrk="0" hangingPunct="0">
              <a:spcAft>
                <a:spcPts val="1200"/>
              </a:spcAft>
              <a:buFont typeface="Arial" panose="020B0604020202020204" pitchFamily="34" charset="0"/>
              <a:buChar char="•"/>
            </a:pPr>
            <a:r>
              <a:rPr lang="en-GB" sz="2000" dirty="0" err="1">
                <a:latin typeface="Calibri" pitchFamily="-105" charset="0"/>
              </a:rPr>
              <a:t>Kniazeva</a:t>
            </a:r>
            <a:r>
              <a:rPr lang="en-GB" sz="2000" dirty="0">
                <a:latin typeface="Calibri" pitchFamily="-105" charset="0"/>
              </a:rPr>
              <a:t> and </a:t>
            </a:r>
            <a:r>
              <a:rPr lang="en-GB" sz="2000" dirty="0" err="1">
                <a:latin typeface="Calibri" pitchFamily="-105" charset="0"/>
              </a:rPr>
              <a:t>Ventakesh</a:t>
            </a:r>
            <a:r>
              <a:rPr lang="en-GB" sz="2000" dirty="0">
                <a:latin typeface="Calibri" pitchFamily="-105" charset="0"/>
              </a:rPr>
              <a:t> 2007 – symbolism of food in US</a:t>
            </a:r>
          </a:p>
          <a:p>
            <a:pPr marL="342900" lvl="1" indent="-342900" eaLnBrk="0" hangingPunct="0">
              <a:spcAft>
                <a:spcPts val="1200"/>
              </a:spcAft>
              <a:buFont typeface="Arial" panose="020B0604020202020204" pitchFamily="34" charset="0"/>
              <a:buChar char="•"/>
            </a:pPr>
            <a:r>
              <a:rPr lang="en-GB" sz="2000" dirty="0">
                <a:latin typeface="+mn-lt"/>
              </a:rPr>
              <a:t>Brown and </a:t>
            </a:r>
            <a:r>
              <a:rPr lang="en-GB" sz="2000" dirty="0" err="1">
                <a:latin typeface="+mn-lt"/>
              </a:rPr>
              <a:t>Paszkiewicz</a:t>
            </a:r>
            <a:r>
              <a:rPr lang="en-GB" sz="2000" dirty="0">
                <a:latin typeface="+mn-lt"/>
              </a:rPr>
              <a:t> 2016 – role of food in Polish migrant journey </a:t>
            </a:r>
          </a:p>
          <a:p>
            <a:pPr marL="0" lvl="1" eaLnBrk="0" hangingPunct="0">
              <a:spcAft>
                <a:spcPts val="1200"/>
              </a:spcAft>
            </a:pPr>
            <a:r>
              <a:rPr lang="en-GB" sz="2000" dirty="0" err="1">
                <a:latin typeface="Calibri" pitchFamily="-105" charset="0"/>
              </a:rPr>
              <a:t>Sadella</a:t>
            </a:r>
            <a:r>
              <a:rPr lang="en-GB" sz="2000" dirty="0">
                <a:latin typeface="Calibri" pitchFamily="-105" charset="0"/>
              </a:rPr>
              <a:t> and Burroughs </a:t>
            </a:r>
            <a:r>
              <a:rPr lang="en-GB" sz="2000" u="sng" dirty="0">
                <a:latin typeface="Calibri" pitchFamily="-105" charset="0"/>
              </a:rPr>
              <a:t>1981</a:t>
            </a:r>
            <a:r>
              <a:rPr lang="en-GB" sz="2000" dirty="0">
                <a:latin typeface="Calibri" pitchFamily="-105" charset="0"/>
              </a:rPr>
              <a:t> (quoted from </a:t>
            </a:r>
            <a:r>
              <a:rPr lang="en-GB" sz="2000" dirty="0" err="1">
                <a:latin typeface="Calibri" pitchFamily="-105" charset="0"/>
              </a:rPr>
              <a:t>Almerico</a:t>
            </a:r>
            <a:r>
              <a:rPr lang="en-GB" sz="2000" dirty="0">
                <a:latin typeface="Calibri" pitchFamily="-105" charset="0"/>
              </a:rPr>
              <a:t> 2014) – </a:t>
            </a:r>
            <a:r>
              <a:rPr lang="en-GB" sz="2000" i="1" dirty="0">
                <a:latin typeface="Calibri" pitchFamily="-105" charset="0"/>
              </a:rPr>
              <a:t>‘People who eat fast food and synthetic food were classified as religious conservatives who often wore polyester clothing. Health food personalities were characterised as antinuclear activists… Vegetarians were likely to be … pacifists who drive foreign cars…’</a:t>
            </a:r>
          </a:p>
        </p:txBody>
      </p:sp>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a:effectLst>
                  <a:outerShdw blurRad="38100" dist="38100" dir="2700000" algn="tl">
                    <a:srgbClr val="DDDDDD"/>
                  </a:outerShdw>
                </a:effectLst>
                <a:latin typeface="Calibri" pitchFamily="-84" charset="0"/>
                <a:ea typeface="Arial" pitchFamily="-84" charset="0"/>
                <a:cs typeface="Arial" pitchFamily="-84" charset="0"/>
              </a:rPr>
              <a:t>Food diaries/diet records as a research tool</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0805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E36542A2C75F4EBDA32FC4C22F206B" ma:contentTypeVersion="13" ma:contentTypeDescription="Create a new document." ma:contentTypeScope="" ma:versionID="31399e781c7235c414a097e2a0dab215">
  <xsd:schema xmlns:xsd="http://www.w3.org/2001/XMLSchema" xmlns:xs="http://www.w3.org/2001/XMLSchema" xmlns:p="http://schemas.microsoft.com/office/2006/metadata/properties" xmlns:ns3="856d00b7-ac55-4f66-bd26-37c6fc67823b" xmlns:ns4="2fa4757f-0a96-4695-9d74-52ed6392fefb" targetNamespace="http://schemas.microsoft.com/office/2006/metadata/properties" ma:root="true" ma:fieldsID="912a7019c96545c526d236559a6cd3d6" ns3:_="" ns4:_="">
    <xsd:import namespace="856d00b7-ac55-4f66-bd26-37c6fc67823b"/>
    <xsd:import namespace="2fa4757f-0a96-4695-9d74-52ed6392fe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6d00b7-ac55-4f66-bd26-37c6fc6782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a4757f-0a96-4695-9d74-52ed6392fef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7F9C99-DDDA-42F7-AEC6-98D623CE420E}">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2fa4757f-0a96-4695-9d74-52ed6392fefb"/>
    <ds:schemaRef ds:uri="856d00b7-ac55-4f66-bd26-37c6fc67823b"/>
    <ds:schemaRef ds:uri="http://purl.org/dc/dcmitype/"/>
  </ds:schemaRefs>
</ds:datastoreItem>
</file>

<file path=customXml/itemProps2.xml><?xml version="1.0" encoding="utf-8"?>
<ds:datastoreItem xmlns:ds="http://schemas.openxmlformats.org/officeDocument/2006/customXml" ds:itemID="{5FB62D7F-D058-44BF-94DF-01A9C7B7F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6d00b7-ac55-4f66-bd26-37c6fc67823b"/>
    <ds:schemaRef ds:uri="2fa4757f-0a96-4695-9d74-52ed6392f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3E95E-5B46-4E92-BF59-7E30D9680D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8795</TotalTime>
  <Words>1619</Words>
  <Application>Microsoft Office PowerPoint</Application>
  <PresentationFormat>On-screen Show (4:3)</PresentationFormat>
  <Paragraphs>153</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ＭＳ Ｐゴシック</vt:lpstr>
      <vt:lpstr>Arial</vt:lpstr>
      <vt:lpstr>Calibri</vt:lpstr>
      <vt:lpstr>Times New Roman</vt:lpstr>
      <vt:lpstr>Wingdings</vt:lpstr>
      <vt:lpstr>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KEECH, Daniel</cp:lastModifiedBy>
  <cp:revision>557</cp:revision>
  <cp:lastPrinted>2022-03-22T11:27:09Z</cp:lastPrinted>
  <dcterms:created xsi:type="dcterms:W3CDTF">2015-04-08T15:03:24Z</dcterms:created>
  <dcterms:modified xsi:type="dcterms:W3CDTF">2023-04-24T14:06:52Z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0x010100D3E36542A2C75F4EBDA32FC4C22F206B</vt:lpwstr>
  </property>
</Properties>
</file>