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27"/>
  </p:notesMasterIdLst>
  <p:sldIdLst>
    <p:sldId id="256" r:id="rId2"/>
    <p:sldId id="313" r:id="rId3"/>
    <p:sldId id="314" r:id="rId4"/>
    <p:sldId id="301" r:id="rId5"/>
    <p:sldId id="319" r:id="rId6"/>
    <p:sldId id="320" r:id="rId7"/>
    <p:sldId id="302" r:id="rId8"/>
    <p:sldId id="303" r:id="rId9"/>
    <p:sldId id="315" r:id="rId10"/>
    <p:sldId id="309" r:id="rId11"/>
    <p:sldId id="310" r:id="rId12"/>
    <p:sldId id="316" r:id="rId13"/>
    <p:sldId id="311" r:id="rId14"/>
    <p:sldId id="317" r:id="rId15"/>
    <p:sldId id="318" r:id="rId16"/>
    <p:sldId id="321" r:id="rId17"/>
    <p:sldId id="322" r:id="rId18"/>
    <p:sldId id="323" r:id="rId19"/>
    <p:sldId id="324" r:id="rId20"/>
    <p:sldId id="327" r:id="rId21"/>
    <p:sldId id="325" r:id="rId22"/>
    <p:sldId id="326" r:id="rId23"/>
    <p:sldId id="298" r:id="rId24"/>
    <p:sldId id="299" r:id="rId25"/>
    <p:sldId id="300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 Cincera" initials="JC" lastIdx="22" clrIdx="0">
    <p:extLst>
      <p:ext uri="{19B8F6BF-5375-455C-9EA6-DF929625EA0E}">
        <p15:presenceInfo xmlns:p15="http://schemas.microsoft.com/office/powerpoint/2012/main" userId="f4bcd9799921f2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05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1E3184-F898-4D1A-9D8A-8F142C9699CF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C5F820B-2C19-4ECF-926E-09459172881E}">
      <dgm:prSet phldrT="[Text]"/>
      <dgm:spPr/>
      <dgm:t>
        <a:bodyPr/>
        <a:lstStyle/>
        <a:p>
          <a:r>
            <a:rPr lang="cs-CZ" dirty="0" smtClean="0"/>
            <a:t>Analýza teorie programu: zkoumá předpoklady účinnosti programu</a:t>
          </a:r>
          <a:endParaRPr lang="cs-CZ" dirty="0"/>
        </a:p>
      </dgm:t>
    </dgm:pt>
    <dgm:pt modelId="{333F6A94-6C97-4DAA-A220-C3361D402B7E}" type="parTrans" cxnId="{A9904A17-D22E-4375-B094-223F4DB37433}">
      <dgm:prSet/>
      <dgm:spPr/>
      <dgm:t>
        <a:bodyPr/>
        <a:lstStyle/>
        <a:p>
          <a:endParaRPr lang="cs-CZ"/>
        </a:p>
      </dgm:t>
    </dgm:pt>
    <dgm:pt modelId="{21304348-5444-4821-B149-24CD01D9E5AE}" type="sibTrans" cxnId="{A9904A17-D22E-4375-B094-223F4DB37433}">
      <dgm:prSet/>
      <dgm:spPr/>
      <dgm:t>
        <a:bodyPr/>
        <a:lstStyle/>
        <a:p>
          <a:endParaRPr lang="cs-CZ"/>
        </a:p>
      </dgm:t>
    </dgm:pt>
    <dgm:pt modelId="{31744D2D-506D-46ED-9CEC-F6318D143B79}">
      <dgm:prSet phldrT="[Text]"/>
      <dgm:spPr/>
      <dgm:t>
        <a:bodyPr/>
        <a:lstStyle/>
        <a:p>
          <a:r>
            <a:rPr lang="cs-CZ" dirty="0" smtClean="0"/>
            <a:t>Hodnocení kvality: zkoumá použité postupy z hlediska dohodnutých kategorií kvality odvozených od dobré praxe</a:t>
          </a:r>
          <a:endParaRPr lang="cs-CZ" dirty="0"/>
        </a:p>
      </dgm:t>
    </dgm:pt>
    <dgm:pt modelId="{1BE5ED73-7082-443E-AA60-500864CE3338}" type="parTrans" cxnId="{EC2C9822-E21E-43AE-8C1A-918A1C823D7D}">
      <dgm:prSet/>
      <dgm:spPr/>
      <dgm:t>
        <a:bodyPr/>
        <a:lstStyle/>
        <a:p>
          <a:endParaRPr lang="cs-CZ"/>
        </a:p>
      </dgm:t>
    </dgm:pt>
    <dgm:pt modelId="{5AA04179-4D37-4C62-B1AA-8C8034CE053F}" type="sibTrans" cxnId="{EC2C9822-E21E-43AE-8C1A-918A1C823D7D}">
      <dgm:prSet/>
      <dgm:spPr/>
      <dgm:t>
        <a:bodyPr/>
        <a:lstStyle/>
        <a:p>
          <a:endParaRPr lang="cs-CZ"/>
        </a:p>
      </dgm:t>
    </dgm:pt>
    <dgm:pt modelId="{CC3C8756-3FC3-4BDA-BDAA-1A5CB2215017}" type="pres">
      <dgm:prSet presAssocID="{511E3184-F898-4D1A-9D8A-8F142C9699CF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F1DBBE8-79B6-4479-9F4C-6DE28CE528BD}" type="pres">
      <dgm:prSet presAssocID="{511E3184-F898-4D1A-9D8A-8F142C9699CF}" presName="divider" presStyleLbl="fgShp" presStyleIdx="0" presStyleCnt="1"/>
      <dgm:spPr/>
    </dgm:pt>
    <dgm:pt modelId="{5CCF7F81-1BF6-4B74-814E-0AC2988A6826}" type="pres">
      <dgm:prSet presAssocID="{5C5F820B-2C19-4ECF-926E-09459172881E}" presName="downArrow" presStyleLbl="node1" presStyleIdx="0" presStyleCnt="2"/>
      <dgm:spPr/>
    </dgm:pt>
    <dgm:pt modelId="{913D6DB6-3AB4-4A4D-ABC6-153C71CEEB8E}" type="pres">
      <dgm:prSet presAssocID="{5C5F820B-2C19-4ECF-926E-09459172881E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5DE12B-4845-463F-8D52-FB3E34ED37B3}" type="pres">
      <dgm:prSet presAssocID="{31744D2D-506D-46ED-9CEC-F6318D143B79}" presName="upArrow" presStyleLbl="node1" presStyleIdx="1" presStyleCnt="2"/>
      <dgm:spPr/>
    </dgm:pt>
    <dgm:pt modelId="{ECA63E36-BE14-4EB7-9649-1338A31B6C04}" type="pres">
      <dgm:prSet presAssocID="{31744D2D-506D-46ED-9CEC-F6318D143B79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C2C9822-E21E-43AE-8C1A-918A1C823D7D}" srcId="{511E3184-F898-4D1A-9D8A-8F142C9699CF}" destId="{31744D2D-506D-46ED-9CEC-F6318D143B79}" srcOrd="1" destOrd="0" parTransId="{1BE5ED73-7082-443E-AA60-500864CE3338}" sibTransId="{5AA04179-4D37-4C62-B1AA-8C8034CE053F}"/>
    <dgm:cxn modelId="{67A7B77E-946D-4052-873C-9668DF97D79D}" type="presOf" srcId="{31744D2D-506D-46ED-9CEC-F6318D143B79}" destId="{ECA63E36-BE14-4EB7-9649-1338A31B6C04}" srcOrd="0" destOrd="0" presId="urn:microsoft.com/office/officeart/2005/8/layout/arrow3"/>
    <dgm:cxn modelId="{AD7C968E-8D31-4324-A666-E89A3E1086D8}" type="presOf" srcId="{511E3184-F898-4D1A-9D8A-8F142C9699CF}" destId="{CC3C8756-3FC3-4BDA-BDAA-1A5CB2215017}" srcOrd="0" destOrd="0" presId="urn:microsoft.com/office/officeart/2005/8/layout/arrow3"/>
    <dgm:cxn modelId="{D7F2E57D-3BC0-4C8F-9A4A-60DA6E97B13E}" type="presOf" srcId="{5C5F820B-2C19-4ECF-926E-09459172881E}" destId="{913D6DB6-3AB4-4A4D-ABC6-153C71CEEB8E}" srcOrd="0" destOrd="0" presId="urn:microsoft.com/office/officeart/2005/8/layout/arrow3"/>
    <dgm:cxn modelId="{A9904A17-D22E-4375-B094-223F4DB37433}" srcId="{511E3184-F898-4D1A-9D8A-8F142C9699CF}" destId="{5C5F820B-2C19-4ECF-926E-09459172881E}" srcOrd="0" destOrd="0" parTransId="{333F6A94-6C97-4DAA-A220-C3361D402B7E}" sibTransId="{21304348-5444-4821-B149-24CD01D9E5AE}"/>
    <dgm:cxn modelId="{37E8A9FF-4034-43A5-880F-0F1DC6256912}" type="presParOf" srcId="{CC3C8756-3FC3-4BDA-BDAA-1A5CB2215017}" destId="{5F1DBBE8-79B6-4479-9F4C-6DE28CE528BD}" srcOrd="0" destOrd="0" presId="urn:microsoft.com/office/officeart/2005/8/layout/arrow3"/>
    <dgm:cxn modelId="{C17ADD23-8860-49D7-8BD7-1250267E3875}" type="presParOf" srcId="{CC3C8756-3FC3-4BDA-BDAA-1A5CB2215017}" destId="{5CCF7F81-1BF6-4B74-814E-0AC2988A6826}" srcOrd="1" destOrd="0" presId="urn:microsoft.com/office/officeart/2005/8/layout/arrow3"/>
    <dgm:cxn modelId="{E567F8DC-F886-4051-AD89-7AA8700CB50E}" type="presParOf" srcId="{CC3C8756-3FC3-4BDA-BDAA-1A5CB2215017}" destId="{913D6DB6-3AB4-4A4D-ABC6-153C71CEEB8E}" srcOrd="2" destOrd="0" presId="urn:microsoft.com/office/officeart/2005/8/layout/arrow3"/>
    <dgm:cxn modelId="{593E60FC-72DB-4251-A59E-11993B9B7257}" type="presParOf" srcId="{CC3C8756-3FC3-4BDA-BDAA-1A5CB2215017}" destId="{365DE12B-4845-463F-8D52-FB3E34ED37B3}" srcOrd="3" destOrd="0" presId="urn:microsoft.com/office/officeart/2005/8/layout/arrow3"/>
    <dgm:cxn modelId="{210C448D-8C0F-4E79-9E77-AD88B8392051}" type="presParOf" srcId="{CC3C8756-3FC3-4BDA-BDAA-1A5CB2215017}" destId="{ECA63E36-BE14-4EB7-9649-1338A31B6C04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4CF1D7-063A-4B07-ABC6-D866DB67C075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7A8B706D-7673-4146-9529-D0515390B18C}">
      <dgm:prSet phldrT="[Text]"/>
      <dgm:spPr/>
      <dgm:t>
        <a:bodyPr/>
        <a:lstStyle/>
        <a:p>
          <a:r>
            <a:rPr lang="cs-CZ" dirty="0" smtClean="0"/>
            <a:t>Aktivity</a:t>
          </a:r>
          <a:endParaRPr lang="cs-CZ" dirty="0"/>
        </a:p>
      </dgm:t>
    </dgm:pt>
    <dgm:pt modelId="{9B2EB264-BB99-4A0C-9A41-F5A8FA60A55F}" type="parTrans" cxnId="{727F7D6E-E3FB-4F46-8F7A-1DB26B46F453}">
      <dgm:prSet/>
      <dgm:spPr/>
      <dgm:t>
        <a:bodyPr/>
        <a:lstStyle/>
        <a:p>
          <a:endParaRPr lang="cs-CZ"/>
        </a:p>
      </dgm:t>
    </dgm:pt>
    <dgm:pt modelId="{F29D2192-BF53-4E33-AFEB-8EF0589DE4F1}" type="sibTrans" cxnId="{727F7D6E-E3FB-4F46-8F7A-1DB26B46F453}">
      <dgm:prSet/>
      <dgm:spPr/>
      <dgm:t>
        <a:bodyPr/>
        <a:lstStyle/>
        <a:p>
          <a:endParaRPr lang="cs-CZ"/>
        </a:p>
      </dgm:t>
    </dgm:pt>
    <dgm:pt modelId="{4370A802-C014-475F-BAB0-7593EA67A2C6}">
      <dgm:prSet phldrT="[Text]"/>
      <dgm:spPr/>
      <dgm:t>
        <a:bodyPr/>
        <a:lstStyle/>
        <a:p>
          <a:r>
            <a:rPr lang="cs-CZ" dirty="0" smtClean="0"/>
            <a:t>Krátkodobé výstupy</a:t>
          </a:r>
          <a:endParaRPr lang="cs-CZ" dirty="0"/>
        </a:p>
      </dgm:t>
    </dgm:pt>
    <dgm:pt modelId="{7D9BD05B-563A-4F94-A481-82E761AD4E8A}" type="parTrans" cxnId="{46825AB7-C89E-4D04-A051-8887FE65020F}">
      <dgm:prSet/>
      <dgm:spPr/>
      <dgm:t>
        <a:bodyPr/>
        <a:lstStyle/>
        <a:p>
          <a:endParaRPr lang="cs-CZ"/>
        </a:p>
      </dgm:t>
    </dgm:pt>
    <dgm:pt modelId="{C4F1A0BC-0B3F-4A47-928E-4C0A48534C6C}" type="sibTrans" cxnId="{46825AB7-C89E-4D04-A051-8887FE65020F}">
      <dgm:prSet/>
      <dgm:spPr/>
      <dgm:t>
        <a:bodyPr/>
        <a:lstStyle/>
        <a:p>
          <a:endParaRPr lang="cs-CZ"/>
        </a:p>
      </dgm:t>
    </dgm:pt>
    <dgm:pt modelId="{0E3FC354-DCBC-4163-8E98-D2EEBCE34511}">
      <dgm:prSet phldrT="[Text]"/>
      <dgm:spPr/>
      <dgm:t>
        <a:bodyPr/>
        <a:lstStyle/>
        <a:p>
          <a:r>
            <a:rPr lang="cs-CZ" dirty="0" smtClean="0"/>
            <a:t>Střednědobé výstupy</a:t>
          </a:r>
          <a:endParaRPr lang="cs-CZ" dirty="0"/>
        </a:p>
      </dgm:t>
    </dgm:pt>
    <dgm:pt modelId="{5F678D9B-7CEB-4BD6-95A2-63C57FFFC30F}" type="parTrans" cxnId="{AF128A4B-77F8-4AAA-B4AB-83C67D1E953A}">
      <dgm:prSet/>
      <dgm:spPr/>
      <dgm:t>
        <a:bodyPr/>
        <a:lstStyle/>
        <a:p>
          <a:endParaRPr lang="cs-CZ"/>
        </a:p>
      </dgm:t>
    </dgm:pt>
    <dgm:pt modelId="{657A58B5-C36D-4942-93CA-96EB5EFC3F3E}" type="sibTrans" cxnId="{AF128A4B-77F8-4AAA-B4AB-83C67D1E953A}">
      <dgm:prSet/>
      <dgm:spPr/>
      <dgm:t>
        <a:bodyPr/>
        <a:lstStyle/>
        <a:p>
          <a:endParaRPr lang="cs-CZ"/>
        </a:p>
      </dgm:t>
    </dgm:pt>
    <dgm:pt modelId="{43404DC1-4E38-4970-85FF-C7A71722F809}">
      <dgm:prSet phldrT="[Text]"/>
      <dgm:spPr/>
      <dgm:t>
        <a:bodyPr/>
        <a:lstStyle/>
        <a:p>
          <a:r>
            <a:rPr lang="cs-CZ" dirty="0" smtClean="0"/>
            <a:t>Vstupy</a:t>
          </a:r>
          <a:endParaRPr lang="cs-CZ" dirty="0"/>
        </a:p>
      </dgm:t>
    </dgm:pt>
    <dgm:pt modelId="{70AA920A-6B07-43B8-BEEC-AE55E4BA2957}" type="parTrans" cxnId="{BCF1360D-D2B5-40C7-91FB-1A1B4B5E5C98}">
      <dgm:prSet/>
      <dgm:spPr/>
      <dgm:t>
        <a:bodyPr/>
        <a:lstStyle/>
        <a:p>
          <a:endParaRPr lang="cs-CZ"/>
        </a:p>
      </dgm:t>
    </dgm:pt>
    <dgm:pt modelId="{D2757B4C-913F-44CF-B7B6-2488C5E7174A}" type="sibTrans" cxnId="{BCF1360D-D2B5-40C7-91FB-1A1B4B5E5C98}">
      <dgm:prSet/>
      <dgm:spPr/>
      <dgm:t>
        <a:bodyPr/>
        <a:lstStyle/>
        <a:p>
          <a:endParaRPr lang="cs-CZ"/>
        </a:p>
      </dgm:t>
    </dgm:pt>
    <dgm:pt modelId="{8F432C56-4CAA-41DC-BAAC-4A9D63B712F9}">
      <dgm:prSet phldrT="[Text]"/>
      <dgm:spPr/>
      <dgm:t>
        <a:bodyPr/>
        <a:lstStyle/>
        <a:p>
          <a:r>
            <a:rPr lang="cs-CZ" dirty="0" smtClean="0"/>
            <a:t>Dlouhodobé dopady</a:t>
          </a:r>
          <a:endParaRPr lang="cs-CZ" dirty="0"/>
        </a:p>
      </dgm:t>
    </dgm:pt>
    <dgm:pt modelId="{C60A8A4A-7C1D-40A1-B4DC-CEC9AE6E7917}" type="parTrans" cxnId="{06F97949-7240-43E8-8850-5133CB62B04B}">
      <dgm:prSet/>
      <dgm:spPr/>
      <dgm:t>
        <a:bodyPr/>
        <a:lstStyle/>
        <a:p>
          <a:endParaRPr lang="cs-CZ"/>
        </a:p>
      </dgm:t>
    </dgm:pt>
    <dgm:pt modelId="{4C0A01E4-D43D-4D52-A64E-AACB0EED507D}" type="sibTrans" cxnId="{06F97949-7240-43E8-8850-5133CB62B04B}">
      <dgm:prSet/>
      <dgm:spPr/>
      <dgm:t>
        <a:bodyPr/>
        <a:lstStyle/>
        <a:p>
          <a:endParaRPr lang="cs-CZ"/>
        </a:p>
      </dgm:t>
    </dgm:pt>
    <dgm:pt modelId="{F8186FD9-2776-47B3-AD42-C01A03877798}" type="pres">
      <dgm:prSet presAssocID="{864CF1D7-063A-4B07-ABC6-D866DB67C075}" presName="CompostProcess" presStyleCnt="0">
        <dgm:presLayoutVars>
          <dgm:dir/>
          <dgm:resizeHandles val="exact"/>
        </dgm:presLayoutVars>
      </dgm:prSet>
      <dgm:spPr/>
    </dgm:pt>
    <dgm:pt modelId="{7846604D-088F-4909-94E7-AC12D851D832}" type="pres">
      <dgm:prSet presAssocID="{864CF1D7-063A-4B07-ABC6-D866DB67C075}" presName="arrow" presStyleLbl="bgShp" presStyleIdx="0" presStyleCnt="1"/>
      <dgm:spPr/>
    </dgm:pt>
    <dgm:pt modelId="{AB140178-CBD0-4091-9CFD-005D9B0C9A54}" type="pres">
      <dgm:prSet presAssocID="{864CF1D7-063A-4B07-ABC6-D866DB67C075}" presName="linearProcess" presStyleCnt="0"/>
      <dgm:spPr/>
    </dgm:pt>
    <dgm:pt modelId="{BB5861F2-EC11-4B0E-87E0-43128F73CE05}" type="pres">
      <dgm:prSet presAssocID="{43404DC1-4E38-4970-85FF-C7A71722F809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4C9C353-A6EF-40B8-9400-B5783963262A}" type="pres">
      <dgm:prSet presAssocID="{D2757B4C-913F-44CF-B7B6-2488C5E7174A}" presName="sibTrans" presStyleCnt="0"/>
      <dgm:spPr/>
    </dgm:pt>
    <dgm:pt modelId="{E1AE68B6-7FFB-4A10-A9C9-27C027F7D9A6}" type="pres">
      <dgm:prSet presAssocID="{7A8B706D-7673-4146-9529-D0515390B18C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ECC7814-FCC7-4019-8BC7-D997262D1CCB}" type="pres">
      <dgm:prSet presAssocID="{F29D2192-BF53-4E33-AFEB-8EF0589DE4F1}" presName="sibTrans" presStyleCnt="0"/>
      <dgm:spPr/>
    </dgm:pt>
    <dgm:pt modelId="{A0A6E056-8F04-4D5C-BDB0-E80D6090F119}" type="pres">
      <dgm:prSet presAssocID="{4370A802-C014-475F-BAB0-7593EA67A2C6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0F2ABD8-819B-4B26-95FB-B4C7CB9E0278}" type="pres">
      <dgm:prSet presAssocID="{C4F1A0BC-0B3F-4A47-928E-4C0A48534C6C}" presName="sibTrans" presStyleCnt="0"/>
      <dgm:spPr/>
    </dgm:pt>
    <dgm:pt modelId="{0C79F98B-B532-406E-8F47-E85FE0C3CB0D}" type="pres">
      <dgm:prSet presAssocID="{0E3FC354-DCBC-4163-8E98-D2EEBCE34511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310295-EC90-42A7-BA1D-04006FFBA528}" type="pres">
      <dgm:prSet presAssocID="{657A58B5-C36D-4942-93CA-96EB5EFC3F3E}" presName="sibTrans" presStyleCnt="0"/>
      <dgm:spPr/>
    </dgm:pt>
    <dgm:pt modelId="{94DE4B39-BF13-4339-8341-AB8F471A2939}" type="pres">
      <dgm:prSet presAssocID="{8F432C56-4CAA-41DC-BAAC-4A9D63B712F9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6F97949-7240-43E8-8850-5133CB62B04B}" srcId="{864CF1D7-063A-4B07-ABC6-D866DB67C075}" destId="{8F432C56-4CAA-41DC-BAAC-4A9D63B712F9}" srcOrd="4" destOrd="0" parTransId="{C60A8A4A-7C1D-40A1-B4DC-CEC9AE6E7917}" sibTransId="{4C0A01E4-D43D-4D52-A64E-AACB0EED507D}"/>
    <dgm:cxn modelId="{46825AB7-C89E-4D04-A051-8887FE65020F}" srcId="{864CF1D7-063A-4B07-ABC6-D866DB67C075}" destId="{4370A802-C014-475F-BAB0-7593EA67A2C6}" srcOrd="2" destOrd="0" parTransId="{7D9BD05B-563A-4F94-A481-82E761AD4E8A}" sibTransId="{C4F1A0BC-0B3F-4A47-928E-4C0A48534C6C}"/>
    <dgm:cxn modelId="{D6A76A0F-44DC-4C00-8520-B3FE9E8D4A32}" type="presOf" srcId="{4370A802-C014-475F-BAB0-7593EA67A2C6}" destId="{A0A6E056-8F04-4D5C-BDB0-E80D6090F119}" srcOrd="0" destOrd="0" presId="urn:microsoft.com/office/officeart/2005/8/layout/hProcess9"/>
    <dgm:cxn modelId="{C176BA4C-31CF-4322-BA62-0969A26EFB30}" type="presOf" srcId="{7A8B706D-7673-4146-9529-D0515390B18C}" destId="{E1AE68B6-7FFB-4A10-A9C9-27C027F7D9A6}" srcOrd="0" destOrd="0" presId="urn:microsoft.com/office/officeart/2005/8/layout/hProcess9"/>
    <dgm:cxn modelId="{BCF1360D-D2B5-40C7-91FB-1A1B4B5E5C98}" srcId="{864CF1D7-063A-4B07-ABC6-D866DB67C075}" destId="{43404DC1-4E38-4970-85FF-C7A71722F809}" srcOrd="0" destOrd="0" parTransId="{70AA920A-6B07-43B8-BEEC-AE55E4BA2957}" sibTransId="{D2757B4C-913F-44CF-B7B6-2488C5E7174A}"/>
    <dgm:cxn modelId="{1AB224E2-CF31-4762-A01F-BC147A28E4D9}" type="presOf" srcId="{43404DC1-4E38-4970-85FF-C7A71722F809}" destId="{BB5861F2-EC11-4B0E-87E0-43128F73CE05}" srcOrd="0" destOrd="0" presId="urn:microsoft.com/office/officeart/2005/8/layout/hProcess9"/>
    <dgm:cxn modelId="{727F7D6E-E3FB-4F46-8F7A-1DB26B46F453}" srcId="{864CF1D7-063A-4B07-ABC6-D866DB67C075}" destId="{7A8B706D-7673-4146-9529-D0515390B18C}" srcOrd="1" destOrd="0" parTransId="{9B2EB264-BB99-4A0C-9A41-F5A8FA60A55F}" sibTransId="{F29D2192-BF53-4E33-AFEB-8EF0589DE4F1}"/>
    <dgm:cxn modelId="{AF128A4B-77F8-4AAA-B4AB-83C67D1E953A}" srcId="{864CF1D7-063A-4B07-ABC6-D866DB67C075}" destId="{0E3FC354-DCBC-4163-8E98-D2EEBCE34511}" srcOrd="3" destOrd="0" parTransId="{5F678D9B-7CEB-4BD6-95A2-63C57FFFC30F}" sibTransId="{657A58B5-C36D-4942-93CA-96EB5EFC3F3E}"/>
    <dgm:cxn modelId="{60559135-69B7-4967-99AD-F50A36C47A88}" type="presOf" srcId="{8F432C56-4CAA-41DC-BAAC-4A9D63B712F9}" destId="{94DE4B39-BF13-4339-8341-AB8F471A2939}" srcOrd="0" destOrd="0" presId="urn:microsoft.com/office/officeart/2005/8/layout/hProcess9"/>
    <dgm:cxn modelId="{CBCDEC3F-8DF1-4A89-BD0B-67FA5BE8AB62}" type="presOf" srcId="{864CF1D7-063A-4B07-ABC6-D866DB67C075}" destId="{F8186FD9-2776-47B3-AD42-C01A03877798}" srcOrd="0" destOrd="0" presId="urn:microsoft.com/office/officeart/2005/8/layout/hProcess9"/>
    <dgm:cxn modelId="{C51C7668-DE14-4209-AE53-798ED68A1C84}" type="presOf" srcId="{0E3FC354-DCBC-4163-8E98-D2EEBCE34511}" destId="{0C79F98B-B532-406E-8F47-E85FE0C3CB0D}" srcOrd="0" destOrd="0" presId="urn:microsoft.com/office/officeart/2005/8/layout/hProcess9"/>
    <dgm:cxn modelId="{C2954DF5-BECC-4ADF-BC6A-48A832345C0F}" type="presParOf" srcId="{F8186FD9-2776-47B3-AD42-C01A03877798}" destId="{7846604D-088F-4909-94E7-AC12D851D832}" srcOrd="0" destOrd="0" presId="urn:microsoft.com/office/officeart/2005/8/layout/hProcess9"/>
    <dgm:cxn modelId="{A9C3CE9F-6B5A-4395-BDF2-605282A0FE84}" type="presParOf" srcId="{F8186FD9-2776-47B3-AD42-C01A03877798}" destId="{AB140178-CBD0-4091-9CFD-005D9B0C9A54}" srcOrd="1" destOrd="0" presId="urn:microsoft.com/office/officeart/2005/8/layout/hProcess9"/>
    <dgm:cxn modelId="{E140BEB5-0E1A-4BC9-ACB8-508B562D1BC2}" type="presParOf" srcId="{AB140178-CBD0-4091-9CFD-005D9B0C9A54}" destId="{BB5861F2-EC11-4B0E-87E0-43128F73CE05}" srcOrd="0" destOrd="0" presId="urn:microsoft.com/office/officeart/2005/8/layout/hProcess9"/>
    <dgm:cxn modelId="{AF1AD340-7963-462E-A945-8892490EE705}" type="presParOf" srcId="{AB140178-CBD0-4091-9CFD-005D9B0C9A54}" destId="{D4C9C353-A6EF-40B8-9400-B5783963262A}" srcOrd="1" destOrd="0" presId="urn:microsoft.com/office/officeart/2005/8/layout/hProcess9"/>
    <dgm:cxn modelId="{6175759E-707C-41C9-87C4-518B13163A2D}" type="presParOf" srcId="{AB140178-CBD0-4091-9CFD-005D9B0C9A54}" destId="{E1AE68B6-7FFB-4A10-A9C9-27C027F7D9A6}" srcOrd="2" destOrd="0" presId="urn:microsoft.com/office/officeart/2005/8/layout/hProcess9"/>
    <dgm:cxn modelId="{AE9DA747-9E02-419D-AB83-D07104D129F9}" type="presParOf" srcId="{AB140178-CBD0-4091-9CFD-005D9B0C9A54}" destId="{EECC7814-FCC7-4019-8BC7-D997262D1CCB}" srcOrd="3" destOrd="0" presId="urn:microsoft.com/office/officeart/2005/8/layout/hProcess9"/>
    <dgm:cxn modelId="{CE2BA756-C075-4927-A666-172579DC8CD7}" type="presParOf" srcId="{AB140178-CBD0-4091-9CFD-005D9B0C9A54}" destId="{A0A6E056-8F04-4D5C-BDB0-E80D6090F119}" srcOrd="4" destOrd="0" presId="urn:microsoft.com/office/officeart/2005/8/layout/hProcess9"/>
    <dgm:cxn modelId="{B9EF32F2-025D-4CCE-8154-A86F4EE99A42}" type="presParOf" srcId="{AB140178-CBD0-4091-9CFD-005D9B0C9A54}" destId="{20F2ABD8-819B-4B26-95FB-B4C7CB9E0278}" srcOrd="5" destOrd="0" presId="urn:microsoft.com/office/officeart/2005/8/layout/hProcess9"/>
    <dgm:cxn modelId="{8F202DFB-A52E-4B09-A07E-0C07B6A52707}" type="presParOf" srcId="{AB140178-CBD0-4091-9CFD-005D9B0C9A54}" destId="{0C79F98B-B532-406E-8F47-E85FE0C3CB0D}" srcOrd="6" destOrd="0" presId="urn:microsoft.com/office/officeart/2005/8/layout/hProcess9"/>
    <dgm:cxn modelId="{7AB9948B-CBA8-46CF-A487-5C96E0B4DD7F}" type="presParOf" srcId="{AB140178-CBD0-4091-9CFD-005D9B0C9A54}" destId="{E7310295-EC90-42A7-BA1D-04006FFBA528}" srcOrd="7" destOrd="0" presId="urn:microsoft.com/office/officeart/2005/8/layout/hProcess9"/>
    <dgm:cxn modelId="{50AC0848-30A9-4527-94EE-249505CA2DF9}" type="presParOf" srcId="{AB140178-CBD0-4091-9CFD-005D9B0C9A54}" destId="{94DE4B39-BF13-4339-8341-AB8F471A2939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0EE6022-0C8F-4233-A6D8-FB5E671143A6}" type="doc">
      <dgm:prSet loTypeId="urn:microsoft.com/office/officeart/2005/8/layout/matrix1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7D40B4D0-8228-4201-AD30-AC501DC73050}">
      <dgm:prSet phldrT="[Text]"/>
      <dgm:spPr/>
      <dgm:t>
        <a:bodyPr/>
        <a:lstStyle/>
        <a:p>
          <a:r>
            <a:rPr lang="cs-CZ" dirty="0" smtClean="0"/>
            <a:t>Šetrné hračky: analýza programu</a:t>
          </a:r>
          <a:endParaRPr lang="cs-CZ" dirty="0"/>
        </a:p>
      </dgm:t>
    </dgm:pt>
    <dgm:pt modelId="{A65527DF-F880-4D1E-8407-CC1F846DC267}" type="parTrans" cxnId="{87B022D3-9B1A-4995-B5C2-F17D4464AF26}">
      <dgm:prSet/>
      <dgm:spPr/>
      <dgm:t>
        <a:bodyPr/>
        <a:lstStyle/>
        <a:p>
          <a:endParaRPr lang="cs-CZ"/>
        </a:p>
      </dgm:t>
    </dgm:pt>
    <dgm:pt modelId="{02BB332C-3524-4B59-8897-41CF6FB7388E}" type="sibTrans" cxnId="{87B022D3-9B1A-4995-B5C2-F17D4464AF26}">
      <dgm:prSet/>
      <dgm:spPr/>
      <dgm:t>
        <a:bodyPr/>
        <a:lstStyle/>
        <a:p>
          <a:endParaRPr lang="cs-CZ"/>
        </a:p>
      </dgm:t>
    </dgm:pt>
    <dgm:pt modelId="{1748FE4B-0F7D-4CC5-AD61-90186B9AF73A}">
      <dgm:prSet phldrT="[Text]"/>
      <dgm:spPr/>
      <dgm:t>
        <a:bodyPr/>
        <a:lstStyle/>
        <a:p>
          <a:r>
            <a:rPr lang="cs-CZ" b="1" dirty="0" smtClean="0"/>
            <a:t>Silné stránky</a:t>
          </a:r>
        </a:p>
        <a:p>
          <a:r>
            <a:rPr lang="cs-CZ" dirty="0" smtClean="0"/>
            <a:t>Práce s postoji a povědomím o problému – pravděpodobně </a:t>
          </a:r>
          <a:r>
            <a:rPr lang="cs-CZ" dirty="0" smtClean="0"/>
            <a:t>ovlivní.</a:t>
          </a:r>
          <a:endParaRPr lang="cs-CZ" dirty="0"/>
        </a:p>
      </dgm:t>
    </dgm:pt>
    <dgm:pt modelId="{29EABBF9-AE70-45DE-9C63-2817335AF810}" type="parTrans" cxnId="{FB95A0DA-C2B4-4CEA-8220-449A67454FA2}">
      <dgm:prSet/>
      <dgm:spPr/>
      <dgm:t>
        <a:bodyPr/>
        <a:lstStyle/>
        <a:p>
          <a:endParaRPr lang="cs-CZ"/>
        </a:p>
      </dgm:t>
    </dgm:pt>
    <dgm:pt modelId="{42794171-72CE-4A72-A148-B832AEF3C5B8}" type="sibTrans" cxnId="{FB95A0DA-C2B4-4CEA-8220-449A67454FA2}">
      <dgm:prSet/>
      <dgm:spPr/>
      <dgm:t>
        <a:bodyPr/>
        <a:lstStyle/>
        <a:p>
          <a:endParaRPr lang="cs-CZ"/>
        </a:p>
      </dgm:t>
    </dgm:pt>
    <dgm:pt modelId="{C70D07D8-CA81-4BEE-853E-B2CC341C7917}">
      <dgm:prSet phldrT="[Text]"/>
      <dgm:spPr/>
      <dgm:t>
        <a:bodyPr/>
        <a:lstStyle/>
        <a:p>
          <a:r>
            <a:rPr lang="cs-CZ" b="1" dirty="0" smtClean="0"/>
            <a:t>Slabé stránky</a:t>
          </a:r>
        </a:p>
        <a:p>
          <a:r>
            <a:rPr lang="cs-CZ" dirty="0" smtClean="0"/>
            <a:t>Nerozvíjí kompetence k šetrnému chování ani přesvědčení o jejich </a:t>
          </a:r>
          <a:r>
            <a:rPr lang="cs-CZ" dirty="0" smtClean="0"/>
            <a:t>zvládnutí.</a:t>
          </a:r>
          <a:endParaRPr lang="cs-CZ" dirty="0"/>
        </a:p>
      </dgm:t>
    </dgm:pt>
    <dgm:pt modelId="{FCBD2920-A98A-41DC-95F1-248E3BDCFECE}" type="parTrans" cxnId="{B511B4FA-808A-4B3B-A16E-0748FCA4E67A}">
      <dgm:prSet/>
      <dgm:spPr/>
      <dgm:t>
        <a:bodyPr/>
        <a:lstStyle/>
        <a:p>
          <a:endParaRPr lang="cs-CZ"/>
        </a:p>
      </dgm:t>
    </dgm:pt>
    <dgm:pt modelId="{3FF1093C-3A0B-4359-ABC4-CBD09C3AE3DC}" type="sibTrans" cxnId="{B511B4FA-808A-4B3B-A16E-0748FCA4E67A}">
      <dgm:prSet/>
      <dgm:spPr/>
      <dgm:t>
        <a:bodyPr/>
        <a:lstStyle/>
        <a:p>
          <a:endParaRPr lang="cs-CZ"/>
        </a:p>
      </dgm:t>
    </dgm:pt>
    <dgm:pt modelId="{9CAF24D3-FA16-46F9-8248-20EFB1F6A8CA}">
      <dgm:prSet phldrT="[Text]"/>
      <dgm:spPr/>
      <dgm:t>
        <a:bodyPr/>
        <a:lstStyle/>
        <a:p>
          <a:r>
            <a:rPr lang="cs-CZ" b="1" dirty="0" smtClean="0"/>
            <a:t>Rizika</a:t>
          </a:r>
        </a:p>
        <a:p>
          <a:r>
            <a:rPr lang="cs-CZ" b="0" dirty="0" smtClean="0"/>
            <a:t>„Co já s tím“ efekt</a:t>
          </a:r>
        </a:p>
        <a:p>
          <a:r>
            <a:rPr lang="cs-CZ" b="0" dirty="0" smtClean="0"/>
            <a:t>Obranné mechanismy</a:t>
          </a:r>
        </a:p>
        <a:p>
          <a:r>
            <a:rPr lang="cs-CZ" b="0" dirty="0" smtClean="0"/>
            <a:t>Spíše neovlivní spotřebitelské chování</a:t>
          </a:r>
          <a:endParaRPr lang="cs-CZ" b="0" dirty="0"/>
        </a:p>
      </dgm:t>
    </dgm:pt>
    <dgm:pt modelId="{D469F796-43A1-49C4-880A-0379A54F7143}" type="parTrans" cxnId="{59A72040-C5B6-4BCF-8C68-9055B134994D}">
      <dgm:prSet/>
      <dgm:spPr/>
      <dgm:t>
        <a:bodyPr/>
        <a:lstStyle/>
        <a:p>
          <a:endParaRPr lang="cs-CZ"/>
        </a:p>
      </dgm:t>
    </dgm:pt>
    <dgm:pt modelId="{0F5ACE04-0824-43D8-AA42-BA5A991D411C}" type="sibTrans" cxnId="{59A72040-C5B6-4BCF-8C68-9055B134994D}">
      <dgm:prSet/>
      <dgm:spPr/>
      <dgm:t>
        <a:bodyPr/>
        <a:lstStyle/>
        <a:p>
          <a:endParaRPr lang="cs-CZ"/>
        </a:p>
      </dgm:t>
    </dgm:pt>
    <dgm:pt modelId="{02964B4D-3305-4DDB-8FB4-D1726526FE0C}">
      <dgm:prSet phldrT="[Text]"/>
      <dgm:spPr/>
      <dgm:t>
        <a:bodyPr/>
        <a:lstStyle/>
        <a:p>
          <a:r>
            <a:rPr lang="cs-CZ" b="1" dirty="0" smtClean="0"/>
            <a:t>Příležitosti</a:t>
          </a:r>
        </a:p>
        <a:p>
          <a:r>
            <a:rPr lang="cs-CZ" dirty="0" smtClean="0"/>
            <a:t>Navazující studentský </a:t>
          </a:r>
          <a:r>
            <a:rPr lang="cs-CZ" dirty="0" smtClean="0"/>
            <a:t>projekt.</a:t>
          </a:r>
          <a:endParaRPr lang="cs-CZ" dirty="0"/>
        </a:p>
      </dgm:t>
    </dgm:pt>
    <dgm:pt modelId="{1FCCBD83-1665-43BD-8C82-E168FA2DBDA3}" type="parTrans" cxnId="{B8134908-E2AF-435C-873A-341A4926CCC5}">
      <dgm:prSet/>
      <dgm:spPr/>
      <dgm:t>
        <a:bodyPr/>
        <a:lstStyle/>
        <a:p>
          <a:endParaRPr lang="cs-CZ"/>
        </a:p>
      </dgm:t>
    </dgm:pt>
    <dgm:pt modelId="{07E25AF1-E689-4AD4-92C5-C35803B66F6A}" type="sibTrans" cxnId="{B8134908-E2AF-435C-873A-341A4926CCC5}">
      <dgm:prSet/>
      <dgm:spPr/>
      <dgm:t>
        <a:bodyPr/>
        <a:lstStyle/>
        <a:p>
          <a:endParaRPr lang="cs-CZ"/>
        </a:p>
      </dgm:t>
    </dgm:pt>
    <dgm:pt modelId="{3EA34351-4AEE-4770-85FF-2F96A4D4EF6B}" type="pres">
      <dgm:prSet presAssocID="{B0EE6022-0C8F-4233-A6D8-FB5E671143A6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CF4890E-A0D8-402E-AA29-B2B893F203E1}" type="pres">
      <dgm:prSet presAssocID="{B0EE6022-0C8F-4233-A6D8-FB5E671143A6}" presName="matrix" presStyleCnt="0"/>
      <dgm:spPr/>
    </dgm:pt>
    <dgm:pt modelId="{385AEDC9-CFCC-40A4-B6CF-1E3E90B3B2E6}" type="pres">
      <dgm:prSet presAssocID="{B0EE6022-0C8F-4233-A6D8-FB5E671143A6}" presName="tile1" presStyleLbl="node1" presStyleIdx="0" presStyleCnt="4"/>
      <dgm:spPr/>
      <dgm:t>
        <a:bodyPr/>
        <a:lstStyle/>
        <a:p>
          <a:endParaRPr lang="cs-CZ"/>
        </a:p>
      </dgm:t>
    </dgm:pt>
    <dgm:pt modelId="{1207B15F-65FF-4B7D-A606-CEAEF293CE69}" type="pres">
      <dgm:prSet presAssocID="{B0EE6022-0C8F-4233-A6D8-FB5E671143A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F537FE4-0A15-47D2-84C8-161FE1B1F201}" type="pres">
      <dgm:prSet presAssocID="{B0EE6022-0C8F-4233-A6D8-FB5E671143A6}" presName="tile2" presStyleLbl="node1" presStyleIdx="1" presStyleCnt="4"/>
      <dgm:spPr/>
      <dgm:t>
        <a:bodyPr/>
        <a:lstStyle/>
        <a:p>
          <a:endParaRPr lang="cs-CZ"/>
        </a:p>
      </dgm:t>
    </dgm:pt>
    <dgm:pt modelId="{B6B03DF1-D8BB-4545-B6E9-410E42CDDBEE}" type="pres">
      <dgm:prSet presAssocID="{B0EE6022-0C8F-4233-A6D8-FB5E671143A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6D7DCF6-4F59-4311-B7D1-AE46F9BDB115}" type="pres">
      <dgm:prSet presAssocID="{B0EE6022-0C8F-4233-A6D8-FB5E671143A6}" presName="tile3" presStyleLbl="node1" presStyleIdx="2" presStyleCnt="4"/>
      <dgm:spPr/>
      <dgm:t>
        <a:bodyPr/>
        <a:lstStyle/>
        <a:p>
          <a:endParaRPr lang="cs-CZ"/>
        </a:p>
      </dgm:t>
    </dgm:pt>
    <dgm:pt modelId="{3EAD80CB-6A05-4AF6-9B33-1427B19D2795}" type="pres">
      <dgm:prSet presAssocID="{B0EE6022-0C8F-4233-A6D8-FB5E671143A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857213C-78AD-4EFF-B684-32A591CA139E}" type="pres">
      <dgm:prSet presAssocID="{B0EE6022-0C8F-4233-A6D8-FB5E671143A6}" presName="tile4" presStyleLbl="node1" presStyleIdx="3" presStyleCnt="4"/>
      <dgm:spPr/>
      <dgm:t>
        <a:bodyPr/>
        <a:lstStyle/>
        <a:p>
          <a:endParaRPr lang="cs-CZ"/>
        </a:p>
      </dgm:t>
    </dgm:pt>
    <dgm:pt modelId="{EA43E0FE-13A0-4CFE-ABA3-8257EF701009}" type="pres">
      <dgm:prSet presAssocID="{B0EE6022-0C8F-4233-A6D8-FB5E671143A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4B9B289-7CBB-4860-A56E-1C8FB2A50727}" type="pres">
      <dgm:prSet presAssocID="{B0EE6022-0C8F-4233-A6D8-FB5E671143A6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E461F957-9BBC-41E4-9CE2-5829C05EA1C1}" type="presOf" srcId="{1748FE4B-0F7D-4CC5-AD61-90186B9AF73A}" destId="{385AEDC9-CFCC-40A4-B6CF-1E3E90B3B2E6}" srcOrd="0" destOrd="0" presId="urn:microsoft.com/office/officeart/2005/8/layout/matrix1"/>
    <dgm:cxn modelId="{CD6B8645-03E3-47AA-B284-59B531F8BDAB}" type="presOf" srcId="{9CAF24D3-FA16-46F9-8248-20EFB1F6A8CA}" destId="{B6D7DCF6-4F59-4311-B7D1-AE46F9BDB115}" srcOrd="0" destOrd="0" presId="urn:microsoft.com/office/officeart/2005/8/layout/matrix1"/>
    <dgm:cxn modelId="{B8134908-E2AF-435C-873A-341A4926CCC5}" srcId="{7D40B4D0-8228-4201-AD30-AC501DC73050}" destId="{02964B4D-3305-4DDB-8FB4-D1726526FE0C}" srcOrd="3" destOrd="0" parTransId="{1FCCBD83-1665-43BD-8C82-E168FA2DBDA3}" sibTransId="{07E25AF1-E689-4AD4-92C5-C35803B66F6A}"/>
    <dgm:cxn modelId="{B511B4FA-808A-4B3B-A16E-0748FCA4E67A}" srcId="{7D40B4D0-8228-4201-AD30-AC501DC73050}" destId="{C70D07D8-CA81-4BEE-853E-B2CC341C7917}" srcOrd="1" destOrd="0" parTransId="{FCBD2920-A98A-41DC-95F1-248E3BDCFECE}" sibTransId="{3FF1093C-3A0B-4359-ABC4-CBD09C3AE3DC}"/>
    <dgm:cxn modelId="{CA36E4EE-4EC9-4A1C-BE90-2FB4CA910567}" type="presOf" srcId="{02964B4D-3305-4DDB-8FB4-D1726526FE0C}" destId="{2857213C-78AD-4EFF-B684-32A591CA139E}" srcOrd="0" destOrd="0" presId="urn:microsoft.com/office/officeart/2005/8/layout/matrix1"/>
    <dgm:cxn modelId="{A3657A06-0B32-4EA1-BACC-5BFD16D524DC}" type="presOf" srcId="{B0EE6022-0C8F-4233-A6D8-FB5E671143A6}" destId="{3EA34351-4AEE-4770-85FF-2F96A4D4EF6B}" srcOrd="0" destOrd="0" presId="urn:microsoft.com/office/officeart/2005/8/layout/matrix1"/>
    <dgm:cxn modelId="{132D47B4-E3D4-4EE5-8FE4-DA737AFC3893}" type="presOf" srcId="{02964B4D-3305-4DDB-8FB4-D1726526FE0C}" destId="{EA43E0FE-13A0-4CFE-ABA3-8257EF701009}" srcOrd="1" destOrd="0" presId="urn:microsoft.com/office/officeart/2005/8/layout/matrix1"/>
    <dgm:cxn modelId="{497284C9-28B9-4876-A05C-30F4E434606C}" type="presOf" srcId="{C70D07D8-CA81-4BEE-853E-B2CC341C7917}" destId="{B6B03DF1-D8BB-4545-B6E9-410E42CDDBEE}" srcOrd="1" destOrd="0" presId="urn:microsoft.com/office/officeart/2005/8/layout/matrix1"/>
    <dgm:cxn modelId="{87B022D3-9B1A-4995-B5C2-F17D4464AF26}" srcId="{B0EE6022-0C8F-4233-A6D8-FB5E671143A6}" destId="{7D40B4D0-8228-4201-AD30-AC501DC73050}" srcOrd="0" destOrd="0" parTransId="{A65527DF-F880-4D1E-8407-CC1F846DC267}" sibTransId="{02BB332C-3524-4B59-8897-41CF6FB7388E}"/>
    <dgm:cxn modelId="{40580ACD-ACB5-43A2-AD70-ADFF993AC468}" type="presOf" srcId="{1748FE4B-0F7D-4CC5-AD61-90186B9AF73A}" destId="{1207B15F-65FF-4B7D-A606-CEAEF293CE69}" srcOrd="1" destOrd="0" presId="urn:microsoft.com/office/officeart/2005/8/layout/matrix1"/>
    <dgm:cxn modelId="{287E1235-81E2-4B5C-9CDB-53CC1644EF8A}" type="presOf" srcId="{C70D07D8-CA81-4BEE-853E-B2CC341C7917}" destId="{4F537FE4-0A15-47D2-84C8-161FE1B1F201}" srcOrd="0" destOrd="0" presId="urn:microsoft.com/office/officeart/2005/8/layout/matrix1"/>
    <dgm:cxn modelId="{47AF332C-A2CE-43CE-96B3-4D702761ECF2}" type="presOf" srcId="{9CAF24D3-FA16-46F9-8248-20EFB1F6A8CA}" destId="{3EAD80CB-6A05-4AF6-9B33-1427B19D2795}" srcOrd="1" destOrd="0" presId="urn:microsoft.com/office/officeart/2005/8/layout/matrix1"/>
    <dgm:cxn modelId="{FB95A0DA-C2B4-4CEA-8220-449A67454FA2}" srcId="{7D40B4D0-8228-4201-AD30-AC501DC73050}" destId="{1748FE4B-0F7D-4CC5-AD61-90186B9AF73A}" srcOrd="0" destOrd="0" parTransId="{29EABBF9-AE70-45DE-9C63-2817335AF810}" sibTransId="{42794171-72CE-4A72-A148-B832AEF3C5B8}"/>
    <dgm:cxn modelId="{59A72040-C5B6-4BCF-8C68-9055B134994D}" srcId="{7D40B4D0-8228-4201-AD30-AC501DC73050}" destId="{9CAF24D3-FA16-46F9-8248-20EFB1F6A8CA}" srcOrd="2" destOrd="0" parTransId="{D469F796-43A1-49C4-880A-0379A54F7143}" sibTransId="{0F5ACE04-0824-43D8-AA42-BA5A991D411C}"/>
    <dgm:cxn modelId="{3B4E93C3-2B9B-4F78-87A7-8DC28623ED56}" type="presOf" srcId="{7D40B4D0-8228-4201-AD30-AC501DC73050}" destId="{A4B9B289-7CBB-4860-A56E-1C8FB2A50727}" srcOrd="0" destOrd="0" presId="urn:microsoft.com/office/officeart/2005/8/layout/matrix1"/>
    <dgm:cxn modelId="{277C6964-5A59-428F-AF6D-7C8A97040FA5}" type="presParOf" srcId="{3EA34351-4AEE-4770-85FF-2F96A4D4EF6B}" destId="{9CF4890E-A0D8-402E-AA29-B2B893F203E1}" srcOrd="0" destOrd="0" presId="urn:microsoft.com/office/officeart/2005/8/layout/matrix1"/>
    <dgm:cxn modelId="{34BF0665-0EDD-4AE2-B4A7-DDA796C94F55}" type="presParOf" srcId="{9CF4890E-A0D8-402E-AA29-B2B893F203E1}" destId="{385AEDC9-CFCC-40A4-B6CF-1E3E90B3B2E6}" srcOrd="0" destOrd="0" presId="urn:microsoft.com/office/officeart/2005/8/layout/matrix1"/>
    <dgm:cxn modelId="{F0959805-F558-4B7F-AE26-3F22952D63B3}" type="presParOf" srcId="{9CF4890E-A0D8-402E-AA29-B2B893F203E1}" destId="{1207B15F-65FF-4B7D-A606-CEAEF293CE69}" srcOrd="1" destOrd="0" presId="urn:microsoft.com/office/officeart/2005/8/layout/matrix1"/>
    <dgm:cxn modelId="{7E1E98B3-C5B4-4799-A8EF-06CBA0F590DE}" type="presParOf" srcId="{9CF4890E-A0D8-402E-AA29-B2B893F203E1}" destId="{4F537FE4-0A15-47D2-84C8-161FE1B1F201}" srcOrd="2" destOrd="0" presId="urn:microsoft.com/office/officeart/2005/8/layout/matrix1"/>
    <dgm:cxn modelId="{6BC17041-2429-4356-BFBD-1C73E495EC76}" type="presParOf" srcId="{9CF4890E-A0D8-402E-AA29-B2B893F203E1}" destId="{B6B03DF1-D8BB-4545-B6E9-410E42CDDBEE}" srcOrd="3" destOrd="0" presId="urn:microsoft.com/office/officeart/2005/8/layout/matrix1"/>
    <dgm:cxn modelId="{135AECA8-070E-4914-B5A8-1216A244425D}" type="presParOf" srcId="{9CF4890E-A0D8-402E-AA29-B2B893F203E1}" destId="{B6D7DCF6-4F59-4311-B7D1-AE46F9BDB115}" srcOrd="4" destOrd="0" presId="urn:microsoft.com/office/officeart/2005/8/layout/matrix1"/>
    <dgm:cxn modelId="{357E04DF-C69E-4F5A-80FD-01E695A24FB7}" type="presParOf" srcId="{9CF4890E-A0D8-402E-AA29-B2B893F203E1}" destId="{3EAD80CB-6A05-4AF6-9B33-1427B19D2795}" srcOrd="5" destOrd="0" presId="urn:microsoft.com/office/officeart/2005/8/layout/matrix1"/>
    <dgm:cxn modelId="{56EF9E9A-F3B7-4DAB-8F51-18B7097DED9F}" type="presParOf" srcId="{9CF4890E-A0D8-402E-AA29-B2B893F203E1}" destId="{2857213C-78AD-4EFF-B684-32A591CA139E}" srcOrd="6" destOrd="0" presId="urn:microsoft.com/office/officeart/2005/8/layout/matrix1"/>
    <dgm:cxn modelId="{81773E7E-9547-43A2-8468-F830A4750B5A}" type="presParOf" srcId="{9CF4890E-A0D8-402E-AA29-B2B893F203E1}" destId="{EA43E0FE-13A0-4CFE-ABA3-8257EF701009}" srcOrd="7" destOrd="0" presId="urn:microsoft.com/office/officeart/2005/8/layout/matrix1"/>
    <dgm:cxn modelId="{90EAC9F8-894D-452C-9081-BC711D998573}" type="presParOf" srcId="{3EA34351-4AEE-4770-85FF-2F96A4D4EF6B}" destId="{A4B9B289-7CBB-4860-A56E-1C8FB2A5072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EF0AA03-C78A-4BE8-9BAD-6DF88E5E631D}" type="doc">
      <dgm:prSet loTypeId="urn:microsoft.com/office/officeart/2009/layout/ReverseList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D788056E-B844-4631-8A1A-D7A71DA4F141}">
      <dgm:prSet phldrT="[Text]"/>
      <dgm:spPr/>
      <dgm:t>
        <a:bodyPr/>
        <a:lstStyle/>
        <a:p>
          <a:r>
            <a:rPr lang="cs-CZ" dirty="0" smtClean="0"/>
            <a:t>Kategorie kvality</a:t>
          </a:r>
          <a:endParaRPr lang="cs-CZ" dirty="0"/>
        </a:p>
      </dgm:t>
    </dgm:pt>
    <dgm:pt modelId="{8ABB10EE-B753-4D32-A2F4-3C476729C4B2}" type="parTrans" cxnId="{F2B4746A-ABA9-4876-B77D-BB3160DBC6F7}">
      <dgm:prSet/>
      <dgm:spPr/>
      <dgm:t>
        <a:bodyPr/>
        <a:lstStyle/>
        <a:p>
          <a:endParaRPr lang="cs-CZ"/>
        </a:p>
      </dgm:t>
    </dgm:pt>
    <dgm:pt modelId="{7A206A8F-60D4-495D-9F7B-09D17B6A6212}" type="sibTrans" cxnId="{F2B4746A-ABA9-4876-B77D-BB3160DBC6F7}">
      <dgm:prSet/>
      <dgm:spPr/>
      <dgm:t>
        <a:bodyPr/>
        <a:lstStyle/>
        <a:p>
          <a:endParaRPr lang="cs-CZ"/>
        </a:p>
      </dgm:t>
    </dgm:pt>
    <dgm:pt modelId="{4F4708B3-C962-4849-8CA9-7638CC545B87}">
      <dgm:prSet phldrT="[Text]"/>
      <dgm:spPr/>
      <dgm:t>
        <a:bodyPr/>
        <a:lstStyle/>
        <a:p>
          <a:r>
            <a:rPr lang="cs-CZ" dirty="0" smtClean="0"/>
            <a:t>Postupy použité v programu</a:t>
          </a:r>
          <a:endParaRPr lang="cs-CZ" dirty="0"/>
        </a:p>
      </dgm:t>
    </dgm:pt>
    <dgm:pt modelId="{A78BA0AE-A751-4DAB-B82B-6FEE54AB6647}" type="parTrans" cxnId="{D82B9F39-E44D-4B89-BF4F-5283D03B9F07}">
      <dgm:prSet/>
      <dgm:spPr/>
      <dgm:t>
        <a:bodyPr/>
        <a:lstStyle/>
        <a:p>
          <a:endParaRPr lang="cs-CZ"/>
        </a:p>
      </dgm:t>
    </dgm:pt>
    <dgm:pt modelId="{21187EEF-F3BE-41FB-B99C-382441842BF9}" type="sibTrans" cxnId="{D82B9F39-E44D-4B89-BF4F-5283D03B9F07}">
      <dgm:prSet/>
      <dgm:spPr/>
      <dgm:t>
        <a:bodyPr/>
        <a:lstStyle/>
        <a:p>
          <a:endParaRPr lang="cs-CZ"/>
        </a:p>
      </dgm:t>
    </dgm:pt>
    <dgm:pt modelId="{97CB7874-F41F-49DC-ACCE-14FFA84A6913}" type="pres">
      <dgm:prSet presAssocID="{4EF0AA03-C78A-4BE8-9BAD-6DF88E5E631D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7246E5E5-973F-4951-87AE-19CE0B37BCF2}" type="pres">
      <dgm:prSet presAssocID="{4EF0AA03-C78A-4BE8-9BAD-6DF88E5E631D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4002B5C-40DA-4ADF-B26A-BCFD13803F90}" type="pres">
      <dgm:prSet presAssocID="{4EF0AA03-C78A-4BE8-9BAD-6DF88E5E631D}" presName="LeftNode" presStyleLbl="bgImgPlace1" presStyleIdx="0" presStyleCnt="2">
        <dgm:presLayoutVars>
          <dgm:chMax val="2"/>
          <dgm:chPref val="2"/>
        </dgm:presLayoutVars>
      </dgm:prSet>
      <dgm:spPr/>
      <dgm:t>
        <a:bodyPr/>
        <a:lstStyle/>
        <a:p>
          <a:endParaRPr lang="cs-CZ"/>
        </a:p>
      </dgm:t>
    </dgm:pt>
    <dgm:pt modelId="{267FD9C4-D752-4FE3-B9C4-5BB50AB62B0E}" type="pres">
      <dgm:prSet presAssocID="{4EF0AA03-C78A-4BE8-9BAD-6DF88E5E631D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D563D3-FE57-489A-9165-792CF3A4DDEB}" type="pres">
      <dgm:prSet presAssocID="{4EF0AA03-C78A-4BE8-9BAD-6DF88E5E631D}" presName="RightNode" presStyleLbl="bgImgPlace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6163E52F-9688-4F3E-8B10-A1F002EFCD22}" type="pres">
      <dgm:prSet presAssocID="{4EF0AA03-C78A-4BE8-9BAD-6DF88E5E631D}" presName="TopArrow" presStyleLbl="node1" presStyleIdx="0" presStyleCnt="2"/>
      <dgm:spPr/>
    </dgm:pt>
    <dgm:pt modelId="{813EA764-1A07-4591-92EB-EE0ED5FF6220}" type="pres">
      <dgm:prSet presAssocID="{4EF0AA03-C78A-4BE8-9BAD-6DF88E5E631D}" presName="BottomArrow" presStyleLbl="node1" presStyleIdx="1" presStyleCnt="2"/>
      <dgm:spPr/>
    </dgm:pt>
  </dgm:ptLst>
  <dgm:cxnLst>
    <dgm:cxn modelId="{522DEDBF-AD3B-456E-A0CB-576E6B816979}" type="presOf" srcId="{D788056E-B844-4631-8A1A-D7A71DA4F141}" destId="{24002B5C-40DA-4ADF-B26A-BCFD13803F90}" srcOrd="1" destOrd="0" presId="urn:microsoft.com/office/officeart/2009/layout/ReverseList"/>
    <dgm:cxn modelId="{ED687D34-4A4A-44F9-9310-278019DCC5A7}" type="presOf" srcId="{D788056E-B844-4631-8A1A-D7A71DA4F141}" destId="{7246E5E5-973F-4951-87AE-19CE0B37BCF2}" srcOrd="0" destOrd="0" presId="urn:microsoft.com/office/officeart/2009/layout/ReverseList"/>
    <dgm:cxn modelId="{C8AB62CA-3143-49B8-8820-B069233E546B}" type="presOf" srcId="{4F4708B3-C962-4849-8CA9-7638CC545B87}" destId="{78D563D3-FE57-489A-9165-792CF3A4DDEB}" srcOrd="1" destOrd="0" presId="urn:microsoft.com/office/officeart/2009/layout/ReverseList"/>
    <dgm:cxn modelId="{3BE2430F-8625-43DE-A9C2-888A5809ABDC}" type="presOf" srcId="{4EF0AA03-C78A-4BE8-9BAD-6DF88E5E631D}" destId="{97CB7874-F41F-49DC-ACCE-14FFA84A6913}" srcOrd="0" destOrd="0" presId="urn:microsoft.com/office/officeart/2009/layout/ReverseList"/>
    <dgm:cxn modelId="{D82B9F39-E44D-4B89-BF4F-5283D03B9F07}" srcId="{4EF0AA03-C78A-4BE8-9BAD-6DF88E5E631D}" destId="{4F4708B3-C962-4849-8CA9-7638CC545B87}" srcOrd="1" destOrd="0" parTransId="{A78BA0AE-A751-4DAB-B82B-6FEE54AB6647}" sibTransId="{21187EEF-F3BE-41FB-B99C-382441842BF9}"/>
    <dgm:cxn modelId="{FD52620A-EE43-4539-BD43-C81CAC25479B}" type="presOf" srcId="{4F4708B3-C962-4849-8CA9-7638CC545B87}" destId="{267FD9C4-D752-4FE3-B9C4-5BB50AB62B0E}" srcOrd="0" destOrd="0" presId="urn:microsoft.com/office/officeart/2009/layout/ReverseList"/>
    <dgm:cxn modelId="{F2B4746A-ABA9-4876-B77D-BB3160DBC6F7}" srcId="{4EF0AA03-C78A-4BE8-9BAD-6DF88E5E631D}" destId="{D788056E-B844-4631-8A1A-D7A71DA4F141}" srcOrd="0" destOrd="0" parTransId="{8ABB10EE-B753-4D32-A2F4-3C476729C4B2}" sibTransId="{7A206A8F-60D4-495D-9F7B-09D17B6A6212}"/>
    <dgm:cxn modelId="{6901DC84-B6D5-4451-A06C-D72FF62DE0AF}" type="presParOf" srcId="{97CB7874-F41F-49DC-ACCE-14FFA84A6913}" destId="{7246E5E5-973F-4951-87AE-19CE0B37BCF2}" srcOrd="0" destOrd="0" presId="urn:microsoft.com/office/officeart/2009/layout/ReverseList"/>
    <dgm:cxn modelId="{B411A6F9-0E46-4369-9DBB-F97E0C9CD292}" type="presParOf" srcId="{97CB7874-F41F-49DC-ACCE-14FFA84A6913}" destId="{24002B5C-40DA-4ADF-B26A-BCFD13803F90}" srcOrd="1" destOrd="0" presId="urn:microsoft.com/office/officeart/2009/layout/ReverseList"/>
    <dgm:cxn modelId="{FE8AF94A-6C86-4393-8E2C-75180F51E3B3}" type="presParOf" srcId="{97CB7874-F41F-49DC-ACCE-14FFA84A6913}" destId="{267FD9C4-D752-4FE3-B9C4-5BB50AB62B0E}" srcOrd="2" destOrd="0" presId="urn:microsoft.com/office/officeart/2009/layout/ReverseList"/>
    <dgm:cxn modelId="{F8E54A61-E32C-455E-9881-0EE8AAF6364D}" type="presParOf" srcId="{97CB7874-F41F-49DC-ACCE-14FFA84A6913}" destId="{78D563D3-FE57-489A-9165-792CF3A4DDEB}" srcOrd="3" destOrd="0" presId="urn:microsoft.com/office/officeart/2009/layout/ReverseList"/>
    <dgm:cxn modelId="{61609C23-49DC-4690-B305-73FACEFF586F}" type="presParOf" srcId="{97CB7874-F41F-49DC-ACCE-14FFA84A6913}" destId="{6163E52F-9688-4F3E-8B10-A1F002EFCD22}" srcOrd="4" destOrd="0" presId="urn:microsoft.com/office/officeart/2009/layout/ReverseList"/>
    <dgm:cxn modelId="{8C5C361D-CDB1-449B-B419-E4EE53E78AEB}" type="presParOf" srcId="{97CB7874-F41F-49DC-ACCE-14FFA84A6913}" destId="{813EA764-1A07-4591-92EB-EE0ED5FF6220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A96C544-5F5B-4BB3-9686-6909BB44199C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96C1694-F5D2-40CB-BA93-94EA20C4BFDF}">
      <dgm:prSet phldrT="[Text]"/>
      <dgm:spPr/>
      <dgm:t>
        <a:bodyPr/>
        <a:lstStyle/>
        <a:p>
          <a:r>
            <a:rPr lang="cs-CZ" dirty="0" smtClean="0"/>
            <a:t>Teorie oboru</a:t>
          </a:r>
          <a:endParaRPr lang="cs-CZ" dirty="0"/>
        </a:p>
      </dgm:t>
    </dgm:pt>
    <dgm:pt modelId="{067C3B2E-8087-4AB2-88AC-4B22995B781D}" type="parTrans" cxnId="{D52B2EC4-0BA9-43E8-93A3-8C57C699FA44}">
      <dgm:prSet/>
      <dgm:spPr/>
      <dgm:t>
        <a:bodyPr/>
        <a:lstStyle/>
        <a:p>
          <a:endParaRPr lang="cs-CZ"/>
        </a:p>
      </dgm:t>
    </dgm:pt>
    <dgm:pt modelId="{7269F54F-30F7-4C49-B9B8-967C0F617AAD}" type="sibTrans" cxnId="{D52B2EC4-0BA9-43E8-93A3-8C57C699FA44}">
      <dgm:prSet/>
      <dgm:spPr/>
      <dgm:t>
        <a:bodyPr/>
        <a:lstStyle/>
        <a:p>
          <a:endParaRPr lang="cs-CZ"/>
        </a:p>
      </dgm:t>
    </dgm:pt>
    <dgm:pt modelId="{B2F2E9A1-F0D4-4003-97E1-5EECCCFC599E}">
      <dgm:prSet phldrT="[Text]"/>
      <dgm:spPr/>
      <dgm:t>
        <a:bodyPr/>
        <a:lstStyle/>
        <a:p>
          <a:r>
            <a:rPr lang="cs-CZ" dirty="0" smtClean="0"/>
            <a:t>„Dobrá praxe“</a:t>
          </a:r>
          <a:endParaRPr lang="cs-CZ" dirty="0"/>
        </a:p>
      </dgm:t>
    </dgm:pt>
    <dgm:pt modelId="{F08C73C5-83B0-44A8-BE5F-9AE46D19AA68}" type="parTrans" cxnId="{ED2D6566-4A17-4325-BDA8-D7D28C8BC466}">
      <dgm:prSet/>
      <dgm:spPr/>
      <dgm:t>
        <a:bodyPr/>
        <a:lstStyle/>
        <a:p>
          <a:endParaRPr lang="cs-CZ"/>
        </a:p>
      </dgm:t>
    </dgm:pt>
    <dgm:pt modelId="{64E6F90D-387F-4591-B2C5-804B568E4698}" type="sibTrans" cxnId="{ED2D6566-4A17-4325-BDA8-D7D28C8BC466}">
      <dgm:prSet/>
      <dgm:spPr/>
      <dgm:t>
        <a:bodyPr/>
        <a:lstStyle/>
        <a:p>
          <a:endParaRPr lang="cs-CZ"/>
        </a:p>
      </dgm:t>
    </dgm:pt>
    <dgm:pt modelId="{00D30B05-20AD-4E54-BBB6-081CCC1E0D76}">
      <dgm:prSet phldrT="[Text]"/>
      <dgm:spPr/>
      <dgm:t>
        <a:bodyPr/>
        <a:lstStyle/>
        <a:p>
          <a:r>
            <a:rPr lang="cs-CZ" dirty="0" smtClean="0"/>
            <a:t>Výzkum, evaluace</a:t>
          </a:r>
          <a:endParaRPr lang="cs-CZ" dirty="0"/>
        </a:p>
      </dgm:t>
    </dgm:pt>
    <dgm:pt modelId="{5A060FCA-EFEE-48C9-A622-7747273DCA52}" type="parTrans" cxnId="{4363BA0F-4F36-4BA0-B0B4-9D0E04B2E367}">
      <dgm:prSet/>
      <dgm:spPr/>
      <dgm:t>
        <a:bodyPr/>
        <a:lstStyle/>
        <a:p>
          <a:endParaRPr lang="cs-CZ"/>
        </a:p>
      </dgm:t>
    </dgm:pt>
    <dgm:pt modelId="{240A9BDE-0C08-4CC9-9322-C100895A2CA7}" type="sibTrans" cxnId="{4363BA0F-4F36-4BA0-B0B4-9D0E04B2E367}">
      <dgm:prSet/>
      <dgm:spPr/>
      <dgm:t>
        <a:bodyPr/>
        <a:lstStyle/>
        <a:p>
          <a:endParaRPr lang="cs-CZ"/>
        </a:p>
      </dgm:t>
    </dgm:pt>
    <dgm:pt modelId="{F5608014-B9AC-4E4F-B21E-D67271BAEA5E}" type="pres">
      <dgm:prSet presAssocID="{5A96C544-5F5B-4BB3-9686-6909BB44199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7959948-8F32-497F-8E28-CE3656E56BBF}" type="pres">
      <dgm:prSet presAssocID="{C96C1694-F5D2-40CB-BA93-94EA20C4BFD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3771610-1E3E-4DAB-884C-C24BAD42D1F2}" type="pres">
      <dgm:prSet presAssocID="{7269F54F-30F7-4C49-B9B8-967C0F617AAD}" presName="sibTrans" presStyleLbl="sibTrans2D1" presStyleIdx="0" presStyleCnt="3"/>
      <dgm:spPr/>
      <dgm:t>
        <a:bodyPr/>
        <a:lstStyle/>
        <a:p>
          <a:endParaRPr lang="cs-CZ"/>
        </a:p>
      </dgm:t>
    </dgm:pt>
    <dgm:pt modelId="{A175F82A-71D2-477B-976F-16CCB061CECA}" type="pres">
      <dgm:prSet presAssocID="{7269F54F-30F7-4C49-B9B8-967C0F617AAD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E9E4A3B4-D8E1-49B4-93E2-1E647C63270D}" type="pres">
      <dgm:prSet presAssocID="{B2F2E9A1-F0D4-4003-97E1-5EECCCFC599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216B31D-072F-4F9B-891F-4986C2F2999C}" type="pres">
      <dgm:prSet presAssocID="{64E6F90D-387F-4591-B2C5-804B568E4698}" presName="sibTrans" presStyleLbl="sibTrans2D1" presStyleIdx="1" presStyleCnt="3"/>
      <dgm:spPr/>
      <dgm:t>
        <a:bodyPr/>
        <a:lstStyle/>
        <a:p>
          <a:endParaRPr lang="cs-CZ"/>
        </a:p>
      </dgm:t>
    </dgm:pt>
    <dgm:pt modelId="{BA8695A3-7F03-45FB-8057-2E534DCDD5E2}" type="pres">
      <dgm:prSet presAssocID="{64E6F90D-387F-4591-B2C5-804B568E4698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158D29ED-6CFA-4401-9F26-BB2443A2F330}" type="pres">
      <dgm:prSet presAssocID="{00D30B05-20AD-4E54-BBB6-081CCC1E0D7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4F5F2E9-583F-4AF5-A949-FC8C762F919E}" type="pres">
      <dgm:prSet presAssocID="{240A9BDE-0C08-4CC9-9322-C100895A2CA7}" presName="sibTrans" presStyleLbl="sibTrans2D1" presStyleIdx="2" presStyleCnt="3"/>
      <dgm:spPr/>
      <dgm:t>
        <a:bodyPr/>
        <a:lstStyle/>
        <a:p>
          <a:endParaRPr lang="cs-CZ"/>
        </a:p>
      </dgm:t>
    </dgm:pt>
    <dgm:pt modelId="{10DBD25B-824A-4CF9-B7E3-9D0A11EFC26F}" type="pres">
      <dgm:prSet presAssocID="{240A9BDE-0C08-4CC9-9322-C100895A2CA7}" presName="connectorText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3D6891BF-288B-4DCF-A4B3-6D4460233A83}" type="presOf" srcId="{240A9BDE-0C08-4CC9-9322-C100895A2CA7}" destId="{10DBD25B-824A-4CF9-B7E3-9D0A11EFC26F}" srcOrd="1" destOrd="0" presId="urn:microsoft.com/office/officeart/2005/8/layout/cycle7"/>
    <dgm:cxn modelId="{5B29AC8A-9241-4605-A38E-1917F7E49F5C}" type="presOf" srcId="{240A9BDE-0C08-4CC9-9322-C100895A2CA7}" destId="{44F5F2E9-583F-4AF5-A949-FC8C762F919E}" srcOrd="0" destOrd="0" presId="urn:microsoft.com/office/officeart/2005/8/layout/cycle7"/>
    <dgm:cxn modelId="{B930A477-C3BF-4D03-A055-826B70863288}" type="presOf" srcId="{00D30B05-20AD-4E54-BBB6-081CCC1E0D76}" destId="{158D29ED-6CFA-4401-9F26-BB2443A2F330}" srcOrd="0" destOrd="0" presId="urn:microsoft.com/office/officeart/2005/8/layout/cycle7"/>
    <dgm:cxn modelId="{F93BB697-61E5-496A-A885-70CB252CC7AC}" type="presOf" srcId="{C96C1694-F5D2-40CB-BA93-94EA20C4BFDF}" destId="{E7959948-8F32-497F-8E28-CE3656E56BBF}" srcOrd="0" destOrd="0" presId="urn:microsoft.com/office/officeart/2005/8/layout/cycle7"/>
    <dgm:cxn modelId="{7189B5FF-2B03-4BB9-B5F9-9AAB8427E6B2}" type="presOf" srcId="{64E6F90D-387F-4591-B2C5-804B568E4698}" destId="{BA8695A3-7F03-45FB-8057-2E534DCDD5E2}" srcOrd="1" destOrd="0" presId="urn:microsoft.com/office/officeart/2005/8/layout/cycle7"/>
    <dgm:cxn modelId="{E94D9C9F-D69E-43DF-AC10-7442B390FB53}" type="presOf" srcId="{B2F2E9A1-F0D4-4003-97E1-5EECCCFC599E}" destId="{E9E4A3B4-D8E1-49B4-93E2-1E647C63270D}" srcOrd="0" destOrd="0" presId="urn:microsoft.com/office/officeart/2005/8/layout/cycle7"/>
    <dgm:cxn modelId="{4363BA0F-4F36-4BA0-B0B4-9D0E04B2E367}" srcId="{5A96C544-5F5B-4BB3-9686-6909BB44199C}" destId="{00D30B05-20AD-4E54-BBB6-081CCC1E0D76}" srcOrd="2" destOrd="0" parTransId="{5A060FCA-EFEE-48C9-A622-7747273DCA52}" sibTransId="{240A9BDE-0C08-4CC9-9322-C100895A2CA7}"/>
    <dgm:cxn modelId="{18521435-A92C-4B18-97C4-909C8AC9D67B}" type="presOf" srcId="{64E6F90D-387F-4591-B2C5-804B568E4698}" destId="{8216B31D-072F-4F9B-891F-4986C2F2999C}" srcOrd="0" destOrd="0" presId="urn:microsoft.com/office/officeart/2005/8/layout/cycle7"/>
    <dgm:cxn modelId="{BDE23029-0BD1-42A8-9DC0-6C48A1559F8D}" type="presOf" srcId="{5A96C544-5F5B-4BB3-9686-6909BB44199C}" destId="{F5608014-B9AC-4E4F-B21E-D67271BAEA5E}" srcOrd="0" destOrd="0" presId="urn:microsoft.com/office/officeart/2005/8/layout/cycle7"/>
    <dgm:cxn modelId="{94FD4D5F-C2B5-4FA6-8E5D-E53DF5EC44FC}" type="presOf" srcId="{7269F54F-30F7-4C49-B9B8-967C0F617AAD}" destId="{F3771610-1E3E-4DAB-884C-C24BAD42D1F2}" srcOrd="0" destOrd="0" presId="urn:microsoft.com/office/officeart/2005/8/layout/cycle7"/>
    <dgm:cxn modelId="{2CE26B23-B911-43C9-8781-B3E43D141D02}" type="presOf" srcId="{7269F54F-30F7-4C49-B9B8-967C0F617AAD}" destId="{A175F82A-71D2-477B-976F-16CCB061CECA}" srcOrd="1" destOrd="0" presId="urn:microsoft.com/office/officeart/2005/8/layout/cycle7"/>
    <dgm:cxn modelId="{ED2D6566-4A17-4325-BDA8-D7D28C8BC466}" srcId="{5A96C544-5F5B-4BB3-9686-6909BB44199C}" destId="{B2F2E9A1-F0D4-4003-97E1-5EECCCFC599E}" srcOrd="1" destOrd="0" parTransId="{F08C73C5-83B0-44A8-BE5F-9AE46D19AA68}" sibTransId="{64E6F90D-387F-4591-B2C5-804B568E4698}"/>
    <dgm:cxn modelId="{D52B2EC4-0BA9-43E8-93A3-8C57C699FA44}" srcId="{5A96C544-5F5B-4BB3-9686-6909BB44199C}" destId="{C96C1694-F5D2-40CB-BA93-94EA20C4BFDF}" srcOrd="0" destOrd="0" parTransId="{067C3B2E-8087-4AB2-88AC-4B22995B781D}" sibTransId="{7269F54F-30F7-4C49-B9B8-967C0F617AAD}"/>
    <dgm:cxn modelId="{98412991-806C-4AE1-9289-4BC80BEBF7CB}" type="presParOf" srcId="{F5608014-B9AC-4E4F-B21E-D67271BAEA5E}" destId="{E7959948-8F32-497F-8E28-CE3656E56BBF}" srcOrd="0" destOrd="0" presId="urn:microsoft.com/office/officeart/2005/8/layout/cycle7"/>
    <dgm:cxn modelId="{9D826A72-C053-43E1-9785-A026EFACB023}" type="presParOf" srcId="{F5608014-B9AC-4E4F-B21E-D67271BAEA5E}" destId="{F3771610-1E3E-4DAB-884C-C24BAD42D1F2}" srcOrd="1" destOrd="0" presId="urn:microsoft.com/office/officeart/2005/8/layout/cycle7"/>
    <dgm:cxn modelId="{9915D9B7-9F21-4C0A-86D8-ED60CC4A6BA9}" type="presParOf" srcId="{F3771610-1E3E-4DAB-884C-C24BAD42D1F2}" destId="{A175F82A-71D2-477B-976F-16CCB061CECA}" srcOrd="0" destOrd="0" presId="urn:microsoft.com/office/officeart/2005/8/layout/cycle7"/>
    <dgm:cxn modelId="{2CF87CD1-F2E2-4C85-95B9-A971E5D60F27}" type="presParOf" srcId="{F5608014-B9AC-4E4F-B21E-D67271BAEA5E}" destId="{E9E4A3B4-D8E1-49B4-93E2-1E647C63270D}" srcOrd="2" destOrd="0" presId="urn:microsoft.com/office/officeart/2005/8/layout/cycle7"/>
    <dgm:cxn modelId="{521CAECD-6843-42FE-BBFE-9D1BADC29D5E}" type="presParOf" srcId="{F5608014-B9AC-4E4F-B21E-D67271BAEA5E}" destId="{8216B31D-072F-4F9B-891F-4986C2F2999C}" srcOrd="3" destOrd="0" presId="urn:microsoft.com/office/officeart/2005/8/layout/cycle7"/>
    <dgm:cxn modelId="{8404BF19-ED2D-4393-81DA-C84C9A376A06}" type="presParOf" srcId="{8216B31D-072F-4F9B-891F-4986C2F2999C}" destId="{BA8695A3-7F03-45FB-8057-2E534DCDD5E2}" srcOrd="0" destOrd="0" presId="urn:microsoft.com/office/officeart/2005/8/layout/cycle7"/>
    <dgm:cxn modelId="{AA0522AE-8E24-4F7F-B367-9345BFF67F77}" type="presParOf" srcId="{F5608014-B9AC-4E4F-B21E-D67271BAEA5E}" destId="{158D29ED-6CFA-4401-9F26-BB2443A2F330}" srcOrd="4" destOrd="0" presId="urn:microsoft.com/office/officeart/2005/8/layout/cycle7"/>
    <dgm:cxn modelId="{4134EB49-8421-413E-BD59-285370CAC959}" type="presParOf" srcId="{F5608014-B9AC-4E4F-B21E-D67271BAEA5E}" destId="{44F5F2E9-583F-4AF5-A949-FC8C762F919E}" srcOrd="5" destOrd="0" presId="urn:microsoft.com/office/officeart/2005/8/layout/cycle7"/>
    <dgm:cxn modelId="{2FC78CFA-2FAF-412C-B642-2FBCE7CE8236}" type="presParOf" srcId="{44F5F2E9-583F-4AF5-A949-FC8C762F919E}" destId="{10DBD25B-824A-4CF9-B7E3-9D0A11EFC26F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1DBBE8-79B6-4479-9F4C-6DE28CE528BD}">
      <dsp:nvSpPr>
        <dsp:cNvPr id="0" name=""/>
        <dsp:cNvSpPr/>
      </dsp:nvSpPr>
      <dsp:spPr>
        <a:xfrm rot="21300000">
          <a:off x="24942" y="2246800"/>
          <a:ext cx="8078114" cy="925066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CF7F81-1BF6-4B74-814E-0AC2988A6826}">
      <dsp:nvSpPr>
        <dsp:cNvPr id="0" name=""/>
        <dsp:cNvSpPr/>
      </dsp:nvSpPr>
      <dsp:spPr>
        <a:xfrm>
          <a:off x="975360" y="270933"/>
          <a:ext cx="2438400" cy="2167466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3D6DB6-3AB4-4A4D-ABC6-153C71CEEB8E}">
      <dsp:nvSpPr>
        <dsp:cNvPr id="0" name=""/>
        <dsp:cNvSpPr/>
      </dsp:nvSpPr>
      <dsp:spPr>
        <a:xfrm>
          <a:off x="4307840" y="0"/>
          <a:ext cx="2600960" cy="227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Analýza teorie programu: zkoumá předpoklady účinnosti programu</a:t>
          </a:r>
          <a:endParaRPr lang="cs-CZ" sz="2000" kern="1200" dirty="0"/>
        </a:p>
      </dsp:txBody>
      <dsp:txXfrm>
        <a:off x="4307840" y="0"/>
        <a:ext cx="2600960" cy="2275840"/>
      </dsp:txXfrm>
    </dsp:sp>
    <dsp:sp modelId="{365DE12B-4845-463F-8D52-FB3E34ED37B3}">
      <dsp:nvSpPr>
        <dsp:cNvPr id="0" name=""/>
        <dsp:cNvSpPr/>
      </dsp:nvSpPr>
      <dsp:spPr>
        <a:xfrm>
          <a:off x="4714239" y="2980266"/>
          <a:ext cx="2438400" cy="2167466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A63E36-BE14-4EB7-9649-1338A31B6C04}">
      <dsp:nvSpPr>
        <dsp:cNvPr id="0" name=""/>
        <dsp:cNvSpPr/>
      </dsp:nvSpPr>
      <dsp:spPr>
        <a:xfrm>
          <a:off x="1219200" y="3142826"/>
          <a:ext cx="2600960" cy="227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Hodnocení kvality: zkoumá použité postupy z hlediska dohodnutých kategorií kvality odvozených od dobré praxe</a:t>
          </a:r>
          <a:endParaRPr lang="cs-CZ" sz="2000" kern="1200" dirty="0"/>
        </a:p>
      </dsp:txBody>
      <dsp:txXfrm>
        <a:off x="1219200" y="3142826"/>
        <a:ext cx="2600960" cy="22758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46604D-088F-4909-94E7-AC12D851D832}">
      <dsp:nvSpPr>
        <dsp:cNvPr id="0" name=""/>
        <dsp:cNvSpPr/>
      </dsp:nvSpPr>
      <dsp:spPr>
        <a:xfrm>
          <a:off x="706271" y="0"/>
          <a:ext cx="8004411" cy="3718162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5861F2-EC11-4B0E-87E0-43128F73CE05}">
      <dsp:nvSpPr>
        <dsp:cNvPr id="0" name=""/>
        <dsp:cNvSpPr/>
      </dsp:nvSpPr>
      <dsp:spPr>
        <a:xfrm>
          <a:off x="2106" y="1115448"/>
          <a:ext cx="1791321" cy="148726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Vstupy</a:t>
          </a:r>
          <a:endParaRPr lang="cs-CZ" sz="2200" kern="1200" dirty="0"/>
        </a:p>
      </dsp:txBody>
      <dsp:txXfrm>
        <a:off x="74708" y="1188050"/>
        <a:ext cx="1646117" cy="1342060"/>
      </dsp:txXfrm>
    </dsp:sp>
    <dsp:sp modelId="{E1AE68B6-7FFB-4A10-A9C9-27C027F7D9A6}">
      <dsp:nvSpPr>
        <dsp:cNvPr id="0" name=""/>
        <dsp:cNvSpPr/>
      </dsp:nvSpPr>
      <dsp:spPr>
        <a:xfrm>
          <a:off x="1907461" y="1115448"/>
          <a:ext cx="1791321" cy="148726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Aktivity</a:t>
          </a:r>
          <a:endParaRPr lang="cs-CZ" sz="2200" kern="1200" dirty="0"/>
        </a:p>
      </dsp:txBody>
      <dsp:txXfrm>
        <a:off x="1980063" y="1188050"/>
        <a:ext cx="1646117" cy="1342060"/>
      </dsp:txXfrm>
    </dsp:sp>
    <dsp:sp modelId="{A0A6E056-8F04-4D5C-BDB0-E80D6090F119}">
      <dsp:nvSpPr>
        <dsp:cNvPr id="0" name=""/>
        <dsp:cNvSpPr/>
      </dsp:nvSpPr>
      <dsp:spPr>
        <a:xfrm>
          <a:off x="3812816" y="1115448"/>
          <a:ext cx="1791321" cy="148726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Krátkodobé výstupy</a:t>
          </a:r>
          <a:endParaRPr lang="cs-CZ" sz="2200" kern="1200" dirty="0"/>
        </a:p>
      </dsp:txBody>
      <dsp:txXfrm>
        <a:off x="3885418" y="1188050"/>
        <a:ext cx="1646117" cy="1342060"/>
      </dsp:txXfrm>
    </dsp:sp>
    <dsp:sp modelId="{0C79F98B-B532-406E-8F47-E85FE0C3CB0D}">
      <dsp:nvSpPr>
        <dsp:cNvPr id="0" name=""/>
        <dsp:cNvSpPr/>
      </dsp:nvSpPr>
      <dsp:spPr>
        <a:xfrm>
          <a:off x="5718171" y="1115448"/>
          <a:ext cx="1791321" cy="148726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Střednědobé výstupy</a:t>
          </a:r>
          <a:endParaRPr lang="cs-CZ" sz="2200" kern="1200" dirty="0"/>
        </a:p>
      </dsp:txBody>
      <dsp:txXfrm>
        <a:off x="5790773" y="1188050"/>
        <a:ext cx="1646117" cy="1342060"/>
      </dsp:txXfrm>
    </dsp:sp>
    <dsp:sp modelId="{94DE4B39-BF13-4339-8341-AB8F471A2939}">
      <dsp:nvSpPr>
        <dsp:cNvPr id="0" name=""/>
        <dsp:cNvSpPr/>
      </dsp:nvSpPr>
      <dsp:spPr>
        <a:xfrm>
          <a:off x="7623526" y="1115448"/>
          <a:ext cx="1791321" cy="148726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Dlouhodobé dopady</a:t>
          </a:r>
          <a:endParaRPr lang="cs-CZ" sz="2200" kern="1200" dirty="0"/>
        </a:p>
      </dsp:txBody>
      <dsp:txXfrm>
        <a:off x="7696128" y="1188050"/>
        <a:ext cx="1646117" cy="13420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5AEDC9-CFCC-40A4-B6CF-1E3E90B3B2E6}">
      <dsp:nvSpPr>
        <dsp:cNvPr id="0" name=""/>
        <dsp:cNvSpPr/>
      </dsp:nvSpPr>
      <dsp:spPr>
        <a:xfrm rot="16200000">
          <a:off x="839337" y="-839337"/>
          <a:ext cx="2968388" cy="4647062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Silné stránky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Práce s postoji a povědomím o problému – pravděpodobně </a:t>
          </a:r>
          <a:r>
            <a:rPr lang="cs-CZ" sz="2200" kern="1200" dirty="0" smtClean="0"/>
            <a:t>ovlivní.</a:t>
          </a:r>
          <a:endParaRPr lang="cs-CZ" sz="2200" kern="1200" dirty="0"/>
        </a:p>
      </dsp:txBody>
      <dsp:txXfrm rot="5400000">
        <a:off x="0" y="0"/>
        <a:ext cx="4647062" cy="2226291"/>
      </dsp:txXfrm>
    </dsp:sp>
    <dsp:sp modelId="{4F537FE4-0A15-47D2-84C8-161FE1B1F201}">
      <dsp:nvSpPr>
        <dsp:cNvPr id="0" name=""/>
        <dsp:cNvSpPr/>
      </dsp:nvSpPr>
      <dsp:spPr>
        <a:xfrm>
          <a:off x="4647062" y="0"/>
          <a:ext cx="4647062" cy="2968388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Slabé stránky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Nerozvíjí kompetence k šetrnému chování ani přesvědčení o jejich </a:t>
          </a:r>
          <a:r>
            <a:rPr lang="cs-CZ" sz="2200" kern="1200" dirty="0" smtClean="0"/>
            <a:t>zvládnutí.</a:t>
          </a:r>
          <a:endParaRPr lang="cs-CZ" sz="2200" kern="1200" dirty="0"/>
        </a:p>
      </dsp:txBody>
      <dsp:txXfrm>
        <a:off x="4647062" y="0"/>
        <a:ext cx="4647062" cy="2226291"/>
      </dsp:txXfrm>
    </dsp:sp>
    <dsp:sp modelId="{B6D7DCF6-4F59-4311-B7D1-AE46F9BDB115}">
      <dsp:nvSpPr>
        <dsp:cNvPr id="0" name=""/>
        <dsp:cNvSpPr/>
      </dsp:nvSpPr>
      <dsp:spPr>
        <a:xfrm rot="10800000">
          <a:off x="0" y="2968388"/>
          <a:ext cx="4647062" cy="2968388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Rizika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0" kern="1200" dirty="0" smtClean="0"/>
            <a:t>„Co já s tím“ efekt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0" kern="1200" dirty="0" smtClean="0"/>
            <a:t>Obranné mechanismy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0" kern="1200" dirty="0" smtClean="0"/>
            <a:t>Spíše neovlivní spotřebitelské chování</a:t>
          </a:r>
          <a:endParaRPr lang="cs-CZ" sz="2200" b="0" kern="1200" dirty="0"/>
        </a:p>
      </dsp:txBody>
      <dsp:txXfrm rot="10800000">
        <a:off x="0" y="3710484"/>
        <a:ext cx="4647062" cy="2226291"/>
      </dsp:txXfrm>
    </dsp:sp>
    <dsp:sp modelId="{2857213C-78AD-4EFF-B684-32A591CA139E}">
      <dsp:nvSpPr>
        <dsp:cNvPr id="0" name=""/>
        <dsp:cNvSpPr/>
      </dsp:nvSpPr>
      <dsp:spPr>
        <a:xfrm rot="5400000">
          <a:off x="5486399" y="2129050"/>
          <a:ext cx="2968388" cy="4647062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Příležitosti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Navazující studentský </a:t>
          </a:r>
          <a:r>
            <a:rPr lang="cs-CZ" sz="2200" kern="1200" dirty="0" smtClean="0"/>
            <a:t>projekt.</a:t>
          </a:r>
          <a:endParaRPr lang="cs-CZ" sz="2200" kern="1200" dirty="0"/>
        </a:p>
      </dsp:txBody>
      <dsp:txXfrm rot="-5400000">
        <a:off x="4647063" y="3710484"/>
        <a:ext cx="4647062" cy="2226291"/>
      </dsp:txXfrm>
    </dsp:sp>
    <dsp:sp modelId="{A4B9B289-7CBB-4860-A56E-1C8FB2A50727}">
      <dsp:nvSpPr>
        <dsp:cNvPr id="0" name=""/>
        <dsp:cNvSpPr/>
      </dsp:nvSpPr>
      <dsp:spPr>
        <a:xfrm>
          <a:off x="3252943" y="2226290"/>
          <a:ext cx="2788237" cy="1484194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Šetrné hračky: analýza programu</a:t>
          </a:r>
          <a:endParaRPr lang="cs-CZ" sz="2200" kern="1200" dirty="0"/>
        </a:p>
      </dsp:txBody>
      <dsp:txXfrm>
        <a:off x="3325395" y="2298742"/>
        <a:ext cx="2643333" cy="13392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002B5C-40DA-4ADF-B26A-BCFD13803F90}">
      <dsp:nvSpPr>
        <dsp:cNvPr id="0" name=""/>
        <dsp:cNvSpPr/>
      </dsp:nvSpPr>
      <dsp:spPr>
        <a:xfrm rot="16200000">
          <a:off x="1345253" y="1427469"/>
          <a:ext cx="3022693" cy="1847186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84150" rIns="165735" bIns="18415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Kategorie kvality</a:t>
          </a:r>
          <a:endParaRPr lang="cs-CZ" sz="2900" kern="1200" dirty="0"/>
        </a:p>
      </dsp:txBody>
      <dsp:txXfrm rot="5400000">
        <a:off x="2023194" y="929904"/>
        <a:ext cx="1756998" cy="2842317"/>
      </dsp:txXfrm>
    </dsp:sp>
    <dsp:sp modelId="{78D563D3-FE57-489A-9165-792CF3A4DDEB}">
      <dsp:nvSpPr>
        <dsp:cNvPr id="0" name=""/>
        <dsp:cNvSpPr/>
      </dsp:nvSpPr>
      <dsp:spPr>
        <a:xfrm rot="5400000">
          <a:off x="3276316" y="1427469"/>
          <a:ext cx="3022693" cy="1847186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-12059734"/>
            <a:satOff val="24125"/>
            <a:lumOff val="1022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735" tIns="184150" rIns="110490" bIns="18415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Postupy použité v programu</a:t>
          </a:r>
          <a:endParaRPr lang="cs-CZ" sz="2900" kern="1200" dirty="0"/>
        </a:p>
      </dsp:txBody>
      <dsp:txXfrm rot="-5400000">
        <a:off x="3864069" y="929904"/>
        <a:ext cx="1756998" cy="2842317"/>
      </dsp:txXfrm>
    </dsp:sp>
    <dsp:sp modelId="{6163E52F-9688-4F3E-8B10-A1F002EFCD22}">
      <dsp:nvSpPr>
        <dsp:cNvPr id="0" name=""/>
        <dsp:cNvSpPr/>
      </dsp:nvSpPr>
      <dsp:spPr>
        <a:xfrm>
          <a:off x="2856411" y="0"/>
          <a:ext cx="1931063" cy="1930969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3EA764-1A07-4591-92EB-EE0ED5FF6220}">
      <dsp:nvSpPr>
        <dsp:cNvPr id="0" name=""/>
        <dsp:cNvSpPr/>
      </dsp:nvSpPr>
      <dsp:spPr>
        <a:xfrm rot="10800000">
          <a:off x="2856411" y="2770684"/>
          <a:ext cx="1931063" cy="1930969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959948-8F32-497F-8E28-CE3656E56BBF}">
      <dsp:nvSpPr>
        <dsp:cNvPr id="0" name=""/>
        <dsp:cNvSpPr/>
      </dsp:nvSpPr>
      <dsp:spPr>
        <a:xfrm>
          <a:off x="1411722" y="382224"/>
          <a:ext cx="1708227" cy="854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Teorie oboru</a:t>
          </a:r>
          <a:endParaRPr lang="cs-CZ" sz="2200" kern="1200" dirty="0"/>
        </a:p>
      </dsp:txBody>
      <dsp:txXfrm>
        <a:off x="1436738" y="407240"/>
        <a:ext cx="1658195" cy="804081"/>
      </dsp:txXfrm>
    </dsp:sp>
    <dsp:sp modelId="{F3771610-1E3E-4DAB-884C-C24BAD42D1F2}">
      <dsp:nvSpPr>
        <dsp:cNvPr id="0" name=""/>
        <dsp:cNvSpPr/>
      </dsp:nvSpPr>
      <dsp:spPr>
        <a:xfrm rot="3600000">
          <a:off x="2525737" y="1882032"/>
          <a:ext cx="891496" cy="29893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2615419" y="1941820"/>
        <a:ext cx="712132" cy="179363"/>
      </dsp:txXfrm>
    </dsp:sp>
    <dsp:sp modelId="{E9E4A3B4-D8E1-49B4-93E2-1E647C63270D}">
      <dsp:nvSpPr>
        <dsp:cNvPr id="0" name=""/>
        <dsp:cNvSpPr/>
      </dsp:nvSpPr>
      <dsp:spPr>
        <a:xfrm>
          <a:off x="2823021" y="2826666"/>
          <a:ext cx="1708227" cy="854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„Dobrá praxe“</a:t>
          </a:r>
          <a:endParaRPr lang="cs-CZ" sz="2200" kern="1200" dirty="0"/>
        </a:p>
      </dsp:txBody>
      <dsp:txXfrm>
        <a:off x="2848037" y="2851682"/>
        <a:ext cx="1658195" cy="804081"/>
      </dsp:txXfrm>
    </dsp:sp>
    <dsp:sp modelId="{8216B31D-072F-4F9B-891F-4986C2F2999C}">
      <dsp:nvSpPr>
        <dsp:cNvPr id="0" name=""/>
        <dsp:cNvSpPr/>
      </dsp:nvSpPr>
      <dsp:spPr>
        <a:xfrm rot="10800000">
          <a:off x="1820087" y="3104253"/>
          <a:ext cx="891496" cy="29893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10800000">
        <a:off x="1909769" y="3164041"/>
        <a:ext cx="712132" cy="179363"/>
      </dsp:txXfrm>
    </dsp:sp>
    <dsp:sp modelId="{158D29ED-6CFA-4401-9F26-BB2443A2F330}">
      <dsp:nvSpPr>
        <dsp:cNvPr id="0" name=""/>
        <dsp:cNvSpPr/>
      </dsp:nvSpPr>
      <dsp:spPr>
        <a:xfrm>
          <a:off x="422" y="2826666"/>
          <a:ext cx="1708227" cy="854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Výzkum, evaluace</a:t>
          </a:r>
          <a:endParaRPr lang="cs-CZ" sz="2200" kern="1200" dirty="0"/>
        </a:p>
      </dsp:txBody>
      <dsp:txXfrm>
        <a:off x="25438" y="2851682"/>
        <a:ext cx="1658195" cy="804081"/>
      </dsp:txXfrm>
    </dsp:sp>
    <dsp:sp modelId="{44F5F2E9-583F-4AF5-A949-FC8C762F919E}">
      <dsp:nvSpPr>
        <dsp:cNvPr id="0" name=""/>
        <dsp:cNvSpPr/>
      </dsp:nvSpPr>
      <dsp:spPr>
        <a:xfrm rot="18000000">
          <a:off x="1114437" y="1882032"/>
          <a:ext cx="891496" cy="29893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1204119" y="1941820"/>
        <a:ext cx="712132" cy="1793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58404-2148-41EA-B33C-A9840A0FB8FE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8BA6B1-6A31-4BAC-B5EF-9FF7529A7B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746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630E-E0D0-484A-89A1-D438E64C270B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FEF3C-19AA-40DF-AF13-04EFECBD1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19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630E-E0D0-484A-89A1-D438E64C270B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FEF3C-19AA-40DF-AF13-04EFECBD1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815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630E-E0D0-484A-89A1-D438E64C270B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FEF3C-19AA-40DF-AF13-04EFECBD1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339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Klepnutím lze upravit styl předlohy nadpisů.</a:t>
            </a:r>
            <a:endParaRPr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cs-CZ"/>
              <a:pPr/>
              <a:t>04.12.2020</a:t>
            </a:fld>
            <a:endParaRPr kumimoji="0" lang="cs-CZ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cs-CZ" sz="1900" b="1">
                <a:solidFill>
                  <a:srgbClr val="FFFFFF"/>
                </a:solidFill>
              </a:rPr>
              <a:pPr algn="ctr"/>
              <a:t>‹#›</a:t>
            </a:fld>
            <a:endParaRPr kumimoji="0" lang="cs-CZ" dirty="0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812800" y="1803400"/>
            <a:ext cx="10871200" cy="4368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52460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630E-E0D0-484A-89A1-D438E64C270B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FEF3C-19AA-40DF-AF13-04EFECBD1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6312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630E-E0D0-484A-89A1-D438E64C270B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FEF3C-19AA-40DF-AF13-04EFECBD1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2925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630E-E0D0-484A-89A1-D438E64C270B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FEF3C-19AA-40DF-AF13-04EFECBD1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607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630E-E0D0-484A-89A1-D438E64C270B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FEF3C-19AA-40DF-AF13-04EFECBD1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1833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630E-E0D0-484A-89A1-D438E64C270B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FEF3C-19AA-40DF-AF13-04EFECBD1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916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630E-E0D0-484A-89A1-D438E64C270B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FEF3C-19AA-40DF-AF13-04EFECBD1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485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630E-E0D0-484A-89A1-D438E64C270B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FEF3C-19AA-40DF-AF13-04EFECBD1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41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630E-E0D0-484A-89A1-D438E64C270B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FEF3C-19AA-40DF-AF13-04EFECBD1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368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B630E-E0D0-484A-89A1-D438E64C270B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FEF3C-19AA-40DF-AF13-04EFECBD1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773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wlnetwork.org/rwl-model.aspx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132298"/>
            <a:ext cx="9144000" cy="2387600"/>
          </a:xfrm>
        </p:spPr>
        <p:txBody>
          <a:bodyPr/>
          <a:lstStyle/>
          <a:p>
            <a:r>
              <a:rPr lang="cs-CZ" dirty="0" smtClean="0"/>
              <a:t>Analýza teorie programu a hodnocení kvality programu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816689"/>
            <a:ext cx="9144000" cy="1655762"/>
          </a:xfrm>
        </p:spPr>
        <p:txBody>
          <a:bodyPr/>
          <a:lstStyle/>
          <a:p>
            <a:r>
              <a:rPr lang="cs-CZ" dirty="0" smtClean="0"/>
              <a:t>Jan Činčera, Masarykova univerzita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82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ál 13"/>
          <p:cNvSpPr/>
          <p:nvPr/>
        </p:nvSpPr>
        <p:spPr>
          <a:xfrm>
            <a:off x="2195207" y="269572"/>
            <a:ext cx="9570900" cy="6519061"/>
          </a:xfrm>
          <a:prstGeom prst="ellipse">
            <a:avLst/>
          </a:prstGeom>
          <a:solidFill>
            <a:schemeClr val="bg1"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6086475" y="3865184"/>
            <a:ext cx="4432621" cy="138499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cs-CZ" dirty="0" smtClean="0"/>
          </a:p>
          <a:p>
            <a:pPr algn="ctr"/>
            <a:r>
              <a:rPr lang="cs-CZ" sz="2400" dirty="0" smtClean="0"/>
              <a:t>Studenti SŠ: </a:t>
            </a:r>
          </a:p>
          <a:p>
            <a:pPr algn="ctr"/>
            <a:r>
              <a:rPr lang="cs-CZ" sz="2400" dirty="0" smtClean="0"/>
              <a:t>Změna spotřebitelského chování</a:t>
            </a:r>
          </a:p>
          <a:p>
            <a:pPr algn="ctr"/>
            <a:endParaRPr lang="cs-CZ" dirty="0"/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96640"/>
            <a:ext cx="2621218" cy="3625403"/>
          </a:xfrm>
          <a:prstGeom prst="rect">
            <a:avLst/>
          </a:prstGeom>
        </p:spPr>
      </p:pic>
      <p:sp>
        <p:nvSpPr>
          <p:cNvPr id="2" name="Oválný bublinový popisek 1"/>
          <p:cNvSpPr/>
          <p:nvPr/>
        </p:nvSpPr>
        <p:spPr>
          <a:xfrm>
            <a:off x="2357439" y="1128712"/>
            <a:ext cx="3729036" cy="3743325"/>
          </a:xfrm>
          <a:prstGeom prst="wedgeEllipseCallout">
            <a:avLst>
              <a:gd name="adj1" fmla="val -65172"/>
              <a:gd name="adj2" fmla="val 3185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Relevance:</a:t>
            </a:r>
            <a:r>
              <a:rPr lang="cs-CZ" sz="2000" dirty="0" smtClean="0"/>
              <a:t> Má tenhle problém smysl řešit?</a:t>
            </a:r>
          </a:p>
          <a:p>
            <a:pPr algn="ctr"/>
            <a:endParaRPr lang="cs-CZ" sz="2000" dirty="0" smtClean="0"/>
          </a:p>
          <a:p>
            <a:pPr algn="ctr"/>
            <a:r>
              <a:rPr lang="cs-CZ" sz="2000" b="1" dirty="0" smtClean="0"/>
              <a:t>Realističnost: </a:t>
            </a:r>
            <a:r>
              <a:rPr lang="cs-CZ" sz="2000" dirty="0" smtClean="0"/>
              <a:t>Je šance problém vyřešit změnou chování dané cílové skupiny?</a:t>
            </a:r>
            <a:endParaRPr lang="cs-CZ" sz="2000" dirty="0"/>
          </a:p>
        </p:txBody>
      </p:sp>
      <p:sp>
        <p:nvSpPr>
          <p:cNvPr id="11" name="Vlna 10"/>
          <p:cNvSpPr/>
          <p:nvPr/>
        </p:nvSpPr>
        <p:spPr>
          <a:xfrm>
            <a:off x="9840232" y="2855538"/>
            <a:ext cx="1548681" cy="948546"/>
          </a:xfrm>
          <a:prstGeom prst="wav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Střednědobé výstupy</a:t>
            </a:r>
            <a:endParaRPr lang="cs-CZ" dirty="0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8461" y="1808028"/>
            <a:ext cx="2984137" cy="1483939"/>
          </a:xfrm>
          <a:prstGeom prst="rect">
            <a:avLst/>
          </a:prstGeom>
        </p:spPr>
      </p:pic>
      <p:sp>
        <p:nvSpPr>
          <p:cNvPr id="15" name="Šipka dolů 14"/>
          <p:cNvSpPr/>
          <p:nvPr/>
        </p:nvSpPr>
        <p:spPr>
          <a:xfrm rot="10800000">
            <a:off x="7814778" y="3291967"/>
            <a:ext cx="629135" cy="47427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1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ál 13"/>
          <p:cNvSpPr/>
          <p:nvPr/>
        </p:nvSpPr>
        <p:spPr>
          <a:xfrm>
            <a:off x="1" y="0"/>
            <a:ext cx="12192000" cy="6857999"/>
          </a:xfrm>
          <a:prstGeom prst="ellipse">
            <a:avLst/>
          </a:prstGeom>
          <a:solidFill>
            <a:schemeClr val="bg1"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643943" y="5018736"/>
            <a:ext cx="5175159" cy="13849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cs-CZ" dirty="0" smtClean="0"/>
          </a:p>
          <a:p>
            <a:pPr algn="ctr"/>
            <a:r>
              <a:rPr lang="cs-CZ" sz="2400" dirty="0" smtClean="0"/>
              <a:t>Studenti SŠ: </a:t>
            </a:r>
          </a:p>
          <a:p>
            <a:pPr algn="ctr"/>
            <a:r>
              <a:rPr lang="cs-CZ" sz="2400" dirty="0"/>
              <a:t>P</a:t>
            </a:r>
            <a:r>
              <a:rPr lang="cs-CZ" sz="2400" dirty="0" smtClean="0"/>
              <a:t>ostoj </a:t>
            </a:r>
            <a:r>
              <a:rPr lang="cs-CZ" sz="2400" dirty="0" smtClean="0"/>
              <a:t>a povědomí o problému</a:t>
            </a:r>
          </a:p>
          <a:p>
            <a:pPr algn="ctr"/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457972" y="5018735"/>
            <a:ext cx="5134822" cy="13849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cs-CZ" dirty="0" smtClean="0"/>
          </a:p>
          <a:p>
            <a:pPr algn="ctr"/>
            <a:r>
              <a:rPr lang="cs-CZ" sz="2400" dirty="0" smtClean="0"/>
              <a:t>Studenti SŠ: </a:t>
            </a:r>
          </a:p>
          <a:p>
            <a:pPr algn="ctr"/>
            <a:r>
              <a:rPr lang="cs-CZ" sz="2400" dirty="0" smtClean="0"/>
              <a:t>Změna spotřebitelského chování</a:t>
            </a:r>
          </a:p>
          <a:p>
            <a:pPr algn="ctr"/>
            <a:endParaRPr lang="cs-CZ" dirty="0"/>
          </a:p>
        </p:txBody>
      </p:sp>
      <p:sp>
        <p:nvSpPr>
          <p:cNvPr id="12" name="Šipka doprava 11"/>
          <p:cNvSpPr/>
          <p:nvPr/>
        </p:nvSpPr>
        <p:spPr>
          <a:xfrm>
            <a:off x="5819102" y="5372101"/>
            <a:ext cx="638870" cy="700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7063566" y="1320839"/>
            <a:ext cx="2621218" cy="3625403"/>
          </a:xfrm>
          <a:prstGeom prst="rect">
            <a:avLst/>
          </a:prstGeom>
        </p:spPr>
      </p:pic>
      <p:sp>
        <p:nvSpPr>
          <p:cNvPr id="17" name="Oválný bublinový popisek 16"/>
          <p:cNvSpPr/>
          <p:nvPr/>
        </p:nvSpPr>
        <p:spPr>
          <a:xfrm>
            <a:off x="530309" y="1568756"/>
            <a:ext cx="6439436" cy="3129567"/>
          </a:xfrm>
          <a:prstGeom prst="wedgeEllipseCallout">
            <a:avLst>
              <a:gd name="adj1" fmla="val 62514"/>
              <a:gd name="adj2" fmla="val -25109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Opírá se předpokládaný vztah mezi krátkodobými (znalosti, postoje atd.) a střednědobými (chováním)</a:t>
            </a:r>
            <a:r>
              <a:rPr lang="cs-CZ" sz="2800" b="1" dirty="0" smtClean="0"/>
              <a:t>  </a:t>
            </a:r>
            <a:r>
              <a:rPr lang="cs-CZ" sz="2800" dirty="0" smtClean="0"/>
              <a:t>cíli o relevantní model pro-environmentálního chování?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24711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849" y="1617681"/>
            <a:ext cx="12234849" cy="5267615"/>
          </a:xfrm>
          <a:prstGeom prst="rect">
            <a:avLst/>
          </a:prstGeom>
        </p:spPr>
      </p:pic>
      <p:sp>
        <p:nvSpPr>
          <p:cNvPr id="4" name="Ovál 3"/>
          <p:cNvSpPr/>
          <p:nvPr/>
        </p:nvSpPr>
        <p:spPr>
          <a:xfrm>
            <a:off x="855406" y="2631973"/>
            <a:ext cx="1780812" cy="1072152"/>
          </a:xfrm>
          <a:prstGeom prst="ellipse">
            <a:avLst/>
          </a:prstGeom>
          <a:solidFill>
            <a:schemeClr val="lt1">
              <a:alpha val="1000"/>
            </a:schemeClr>
          </a:solidFill>
          <a:ln w="317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905153" y="4763514"/>
            <a:ext cx="1780812" cy="1072152"/>
          </a:xfrm>
          <a:prstGeom prst="ellipse">
            <a:avLst/>
          </a:prstGeom>
          <a:solidFill>
            <a:schemeClr val="lt1">
              <a:alpha val="1000"/>
            </a:schemeClr>
          </a:solidFill>
          <a:ln w="317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3220064" y="4849150"/>
            <a:ext cx="1780812" cy="1072152"/>
          </a:xfrm>
          <a:prstGeom prst="ellipse">
            <a:avLst/>
          </a:prstGeom>
          <a:solidFill>
            <a:schemeClr val="lt1">
              <a:alpha val="1000"/>
            </a:schemeClr>
          </a:solidFill>
          <a:ln w="317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5948878" y="3862634"/>
            <a:ext cx="1780812" cy="1072152"/>
          </a:xfrm>
          <a:prstGeom prst="ellipse">
            <a:avLst/>
          </a:prstGeom>
          <a:solidFill>
            <a:schemeClr val="lt1">
              <a:alpha val="1000"/>
            </a:schemeClr>
          </a:solidFill>
          <a:ln w="317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6074575" y="5675057"/>
            <a:ext cx="1780812" cy="1072152"/>
          </a:xfrm>
          <a:prstGeom prst="ellipse">
            <a:avLst/>
          </a:prstGeom>
          <a:solidFill>
            <a:schemeClr val="lt1">
              <a:alpha val="1000"/>
            </a:schemeClr>
          </a:solidFill>
          <a:ln w="317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3220064" y="2599096"/>
            <a:ext cx="1780812" cy="1072152"/>
          </a:xfrm>
          <a:prstGeom prst="ellipse">
            <a:avLst/>
          </a:prstGeom>
          <a:solidFill>
            <a:schemeClr val="lt1">
              <a:alpha val="1000"/>
            </a:schemeClr>
          </a:solidFill>
          <a:ln w="317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9661709" y="6627168"/>
            <a:ext cx="25302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Model MASEM. Zdroj: </a:t>
            </a:r>
            <a:r>
              <a:rPr lang="cs-CZ" sz="900" dirty="0" err="1" smtClean="0"/>
              <a:t>Bamberg</a:t>
            </a:r>
            <a:r>
              <a:rPr lang="cs-CZ" sz="900" dirty="0" smtClean="0"/>
              <a:t> </a:t>
            </a:r>
            <a:r>
              <a:rPr lang="en-US" sz="900" dirty="0" smtClean="0"/>
              <a:t>&amp; </a:t>
            </a:r>
            <a:r>
              <a:rPr lang="en-US" sz="900" dirty="0" err="1" smtClean="0"/>
              <a:t>Mö</a:t>
            </a:r>
            <a:r>
              <a:rPr lang="cs-CZ" sz="900" dirty="0" smtClean="0"/>
              <a:t>ser, 2007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2955488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ál 13"/>
          <p:cNvSpPr/>
          <p:nvPr/>
        </p:nvSpPr>
        <p:spPr>
          <a:xfrm>
            <a:off x="1" y="0"/>
            <a:ext cx="12192000" cy="6857999"/>
          </a:xfrm>
          <a:prstGeom prst="ellipse">
            <a:avLst/>
          </a:prstGeom>
          <a:solidFill>
            <a:schemeClr val="bg1"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43943" y="5018736"/>
            <a:ext cx="5175159" cy="13849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cs-CZ" dirty="0" smtClean="0">
              <a:solidFill>
                <a:prstClr val="white"/>
              </a:solidFill>
            </a:endParaRPr>
          </a:p>
          <a:p>
            <a:pPr algn="ctr"/>
            <a:r>
              <a:rPr lang="cs-CZ" sz="2400" dirty="0" smtClean="0">
                <a:solidFill>
                  <a:prstClr val="white"/>
                </a:solidFill>
              </a:rPr>
              <a:t>Studenti SŠ: </a:t>
            </a:r>
          </a:p>
          <a:p>
            <a:pPr algn="ctr"/>
            <a:r>
              <a:rPr lang="cs-CZ" sz="2400" dirty="0" smtClean="0">
                <a:solidFill>
                  <a:prstClr val="white"/>
                </a:solidFill>
              </a:rPr>
              <a:t>Postoj </a:t>
            </a:r>
            <a:r>
              <a:rPr lang="cs-CZ" sz="2400" dirty="0" smtClean="0">
                <a:solidFill>
                  <a:prstClr val="white"/>
                </a:solidFill>
              </a:rPr>
              <a:t>a povědomí o problému</a:t>
            </a:r>
          </a:p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43943" y="2350494"/>
            <a:ext cx="5175159" cy="138499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cs-CZ" dirty="0" smtClean="0">
              <a:solidFill>
                <a:prstClr val="black"/>
              </a:solidFill>
            </a:endParaRPr>
          </a:p>
          <a:p>
            <a:pPr algn="ctr"/>
            <a:r>
              <a:rPr lang="cs-CZ" sz="2400" dirty="0" smtClean="0">
                <a:solidFill>
                  <a:prstClr val="black"/>
                </a:solidFill>
              </a:rPr>
              <a:t>Promítání série filmů </a:t>
            </a:r>
          </a:p>
          <a:p>
            <a:pPr algn="ctr"/>
            <a:r>
              <a:rPr lang="cs-CZ" sz="2400" dirty="0" smtClean="0">
                <a:solidFill>
                  <a:prstClr val="black"/>
                </a:solidFill>
              </a:rPr>
              <a:t>+ navazující diskuse</a:t>
            </a:r>
          </a:p>
          <a:p>
            <a:pPr algn="ctr"/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1" name="Šipka dolů 10"/>
          <p:cNvSpPr/>
          <p:nvPr/>
        </p:nvSpPr>
        <p:spPr>
          <a:xfrm>
            <a:off x="2760034" y="3753451"/>
            <a:ext cx="942975" cy="1275410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2" name="Vlna 1"/>
          <p:cNvSpPr/>
          <p:nvPr/>
        </p:nvSpPr>
        <p:spPr>
          <a:xfrm>
            <a:off x="4629150" y="2200275"/>
            <a:ext cx="1189952" cy="657225"/>
          </a:xfrm>
          <a:prstGeom prst="wav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Aktivity</a:t>
            </a:r>
            <a:endParaRPr lang="cs-CZ" dirty="0"/>
          </a:p>
        </p:txBody>
      </p:sp>
      <p:sp>
        <p:nvSpPr>
          <p:cNvPr id="16" name="Vlna 15"/>
          <p:cNvSpPr/>
          <p:nvPr/>
        </p:nvSpPr>
        <p:spPr>
          <a:xfrm>
            <a:off x="4457700" y="4645379"/>
            <a:ext cx="1361402" cy="983896"/>
          </a:xfrm>
          <a:prstGeom prst="wav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Krátkodobé výstupy</a:t>
            </a:r>
            <a:endParaRPr lang="cs-CZ" dirty="0"/>
          </a:p>
        </p:txBody>
      </p:sp>
      <p:pic>
        <p:nvPicPr>
          <p:cNvPr id="20" name="Obrázek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476590" y="3042991"/>
            <a:ext cx="2621218" cy="3625403"/>
          </a:xfrm>
          <a:prstGeom prst="rect">
            <a:avLst/>
          </a:prstGeom>
        </p:spPr>
      </p:pic>
      <p:sp>
        <p:nvSpPr>
          <p:cNvPr id="21" name="Oválný bublinový popisek 20"/>
          <p:cNvSpPr/>
          <p:nvPr/>
        </p:nvSpPr>
        <p:spPr>
          <a:xfrm>
            <a:off x="4381258" y="390439"/>
            <a:ext cx="5095332" cy="1960055"/>
          </a:xfrm>
          <a:prstGeom prst="wedgeEllipseCallout">
            <a:avLst>
              <a:gd name="adj1" fmla="val 35889"/>
              <a:gd name="adj2" fmla="val 8674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Koresponduje volba a pořadí aktivit s ověřenými modely učení a strategiemi pro rozvíjení dané cílové kategorie? 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10307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ál 13"/>
          <p:cNvSpPr/>
          <p:nvPr/>
        </p:nvSpPr>
        <p:spPr>
          <a:xfrm>
            <a:off x="1" y="0"/>
            <a:ext cx="12192000" cy="6857999"/>
          </a:xfrm>
          <a:prstGeom prst="ellipse">
            <a:avLst/>
          </a:prstGeom>
          <a:solidFill>
            <a:schemeClr val="bg1"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43943" y="5018736"/>
            <a:ext cx="5175159" cy="13849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cs-CZ" dirty="0" smtClean="0">
              <a:solidFill>
                <a:prstClr val="white"/>
              </a:solidFill>
            </a:endParaRPr>
          </a:p>
          <a:p>
            <a:pPr algn="ctr"/>
            <a:r>
              <a:rPr lang="cs-CZ" sz="2400" dirty="0" smtClean="0">
                <a:solidFill>
                  <a:prstClr val="white"/>
                </a:solidFill>
              </a:rPr>
              <a:t>Studenti SŠ: </a:t>
            </a:r>
          </a:p>
          <a:p>
            <a:pPr algn="ctr"/>
            <a:r>
              <a:rPr lang="cs-CZ" sz="2400" dirty="0">
                <a:solidFill>
                  <a:prstClr val="white"/>
                </a:solidFill>
              </a:rPr>
              <a:t>P</a:t>
            </a:r>
            <a:r>
              <a:rPr lang="cs-CZ" sz="2400" dirty="0" smtClean="0">
                <a:solidFill>
                  <a:prstClr val="white"/>
                </a:solidFill>
              </a:rPr>
              <a:t>ostoj </a:t>
            </a:r>
            <a:r>
              <a:rPr lang="cs-CZ" sz="2400" dirty="0" smtClean="0">
                <a:solidFill>
                  <a:prstClr val="white"/>
                </a:solidFill>
              </a:rPr>
              <a:t>a povědomí o problému</a:t>
            </a:r>
          </a:p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43943" y="2350494"/>
            <a:ext cx="5175159" cy="138499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cs-CZ" dirty="0" smtClean="0">
              <a:solidFill>
                <a:prstClr val="black"/>
              </a:solidFill>
            </a:endParaRPr>
          </a:p>
          <a:p>
            <a:pPr algn="ctr"/>
            <a:r>
              <a:rPr lang="cs-CZ" sz="2400" dirty="0" smtClean="0">
                <a:solidFill>
                  <a:prstClr val="black"/>
                </a:solidFill>
              </a:rPr>
              <a:t>Promítání série filmů </a:t>
            </a:r>
          </a:p>
          <a:p>
            <a:pPr algn="ctr"/>
            <a:r>
              <a:rPr lang="cs-CZ" sz="2400" dirty="0" smtClean="0">
                <a:solidFill>
                  <a:prstClr val="black"/>
                </a:solidFill>
              </a:rPr>
              <a:t>+ navazující diskuse</a:t>
            </a:r>
          </a:p>
          <a:p>
            <a:pPr algn="ctr"/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1" name="Šipka dolů 10"/>
          <p:cNvSpPr/>
          <p:nvPr/>
        </p:nvSpPr>
        <p:spPr>
          <a:xfrm>
            <a:off x="2760034" y="3753451"/>
            <a:ext cx="942975" cy="1275410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2" name="Vlna 1"/>
          <p:cNvSpPr/>
          <p:nvPr/>
        </p:nvSpPr>
        <p:spPr>
          <a:xfrm>
            <a:off x="4629150" y="2200275"/>
            <a:ext cx="1189952" cy="657225"/>
          </a:xfrm>
          <a:prstGeom prst="wav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Aktivity</a:t>
            </a:r>
            <a:endParaRPr lang="cs-CZ" dirty="0"/>
          </a:p>
        </p:txBody>
      </p:sp>
      <p:sp>
        <p:nvSpPr>
          <p:cNvPr id="16" name="Vlna 15"/>
          <p:cNvSpPr/>
          <p:nvPr/>
        </p:nvSpPr>
        <p:spPr>
          <a:xfrm>
            <a:off x="4457700" y="4645379"/>
            <a:ext cx="1361402" cy="983896"/>
          </a:xfrm>
          <a:prstGeom prst="wav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Krátkodobé výstupy</a:t>
            </a:r>
            <a:endParaRPr lang="cs-CZ" dirty="0"/>
          </a:p>
        </p:txBody>
      </p:sp>
      <p:sp>
        <p:nvSpPr>
          <p:cNvPr id="3" name="Čárový bublinový popisek 1 (se zvýrazněním) 2"/>
          <p:cNvSpPr/>
          <p:nvPr/>
        </p:nvSpPr>
        <p:spPr>
          <a:xfrm>
            <a:off x="6687404" y="654120"/>
            <a:ext cx="2620370" cy="1079146"/>
          </a:xfrm>
          <a:prstGeom prst="accentCallout1">
            <a:avLst>
              <a:gd name="adj1" fmla="val 18750"/>
              <a:gd name="adj2" fmla="val -8333"/>
              <a:gd name="adj3" fmla="val 139058"/>
              <a:gd name="adj4" fmla="val -4406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Jaké to jsou filmy? Jak dobře zachycují problém? Ukazují ho z více stran? Je téma relevantní pro české žáky?</a:t>
            </a:r>
            <a:endParaRPr lang="cs-CZ" dirty="0"/>
          </a:p>
        </p:txBody>
      </p:sp>
      <p:sp>
        <p:nvSpPr>
          <p:cNvPr id="15" name="Čárový bublinový popisek 1 (se zvýrazněním) 14"/>
          <p:cNvSpPr/>
          <p:nvPr/>
        </p:nvSpPr>
        <p:spPr>
          <a:xfrm>
            <a:off x="7025593" y="2253373"/>
            <a:ext cx="2435854" cy="1270674"/>
          </a:xfrm>
          <a:prstGeom prst="accentCallout1">
            <a:avLst>
              <a:gd name="adj1" fmla="val 18750"/>
              <a:gd name="adj2" fmla="val -8333"/>
              <a:gd name="adj3" fmla="val 31249"/>
              <a:gd name="adj4" fmla="val -4317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Jaké je pořadí aktivit? Předchází promítání diskuse o vstupních konceptech žáků? </a:t>
            </a:r>
            <a:endParaRPr lang="cs-CZ" dirty="0"/>
          </a:p>
        </p:txBody>
      </p:sp>
      <p:sp>
        <p:nvSpPr>
          <p:cNvPr id="17" name="Čárový bublinový popisek 1 (se zvýrazněním) 16"/>
          <p:cNvSpPr/>
          <p:nvPr/>
        </p:nvSpPr>
        <p:spPr>
          <a:xfrm>
            <a:off x="7695366" y="3986639"/>
            <a:ext cx="2620370" cy="1079146"/>
          </a:xfrm>
          <a:prstGeom prst="accentCallout1">
            <a:avLst>
              <a:gd name="adj1" fmla="val 18750"/>
              <a:gd name="adj2" fmla="val -8333"/>
              <a:gd name="adj3" fmla="val -53173"/>
              <a:gd name="adj4" fmla="val -6645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Jak jsou postavené diskuse? Dávají prostor k zaujetí postoje? Vyhýbají se manipulaci?</a:t>
            </a:r>
            <a:endParaRPr lang="cs-CZ" dirty="0"/>
          </a:p>
        </p:txBody>
      </p:sp>
      <p:sp>
        <p:nvSpPr>
          <p:cNvPr id="18" name="Čárový bublinový popisek 1 (se zvýrazněním) 17"/>
          <p:cNvSpPr/>
          <p:nvPr/>
        </p:nvSpPr>
        <p:spPr>
          <a:xfrm>
            <a:off x="7695366" y="5528377"/>
            <a:ext cx="2620370" cy="1079146"/>
          </a:xfrm>
          <a:prstGeom prst="accentCallout1">
            <a:avLst>
              <a:gd name="adj1" fmla="val 18750"/>
              <a:gd name="adj2" fmla="val -8333"/>
              <a:gd name="adj3" fmla="val -56"/>
              <a:gd name="adj4" fmla="val -6593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Jaké je povědomí a postojích žáků?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94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770848080"/>
              </p:ext>
            </p:extLst>
          </p:nvPr>
        </p:nvGraphicFramePr>
        <p:xfrm>
          <a:off x="163773" y="750628"/>
          <a:ext cx="9294125" cy="5936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4937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kvality programu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396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ál 10"/>
          <p:cNvSpPr/>
          <p:nvPr/>
        </p:nvSpPr>
        <p:spPr>
          <a:xfrm>
            <a:off x="0" y="259308"/>
            <a:ext cx="5604387" cy="4740395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864791412"/>
              </p:ext>
            </p:extLst>
          </p:nvPr>
        </p:nvGraphicFramePr>
        <p:xfrm>
          <a:off x="4547736" y="2033516"/>
          <a:ext cx="7644264" cy="47016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854838855"/>
              </p:ext>
            </p:extLst>
          </p:nvPr>
        </p:nvGraphicFramePr>
        <p:xfrm>
          <a:off x="634181" y="184530"/>
          <a:ext cx="4531672" cy="40630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2" name="Šipka doprava 11"/>
          <p:cNvSpPr/>
          <p:nvPr/>
        </p:nvSpPr>
        <p:spPr>
          <a:xfrm rot="1771816">
            <a:off x="5319659" y="3569109"/>
            <a:ext cx="1047136" cy="10323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9545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Guidelines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Excellence NAAEE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1" y="2038990"/>
            <a:ext cx="3829334" cy="372049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Férovost a přesnost</a:t>
            </a:r>
          </a:p>
          <a:p>
            <a:r>
              <a:rPr lang="cs-CZ" dirty="0" smtClean="0"/>
              <a:t>Hloubka</a:t>
            </a:r>
          </a:p>
          <a:p>
            <a:r>
              <a:rPr lang="cs-CZ" dirty="0" smtClean="0"/>
              <a:t>Důraz na rozvíjení dovedností</a:t>
            </a:r>
          </a:p>
          <a:p>
            <a:r>
              <a:rPr lang="cs-CZ" dirty="0" smtClean="0"/>
              <a:t>Akční orientace</a:t>
            </a:r>
          </a:p>
          <a:p>
            <a:r>
              <a:rPr lang="cs-CZ" dirty="0" smtClean="0"/>
              <a:t>Metodická podloženost</a:t>
            </a:r>
          </a:p>
          <a:p>
            <a:r>
              <a:rPr lang="cs-CZ" dirty="0" smtClean="0"/>
              <a:t>Užitelnost </a:t>
            </a:r>
            <a:endParaRPr lang="cs-CZ" dirty="0"/>
          </a:p>
        </p:txBody>
      </p:sp>
      <p:sp>
        <p:nvSpPr>
          <p:cNvPr id="5" name="Obdélníkový bublinový popisek 4"/>
          <p:cNvSpPr/>
          <p:nvPr/>
        </p:nvSpPr>
        <p:spPr>
          <a:xfrm>
            <a:off x="5308978" y="2038989"/>
            <a:ext cx="3316407" cy="3121880"/>
          </a:xfrm>
          <a:prstGeom prst="wedgeRectCallout">
            <a:avLst>
              <a:gd name="adj1" fmla="val -68900"/>
              <a:gd name="adj2" fmla="val 369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Výuka orientovaná na žáka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Různé metody učení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Propojování se životem žáka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Rozšířené učící prostředí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Mezioborovost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Cíle a výstupy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Vhodnost pro různé prostředí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Hodnocení</a:t>
            </a:r>
          </a:p>
          <a:p>
            <a:pPr algn="ctr"/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38200" y="1456292"/>
            <a:ext cx="3829335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Kategorie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308978" y="1456292"/>
            <a:ext cx="3316407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Dílčí kritéria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300474" y="5390151"/>
            <a:ext cx="3316407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Vymezení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9613168" y="2696025"/>
            <a:ext cx="2442949" cy="34528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Řada „</a:t>
            </a:r>
            <a:r>
              <a:rPr lang="cs-CZ" b="1" dirty="0" err="1" smtClean="0"/>
              <a:t>Guidelines</a:t>
            </a:r>
            <a:r>
              <a:rPr lang="cs-CZ" b="1" dirty="0" smtClean="0"/>
              <a:t>“: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Pro EV v neformálním prostředí</a:t>
            </a:r>
          </a:p>
          <a:p>
            <a:pPr algn="ctr"/>
            <a:r>
              <a:rPr lang="cs-CZ" dirty="0" smtClean="0"/>
              <a:t>Pro EV v mateřských školách</a:t>
            </a:r>
          </a:p>
          <a:p>
            <a:pPr algn="ctr"/>
            <a:r>
              <a:rPr lang="cs-CZ" dirty="0" smtClean="0"/>
              <a:t>Pro EV vzdělávání pedagogických pracovníků</a:t>
            </a:r>
          </a:p>
          <a:p>
            <a:pPr algn="ctr"/>
            <a:r>
              <a:rPr lang="cs-CZ" dirty="0" smtClean="0"/>
              <a:t>Pro komunitně orientované projekty atd.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838200" y="5972850"/>
            <a:ext cx="7787185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„</a:t>
            </a:r>
            <a:r>
              <a:rPr lang="cs-CZ" dirty="0" err="1" smtClean="0"/>
              <a:t>Guidelines</a:t>
            </a:r>
            <a:r>
              <a:rPr lang="cs-CZ" dirty="0" smtClean="0"/>
              <a:t>“ pro vzdělávací materiály environmentální výchovy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20732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221" y="-8483"/>
            <a:ext cx="10515600" cy="1325563"/>
          </a:xfrm>
        </p:spPr>
        <p:txBody>
          <a:bodyPr/>
          <a:lstStyle/>
          <a:p>
            <a:r>
              <a:rPr lang="cs-CZ" dirty="0" smtClean="0"/>
              <a:t>Model Real </a:t>
            </a:r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 smtClean="0"/>
              <a:t>Learning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21304" t="2507" r="20362" b="2244"/>
          <a:stretch/>
        </p:blipFill>
        <p:spPr>
          <a:xfrm>
            <a:off x="3375053" y="2191805"/>
            <a:ext cx="4112308" cy="3769616"/>
          </a:xfrm>
          <a:prstGeom prst="rect">
            <a:avLst/>
          </a:prstGeom>
        </p:spPr>
      </p:pic>
      <p:sp>
        <p:nvSpPr>
          <p:cNvPr id="6" name="Čárový bublinový popisek 1 5"/>
          <p:cNvSpPr/>
          <p:nvPr/>
        </p:nvSpPr>
        <p:spPr>
          <a:xfrm>
            <a:off x="626431" y="1637337"/>
            <a:ext cx="2702257" cy="1050195"/>
          </a:xfrm>
          <a:prstGeom prst="borderCallout1">
            <a:avLst>
              <a:gd name="adj1" fmla="val 108628"/>
              <a:gd name="adj2" fmla="val 71897"/>
              <a:gd name="adj3" fmla="val 150418"/>
              <a:gd name="adj4" fmla="val 10411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Důraz na porozumění přírodovědným konceptům</a:t>
            </a:r>
            <a:endParaRPr lang="cs-CZ" dirty="0"/>
          </a:p>
        </p:txBody>
      </p:sp>
      <p:sp>
        <p:nvSpPr>
          <p:cNvPr id="7" name="Čárový bublinový popisek 1 6"/>
          <p:cNvSpPr/>
          <p:nvPr/>
        </p:nvSpPr>
        <p:spPr>
          <a:xfrm>
            <a:off x="8381883" y="2720595"/>
            <a:ext cx="3810117" cy="1339614"/>
          </a:xfrm>
          <a:prstGeom prst="borderCallout1">
            <a:avLst>
              <a:gd name="adj1" fmla="val 58384"/>
              <a:gd name="adj2" fmla="val -4849"/>
              <a:gd name="adj3" fmla="val 60756"/>
              <a:gd name="adj4" fmla="val -4026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Propojování různých oblastí života</a:t>
            </a:r>
            <a:endParaRPr lang="cs-CZ" dirty="0"/>
          </a:p>
        </p:txBody>
      </p:sp>
      <p:sp>
        <p:nvSpPr>
          <p:cNvPr id="8" name="Čárový bublinový popisek 1 7"/>
          <p:cNvSpPr/>
          <p:nvPr/>
        </p:nvSpPr>
        <p:spPr>
          <a:xfrm>
            <a:off x="8381882" y="4963471"/>
            <a:ext cx="3810117" cy="1339614"/>
          </a:xfrm>
          <a:prstGeom prst="borderCallout1">
            <a:avLst>
              <a:gd name="adj1" fmla="val 49576"/>
              <a:gd name="adj2" fmla="val -4849"/>
              <a:gd name="adj3" fmla="val -11907"/>
              <a:gd name="adj4" fmla="val -2517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Učení z přímé zkušenosti z přírody</a:t>
            </a:r>
            <a:endParaRPr lang="cs-CZ" dirty="0"/>
          </a:p>
        </p:txBody>
      </p:sp>
      <p:sp>
        <p:nvSpPr>
          <p:cNvPr id="10" name="Čárový bublinový popisek 1 9"/>
          <p:cNvSpPr/>
          <p:nvPr/>
        </p:nvSpPr>
        <p:spPr>
          <a:xfrm>
            <a:off x="6586618" y="894712"/>
            <a:ext cx="2702257" cy="1050195"/>
          </a:xfrm>
          <a:prstGeom prst="borderCallout1">
            <a:avLst>
              <a:gd name="adj1" fmla="val 146545"/>
              <a:gd name="adj2" fmla="val 4220"/>
              <a:gd name="adj3" fmla="val 106883"/>
              <a:gd name="adj4" fmla="val 2006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Rozvíjení kompetencí žáků (</a:t>
            </a:r>
            <a:r>
              <a:rPr lang="cs-CZ" dirty="0" err="1" smtClean="0"/>
              <a:t>empowerment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11" name="Čárový bublinový popisek 1 10"/>
          <p:cNvSpPr/>
          <p:nvPr/>
        </p:nvSpPr>
        <p:spPr>
          <a:xfrm>
            <a:off x="225535" y="3212630"/>
            <a:ext cx="2702257" cy="1050195"/>
          </a:xfrm>
          <a:prstGeom prst="borderCallout1">
            <a:avLst>
              <a:gd name="adj1" fmla="val 53859"/>
              <a:gd name="adj2" fmla="val 102460"/>
              <a:gd name="adj3" fmla="val 91435"/>
              <a:gd name="adj4" fmla="val 12922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</a:t>
            </a:r>
            <a:r>
              <a:rPr lang="cs-CZ" dirty="0" smtClean="0"/>
              <a:t>osilování</a:t>
            </a:r>
            <a:r>
              <a:rPr lang="cs-CZ" dirty="0" smtClean="0"/>
              <a:t> </a:t>
            </a:r>
            <a:r>
              <a:rPr lang="cs-CZ" dirty="0" smtClean="0"/>
              <a:t>hodnot (univerzalismus, benevolence, sebeurčení)</a:t>
            </a:r>
            <a:endParaRPr lang="cs-CZ" dirty="0"/>
          </a:p>
        </p:txBody>
      </p:sp>
      <p:sp>
        <p:nvSpPr>
          <p:cNvPr id="12" name="Čárový bublinový popisek 1 11"/>
          <p:cNvSpPr/>
          <p:nvPr/>
        </p:nvSpPr>
        <p:spPr>
          <a:xfrm>
            <a:off x="649613" y="4823407"/>
            <a:ext cx="2702257" cy="1050195"/>
          </a:xfrm>
          <a:prstGeom prst="borderCallout1">
            <a:avLst>
              <a:gd name="adj1" fmla="val 60880"/>
              <a:gd name="adj2" fmla="val 104097"/>
              <a:gd name="adj3" fmla="val 11387"/>
              <a:gd name="adj4" fmla="val 12813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Propojující rámec komunikující vizi udržitelnosti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0" y="6398700"/>
            <a:ext cx="12191999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Kategorie kvality pro </a:t>
            </a:r>
            <a:r>
              <a:rPr lang="cs-CZ" dirty="0" err="1" smtClean="0"/>
              <a:t>outdoorové</a:t>
            </a:r>
            <a:r>
              <a:rPr lang="cs-CZ" dirty="0" smtClean="0"/>
              <a:t> programy orientované na udržitelnost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4705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lekce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825087"/>
            <a:ext cx="9615985" cy="3351876"/>
          </a:xfrm>
        </p:spPr>
        <p:txBody>
          <a:bodyPr/>
          <a:lstStyle/>
          <a:p>
            <a:pPr marL="0" indent="0">
              <a:buNone/>
            </a:pPr>
            <a:r>
              <a:rPr lang="cs-CZ" i="1" dirty="0" smtClean="0"/>
              <a:t>Po ukončení lekce studenti:</a:t>
            </a:r>
          </a:p>
          <a:p>
            <a:r>
              <a:rPr lang="cs-CZ" dirty="0" smtClean="0"/>
              <a:t>Analyzují teorii zvoleného programu environmentální výchovy, sestaví jeho logický model a uvedou, které ze svých cílů program má či nemá šanci naplnit.</a:t>
            </a:r>
          </a:p>
          <a:p>
            <a:r>
              <a:rPr lang="cs-CZ" dirty="0" smtClean="0"/>
              <a:t>Podle zvoleného modelu vyhodnotí kvalitu programu, identifikují jeho silné a slabé stránky, stejně jako příležitosti k úpravám.</a:t>
            </a:r>
          </a:p>
        </p:txBody>
      </p:sp>
    </p:spTree>
    <p:extLst>
      <p:ext uri="{BB962C8B-B14F-4D97-AF65-F5344CB8AC3E}">
        <p14:creationId xmlns:p14="http://schemas.microsoft.com/office/powerpoint/2010/main" val="3328852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537812" cy="1460500"/>
          </a:xfrm>
        </p:spPr>
        <p:txBody>
          <a:bodyPr/>
          <a:lstStyle/>
          <a:p>
            <a:r>
              <a:rPr lang="cs-CZ" dirty="0" smtClean="0"/>
              <a:t>Hodnotící nástroje českých center environmentální výchovy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415654"/>
            <a:ext cx="10515600" cy="3761309"/>
          </a:xfrm>
        </p:spPr>
        <p:txBody>
          <a:bodyPr/>
          <a:lstStyle/>
          <a:p>
            <a:r>
              <a:rPr lang="cs-CZ" dirty="0" err="1" smtClean="0"/>
              <a:t>Ekopedagogovo</a:t>
            </a:r>
            <a:r>
              <a:rPr lang="cs-CZ" dirty="0" smtClean="0"/>
              <a:t> osmero</a:t>
            </a:r>
          </a:p>
          <a:p>
            <a:r>
              <a:rPr lang="cs-CZ" dirty="0" smtClean="0"/>
              <a:t>Hodnotící tabulka pro EVP</a:t>
            </a:r>
          </a:p>
          <a:p>
            <a:r>
              <a:rPr lang="cs-CZ" dirty="0" smtClean="0"/>
              <a:t>Certifikace poskytovatelů environmentální výchovy</a:t>
            </a:r>
          </a:p>
          <a:p>
            <a:r>
              <a:rPr lang="cs-CZ" dirty="0" smtClean="0"/>
              <a:t>Doporučení pro tvorbu a realizaci účinných programů environmentální výchovy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62912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6852" y="365125"/>
            <a:ext cx="8679978" cy="1341135"/>
          </a:xfrm>
        </p:spPr>
        <p:txBody>
          <a:bodyPr/>
          <a:lstStyle/>
          <a:p>
            <a:r>
              <a:rPr lang="cs-CZ" dirty="0" smtClean="0"/>
              <a:t>Práce s kategoriemi kvality: příklad hodnotící tabulky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9105067"/>
              </p:ext>
            </p:extLst>
          </p:nvPr>
        </p:nvGraphicFramePr>
        <p:xfrm>
          <a:off x="586852" y="3138986"/>
          <a:ext cx="10766948" cy="27290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91737">
                  <a:extLst>
                    <a:ext uri="{9D8B030D-6E8A-4147-A177-3AD203B41FA5}">
                      <a16:colId xmlns:a16="http://schemas.microsoft.com/office/drawing/2014/main" val="1030937092"/>
                    </a:ext>
                  </a:extLst>
                </a:gridCol>
                <a:gridCol w="2691737">
                  <a:extLst>
                    <a:ext uri="{9D8B030D-6E8A-4147-A177-3AD203B41FA5}">
                      <a16:colId xmlns:a16="http://schemas.microsoft.com/office/drawing/2014/main" val="1033225311"/>
                    </a:ext>
                  </a:extLst>
                </a:gridCol>
                <a:gridCol w="2691737">
                  <a:extLst>
                    <a:ext uri="{9D8B030D-6E8A-4147-A177-3AD203B41FA5}">
                      <a16:colId xmlns:a16="http://schemas.microsoft.com/office/drawing/2014/main" val="1361798124"/>
                    </a:ext>
                  </a:extLst>
                </a:gridCol>
                <a:gridCol w="2691737">
                  <a:extLst>
                    <a:ext uri="{9D8B030D-6E8A-4147-A177-3AD203B41FA5}">
                      <a16:colId xmlns:a16="http://schemas.microsoft.com/office/drawing/2014/main" val="3667295401"/>
                    </a:ext>
                  </a:extLst>
                </a:gridCol>
              </a:tblGrid>
              <a:tr h="3807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Vůbec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Spíše ne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Spíše </a:t>
                      </a:r>
                      <a:r>
                        <a:rPr lang="cs-CZ" sz="1600" dirty="0" smtClean="0">
                          <a:effectLst/>
                        </a:rPr>
                        <a:t>ano </a:t>
                      </a:r>
                      <a:r>
                        <a:rPr lang="cs-CZ" sz="1600" b="1" dirty="0" smtClean="0">
                          <a:effectLst/>
                        </a:rPr>
                        <a:t>X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Určitě ano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6000992"/>
                  </a:ext>
                </a:extLst>
              </a:tr>
              <a:tr h="216698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Žáci nemají příležitost utvářet program vlastním rozhodováním.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Žáci mají jen omezenou možnost utvářet program vlastním rozhodováním, tj. mají omezenou volbu co dělat v některých aktivitách, většina aktivit vyžaduje jednoduché, individuální chování s omezenou příležitostí rozvíjet žákovské kompetence.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Program obsahuje mix předem určených aktivit a aktivit formovaných rozhodováním žáků, nezávislé akce jsou komplexní, vyžadují kooperaci studentů, poskytují příležitosti k rozhodování, vyhodnocování vice možností, předpovídání možných důsledků atd.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Program poskytuje volný rámec pro rozhodování žáků o jeho aktivitách. Žáci se v něm mají rozhodovat, volit mezi více možnostmi a reflektovat výsledky své práce.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6569833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586852" y="1965278"/>
            <a:ext cx="867997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Hodnocení pobytového programu „Žába“ z hlediska kategorie „</a:t>
            </a:r>
            <a:r>
              <a:rPr lang="cs-CZ" dirty="0" err="1" smtClean="0"/>
              <a:t>Empowerment</a:t>
            </a:r>
            <a:r>
              <a:rPr lang="cs-CZ" dirty="0" smtClean="0"/>
              <a:t>“.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86852" y="2593628"/>
            <a:ext cx="867997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Vymezení: Program dává žákům možnost spolurozhodovat o cílech a aktivitách.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86852" y="6100549"/>
            <a:ext cx="10766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Příklady z popisu programu: …..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4422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6852" y="365125"/>
            <a:ext cx="8679978" cy="1341135"/>
          </a:xfrm>
        </p:spPr>
        <p:txBody>
          <a:bodyPr/>
          <a:lstStyle/>
          <a:p>
            <a:r>
              <a:rPr lang="cs-CZ" dirty="0" smtClean="0"/>
              <a:t>Práce s kategoriemi kvality: příklad hodnotící tabulky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86852" y="1965278"/>
            <a:ext cx="867997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Hodnocení pobytového programu „Žába“ z hlediska kategorie „Zkušenostní učení</a:t>
            </a:r>
            <a:r>
              <a:rPr lang="cs-CZ" dirty="0" smtClean="0"/>
              <a:t>“.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86852" y="2593628"/>
            <a:ext cx="9026316" cy="36933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Vymezení: Program podporuje učení z přímé a reflektované zkušenosti žáků z pobytu v přírodě.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86852" y="6100549"/>
            <a:ext cx="10766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Příklady z popisu programu: …..</a:t>
            </a:r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614119"/>
              </p:ext>
            </p:extLst>
          </p:nvPr>
        </p:nvGraphicFramePr>
        <p:xfrm>
          <a:off x="586851" y="3197788"/>
          <a:ext cx="11245757" cy="28155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17274">
                  <a:extLst>
                    <a:ext uri="{9D8B030D-6E8A-4147-A177-3AD203B41FA5}">
                      <a16:colId xmlns:a16="http://schemas.microsoft.com/office/drawing/2014/main" val="859007878"/>
                    </a:ext>
                  </a:extLst>
                </a:gridCol>
                <a:gridCol w="1928483">
                  <a:extLst>
                    <a:ext uri="{9D8B030D-6E8A-4147-A177-3AD203B41FA5}">
                      <a16:colId xmlns:a16="http://schemas.microsoft.com/office/drawing/2014/main" val="3150539755"/>
                    </a:ext>
                  </a:extLst>
                </a:gridCol>
              </a:tblGrid>
              <a:tr h="70661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Vůbec – spíše ne – spíše ano – určitě ano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5783201"/>
                  </a:ext>
                </a:extLst>
              </a:tr>
              <a:tr h="24293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Venkovní prostředí. </a:t>
                      </a:r>
                      <a:r>
                        <a:rPr lang="cs-CZ" sz="1800" b="0" dirty="0">
                          <a:effectLst/>
                        </a:rPr>
                        <a:t>Odehrává se většina programu venku?</a:t>
                      </a:r>
                      <a:endParaRPr lang="cs-CZ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Určitě ano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9664523"/>
                  </a:ext>
                </a:extLst>
              </a:tr>
              <a:tr h="48586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Přímá interakce. </a:t>
                      </a:r>
                      <a:r>
                        <a:rPr lang="cs-CZ" sz="1800" b="0" dirty="0">
                          <a:effectLst/>
                        </a:rPr>
                        <a:t>Jsou žáci motivováni k přímé interakci s přírodou (příroda jako partner x příroda jako prostředí pro sociální interakce)?</a:t>
                      </a:r>
                      <a:endParaRPr lang="cs-CZ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Určitě ano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9946770"/>
                  </a:ext>
                </a:extLst>
              </a:tr>
              <a:tr h="4675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Reflexe. </a:t>
                      </a:r>
                      <a:r>
                        <a:rPr lang="cs-CZ" sz="1800" b="0" dirty="0">
                          <a:effectLst/>
                        </a:rPr>
                        <a:t>Poskytuje program žákům příležitost reflektovat jejich zážitky v přírodě?</a:t>
                      </a:r>
                      <a:endParaRPr lang="cs-CZ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Určitě ano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1269658"/>
                  </a:ext>
                </a:extLst>
              </a:tr>
              <a:tr h="4675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Transfer. </a:t>
                      </a:r>
                      <a:r>
                        <a:rPr lang="cs-CZ" sz="1800" b="0" dirty="0">
                          <a:effectLst/>
                        </a:rPr>
                        <a:t>Poskytuje program žákům příležitost přenášet své učení do budoucích aktivit či osobního života?</a:t>
                      </a:r>
                      <a:endParaRPr lang="cs-CZ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Určitě ano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3162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60863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Náměty na samostatnou práci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838200" y="1883390"/>
            <a:ext cx="7632394" cy="3961263"/>
          </a:xfrm>
        </p:spPr>
        <p:txBody>
          <a:bodyPr>
            <a:normAutofit/>
          </a:bodyPr>
          <a:lstStyle/>
          <a:p>
            <a:r>
              <a:rPr lang="cs-CZ" dirty="0" smtClean="0"/>
              <a:t>Analyzujte program „Sucho“ a podle zvoleného modelu vyhodnoťte jeho kvalitu. Diskutujte jeho silné a slabé stránky. V čem je pravděpodobné, že program své účastníky změní, a jaké jeho cíle zůstanou nenaplněny? Navrhněte úpravy programu.</a:t>
            </a:r>
          </a:p>
          <a:p>
            <a:r>
              <a:rPr lang="cs-CZ" dirty="0" smtClean="0"/>
              <a:t>Na základě provedené analýzy a hodnocení navrhněte evaluační plán pro program „Sucho“.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182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k diskusi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838200" y="1883390"/>
            <a:ext cx="7632394" cy="3961263"/>
          </a:xfrm>
        </p:spPr>
        <p:txBody>
          <a:bodyPr/>
          <a:lstStyle/>
          <a:p>
            <a:r>
              <a:rPr lang="cs-CZ" dirty="0" smtClean="0"/>
              <a:t>Jaké jsou limity a rizika analýzy programu? Jaké jsou limity a rizika hodnocení kvality programu?</a:t>
            </a:r>
          </a:p>
          <a:p>
            <a:r>
              <a:rPr lang="cs-CZ" dirty="0" smtClean="0"/>
              <a:t>Jaké důležité kategorie pro hodnocení kvality nebyly uvedeny v žádném z prezentovaných příkladů?</a:t>
            </a:r>
          </a:p>
          <a:p>
            <a:r>
              <a:rPr lang="cs-CZ" dirty="0" smtClean="0"/>
              <a:t>Jak byste na základě analýzy programu „Šetrné </a:t>
            </a:r>
            <a:r>
              <a:rPr lang="cs-CZ" smtClean="0"/>
              <a:t>hračky“ </a:t>
            </a:r>
            <a:r>
              <a:rPr lang="cs-CZ" dirty="0" smtClean="0"/>
              <a:t>navrhli postupovat při plánování jeho evaluace?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554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3" y="609600"/>
            <a:ext cx="10486258" cy="1110018"/>
          </a:xfrm>
        </p:spPr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32262" y="1719618"/>
            <a:ext cx="8679977" cy="5138382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Daniš, P., </a:t>
            </a:r>
            <a:r>
              <a:rPr lang="cs-CZ" dirty="0" err="1" smtClean="0"/>
              <a:t>Broukalová</a:t>
            </a:r>
            <a:r>
              <a:rPr lang="cs-CZ" dirty="0" smtClean="0"/>
              <a:t>, L., Chvátalová, M., Ježková, E. </a:t>
            </a:r>
            <a:r>
              <a:rPr lang="en-US" dirty="0" smtClean="0"/>
              <a:t>&amp; Ne</a:t>
            </a:r>
            <a:r>
              <a:rPr lang="cs-CZ" dirty="0" err="1" smtClean="0"/>
              <a:t>špor</a:t>
            </a:r>
            <a:r>
              <a:rPr lang="cs-CZ" dirty="0" smtClean="0"/>
              <a:t>, J. (2020). </a:t>
            </a:r>
            <a:r>
              <a:rPr lang="cs-CZ" i="1" dirty="0" smtClean="0"/>
              <a:t>Doporučení pro tvorbu a realizaci účinných programů environmentální výchovy</a:t>
            </a:r>
            <a:r>
              <a:rPr lang="cs-CZ" dirty="0" smtClean="0"/>
              <a:t>. Praha: SSEV Pavučina.</a:t>
            </a:r>
          </a:p>
          <a:p>
            <a:r>
              <a:rPr lang="cs-CZ" dirty="0" smtClean="0"/>
              <a:t>Činčera</a:t>
            </a:r>
            <a:r>
              <a:rPr lang="cs-CZ" dirty="0"/>
              <a:t>, J. (2013). </a:t>
            </a:r>
            <a:r>
              <a:rPr lang="cs-CZ" i="1" dirty="0"/>
              <a:t>Environmentální výchova. Efektivní strategie.</a:t>
            </a:r>
            <a:r>
              <a:rPr lang="cs-CZ" dirty="0"/>
              <a:t> Praha: BEZK, Agentura Koniklec a Masarykova univerzita</a:t>
            </a:r>
            <a:r>
              <a:rPr lang="cs-CZ" dirty="0" smtClean="0"/>
              <a:t>.</a:t>
            </a:r>
          </a:p>
          <a:p>
            <a:r>
              <a:rPr lang="cs-CZ" dirty="0" smtClean="0"/>
              <a:t>NAAEE (2009). </a:t>
            </a:r>
            <a:r>
              <a:rPr lang="cs-CZ" i="1" dirty="0" err="1" smtClean="0"/>
              <a:t>Environmental</a:t>
            </a:r>
            <a:r>
              <a:rPr lang="cs-CZ" i="1" dirty="0" smtClean="0"/>
              <a:t> </a:t>
            </a:r>
            <a:r>
              <a:rPr lang="cs-CZ" i="1" dirty="0" err="1" smtClean="0"/>
              <a:t>Education</a:t>
            </a:r>
            <a:r>
              <a:rPr lang="cs-CZ" i="1" dirty="0" smtClean="0"/>
              <a:t> </a:t>
            </a:r>
            <a:r>
              <a:rPr lang="cs-CZ" i="1" dirty="0" err="1" smtClean="0"/>
              <a:t>Materials</a:t>
            </a:r>
            <a:r>
              <a:rPr lang="cs-CZ" i="1" dirty="0" smtClean="0"/>
              <a:t>. </a:t>
            </a:r>
            <a:r>
              <a:rPr lang="cs-CZ" i="1" dirty="0" err="1" smtClean="0"/>
              <a:t>Guidelines</a:t>
            </a:r>
            <a:r>
              <a:rPr lang="cs-CZ" i="1" dirty="0" smtClean="0"/>
              <a:t> </a:t>
            </a:r>
            <a:r>
              <a:rPr lang="cs-CZ" i="1" dirty="0" err="1" smtClean="0"/>
              <a:t>for</a:t>
            </a:r>
            <a:r>
              <a:rPr lang="cs-CZ" i="1" dirty="0" smtClean="0"/>
              <a:t> Excellence. </a:t>
            </a:r>
            <a:r>
              <a:rPr lang="cs-CZ" dirty="0"/>
              <a:t>Washington: NAAEE https://cdn.naaee.org/sites/default/files/eepro/products/files/ee_materials.lr_.pdf</a:t>
            </a:r>
          </a:p>
          <a:p>
            <a:r>
              <a:rPr lang="en-US" dirty="0"/>
              <a:t>The Real World Learning (2015). </a:t>
            </a:r>
            <a:r>
              <a:rPr lang="en-US" i="1" dirty="0"/>
              <a:t>Real world learning model</a:t>
            </a:r>
            <a:r>
              <a:rPr lang="en-US" dirty="0"/>
              <a:t>. Retrieved from </a:t>
            </a:r>
            <a:r>
              <a:rPr lang="en-US" u="sng" dirty="0">
                <a:hlinkClick r:id="rId2"/>
              </a:rPr>
              <a:t>http://www.rwlnetwork.org/rwl-model.aspx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7093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Vstupní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942005"/>
            <a:ext cx="10271078" cy="3234958"/>
          </a:xfrm>
        </p:spPr>
        <p:txBody>
          <a:bodyPr/>
          <a:lstStyle/>
          <a:p>
            <a:r>
              <a:rPr lang="cs-CZ" dirty="0" smtClean="0"/>
              <a:t>Jak poznáte dobrý program od špatného? Jaké podmínky by měl dobrý program splňovat?</a:t>
            </a:r>
          </a:p>
          <a:p>
            <a:r>
              <a:rPr lang="cs-CZ" dirty="0" smtClean="0"/>
              <a:t>Jak rozumíte rozdílu mezi účinností (efektivitou) a kvalitou programu? Které z těchto hledisek považujete za důležitější? </a:t>
            </a:r>
          </a:p>
        </p:txBody>
      </p:sp>
    </p:spTree>
    <p:extLst>
      <p:ext uri="{BB962C8B-B14F-4D97-AF65-F5344CB8AC3E}">
        <p14:creationId xmlns:p14="http://schemas.microsoft.com/office/powerpoint/2010/main" val="257649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711" y="3232597"/>
            <a:ext cx="2621218" cy="3625403"/>
          </a:xfrm>
          <a:prstGeom prst="rect">
            <a:avLst/>
          </a:prstGeom>
        </p:spPr>
      </p:pic>
      <p:sp>
        <p:nvSpPr>
          <p:cNvPr id="4" name="Oválný bublinový popisek 3"/>
          <p:cNvSpPr/>
          <p:nvPr/>
        </p:nvSpPr>
        <p:spPr>
          <a:xfrm>
            <a:off x="824247" y="244698"/>
            <a:ext cx="6439436" cy="3129567"/>
          </a:xfrm>
          <a:prstGeom prst="wedgeEllipseCallout">
            <a:avLst>
              <a:gd name="adj1" fmla="val -28233"/>
              <a:gd name="adj2" fmla="val 62089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/>
              <a:t>Program</a:t>
            </a:r>
            <a:r>
              <a:rPr lang="cs-CZ" sz="2800" dirty="0" smtClean="0"/>
              <a:t> je uspořádaná skupina aktivit, která naplňuje jeden či více společných cílů.</a:t>
            </a:r>
            <a:endParaRPr lang="cs-CZ" sz="28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8235" y="3330395"/>
            <a:ext cx="3228975" cy="3286125"/>
          </a:xfrm>
          <a:prstGeom prst="rect">
            <a:avLst/>
          </a:prstGeom>
        </p:spPr>
      </p:pic>
      <p:sp>
        <p:nvSpPr>
          <p:cNvPr id="6" name="Oválný bublinový popisek 5"/>
          <p:cNvSpPr/>
          <p:nvPr/>
        </p:nvSpPr>
        <p:spPr>
          <a:xfrm>
            <a:off x="4700789" y="3474075"/>
            <a:ext cx="4133783" cy="3142445"/>
          </a:xfrm>
          <a:prstGeom prst="wedgeEllipseCallout">
            <a:avLst>
              <a:gd name="adj1" fmla="val 68526"/>
              <a:gd name="adj2" fmla="val -2373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Programem chci něco </a:t>
            </a:r>
            <a:r>
              <a:rPr lang="cs-CZ" sz="2800" b="1" dirty="0" smtClean="0"/>
              <a:t>změnit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459124" y="6501104"/>
            <a:ext cx="165808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Zdroj: Pohádkové lístečky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191255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56350807"/>
              </p:ext>
            </p:extLst>
          </p:nvPr>
        </p:nvGraphicFramePr>
        <p:xfrm>
          <a:off x="749110" y="84249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0246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teorie programu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911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314370936"/>
              </p:ext>
            </p:extLst>
          </p:nvPr>
        </p:nvGraphicFramePr>
        <p:xfrm>
          <a:off x="0" y="171450"/>
          <a:ext cx="9416955" cy="3718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Obrázek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2711" y="3232597"/>
            <a:ext cx="2621218" cy="3625403"/>
          </a:xfrm>
          <a:prstGeom prst="rect">
            <a:avLst/>
          </a:prstGeom>
        </p:spPr>
      </p:pic>
      <p:sp>
        <p:nvSpPr>
          <p:cNvPr id="4" name="Oválný bublinový popisek 3"/>
          <p:cNvSpPr/>
          <p:nvPr/>
        </p:nvSpPr>
        <p:spPr>
          <a:xfrm>
            <a:off x="3700464" y="4186238"/>
            <a:ext cx="7886700" cy="2343150"/>
          </a:xfrm>
          <a:prstGeom prst="wedgeEllipseCallout">
            <a:avLst>
              <a:gd name="adj1" fmla="val -67819"/>
              <a:gd name="adj2" fmla="val -42258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Teorie programu </a:t>
            </a:r>
            <a:r>
              <a:rPr lang="cs-CZ" sz="2400" dirty="0" smtClean="0"/>
              <a:t>je souhrn předpokladů o vztazích mezi vstupy, aktivitami a výstupy programu.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943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ál 13"/>
          <p:cNvSpPr/>
          <p:nvPr/>
        </p:nvSpPr>
        <p:spPr>
          <a:xfrm>
            <a:off x="95378" y="1521725"/>
            <a:ext cx="10257080" cy="5337872"/>
          </a:xfrm>
          <a:prstGeom prst="ellipse">
            <a:avLst/>
          </a:prstGeom>
          <a:solidFill>
            <a:schemeClr val="accent6">
              <a:lumMod val="40000"/>
              <a:lumOff val="60000"/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3186" y="2599096"/>
            <a:ext cx="3622244" cy="1801254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826080" y="4983408"/>
            <a:ext cx="3398293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cs-CZ" dirty="0" smtClean="0"/>
          </a:p>
          <a:p>
            <a:pPr algn="ctr"/>
            <a:r>
              <a:rPr lang="cs-CZ" dirty="0" smtClean="0"/>
              <a:t>Studenti SŠ: </a:t>
            </a:r>
          </a:p>
          <a:p>
            <a:pPr algn="ctr"/>
            <a:r>
              <a:rPr lang="cs-CZ" dirty="0"/>
              <a:t>P</a:t>
            </a:r>
            <a:r>
              <a:rPr lang="cs-CZ" dirty="0" smtClean="0"/>
              <a:t>ostoj </a:t>
            </a:r>
            <a:r>
              <a:rPr lang="cs-CZ" dirty="0" smtClean="0"/>
              <a:t>a povědomí o problému</a:t>
            </a:r>
          </a:p>
          <a:p>
            <a:pPr algn="ctr"/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682217" y="4983408"/>
            <a:ext cx="3463213" cy="12003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cs-CZ" dirty="0" smtClean="0"/>
          </a:p>
          <a:p>
            <a:pPr algn="ctr"/>
            <a:r>
              <a:rPr lang="cs-CZ" dirty="0" smtClean="0"/>
              <a:t>Studenti SŠ: </a:t>
            </a:r>
          </a:p>
          <a:p>
            <a:pPr algn="ctr"/>
            <a:r>
              <a:rPr lang="cs-CZ" dirty="0" smtClean="0"/>
              <a:t>Změna spotřebitelského chování</a:t>
            </a:r>
          </a:p>
          <a:p>
            <a:pPr algn="ctr"/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917455" y="3161007"/>
            <a:ext cx="3398293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cs-CZ" dirty="0" smtClean="0"/>
          </a:p>
          <a:p>
            <a:pPr algn="ctr"/>
            <a:r>
              <a:rPr lang="cs-CZ" dirty="0" smtClean="0"/>
              <a:t>Promítání série filmů a navazující diskuse</a:t>
            </a:r>
            <a:endParaRPr lang="cs-CZ" dirty="0"/>
          </a:p>
        </p:txBody>
      </p:sp>
      <p:sp>
        <p:nvSpPr>
          <p:cNvPr id="11" name="Šipka dolů 10"/>
          <p:cNvSpPr/>
          <p:nvPr/>
        </p:nvSpPr>
        <p:spPr>
          <a:xfrm>
            <a:off x="3135651" y="4383224"/>
            <a:ext cx="427597" cy="490976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11"/>
          <p:cNvSpPr/>
          <p:nvPr/>
        </p:nvSpPr>
        <p:spPr>
          <a:xfrm>
            <a:off x="5224373" y="5382333"/>
            <a:ext cx="457844" cy="4292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lů 12"/>
          <p:cNvSpPr/>
          <p:nvPr/>
        </p:nvSpPr>
        <p:spPr>
          <a:xfrm rot="10800000">
            <a:off x="6973518" y="4383224"/>
            <a:ext cx="420676" cy="52924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ový bublinový popisek 14"/>
          <p:cNvSpPr/>
          <p:nvPr/>
        </p:nvSpPr>
        <p:spPr>
          <a:xfrm>
            <a:off x="600663" y="963445"/>
            <a:ext cx="3829050" cy="928687"/>
          </a:xfrm>
          <a:prstGeom prst="wedgeRectCallout">
            <a:avLst>
              <a:gd name="adj1" fmla="val 32489"/>
              <a:gd name="adj2" fmla="val 116736"/>
            </a:avLst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Program </a:t>
            </a:r>
          </a:p>
          <a:p>
            <a:pPr algn="ctr"/>
            <a:r>
              <a:rPr lang="cs-CZ" sz="2400" dirty="0" smtClean="0"/>
              <a:t>„Šetrné hračky“</a:t>
            </a:r>
            <a:endParaRPr lang="cs-CZ" sz="2400" dirty="0"/>
          </a:p>
        </p:txBody>
      </p:sp>
      <p:sp>
        <p:nvSpPr>
          <p:cNvPr id="17" name="Vlna 16"/>
          <p:cNvSpPr/>
          <p:nvPr/>
        </p:nvSpPr>
        <p:spPr>
          <a:xfrm>
            <a:off x="4125796" y="2584516"/>
            <a:ext cx="1189952" cy="657225"/>
          </a:xfrm>
          <a:prstGeom prst="wav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Aktivity</a:t>
            </a:r>
            <a:endParaRPr lang="cs-CZ" dirty="0"/>
          </a:p>
        </p:txBody>
      </p:sp>
      <p:sp>
        <p:nvSpPr>
          <p:cNvPr id="18" name="Vlna 17"/>
          <p:cNvSpPr/>
          <p:nvPr/>
        </p:nvSpPr>
        <p:spPr>
          <a:xfrm>
            <a:off x="3862516" y="4390000"/>
            <a:ext cx="1361402" cy="983896"/>
          </a:xfrm>
          <a:prstGeom prst="wav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Krátkodobé výstupy</a:t>
            </a:r>
            <a:endParaRPr lang="cs-CZ" dirty="0"/>
          </a:p>
        </p:txBody>
      </p:sp>
      <p:sp>
        <p:nvSpPr>
          <p:cNvPr id="19" name="Vlna 18"/>
          <p:cNvSpPr/>
          <p:nvPr/>
        </p:nvSpPr>
        <p:spPr>
          <a:xfrm>
            <a:off x="7593182" y="4300725"/>
            <a:ext cx="1548681" cy="948546"/>
          </a:xfrm>
          <a:prstGeom prst="wav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Střednědobé výstupy</a:t>
            </a:r>
            <a:endParaRPr lang="cs-CZ" dirty="0"/>
          </a:p>
        </p:txBody>
      </p:sp>
      <p:sp>
        <p:nvSpPr>
          <p:cNvPr id="20" name="Vlna 19"/>
          <p:cNvSpPr/>
          <p:nvPr/>
        </p:nvSpPr>
        <p:spPr>
          <a:xfrm>
            <a:off x="7951911" y="2048210"/>
            <a:ext cx="1189952" cy="657225"/>
          </a:xfrm>
          <a:prstGeom prst="wav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Dopady?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9190400" y="4190661"/>
            <a:ext cx="12965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Zdroj: Člověk v tísni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76293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ál 4"/>
          <p:cNvSpPr/>
          <p:nvPr/>
        </p:nvSpPr>
        <p:spPr>
          <a:xfrm>
            <a:off x="92964" y="1180812"/>
            <a:ext cx="10489381" cy="5574890"/>
          </a:xfrm>
          <a:prstGeom prst="ellipse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vál 1"/>
          <p:cNvSpPr/>
          <p:nvPr/>
        </p:nvSpPr>
        <p:spPr>
          <a:xfrm>
            <a:off x="5141761" y="3996270"/>
            <a:ext cx="4385089" cy="2285202"/>
          </a:xfrm>
          <a:prstGeom prst="ellipse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5602698" y="4538706"/>
            <a:ext cx="3463213" cy="12003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cs-CZ" dirty="0" smtClean="0"/>
          </a:p>
          <a:p>
            <a:pPr algn="ctr"/>
            <a:r>
              <a:rPr lang="cs-CZ" dirty="0" smtClean="0"/>
              <a:t>Studenti SŠ: </a:t>
            </a:r>
          </a:p>
          <a:p>
            <a:pPr algn="ctr"/>
            <a:r>
              <a:rPr lang="cs-CZ" dirty="0" smtClean="0"/>
              <a:t>Změna spotřebitelského chování</a:t>
            </a:r>
          </a:p>
          <a:p>
            <a:pPr algn="ctr"/>
            <a:endParaRPr lang="cs-CZ" dirty="0"/>
          </a:p>
        </p:txBody>
      </p:sp>
      <p:sp>
        <p:nvSpPr>
          <p:cNvPr id="12" name="Šipka doprava 11"/>
          <p:cNvSpPr/>
          <p:nvPr/>
        </p:nvSpPr>
        <p:spPr>
          <a:xfrm>
            <a:off x="5209717" y="4953127"/>
            <a:ext cx="457844" cy="4292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lů 12"/>
          <p:cNvSpPr/>
          <p:nvPr/>
        </p:nvSpPr>
        <p:spPr>
          <a:xfrm rot="10800000">
            <a:off x="7123966" y="3968257"/>
            <a:ext cx="420676" cy="52924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Nadpis 1"/>
          <p:cNvSpPr txBox="1">
            <a:spLocks/>
          </p:cNvSpPr>
          <p:nvPr/>
        </p:nvSpPr>
        <p:spPr>
          <a:xfrm>
            <a:off x="387960" y="402486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Co chce program reálně změnit? </a:t>
            </a:r>
            <a:endParaRPr lang="cs-CZ" dirty="0"/>
          </a:p>
        </p:txBody>
      </p:sp>
      <p:sp>
        <p:nvSpPr>
          <p:cNvPr id="3" name="Obdélníkový bublinový popisek 2"/>
          <p:cNvSpPr/>
          <p:nvPr/>
        </p:nvSpPr>
        <p:spPr>
          <a:xfrm>
            <a:off x="10733419" y="3861471"/>
            <a:ext cx="1207031" cy="1142601"/>
          </a:xfrm>
          <a:prstGeom prst="wedgeRectCallout">
            <a:avLst>
              <a:gd name="adj1" fmla="val -138133"/>
              <a:gd name="adj2" fmla="val 50883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Ohnisko programu</a:t>
            </a:r>
            <a:endParaRPr lang="cs-CZ" dirty="0"/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9717" y="2112604"/>
            <a:ext cx="3802608" cy="1801254"/>
          </a:xfrm>
          <a:prstGeom prst="rect">
            <a:avLst/>
          </a:prstGeom>
        </p:spPr>
      </p:pic>
      <p:sp>
        <p:nvSpPr>
          <p:cNvPr id="19" name="TextovéPole 18"/>
          <p:cNvSpPr txBox="1"/>
          <p:nvPr/>
        </p:nvSpPr>
        <p:spPr>
          <a:xfrm>
            <a:off x="1506301" y="4567571"/>
            <a:ext cx="3567506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cs-CZ" dirty="0" smtClean="0"/>
          </a:p>
          <a:p>
            <a:pPr algn="ctr"/>
            <a:r>
              <a:rPr lang="cs-CZ" dirty="0" smtClean="0"/>
              <a:t>Studenti SŠ: </a:t>
            </a:r>
          </a:p>
          <a:p>
            <a:pPr algn="ctr"/>
            <a:r>
              <a:rPr lang="cs-CZ" dirty="0" smtClean="0"/>
              <a:t>Postoj </a:t>
            </a:r>
            <a:r>
              <a:rPr lang="cs-CZ" dirty="0" smtClean="0"/>
              <a:t>a povědomí o problému</a:t>
            </a:r>
          </a:p>
          <a:p>
            <a:pPr algn="ctr"/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517484" y="2167929"/>
            <a:ext cx="3567506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cs-CZ" dirty="0" smtClean="0"/>
          </a:p>
          <a:p>
            <a:pPr algn="ctr"/>
            <a:r>
              <a:rPr lang="cs-CZ" dirty="0" smtClean="0"/>
              <a:t>Promítání série filmů, diskuse </a:t>
            </a:r>
          </a:p>
          <a:p>
            <a:pPr algn="ctr"/>
            <a:r>
              <a:rPr lang="cs-CZ" dirty="0" smtClean="0"/>
              <a:t>+ navazující projekt</a:t>
            </a:r>
          </a:p>
          <a:p>
            <a:pPr algn="ctr"/>
            <a:endParaRPr lang="cs-CZ" dirty="0"/>
          </a:p>
        </p:txBody>
      </p:sp>
      <p:sp>
        <p:nvSpPr>
          <p:cNvPr id="21" name="Šipka dolů 20"/>
          <p:cNvSpPr/>
          <p:nvPr/>
        </p:nvSpPr>
        <p:spPr>
          <a:xfrm>
            <a:off x="3076792" y="3806403"/>
            <a:ext cx="448890" cy="490976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44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665</TotalTime>
  <Words>1130</Words>
  <Application>Microsoft Office PowerPoint</Application>
  <PresentationFormat>Širokoúhlá obrazovka</PresentationFormat>
  <Paragraphs>176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Motiv Office</vt:lpstr>
      <vt:lpstr>Analýza teorie programu a hodnocení kvality programu</vt:lpstr>
      <vt:lpstr>Cíle lekce</vt:lpstr>
      <vt:lpstr>Vstupní otázky</vt:lpstr>
      <vt:lpstr>Prezentace aplikace PowerPoint</vt:lpstr>
      <vt:lpstr>Prezentace aplikace PowerPoint</vt:lpstr>
      <vt:lpstr>Analýza teorie programu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Hodnocení kvality programu</vt:lpstr>
      <vt:lpstr>Prezentace aplikace PowerPoint</vt:lpstr>
      <vt:lpstr>Guidelines for Excellence NAAEE</vt:lpstr>
      <vt:lpstr>Model Real World Learning</vt:lpstr>
      <vt:lpstr>Hodnotící nástroje českých center environmentální výchovy</vt:lpstr>
      <vt:lpstr>Práce s kategoriemi kvality: příklad hodnotící tabulky</vt:lpstr>
      <vt:lpstr>Práce s kategoriemi kvality: příklad hodnotící tabulky</vt:lpstr>
      <vt:lpstr>Náměty na samostatnou práci</vt:lpstr>
      <vt:lpstr>Otázky k diskusi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Evaluace programu</dc:title>
  <dc:creator>Jan Cincera</dc:creator>
  <cp:lastModifiedBy>Jan Činčera</cp:lastModifiedBy>
  <cp:revision>88</cp:revision>
  <dcterms:created xsi:type="dcterms:W3CDTF">2014-12-02T17:49:57Z</dcterms:created>
  <dcterms:modified xsi:type="dcterms:W3CDTF">2020-12-04T09:59:23Z</dcterms:modified>
</cp:coreProperties>
</file>