
<file path=[Content_Types].xml><?xml version="1.0" encoding="utf-8"?>
<Types xmlns="http://schemas.openxmlformats.org/package/2006/content-types">
  <Default Extension="jpeg" ContentType="image/jpeg"/>
  <Default Extension="jp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slideLayouts/slideLayout23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diagrams/data2.xml" ContentType="application/vnd.openxmlformats-officedocument.drawingml.diagramData+xml"/>
  <Override PartName="/ppt/diagrams/layout2.xml" ContentType="application/vnd.openxmlformats-officedocument.drawingml.diagramLayout+xml"/>
  <Override PartName="/ppt/diagrams/quickStyle2.xml" ContentType="application/vnd.openxmlformats-officedocument.drawingml.diagramStyle+xml"/>
  <Override PartName="/ppt/diagrams/colors2.xml" ContentType="application/vnd.openxmlformats-officedocument.drawingml.diagramColors+xml"/>
  <Override PartName="/ppt/diagrams/drawing2.xml" ContentType="application/vnd.ms-office.drawingml.diagramDrawing+xml"/>
  <Override PartName="/ppt/diagrams/data3.xml" ContentType="application/vnd.openxmlformats-officedocument.drawingml.diagramData+xml"/>
  <Override PartName="/ppt/diagrams/layout3.xml" ContentType="application/vnd.openxmlformats-officedocument.drawingml.diagramLayout+xml"/>
  <Override PartName="/ppt/diagrams/quickStyle3.xml" ContentType="application/vnd.openxmlformats-officedocument.drawingml.diagramStyle+xml"/>
  <Override PartName="/ppt/diagrams/colors3.xml" ContentType="application/vnd.openxmlformats-officedocument.drawingml.diagramColors+xml"/>
  <Override PartName="/ppt/diagrams/drawing3.xml" ContentType="application/vnd.ms-office.drawingml.diagramDrawing+xml"/>
  <Override PartName="/ppt/diagrams/data4.xml" ContentType="application/vnd.openxmlformats-officedocument.drawingml.diagramData+xml"/>
  <Override PartName="/ppt/diagrams/layout4.xml" ContentType="application/vnd.openxmlformats-officedocument.drawingml.diagramLayout+xml"/>
  <Override PartName="/ppt/diagrams/quickStyle4.xml" ContentType="application/vnd.openxmlformats-officedocument.drawingml.diagramStyle+xml"/>
  <Override PartName="/ppt/diagrams/colors4.xml" ContentType="application/vnd.openxmlformats-officedocument.drawingml.diagramColors+xml"/>
  <Override PartName="/ppt/diagrams/drawing4.xml" ContentType="application/vnd.ms-office.drawingml.diagramDrawing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removePersonalInfoOnSave="1" saveSubsetFonts="1">
  <p:sldMasterIdLst>
    <p:sldMasterId id="2147483676" r:id="rId2"/>
    <p:sldMasterId id="2147483688" r:id="rId3"/>
    <p:sldMasterId id="2147483702" r:id="rId4"/>
  </p:sldMasterIdLst>
  <p:notesMasterIdLst>
    <p:notesMasterId r:id="rId18"/>
  </p:notesMasterIdLst>
  <p:sldIdLst>
    <p:sldId id="301" r:id="rId5"/>
    <p:sldId id="323" r:id="rId6"/>
    <p:sldId id="324" r:id="rId7"/>
    <p:sldId id="325" r:id="rId8"/>
    <p:sldId id="338" r:id="rId9"/>
    <p:sldId id="341" r:id="rId10"/>
    <p:sldId id="307" r:id="rId11"/>
    <p:sldId id="327" r:id="rId12"/>
    <p:sldId id="343" r:id="rId13"/>
    <p:sldId id="321" r:id="rId14"/>
    <p:sldId id="294" r:id="rId15"/>
    <p:sldId id="310" r:id="rId16"/>
    <p:sldId id="267" r:id="rId17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D6A300"/>
    <a:srgbClr val="CC3300"/>
    <a:srgbClr val="800080"/>
    <a:srgbClr val="E06B0A"/>
    <a:srgbClr val="984807"/>
    <a:srgbClr val="98303E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D7BD0210-44AC-4ECA-8F57-C6DE49B5DAF1}" v="242" dt="2023-05-01T13:03:26.555"/>
  </p1510:revLst>
</p1510:revInfo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622" autoAdjust="0"/>
    <p:restoredTop sz="88875" autoAdjust="0"/>
  </p:normalViewPr>
  <p:slideViewPr>
    <p:cSldViewPr>
      <p:cViewPr varScale="1">
        <p:scale>
          <a:sx n="63" d="100"/>
          <a:sy n="63" d="100"/>
        </p:scale>
        <p:origin x="1308" y="64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slideMaster" Target="slideMasters/slideMaster2.xml"/><Relationship Id="rId21" Type="http://schemas.openxmlformats.org/officeDocument/2006/relationships/theme" Target="theme/theme1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slideMaster" Target="slideMasters/slideMaster1.xml"/><Relationship Id="rId16" Type="http://schemas.openxmlformats.org/officeDocument/2006/relationships/slide" Target="slides/slide12.xml"/><Relationship Id="rId20" Type="http://schemas.openxmlformats.org/officeDocument/2006/relationships/viewProps" Target="view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microsoft.com/office/2015/10/relationships/revisionInfo" Target="revisionInfo.xml"/><Relationship Id="rId10" Type="http://schemas.openxmlformats.org/officeDocument/2006/relationships/slide" Target="slides/slide6.xml"/><Relationship Id="rId19" Type="http://schemas.openxmlformats.org/officeDocument/2006/relationships/presProps" Target="presProps.xml"/><Relationship Id="rId4" Type="http://schemas.openxmlformats.org/officeDocument/2006/relationships/slideMaster" Target="slideMasters/slideMaster3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2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3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colors4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 custT="1"/>
      <dgm:spPr/>
      <dgm:t>
        <a:bodyPr/>
        <a:lstStyle/>
        <a:p>
          <a:r>
            <a:rPr lang="nl-NL" sz="2400" dirty="0"/>
            <a:t>2002</a:t>
          </a:r>
          <a:endParaRPr lang="nl-NL" sz="1300" dirty="0"/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en-GB" b="0" dirty="0"/>
            <a:t>EAW</a:t>
          </a:r>
          <a:endParaRPr lang="nl-NL" b="0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 custT="1"/>
      <dgm:spPr/>
      <dgm:t>
        <a:bodyPr/>
        <a:lstStyle/>
        <a:p>
          <a:r>
            <a:rPr lang="nl-NL" sz="2400" dirty="0" err="1"/>
            <a:t>today</a:t>
          </a:r>
          <a:endParaRPr lang="nl-NL" sz="1300" dirty="0"/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882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D427950B-CF38-4CBC-9659-0F4BB2DBC3FC}" type="presOf" srcId="{BD29F86C-288A-49CE-AC4D-8FEDAAC49BB7}" destId="{94C5115D-34D4-4075-9489-89F7C8A1177C}" srcOrd="0" destOrd="0" presId="urn:microsoft.com/office/officeart/2005/8/layout/hProcess9"/>
    <dgm:cxn modelId="{1650EE3C-0A31-4D84-B672-13DAC8BF2AD8}" type="presOf" srcId="{E249C257-D107-4C18-9DC1-138AC568188B}" destId="{BF94D11B-C0FF-469F-B2EB-EC146E163857}" srcOrd="0" destOrd="0" presId="urn:microsoft.com/office/officeart/2005/8/layout/hProcess9"/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2B47BA70-317E-4220-81B3-589D46F3B1DC}" type="presOf" srcId="{A6446DB6-F396-442E-9F0B-B670A3C34412}" destId="{183AE76A-6BC4-45B7-A578-67188A29BF57}" srcOrd="0" destOrd="0" presId="urn:microsoft.com/office/officeart/2005/8/layout/hProcess9"/>
    <dgm:cxn modelId="{329053B9-D39E-4207-9915-87E3A11F6BC5}" type="presOf" srcId="{6AA5899C-820D-4C95-AC70-331AEEEE3FA8}" destId="{152B8A83-4855-4078-A71A-6B3FF177CBAB}" srcOrd="0" destOrd="0" presId="urn:microsoft.com/office/officeart/2005/8/layout/hProcess9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C944CF0C-4B5C-4D3C-85ED-0FB22AC7CF91}" type="presParOf" srcId="{183AE76A-6BC4-45B7-A578-67188A29BF57}" destId="{71318EDB-9A13-48FA-847E-0B082D9525FB}" srcOrd="0" destOrd="0" presId="urn:microsoft.com/office/officeart/2005/8/layout/hProcess9"/>
    <dgm:cxn modelId="{796DA309-6E5C-434C-8291-677DA86829B7}" type="presParOf" srcId="{183AE76A-6BC4-45B7-A578-67188A29BF57}" destId="{A72B1ADC-5B95-4967-9543-128AB0951E9F}" srcOrd="1" destOrd="0" presId="urn:microsoft.com/office/officeart/2005/8/layout/hProcess9"/>
    <dgm:cxn modelId="{B716EAE3-40BC-4D4C-9BA3-C42F4BDFA72D}" type="presParOf" srcId="{A72B1ADC-5B95-4967-9543-128AB0951E9F}" destId="{BF94D11B-C0FF-469F-B2EB-EC146E163857}" srcOrd="0" destOrd="0" presId="urn:microsoft.com/office/officeart/2005/8/layout/hProcess9"/>
    <dgm:cxn modelId="{335F1A41-437C-4086-AB77-6BEF12C19685}" type="presParOf" srcId="{A72B1ADC-5B95-4967-9543-128AB0951E9F}" destId="{B5A486C3-E7FD-4A1E-B2F5-9D5FF3524534}" srcOrd="1" destOrd="0" presId="urn:microsoft.com/office/officeart/2005/8/layout/hProcess9"/>
    <dgm:cxn modelId="{2EFD9D60-A77D-46A6-AC0F-A7C2A03A6836}" type="presParOf" srcId="{A72B1ADC-5B95-4967-9543-128AB0951E9F}" destId="{152B8A83-4855-4078-A71A-6B3FF177CBAB}" srcOrd="2" destOrd="0" presId="urn:microsoft.com/office/officeart/2005/8/layout/hProcess9"/>
    <dgm:cxn modelId="{B7119085-1A7E-4FC5-844D-C6DB59AE4754}" type="presParOf" srcId="{A72B1ADC-5B95-4967-9543-128AB0951E9F}" destId="{5A2AA2F0-6F21-4332-A97D-3B1ACD76EFC9}" srcOrd="3" destOrd="0" presId="urn:microsoft.com/office/officeart/2005/8/layout/hProcess9"/>
    <dgm:cxn modelId="{3AD4648D-6A83-4C17-AB36-698BB3A5DB96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6" minVer="http://schemas.openxmlformats.org/drawingml/2006/diagram"/>
    </a:ext>
  </dgm:extLst>
</dgm:dataModel>
</file>

<file path=ppt/diagrams/data2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AA5899C-820D-4C95-AC70-331AEEEE3FA8}">
      <dgm:prSet phldrT="[Tekst]"/>
      <dgm:spPr/>
      <dgm:t>
        <a:bodyPr/>
        <a:lstStyle/>
        <a:p>
          <a:r>
            <a:rPr lang="en-GB" b="1"/>
            <a:t>EPP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556"/>
      <dgm:spPr/>
    </dgm:pt>
    <dgm:pt modelId="{A72B1ADC-5B95-4967-9543-128AB0951E9F}" type="pres">
      <dgm:prSet presAssocID="{A6446DB6-F396-442E-9F0B-B670A3C34412}" presName="linearProcess" presStyleCnt="0"/>
      <dgm:spPr/>
    </dgm:pt>
    <dgm:pt modelId="{152B8A83-4855-4078-A71A-6B3FF177CBAB}" type="pres">
      <dgm:prSet presAssocID="{6AA5899C-820D-4C95-AC70-331AEEEE3FA8}" presName="textNode" presStyleLbl="node1" presStyleIdx="0" presStyleCnt="1">
        <dgm:presLayoutVars>
          <dgm:bulletEnabled val="1"/>
        </dgm:presLayoutVars>
      </dgm:prSet>
      <dgm:spPr/>
    </dgm:pt>
  </dgm:ptLst>
  <dgm:cxnLst>
    <dgm:cxn modelId="{34C9DF3F-A4BD-4A1C-A859-441E3CABC049}" srcId="{A6446DB6-F396-442E-9F0B-B670A3C34412}" destId="{6AA5899C-820D-4C95-AC70-331AEEEE3FA8}" srcOrd="0" destOrd="0" parTransId="{0892763E-CF51-4934-A403-C78906CC4ED5}" sibTransId="{8BA35C8A-29BC-4726-BBA9-7FEB1CD6BCF5}"/>
    <dgm:cxn modelId="{EFB93195-EB6D-4162-BD08-EEFDA351D0B2}" type="presOf" srcId="{A6446DB6-F396-442E-9F0B-B670A3C34412}" destId="{183AE76A-6BC4-45B7-A578-67188A29BF57}" srcOrd="0" destOrd="0" presId="urn:microsoft.com/office/officeart/2005/8/layout/hProcess9"/>
    <dgm:cxn modelId="{66CD97AB-ED45-4557-A68E-3DCFCD2934BB}" type="presOf" srcId="{6AA5899C-820D-4C95-AC70-331AEEEE3FA8}" destId="{152B8A83-4855-4078-A71A-6B3FF177CBAB}" srcOrd="0" destOrd="0" presId="urn:microsoft.com/office/officeart/2005/8/layout/hProcess9"/>
    <dgm:cxn modelId="{54B96671-101E-44CA-9C77-334C30926F13}" type="presParOf" srcId="{183AE76A-6BC4-45B7-A578-67188A29BF57}" destId="{71318EDB-9A13-48FA-847E-0B082D9525FB}" srcOrd="0" destOrd="0" presId="urn:microsoft.com/office/officeart/2005/8/layout/hProcess9"/>
    <dgm:cxn modelId="{FA076624-28C7-4C4A-ACF2-7A0FA1197A29}" type="presParOf" srcId="{183AE76A-6BC4-45B7-A578-67188A29BF57}" destId="{A72B1ADC-5B95-4967-9543-128AB0951E9F}" srcOrd="1" destOrd="0" presId="urn:microsoft.com/office/officeart/2005/8/layout/hProcess9"/>
    <dgm:cxn modelId="{4EAF1A38-C009-428A-9C32-EF778471D8F7}" type="presParOf" srcId="{A72B1ADC-5B95-4967-9543-128AB0951E9F}" destId="{152B8A83-4855-4078-A71A-6B3FF177CBAB}" srcOrd="0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8" minVer="http://schemas.openxmlformats.org/drawingml/2006/diagram"/>
    </a:ext>
  </dgm:extLst>
</dgm:dataModel>
</file>

<file path=ppt/diagrams/data3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6AA5899C-820D-4C95-AC70-331AEEEE3FA8}">
      <dgm:prSet phldrT="[Tekst]"/>
      <dgm:spPr/>
      <dgm:t>
        <a:bodyPr/>
        <a:lstStyle/>
        <a:p>
          <a:r>
            <a:rPr lang="en-GB" b="1" dirty="0"/>
            <a:t>Eurojust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 custT="1"/>
      <dgm:spPr/>
      <dgm:t>
        <a:bodyPr/>
        <a:lstStyle/>
        <a:p>
          <a:r>
            <a:rPr lang="nl-NL" sz="2400" b="1" dirty="0"/>
            <a:t>2020</a:t>
          </a:r>
          <a:endParaRPr lang="nl-NL" sz="1300" b="1" dirty="0"/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556"/>
      <dgm:spPr/>
    </dgm:pt>
    <dgm:pt modelId="{A72B1ADC-5B95-4967-9543-128AB0951E9F}" type="pres">
      <dgm:prSet presAssocID="{A6446DB6-F396-442E-9F0B-B670A3C34412}" presName="linearProcess" presStyleCnt="0"/>
      <dgm:spPr/>
    </dgm:pt>
    <dgm:pt modelId="{152B8A83-4855-4078-A71A-6B3FF177CBAB}" type="pres">
      <dgm:prSet presAssocID="{6AA5899C-820D-4C95-AC70-331AEEEE3FA8}" presName="textNode" presStyleLbl="node1" presStyleIdx="0" presStyleCnt="2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1" presStyleCnt="2" custLinFactX="16485" custLinFactNeighborX="100000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9F1B5D1F-B57B-4CF7-BAE2-7638E1D1D177}" type="presOf" srcId="{A6446DB6-F396-442E-9F0B-B670A3C34412}" destId="{183AE76A-6BC4-45B7-A578-67188A29BF57}" srcOrd="0" destOrd="0" presId="urn:microsoft.com/office/officeart/2005/8/layout/hProcess9"/>
    <dgm:cxn modelId="{34C9DF3F-A4BD-4A1C-A859-441E3CABC049}" srcId="{A6446DB6-F396-442E-9F0B-B670A3C34412}" destId="{6AA5899C-820D-4C95-AC70-331AEEEE3FA8}" srcOrd="0" destOrd="0" parTransId="{0892763E-CF51-4934-A403-C78906CC4ED5}" sibTransId="{8BA35C8A-29BC-4726-BBA9-7FEB1CD6BCF5}"/>
    <dgm:cxn modelId="{CA595550-2F7F-4C50-9EB6-F4A2BAAC6DA6}" type="presOf" srcId="{6AA5899C-820D-4C95-AC70-331AEEEE3FA8}" destId="{152B8A83-4855-4078-A71A-6B3FF177CBAB}" srcOrd="0" destOrd="0" presId="urn:microsoft.com/office/officeart/2005/8/layout/hProcess9"/>
    <dgm:cxn modelId="{87FDEC9A-1270-42A9-AF36-9188A290B45C}" type="presOf" srcId="{BD29F86C-288A-49CE-AC4D-8FEDAAC49BB7}" destId="{94C5115D-34D4-4075-9489-89F7C8A1177C}" srcOrd="0" destOrd="0" presId="urn:microsoft.com/office/officeart/2005/8/layout/hProcess9"/>
    <dgm:cxn modelId="{0D75E1CC-2D98-4B12-AAD3-7A7A946AA764}" srcId="{A6446DB6-F396-442E-9F0B-B670A3C34412}" destId="{BD29F86C-288A-49CE-AC4D-8FEDAAC49BB7}" srcOrd="1" destOrd="0" parTransId="{0E2E9DA3-517C-4105-929E-72D783205267}" sibTransId="{15D8988A-E27B-49AA-A7B6-A7136060C481}"/>
    <dgm:cxn modelId="{798BA2C2-153F-40E4-8BBF-8E7B951133F6}" type="presParOf" srcId="{183AE76A-6BC4-45B7-A578-67188A29BF57}" destId="{71318EDB-9A13-48FA-847E-0B082D9525FB}" srcOrd="0" destOrd="0" presId="urn:microsoft.com/office/officeart/2005/8/layout/hProcess9"/>
    <dgm:cxn modelId="{D9EDCEB6-8333-4C08-80E0-85D23CEAC288}" type="presParOf" srcId="{183AE76A-6BC4-45B7-A578-67188A29BF57}" destId="{A72B1ADC-5B95-4967-9543-128AB0951E9F}" srcOrd="1" destOrd="0" presId="urn:microsoft.com/office/officeart/2005/8/layout/hProcess9"/>
    <dgm:cxn modelId="{A0EF9D6A-0E0D-47B2-B1F1-13430CFFF264}" type="presParOf" srcId="{A72B1ADC-5B95-4967-9543-128AB0951E9F}" destId="{152B8A83-4855-4078-A71A-6B3FF177CBAB}" srcOrd="0" destOrd="0" presId="urn:microsoft.com/office/officeart/2005/8/layout/hProcess9"/>
    <dgm:cxn modelId="{10A40982-5956-4AB3-91CC-991C0AC23A85}" type="presParOf" srcId="{A72B1ADC-5B95-4967-9543-128AB0951E9F}" destId="{5A2AA2F0-6F21-4332-A97D-3B1ACD76EFC9}" srcOrd="1" destOrd="0" presId="urn:microsoft.com/office/officeart/2005/8/layout/hProcess9"/>
    <dgm:cxn modelId="{ECE52CC6-380C-423A-AD71-2BD170D79DFF}" type="presParOf" srcId="{A72B1ADC-5B95-4967-9543-128AB0951E9F}" destId="{94C5115D-34D4-4075-9489-89F7C8A1177C}" srcOrd="2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3" minVer="http://schemas.openxmlformats.org/drawingml/2006/diagram"/>
    </a:ext>
  </dgm:extLst>
</dgm:dataModel>
</file>

<file path=ppt/diagrams/data4.xml><?xml version="1.0" encoding="utf-8"?>
<dgm:dataModel xmlns:dgm="http://schemas.openxmlformats.org/drawingml/2006/diagram" xmlns:a="http://schemas.openxmlformats.org/drawingml/2006/main">
  <dgm:ptLst>
    <dgm:pt modelId="{A6446DB6-F396-442E-9F0B-B670A3C34412}" type="doc">
      <dgm:prSet loTypeId="urn:microsoft.com/office/officeart/2005/8/layout/hProcess9" loCatId="process" qsTypeId="urn:microsoft.com/office/officeart/2005/8/quickstyle/simple1" qsCatId="simple" csTypeId="urn:microsoft.com/office/officeart/2005/8/colors/accent1_2" csCatId="accent1" phldr="1"/>
      <dgm:spPr/>
    </dgm:pt>
    <dgm:pt modelId="{E249C257-D107-4C18-9DC1-138AC568188B}">
      <dgm:prSet phldrT="[Tekst]" custT="1"/>
      <dgm:spPr/>
      <dgm:t>
        <a:bodyPr/>
        <a:lstStyle/>
        <a:p>
          <a:r>
            <a:rPr lang="nl-NL" sz="1600" dirty="0"/>
            <a:t>1998</a:t>
          </a:r>
          <a:endParaRPr lang="nl-NL" sz="1200" dirty="0"/>
        </a:p>
      </dgm:t>
    </dgm:pt>
    <dgm:pt modelId="{0A9555F6-2C72-4398-9B96-E3BA47B3DFC9}" type="parTrans" cxnId="{7E40D9C4-561E-44FD-863C-02379A3CED0F}">
      <dgm:prSet/>
      <dgm:spPr/>
      <dgm:t>
        <a:bodyPr/>
        <a:lstStyle/>
        <a:p>
          <a:endParaRPr lang="nl-NL"/>
        </a:p>
      </dgm:t>
    </dgm:pt>
    <dgm:pt modelId="{1E29819D-C587-4070-A9C3-7BE660812042}" type="sibTrans" cxnId="{7E40D9C4-561E-44FD-863C-02379A3CED0F}">
      <dgm:prSet/>
      <dgm:spPr/>
      <dgm:t>
        <a:bodyPr/>
        <a:lstStyle/>
        <a:p>
          <a:endParaRPr lang="nl-NL"/>
        </a:p>
      </dgm:t>
    </dgm:pt>
    <dgm:pt modelId="{6AA5899C-820D-4C95-AC70-331AEEEE3FA8}">
      <dgm:prSet phldrT="[Tekst]"/>
      <dgm:spPr/>
      <dgm:t>
        <a:bodyPr/>
        <a:lstStyle/>
        <a:p>
          <a:r>
            <a:rPr lang="en-GB" b="1" dirty="0"/>
            <a:t>EJN</a:t>
          </a:r>
          <a:endParaRPr lang="nl-NL" dirty="0"/>
        </a:p>
      </dgm:t>
    </dgm:pt>
    <dgm:pt modelId="{0892763E-CF51-4934-A403-C78906CC4ED5}" type="parTrans" cxnId="{34C9DF3F-A4BD-4A1C-A859-441E3CABC049}">
      <dgm:prSet/>
      <dgm:spPr/>
      <dgm:t>
        <a:bodyPr/>
        <a:lstStyle/>
        <a:p>
          <a:endParaRPr lang="nl-NL"/>
        </a:p>
      </dgm:t>
    </dgm:pt>
    <dgm:pt modelId="{8BA35C8A-29BC-4726-BBA9-7FEB1CD6BCF5}" type="sibTrans" cxnId="{34C9DF3F-A4BD-4A1C-A859-441E3CABC049}">
      <dgm:prSet/>
      <dgm:spPr/>
      <dgm:t>
        <a:bodyPr/>
        <a:lstStyle/>
        <a:p>
          <a:endParaRPr lang="nl-NL"/>
        </a:p>
      </dgm:t>
    </dgm:pt>
    <dgm:pt modelId="{BD29F86C-288A-49CE-AC4D-8FEDAAC49BB7}">
      <dgm:prSet phldrT="[Tekst]" custT="1"/>
      <dgm:spPr/>
      <dgm:t>
        <a:bodyPr/>
        <a:lstStyle/>
        <a:p>
          <a:r>
            <a:rPr lang="nl-NL" sz="1600" dirty="0"/>
            <a:t>2002</a:t>
          </a:r>
          <a:endParaRPr lang="nl-NL" sz="1300" dirty="0"/>
        </a:p>
      </dgm:t>
    </dgm:pt>
    <dgm:pt modelId="{0E2E9DA3-517C-4105-929E-72D783205267}" type="parTrans" cxnId="{0D75E1CC-2D98-4B12-AAD3-7A7A946AA764}">
      <dgm:prSet/>
      <dgm:spPr/>
      <dgm:t>
        <a:bodyPr/>
        <a:lstStyle/>
        <a:p>
          <a:endParaRPr lang="nl-NL"/>
        </a:p>
      </dgm:t>
    </dgm:pt>
    <dgm:pt modelId="{15D8988A-E27B-49AA-A7B6-A7136060C481}" type="sibTrans" cxnId="{0D75E1CC-2D98-4B12-AAD3-7A7A946AA764}">
      <dgm:prSet/>
      <dgm:spPr/>
      <dgm:t>
        <a:bodyPr/>
        <a:lstStyle/>
        <a:p>
          <a:endParaRPr lang="nl-NL"/>
        </a:p>
      </dgm:t>
    </dgm:pt>
    <dgm:pt modelId="{183AE76A-6BC4-45B7-A578-67188A29BF57}" type="pres">
      <dgm:prSet presAssocID="{A6446DB6-F396-442E-9F0B-B670A3C34412}" presName="CompostProcess" presStyleCnt="0">
        <dgm:presLayoutVars>
          <dgm:dir/>
          <dgm:resizeHandles val="exact"/>
        </dgm:presLayoutVars>
      </dgm:prSet>
      <dgm:spPr/>
    </dgm:pt>
    <dgm:pt modelId="{71318EDB-9A13-48FA-847E-0B082D9525FB}" type="pres">
      <dgm:prSet presAssocID="{A6446DB6-F396-442E-9F0B-B670A3C34412}" presName="arrow" presStyleLbl="bgShp" presStyleIdx="0" presStyleCnt="1" custLinFactNeighborX="-5258" custLinFactNeighborY="-5556"/>
      <dgm:spPr/>
    </dgm:pt>
    <dgm:pt modelId="{A72B1ADC-5B95-4967-9543-128AB0951E9F}" type="pres">
      <dgm:prSet presAssocID="{A6446DB6-F396-442E-9F0B-B670A3C34412}" presName="linearProcess" presStyleCnt="0"/>
      <dgm:spPr/>
    </dgm:pt>
    <dgm:pt modelId="{BF94D11B-C0FF-469F-B2EB-EC146E163857}" type="pres">
      <dgm:prSet presAssocID="{E249C257-D107-4C18-9DC1-138AC568188B}" presName="textNode" presStyleLbl="node1" presStyleIdx="0" presStyleCnt="3">
        <dgm:presLayoutVars>
          <dgm:bulletEnabled val="1"/>
        </dgm:presLayoutVars>
      </dgm:prSet>
      <dgm:spPr>
        <a:prstGeom prst="ellipse">
          <a:avLst/>
        </a:prstGeom>
      </dgm:spPr>
    </dgm:pt>
    <dgm:pt modelId="{B5A486C3-E7FD-4A1E-B2F5-9D5FF3524534}" type="pres">
      <dgm:prSet presAssocID="{1E29819D-C587-4070-A9C3-7BE660812042}" presName="sibTrans" presStyleCnt="0"/>
      <dgm:spPr/>
    </dgm:pt>
    <dgm:pt modelId="{152B8A83-4855-4078-A71A-6B3FF177CBAB}" type="pres">
      <dgm:prSet presAssocID="{6AA5899C-820D-4C95-AC70-331AEEEE3FA8}" presName="textNode" presStyleLbl="node1" presStyleIdx="1" presStyleCnt="3">
        <dgm:presLayoutVars>
          <dgm:bulletEnabled val="1"/>
        </dgm:presLayoutVars>
      </dgm:prSet>
      <dgm:spPr/>
    </dgm:pt>
    <dgm:pt modelId="{5A2AA2F0-6F21-4332-A97D-3B1ACD76EFC9}" type="pres">
      <dgm:prSet presAssocID="{8BA35C8A-29BC-4726-BBA9-7FEB1CD6BCF5}" presName="sibTrans" presStyleCnt="0"/>
      <dgm:spPr/>
    </dgm:pt>
    <dgm:pt modelId="{94C5115D-34D4-4075-9489-89F7C8A1177C}" type="pres">
      <dgm:prSet presAssocID="{BD29F86C-288A-49CE-AC4D-8FEDAAC49BB7}" presName="textNode" presStyleLbl="node1" presStyleIdx="2" presStyleCnt="3">
        <dgm:presLayoutVars>
          <dgm:bulletEnabled val="1"/>
        </dgm:presLayoutVars>
      </dgm:prSet>
      <dgm:spPr>
        <a:prstGeom prst="ellipse">
          <a:avLst/>
        </a:prstGeom>
      </dgm:spPr>
    </dgm:pt>
  </dgm:ptLst>
  <dgm:cxnLst>
    <dgm:cxn modelId="{021D6C3A-E3AA-4D2A-8120-3F75A8D9B7C4}" type="presOf" srcId="{6AA5899C-820D-4C95-AC70-331AEEEE3FA8}" destId="{152B8A83-4855-4078-A71A-6B3FF177CBAB}" srcOrd="0" destOrd="0" presId="urn:microsoft.com/office/officeart/2005/8/layout/hProcess9"/>
    <dgm:cxn modelId="{34C9DF3F-A4BD-4A1C-A859-441E3CABC049}" srcId="{A6446DB6-F396-442E-9F0B-B670A3C34412}" destId="{6AA5899C-820D-4C95-AC70-331AEEEE3FA8}" srcOrd="1" destOrd="0" parTransId="{0892763E-CF51-4934-A403-C78906CC4ED5}" sibTransId="{8BA35C8A-29BC-4726-BBA9-7FEB1CD6BCF5}"/>
    <dgm:cxn modelId="{7E40D9C4-561E-44FD-863C-02379A3CED0F}" srcId="{A6446DB6-F396-442E-9F0B-B670A3C34412}" destId="{E249C257-D107-4C18-9DC1-138AC568188B}" srcOrd="0" destOrd="0" parTransId="{0A9555F6-2C72-4398-9B96-E3BA47B3DFC9}" sibTransId="{1E29819D-C587-4070-A9C3-7BE660812042}"/>
    <dgm:cxn modelId="{7C9306C9-5242-495B-94DA-4A76A8514016}" type="presOf" srcId="{A6446DB6-F396-442E-9F0B-B670A3C34412}" destId="{183AE76A-6BC4-45B7-A578-67188A29BF57}" srcOrd="0" destOrd="0" presId="urn:microsoft.com/office/officeart/2005/8/layout/hProcess9"/>
    <dgm:cxn modelId="{F4A493CC-B4FD-412C-B9A2-CBA9ECDA8512}" type="presOf" srcId="{E249C257-D107-4C18-9DC1-138AC568188B}" destId="{BF94D11B-C0FF-469F-B2EB-EC146E163857}" srcOrd="0" destOrd="0" presId="urn:microsoft.com/office/officeart/2005/8/layout/hProcess9"/>
    <dgm:cxn modelId="{0D75E1CC-2D98-4B12-AAD3-7A7A946AA764}" srcId="{A6446DB6-F396-442E-9F0B-B670A3C34412}" destId="{BD29F86C-288A-49CE-AC4D-8FEDAAC49BB7}" srcOrd="2" destOrd="0" parTransId="{0E2E9DA3-517C-4105-929E-72D783205267}" sibTransId="{15D8988A-E27B-49AA-A7B6-A7136060C481}"/>
    <dgm:cxn modelId="{3D3370D4-7C62-4E06-A1F7-A375338F392E}" type="presOf" srcId="{BD29F86C-288A-49CE-AC4D-8FEDAAC49BB7}" destId="{94C5115D-34D4-4075-9489-89F7C8A1177C}" srcOrd="0" destOrd="0" presId="urn:microsoft.com/office/officeart/2005/8/layout/hProcess9"/>
    <dgm:cxn modelId="{CFF285E7-CB55-44ED-9134-ABFDBBE737CB}" type="presParOf" srcId="{183AE76A-6BC4-45B7-A578-67188A29BF57}" destId="{71318EDB-9A13-48FA-847E-0B082D9525FB}" srcOrd="0" destOrd="0" presId="urn:microsoft.com/office/officeart/2005/8/layout/hProcess9"/>
    <dgm:cxn modelId="{603575DB-DBCD-42EC-8F36-09B1DFA9B6DE}" type="presParOf" srcId="{183AE76A-6BC4-45B7-A578-67188A29BF57}" destId="{A72B1ADC-5B95-4967-9543-128AB0951E9F}" srcOrd="1" destOrd="0" presId="urn:microsoft.com/office/officeart/2005/8/layout/hProcess9"/>
    <dgm:cxn modelId="{A8379C2E-A313-479B-B730-E20866660748}" type="presParOf" srcId="{A72B1ADC-5B95-4967-9543-128AB0951E9F}" destId="{BF94D11B-C0FF-469F-B2EB-EC146E163857}" srcOrd="0" destOrd="0" presId="urn:microsoft.com/office/officeart/2005/8/layout/hProcess9"/>
    <dgm:cxn modelId="{17821291-A185-4200-BAC6-871EFD089016}" type="presParOf" srcId="{A72B1ADC-5B95-4967-9543-128AB0951E9F}" destId="{B5A486C3-E7FD-4A1E-B2F5-9D5FF3524534}" srcOrd="1" destOrd="0" presId="urn:microsoft.com/office/officeart/2005/8/layout/hProcess9"/>
    <dgm:cxn modelId="{9EBED3FE-9446-425E-9BBB-C073047CD71E}" type="presParOf" srcId="{A72B1ADC-5B95-4967-9543-128AB0951E9F}" destId="{152B8A83-4855-4078-A71A-6B3FF177CBAB}" srcOrd="2" destOrd="0" presId="urn:microsoft.com/office/officeart/2005/8/layout/hProcess9"/>
    <dgm:cxn modelId="{9DD3B1D9-EDEB-41A3-8ACE-B94A7A6DE23C}" type="presParOf" srcId="{A72B1ADC-5B95-4967-9543-128AB0951E9F}" destId="{5A2AA2F0-6F21-4332-A97D-3B1ACD76EFC9}" srcOrd="3" destOrd="0" presId="urn:microsoft.com/office/officeart/2005/8/layout/hProcess9"/>
    <dgm:cxn modelId="{FCF3D8AA-45B3-4D96-81D8-C1E4027A2226}" type="presParOf" srcId="{A72B1ADC-5B95-4967-9543-128AB0951E9F}" destId="{94C5115D-34D4-4075-9489-89F7C8A1177C}" srcOrd="4" destOrd="0" presId="urn:microsoft.com/office/officeart/2005/8/layout/hProcess9"/>
  </dgm:cxnLst>
  <dgm:bg/>
  <dgm:whole/>
  <dgm:extLst>
    <a:ext uri="http://schemas.microsoft.com/office/drawing/2008/diagram">
      <dsp:dataModelExt xmlns:dsp="http://schemas.microsoft.com/office/drawing/2008/diagram" relId="rId18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56022" y="0"/>
          <a:ext cx="4375854" cy="1700808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72897" y="510242"/>
          <a:ext cx="1544419" cy="6803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/>
            <a:t>2002</a:t>
          </a:r>
          <a:endParaRPr lang="nl-NL" sz="1300" kern="1200" dirty="0"/>
        </a:p>
      </dsp:txBody>
      <dsp:txXfrm>
        <a:off x="299072" y="609873"/>
        <a:ext cx="1092069" cy="481061"/>
      </dsp:txXfrm>
    </dsp:sp>
    <dsp:sp modelId="{152B8A83-4855-4078-A71A-6B3FF177CBAB}">
      <dsp:nvSpPr>
        <dsp:cNvPr id="0" name=""/>
        <dsp:cNvSpPr/>
      </dsp:nvSpPr>
      <dsp:spPr>
        <a:xfrm>
          <a:off x="1801822" y="510242"/>
          <a:ext cx="1544419" cy="680323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06680" tIns="106680" rIns="106680" bIns="106680" numCol="1" spcCol="1270" anchor="ctr" anchorCtr="0">
          <a:noAutofit/>
        </a:bodyPr>
        <a:lstStyle/>
        <a:p>
          <a:pPr marL="0" lvl="0" indent="0" algn="ctr" defTabSz="12446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800" b="0" kern="1200" dirty="0"/>
            <a:t>EAW</a:t>
          </a:r>
          <a:endParaRPr lang="nl-NL" sz="2800" b="0" kern="1200" dirty="0"/>
        </a:p>
      </dsp:txBody>
      <dsp:txXfrm>
        <a:off x="1835033" y="543453"/>
        <a:ext cx="1477997" cy="613901"/>
      </dsp:txXfrm>
    </dsp:sp>
    <dsp:sp modelId="{94C5115D-34D4-4075-9489-89F7C8A1177C}">
      <dsp:nvSpPr>
        <dsp:cNvPr id="0" name=""/>
        <dsp:cNvSpPr/>
      </dsp:nvSpPr>
      <dsp:spPr>
        <a:xfrm>
          <a:off x="3530747" y="510242"/>
          <a:ext cx="1544419" cy="680323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kern="1200" dirty="0" err="1"/>
            <a:t>today</a:t>
          </a:r>
          <a:endParaRPr lang="nl-NL" sz="1300" kern="1200" dirty="0"/>
        </a:p>
      </dsp:txBody>
      <dsp:txXfrm>
        <a:off x="3756922" y="609873"/>
        <a:ext cx="1092069" cy="481061"/>
      </dsp:txXfrm>
    </dsp:sp>
  </dsp:spTree>
</dsp:drawing>
</file>

<file path=ppt/diagrams/drawing2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03923" y="0"/>
          <a:ext cx="2914682" cy="129614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B8A83-4855-4078-A71A-6B3FF177CBAB}">
      <dsp:nvSpPr>
        <dsp:cNvPr id="0" name=""/>
        <dsp:cNvSpPr/>
      </dsp:nvSpPr>
      <dsp:spPr>
        <a:xfrm>
          <a:off x="1200163" y="388843"/>
          <a:ext cx="1028711" cy="5184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/>
            <a:t>EPP</a:t>
          </a:r>
          <a:endParaRPr lang="nl-NL" sz="2100" kern="1200" dirty="0"/>
        </a:p>
      </dsp:txBody>
      <dsp:txXfrm>
        <a:off x="1225472" y="414152"/>
        <a:ext cx="978093" cy="467839"/>
      </dsp:txXfrm>
    </dsp:sp>
  </dsp:spTree>
</dsp:drawing>
</file>

<file path=ppt/diagrams/drawing3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03923" y="0"/>
          <a:ext cx="2914682" cy="129614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152B8A83-4855-4078-A71A-6B3FF177CBAB}">
      <dsp:nvSpPr>
        <dsp:cNvPr id="0" name=""/>
        <dsp:cNvSpPr/>
      </dsp:nvSpPr>
      <dsp:spPr>
        <a:xfrm>
          <a:off x="493970" y="388843"/>
          <a:ext cx="1178731" cy="5184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/>
            <a:t>Eurojust</a:t>
          </a:r>
          <a:endParaRPr lang="nl-NL" sz="2100" kern="1200" dirty="0"/>
        </a:p>
      </dsp:txBody>
      <dsp:txXfrm>
        <a:off x="519279" y="414152"/>
        <a:ext cx="1128113" cy="467839"/>
      </dsp:txXfrm>
    </dsp:sp>
    <dsp:sp modelId="{94C5115D-34D4-4075-9489-89F7C8A1177C}">
      <dsp:nvSpPr>
        <dsp:cNvPr id="0" name=""/>
        <dsp:cNvSpPr/>
      </dsp:nvSpPr>
      <dsp:spPr>
        <a:xfrm>
          <a:off x="2034282" y="388843"/>
          <a:ext cx="1178731" cy="518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91440" tIns="91440" rIns="91440" bIns="91440" numCol="1" spcCol="1270" anchor="ctr" anchorCtr="0">
          <a:noAutofit/>
        </a:bodyPr>
        <a:lstStyle/>
        <a:p>
          <a:pPr marL="0" lvl="0" indent="0" algn="ctr" defTabSz="10668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2400" b="1" kern="1200" dirty="0"/>
            <a:t>2020</a:t>
          </a:r>
          <a:endParaRPr lang="nl-NL" sz="1300" b="1" kern="1200" dirty="0"/>
        </a:p>
      </dsp:txBody>
      <dsp:txXfrm>
        <a:off x="2206903" y="464769"/>
        <a:ext cx="833489" cy="366605"/>
      </dsp:txXfrm>
    </dsp:sp>
  </dsp:spTree>
</dsp:drawing>
</file>

<file path=ppt/diagrams/drawing4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1318EDB-9A13-48FA-847E-0B082D9525FB}">
      <dsp:nvSpPr>
        <dsp:cNvPr id="0" name=""/>
        <dsp:cNvSpPr/>
      </dsp:nvSpPr>
      <dsp:spPr>
        <a:xfrm>
          <a:off x="103923" y="0"/>
          <a:ext cx="2914682" cy="1296144"/>
        </a:xfrm>
        <a:prstGeom prst="rightArrow">
          <a:avLst/>
        </a:prstGeom>
        <a:solidFill>
          <a:schemeClr val="accent1">
            <a:tint val="40000"/>
            <a:hueOff val="0"/>
            <a:satOff val="0"/>
            <a:lumOff val="0"/>
            <a:alphaOff val="0"/>
          </a:schemeClr>
        </a:solidFill>
        <a:ln>
          <a:noFill/>
        </a:ln>
        <a:effectLst/>
      </dsp:spPr>
      <dsp:style>
        <a:lnRef idx="0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</dsp:sp>
    <dsp:sp modelId="{BF94D11B-C0FF-469F-B2EB-EC146E163857}">
      <dsp:nvSpPr>
        <dsp:cNvPr id="0" name=""/>
        <dsp:cNvSpPr/>
      </dsp:nvSpPr>
      <dsp:spPr>
        <a:xfrm>
          <a:off x="67977" y="388843"/>
          <a:ext cx="1028711" cy="518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1998</a:t>
          </a:r>
          <a:endParaRPr lang="nl-NL" sz="1200" kern="1200" dirty="0"/>
        </a:p>
      </dsp:txBody>
      <dsp:txXfrm>
        <a:off x="218628" y="464769"/>
        <a:ext cx="727409" cy="366605"/>
      </dsp:txXfrm>
    </dsp:sp>
    <dsp:sp modelId="{152B8A83-4855-4078-A71A-6B3FF177CBAB}">
      <dsp:nvSpPr>
        <dsp:cNvPr id="0" name=""/>
        <dsp:cNvSpPr/>
      </dsp:nvSpPr>
      <dsp:spPr>
        <a:xfrm>
          <a:off x="1200163" y="388843"/>
          <a:ext cx="1028711" cy="518457"/>
        </a:xfrm>
        <a:prstGeom prst="roundRect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80010" tIns="80010" rIns="80010" bIns="80010" numCol="1" spcCol="1270" anchor="ctr" anchorCtr="0">
          <a:noAutofit/>
        </a:bodyPr>
        <a:lstStyle/>
        <a:p>
          <a:pPr marL="0" lvl="0" indent="0" algn="ctr" defTabSz="93345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GB" sz="2100" b="1" kern="1200" dirty="0"/>
            <a:t>EJN</a:t>
          </a:r>
          <a:endParaRPr lang="nl-NL" sz="2100" kern="1200" dirty="0"/>
        </a:p>
      </dsp:txBody>
      <dsp:txXfrm>
        <a:off x="1225472" y="414152"/>
        <a:ext cx="978093" cy="467839"/>
      </dsp:txXfrm>
    </dsp:sp>
    <dsp:sp modelId="{94C5115D-34D4-4075-9489-89F7C8A1177C}">
      <dsp:nvSpPr>
        <dsp:cNvPr id="0" name=""/>
        <dsp:cNvSpPr/>
      </dsp:nvSpPr>
      <dsp:spPr>
        <a:xfrm>
          <a:off x="2332348" y="388843"/>
          <a:ext cx="1028711" cy="518457"/>
        </a:xfrm>
        <a:prstGeom prst="ellipse">
          <a:avLst/>
        </a:prstGeom>
        <a:solidFill>
          <a:schemeClr val="accen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60960" tIns="60960" rIns="60960" bIns="60960" numCol="1" spcCol="1270" anchor="ctr" anchorCtr="0">
          <a:noAutofit/>
        </a:bodyPr>
        <a:lstStyle/>
        <a:p>
          <a:pPr marL="0" lvl="0" indent="0" algn="ctr" defTabSz="7112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nl-NL" sz="1600" kern="1200" dirty="0"/>
            <a:t>2002</a:t>
          </a:r>
          <a:endParaRPr lang="nl-NL" sz="1300" kern="1200" dirty="0"/>
        </a:p>
      </dsp:txBody>
      <dsp:txXfrm>
        <a:off x="2482999" y="464769"/>
        <a:ext cx="727409" cy="366605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2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3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layout4.xml><?xml version="1.0" encoding="utf-8"?>
<dgm:layoutDef xmlns:dgm="http://schemas.openxmlformats.org/drawingml/2006/diagram" xmlns:a="http://schemas.openxmlformats.org/drawingml/2006/main" uniqueId="urn:microsoft.com/office/officeart/2005/8/layout/hProcess9">
  <dgm:title val=""/>
  <dgm:desc val=""/>
  <dgm:catLst>
    <dgm:cat type="process" pri="5000"/>
    <dgm:cat type="convert" pri="13000"/>
  </dgm:catLst>
  <dgm:sampData useDef="1">
    <dgm:dataModel>
      <dgm:ptLst/>
      <dgm:bg/>
      <dgm:whole/>
    </dgm:dataModel>
  </dgm:sampData>
  <dgm:styleData>
    <dgm:dataModel>
      <dgm:ptLst>
        <dgm:pt modelId="0" type="doc"/>
        <dgm:pt modelId="1"/>
        <dgm:pt modelId="2"/>
      </dgm:ptLst>
      <dgm:cxnLst>
        <dgm:cxn modelId="3" srcId="0" destId="1" srcOrd="0" destOrd="0"/>
        <dgm:cxn modelId="4" srcId="0" destId="2" srcOrd="1" destOrd="0"/>
      </dgm:cxnLst>
      <dgm:bg/>
      <dgm:whole/>
    </dgm:dataModel>
  </dgm:styleData>
  <dgm:clrData>
    <dgm:dataModel>
      <dgm:ptLst>
        <dgm:pt modelId="0" type="doc"/>
        <dgm:pt modelId="1"/>
        <dgm:pt modelId="2"/>
        <dgm:pt modelId="3"/>
        <dgm:pt modelId="4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</dgm:cxnLst>
      <dgm:bg/>
      <dgm:whole/>
    </dgm:dataModel>
  </dgm:clrData>
  <dgm:layoutNode name="CompostProcess">
    <dgm:varLst>
      <dgm:dir/>
      <dgm:resizeHandles val="exact"/>
    </dgm:varLst>
    <dgm:alg type="composite">
      <dgm:param type="horzAlign" val="ctr"/>
      <dgm:param type="vertAlign" val="mid"/>
    </dgm:alg>
    <dgm:shape xmlns:r="http://schemas.openxmlformats.org/officeDocument/2006/relationships" r:blip="">
      <dgm:adjLst/>
    </dgm:shape>
    <dgm:presOf/>
    <dgm:constrLst>
      <dgm:constr type="w" for="ch" forName="arrow" refType="w" fact="0.85"/>
      <dgm:constr type="h" for="ch" forName="arrow" refType="h"/>
      <dgm:constr type="ctrX" for="ch" forName="arrow" refType="w" fact="0.5"/>
      <dgm:constr type="ctrY" for="ch" forName="arrow" refType="h" fact="0.5"/>
      <dgm:constr type="w" for="ch" forName="linearProcess" refType="w"/>
      <dgm:constr type="h" for="ch" forName="linearProcess" refType="h" fact="0.4"/>
      <dgm:constr type="ctrX" for="ch" forName="linearProcess" refType="w" fact="0.5"/>
      <dgm:constr type="ctrY" for="ch" forName="linearProcess" refType="h" fact="0.5"/>
    </dgm:constrLst>
    <dgm:ruleLst/>
    <dgm:layoutNode name="arrow" styleLbl="bgShp">
      <dgm:alg type="sp"/>
      <dgm:choose name="Name0">
        <dgm:if name="Name1" func="var" arg="dir" op="equ" val="norm">
          <dgm:shape xmlns:r="http://schemas.openxmlformats.org/officeDocument/2006/relationships" type="rightArrow" r:blip="">
            <dgm:adjLst/>
          </dgm:shape>
        </dgm:if>
        <dgm:else name="Name2">
          <dgm:shape xmlns:r="http://schemas.openxmlformats.org/officeDocument/2006/relationships" type="leftArrow" r:blip="">
            <dgm:adjLst/>
          </dgm:shape>
        </dgm:else>
      </dgm:choose>
      <dgm:presOf/>
      <dgm:constrLst/>
      <dgm:ruleLst/>
    </dgm:layoutNode>
    <dgm:layoutNode name="linearProcess">
      <dgm:choose name="Name3">
        <dgm:if name="Name4" func="var" arg="dir" op="equ" val="norm">
          <dgm:alg type="lin"/>
        </dgm:if>
        <dgm:else name="Name5">
          <dgm:alg type="lin">
            <dgm:param type="linDir" val="fromR"/>
          </dgm:alg>
        </dgm:else>
      </dgm:choose>
      <dgm:shape xmlns:r="http://schemas.openxmlformats.org/officeDocument/2006/relationships" r:blip="">
        <dgm:adjLst/>
      </dgm:shape>
      <dgm:presOf/>
      <dgm:constrLst>
        <dgm:constr type="userA" for="ch" ptType="node" refType="w"/>
        <dgm:constr type="h" for="ch" ptType="node" refType="h"/>
        <dgm:constr type="w" for="ch" ptType="node" op="equ"/>
        <dgm:constr type="w" for="ch" forName="sibTrans" refType="w" fact="0.05"/>
        <dgm:constr type="primFontSz" for="ch" ptType="node" op="equ" val="65"/>
      </dgm:constrLst>
      <dgm:ruleLst/>
      <dgm:forEach name="Name6" axis="ch" ptType="node">
        <dgm:layoutNode name="textNode" styleLbl="node1">
          <dgm:varLst>
            <dgm:bulletEnabled val="1"/>
          </dgm:varLst>
          <dgm:alg type="tx"/>
          <dgm:shape xmlns:r="http://schemas.openxmlformats.org/officeDocument/2006/relationships" type="roundRect" r:blip="">
            <dgm:adjLst/>
          </dgm:shape>
          <dgm:presOf axis="desOrSelf" ptType="node"/>
          <dgm:constrLst>
            <dgm:constr type="userA"/>
            <dgm:constr type="w" refType="userA" fact="0.3"/>
            <dgm:constr type="tMarg" refType="primFontSz" fact="0.3"/>
            <dgm:constr type="bMarg" refType="primFontSz" fact="0.3"/>
            <dgm:constr type="lMarg" refType="primFontSz" fact="0.3"/>
            <dgm:constr type="rMarg" refType="primFontSz" fact="0.3"/>
          </dgm:constrLst>
          <dgm:ruleLst>
            <dgm:rule type="w" val="NaN" fact="1" max="NaN"/>
            <dgm:rule type="primFontSz" val="5" fact="NaN" max="NaN"/>
          </dgm:ruleLst>
        </dgm:layoutNode>
        <dgm:forEach name="Name7" axis="followSib" ptType="sibTrans" cnt="1">
          <dgm:layoutNode name="sibTrans">
            <dgm:alg type="sp"/>
            <dgm:shape xmlns:r="http://schemas.openxmlformats.org/officeDocument/2006/relationships" r:blip="">
              <dgm:adjLst/>
            </dgm:shape>
            <dgm:presOf/>
            <dgm:constrLst/>
            <dgm:ruleLst/>
          </dgm:layoutNode>
        </dgm:forEach>
      </dgm:forEach>
    </dgm:layoutNode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2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3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diagrams/quickStyle4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7EBD891-5543-4B57-98C8-1E97EBDE32D5}" type="datetimeFigureOut">
              <a:rPr lang="en-US" smtClean="0"/>
              <a:t>5/2/2023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4D64B13-F637-48F7-A6A9-3E448B13556F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12051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437578818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  <p:extLst>
      <p:ext uri="{BB962C8B-B14F-4D97-AF65-F5344CB8AC3E}">
        <p14:creationId xmlns:p14="http://schemas.microsoft.com/office/powerpoint/2010/main" val="2569036882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sz="1200" dirty="0"/>
          </a:p>
        </p:txBody>
      </p:sp>
      <p:sp>
        <p:nvSpPr>
          <p:cNvPr id="5" name="Slide Image Placeholder 4"/>
          <p:cNvSpPr>
            <a:spLocks noGrp="1" noRot="1" noChangeAspect="1"/>
          </p:cNvSpPr>
          <p:nvPr>
            <p:ph type="sldImg"/>
          </p:nvPr>
        </p:nvSpPr>
        <p:spPr/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64B13-F637-48F7-A6A9-3E448B13556F}" type="slidenum">
              <a:rPr lang="en-US" smtClean="0"/>
              <a:t>11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8536712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74D64B13-F637-48F7-A6A9-3E448B13556F}" type="slidenum">
              <a:rPr lang="en-US" smtClean="0"/>
              <a:t>12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330469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74842831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378840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15965755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Ondertitel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2-5-2023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17266803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2-5-2023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62594038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2-5-2023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559504561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2-5-2023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054273155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Tijdelijke aanduiding voor inhoud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5" name="Tijdelijke aanduiding voor tekst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Tijdelijke aanduiding voor inhoud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7" name="Tijdelijke aanduiding voor datum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2-5-2023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Tijdelijke aanduiding voor voettekst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Tijdelijke aanduiding voor dianumm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29480937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2-5-2023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voettekst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dianumm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67999073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atum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2-5-2023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Tijdelijke aanduiding voor voettekst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98713698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2-5-2023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0220321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en objec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99246220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afbeelding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nl-NL"/>
          </a:p>
        </p:txBody>
      </p:sp>
      <p:sp>
        <p:nvSpPr>
          <p:cNvPr id="4" name="Tijdelijke aanduiding voor tekst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Tijdelijke aanduiding voor datum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2-5-2023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93737734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en verticale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2-5-2023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81250811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e titel en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e titel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verticale tekst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28B2560-9FE6-4C11-A38F-3EEA13F9961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2-5-2023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21B6131-E64D-4105-9331-4816AEAF8BD3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26916371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>
  <p:cSld name="Titeldia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nl-NL"/>
              <a:t>Klik om de ondertitelstijl van het model te bewerken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5EF05EF-6168-407F-8025-E41839E125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FA1C692C-4F2D-45F6-A9A8-8A3A8FE278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900245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ekop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5784997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Inhoud van twe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92690295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elijki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24910626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Alleen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3728001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952564277"/>
      </p:ext>
    </p:extLst>
  </p:cSld>
  <p:clrMapOvr>
    <a:masterClrMapping/>
  </p:clrMapOvr>
  <p:transition>
    <p:fade/>
  </p:transition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oud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34905356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fbeelding met bij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nl-NL"/>
              <a:t>Klik op het pictogram als u een afbeelding wilt toevoegen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nl-NL"/>
              <a:t>Klik om de modelstijlen te bewerken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2277465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13" Type="http://schemas.openxmlformats.org/officeDocument/2006/relationships/image" Target="../media/image1.jpg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_rels/slideMaster3.xml.rels><?xml version="1.0" encoding="UTF-8" standalone="yes"?>
<Relationships xmlns="http://schemas.openxmlformats.org/package/2006/relationships"><Relationship Id="rId2" Type="http://schemas.openxmlformats.org/officeDocument/2006/relationships/theme" Target="../theme/theme3.xml"/><Relationship Id="rId1" Type="http://schemas.openxmlformats.org/officeDocument/2006/relationships/slideLayout" Target="../slideLayouts/slideLayout2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4C7614-15A9-43A8-9E98-106A33ED6C41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FED3CB9-049B-4F4F-82D1-8A95299C975C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82919710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7" r:id="rId1"/>
    <p:sldLayoutId id="2147483678" r:id="rId2"/>
    <p:sldLayoutId id="2147483679" r:id="rId3"/>
    <p:sldLayoutId id="2147483680" r:id="rId4"/>
    <p:sldLayoutId id="2147483681" r:id="rId5"/>
    <p:sldLayoutId id="2147483682" r:id="rId6"/>
    <p:sldLayoutId id="2147483683" r:id="rId7"/>
    <p:sldLayoutId id="2147483684" r:id="rId8"/>
    <p:sldLayoutId id="2147483685" r:id="rId9"/>
    <p:sldLayoutId id="2147483686" r:id="rId10"/>
    <p:sldLayoutId id="2147483687" r:id="rId11"/>
  </p:sldLayoutIdLst>
  <p:transition>
    <p:fade/>
  </p:transition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13">
            <a:alphaModFix amt="6000"/>
            <a:lum/>
          </a:blip>
          <a:srcRect/>
          <a:stretch>
            <a:fillRect l="-11000" r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</a:p>
        </p:txBody>
      </p:sp>
      <p:sp>
        <p:nvSpPr>
          <p:cNvPr id="3" name="Tijdelijke aanduiding voor tekst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28B2560-9FE6-4C11-A38F-3EEA13F99618}" type="datetimeFigureOut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2-5-2023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Tijdelijke aanduiding voor voettekst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Tijdelijke aanduiding voor dianumm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21B6131-E64D-4105-9331-4816AEAF8BD3}" type="slidenum">
              <a:rPr lang="nl-NL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nl-NL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90302962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89" r:id="rId1"/>
    <p:sldLayoutId id="2147483690" r:id="rId2"/>
    <p:sldLayoutId id="2147483691" r:id="rId3"/>
    <p:sldLayoutId id="2147483692" r:id="rId4"/>
    <p:sldLayoutId id="2147483693" r:id="rId5"/>
    <p:sldLayoutId id="2147483694" r:id="rId6"/>
    <p:sldLayoutId id="2147483695" r:id="rId7"/>
    <p:sldLayoutId id="2147483696" r:id="rId8"/>
    <p:sldLayoutId id="2147483697" r:id="rId9"/>
    <p:sldLayoutId id="2147483698" r:id="rId10"/>
    <p:sldLayoutId id="214748369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nl-NL"/>
              <a:t>Klik om de stijl te bewerken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nl-NL"/>
              <a:t>Klik om de modelstijlen te bewerken</a:t>
            </a:r>
          </a:p>
          <a:p>
            <a:pPr lvl="1"/>
            <a:r>
              <a:rPr lang="nl-NL"/>
              <a:t>Tweede niveau</a:t>
            </a:r>
          </a:p>
          <a:p>
            <a:pPr lvl="2"/>
            <a:r>
              <a:rPr lang="nl-NL"/>
              <a:t>Derde niveau</a:t>
            </a:r>
          </a:p>
          <a:p>
            <a:pPr lvl="3"/>
            <a:r>
              <a:rPr lang="nl-NL"/>
              <a:t>Vierde niveau</a:t>
            </a:r>
          </a:p>
          <a:p>
            <a:pPr lvl="4"/>
            <a:r>
              <a:rPr lang="nl-NL"/>
              <a:t>Vijfde niveau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5EF05EF-6168-407F-8025-E41839E12504}" type="datetimeFigureOut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5/2/2023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FA1C692C-4F2D-45F6-A9A8-8A3A8FE27806}" type="slidenum">
              <a:rPr lang="en-US" smtClean="0">
                <a:solidFill>
                  <a:prstClr val="black">
                    <a:tint val="75000"/>
                  </a:prstClr>
                </a:solidFill>
              </a:rPr>
              <a:pPr/>
              <a:t>‹#›</a:t>
            </a:fld>
            <a:endParaRPr lang="en-US">
              <a:solidFill>
                <a:prstClr val="black">
                  <a:tint val="75000"/>
                </a:prst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94010452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03" r:id="rId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3.xml"/><Relationship Id="rId4" Type="http://schemas.openxmlformats.org/officeDocument/2006/relationships/image" Target="../media/image1.jpg"/></Relationships>
</file>

<file path=ppt/slides/_rels/slide10.xml.rels><?xml version="1.0" encoding="UTF-8" standalone="yes"?>
<Relationships xmlns="http://schemas.openxmlformats.org/package/2006/relationships"><Relationship Id="rId8" Type="http://schemas.microsoft.com/office/2007/relationships/diagramDrawing" Target="../diagrams/drawing2.xml"/><Relationship Id="rId13" Type="http://schemas.microsoft.com/office/2007/relationships/diagramDrawing" Target="../diagrams/drawing3.xml"/><Relationship Id="rId18" Type="http://schemas.microsoft.com/office/2007/relationships/diagramDrawing" Target="../diagrams/drawing4.xml"/><Relationship Id="rId3" Type="http://schemas.openxmlformats.org/officeDocument/2006/relationships/image" Target="../media/image2.jpeg"/><Relationship Id="rId7" Type="http://schemas.openxmlformats.org/officeDocument/2006/relationships/diagramColors" Target="../diagrams/colors2.xml"/><Relationship Id="rId12" Type="http://schemas.openxmlformats.org/officeDocument/2006/relationships/diagramColors" Target="../diagrams/colors3.xml"/><Relationship Id="rId17" Type="http://schemas.openxmlformats.org/officeDocument/2006/relationships/diagramColors" Target="../diagrams/colors4.xml"/><Relationship Id="rId2" Type="http://schemas.openxmlformats.org/officeDocument/2006/relationships/notesSlide" Target="../notesSlides/notesSlide7.xml"/><Relationship Id="rId16" Type="http://schemas.openxmlformats.org/officeDocument/2006/relationships/diagramQuickStyle" Target="../diagrams/quickStyle4.xml"/><Relationship Id="rId1" Type="http://schemas.openxmlformats.org/officeDocument/2006/relationships/slideLayout" Target="../slideLayouts/slideLayout12.xml"/><Relationship Id="rId6" Type="http://schemas.openxmlformats.org/officeDocument/2006/relationships/diagramQuickStyle" Target="../diagrams/quickStyle2.xml"/><Relationship Id="rId11" Type="http://schemas.openxmlformats.org/officeDocument/2006/relationships/diagramQuickStyle" Target="../diagrams/quickStyle3.xml"/><Relationship Id="rId5" Type="http://schemas.openxmlformats.org/officeDocument/2006/relationships/diagramLayout" Target="../diagrams/layout2.xml"/><Relationship Id="rId15" Type="http://schemas.openxmlformats.org/officeDocument/2006/relationships/diagramLayout" Target="../diagrams/layout4.xml"/><Relationship Id="rId10" Type="http://schemas.openxmlformats.org/officeDocument/2006/relationships/diagramLayout" Target="../diagrams/layout3.xml"/><Relationship Id="rId4" Type="http://schemas.openxmlformats.org/officeDocument/2006/relationships/diagramData" Target="../diagrams/data2.xml"/><Relationship Id="rId9" Type="http://schemas.openxmlformats.org/officeDocument/2006/relationships/diagramData" Target="../diagrams/data3.xml"/><Relationship Id="rId14" Type="http://schemas.openxmlformats.org/officeDocument/2006/relationships/diagramData" Target="../diagrams/data4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8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8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3.xml"/><Relationship Id="rId5" Type="http://schemas.openxmlformats.org/officeDocument/2006/relationships/image" Target="../media/image4.jpeg"/><Relationship Id="rId4" Type="http://schemas.openxmlformats.org/officeDocument/2006/relationships/image" Target="../media/image3.jpg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13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12.xml"/><Relationship Id="rId4" Type="http://schemas.openxmlformats.org/officeDocument/2006/relationships/image" Target="../media/image5.jp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gradFill>
          <a:gsLst>
            <a:gs pos="0">
              <a:schemeClr val="bg1">
                <a:tint val="40000"/>
                <a:satMod val="350000"/>
              </a:schemeClr>
            </a:gs>
            <a:gs pos="40000">
              <a:schemeClr val="bg1">
                <a:tint val="45000"/>
                <a:shade val="99000"/>
                <a:satMod val="350000"/>
              </a:schemeClr>
            </a:gs>
            <a:gs pos="100000">
              <a:srgbClr val="E8E3D8"/>
            </a:gs>
          </a:gsLst>
          <a:path path="circle">
            <a:fillToRect l="50000" t="-80000" r="50000" b="180000"/>
          </a:path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914400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4107394" y="1066799"/>
            <a:ext cx="4876800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3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Justice</a:t>
            </a:r>
            <a:r>
              <a:rPr lang="nl-NL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&amp; Home </a:t>
            </a:r>
            <a:r>
              <a:rPr lang="nl-NL" sz="3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Affairs</a:t>
            </a:r>
            <a:r>
              <a:rPr lang="nl-NL" sz="3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</a:t>
            </a:r>
          </a:p>
        </p:txBody>
      </p:sp>
      <p:sp>
        <p:nvSpPr>
          <p:cNvPr id="17" name="Rectangle 16"/>
          <p:cNvSpPr/>
          <p:nvPr/>
        </p:nvSpPr>
        <p:spPr>
          <a:xfrm>
            <a:off x="0" y="1512125"/>
            <a:ext cx="8686800" cy="2895600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5621" t="314" r="9226" b="314"/>
          <a:stretch/>
        </p:blipFill>
        <p:spPr>
          <a:xfrm>
            <a:off x="611560" y="1"/>
            <a:ext cx="1430745" cy="2060848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sp>
        <p:nvSpPr>
          <p:cNvPr id="25" name="TextBox 24"/>
          <p:cNvSpPr txBox="1"/>
          <p:nvPr/>
        </p:nvSpPr>
        <p:spPr>
          <a:xfrm>
            <a:off x="4046344" y="2159706"/>
            <a:ext cx="4486096" cy="1107996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nl-NL" sz="3600" i="1" dirty="0" err="1">
                <a:solidFill>
                  <a:prstClr val="white"/>
                </a:solidFill>
                <a:cs typeface="Arial" pitchFamily="34" charset="0"/>
              </a:rPr>
              <a:t>Justice</a:t>
            </a:r>
            <a:r>
              <a:rPr lang="nl-NL" sz="3600" i="1" dirty="0">
                <a:solidFill>
                  <a:prstClr val="white"/>
                </a:solidFill>
                <a:cs typeface="Arial" pitchFamily="34" charset="0"/>
              </a:rPr>
              <a:t> Cooperation in </a:t>
            </a:r>
            <a:r>
              <a:rPr lang="nl-NL" sz="3600" i="1" dirty="0" err="1">
                <a:solidFill>
                  <a:prstClr val="white"/>
                </a:solidFill>
                <a:cs typeface="Arial" pitchFamily="34" charset="0"/>
              </a:rPr>
              <a:t>the</a:t>
            </a:r>
            <a:r>
              <a:rPr lang="nl-NL" sz="3600" i="1" dirty="0">
                <a:solidFill>
                  <a:prstClr val="white"/>
                </a:solidFill>
                <a:cs typeface="Arial" pitchFamily="34" charset="0"/>
              </a:rPr>
              <a:t> EU</a:t>
            </a:r>
            <a:endParaRPr lang="nl-NL" sz="2800" i="1" dirty="0">
              <a:solidFill>
                <a:prstClr val="white"/>
              </a:solidFill>
              <a:cs typeface="Arial" pitchFamily="34" charset="0"/>
            </a:endParaRPr>
          </a:p>
        </p:txBody>
      </p:sp>
      <p:sp>
        <p:nvSpPr>
          <p:cNvPr id="2" name="Tekstvak 1"/>
          <p:cNvSpPr txBox="1"/>
          <p:nvPr/>
        </p:nvSpPr>
        <p:spPr>
          <a:xfrm rot="19830711">
            <a:off x="2497619" y="4842444"/>
            <a:ext cx="1816968" cy="646331"/>
          </a:xfrm>
          <a:prstGeom prst="rect">
            <a:avLst/>
          </a:prstGeom>
          <a:solidFill>
            <a:schemeClr val="accent3">
              <a:lumMod val="60000"/>
              <a:lumOff val="4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European Public </a:t>
            </a:r>
            <a:r>
              <a:rPr lang="nl-NL" dirty="0" err="1">
                <a:solidFill>
                  <a:prstClr val="white"/>
                </a:solidFill>
              </a:rPr>
              <a:t>Prosecutor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8" name="Tekstvak 7"/>
          <p:cNvSpPr txBox="1"/>
          <p:nvPr/>
        </p:nvSpPr>
        <p:spPr>
          <a:xfrm rot="1192957">
            <a:off x="6800581" y="4790572"/>
            <a:ext cx="1816968" cy="923330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European </a:t>
            </a:r>
            <a:r>
              <a:rPr lang="nl-NL" dirty="0" err="1">
                <a:solidFill>
                  <a:prstClr val="white"/>
                </a:solidFill>
              </a:rPr>
              <a:t>Investigation</a:t>
            </a:r>
            <a:r>
              <a:rPr lang="nl-NL" dirty="0">
                <a:solidFill>
                  <a:prstClr val="white"/>
                </a:solidFill>
              </a:rPr>
              <a:t> Order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4587155" y="4797152"/>
            <a:ext cx="1929061" cy="923330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 err="1">
                <a:solidFill>
                  <a:prstClr val="white"/>
                </a:solidFill>
              </a:rPr>
              <a:t>Principle</a:t>
            </a:r>
            <a:r>
              <a:rPr lang="nl-NL" dirty="0">
                <a:solidFill>
                  <a:prstClr val="white"/>
                </a:solidFill>
              </a:rPr>
              <a:t> of </a:t>
            </a:r>
            <a:r>
              <a:rPr lang="nl-NL" dirty="0" err="1">
                <a:solidFill>
                  <a:prstClr val="white"/>
                </a:solidFill>
              </a:rPr>
              <a:t>mutual</a:t>
            </a:r>
            <a:r>
              <a:rPr lang="nl-NL" dirty="0">
                <a:solidFill>
                  <a:prstClr val="white"/>
                </a:solidFill>
              </a:rPr>
              <a:t> </a:t>
            </a:r>
            <a:r>
              <a:rPr lang="nl-NL" dirty="0" err="1">
                <a:solidFill>
                  <a:prstClr val="white"/>
                </a:solidFill>
              </a:rPr>
              <a:t>recognition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 rot="1192957">
            <a:off x="2386341" y="5892719"/>
            <a:ext cx="1816968" cy="646331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European </a:t>
            </a:r>
            <a:r>
              <a:rPr lang="nl-NL" dirty="0" err="1">
                <a:solidFill>
                  <a:prstClr val="white"/>
                </a:solidFill>
              </a:rPr>
              <a:t>Judicial</a:t>
            </a:r>
            <a:r>
              <a:rPr lang="nl-NL" dirty="0">
                <a:solidFill>
                  <a:prstClr val="white"/>
                </a:solidFill>
              </a:rPr>
              <a:t> Network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288556" y="4839959"/>
            <a:ext cx="1816968" cy="369332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Eurojust</a:t>
            </a:r>
          </a:p>
        </p:txBody>
      </p:sp>
      <p:sp>
        <p:nvSpPr>
          <p:cNvPr id="12" name="Tekstvak 11"/>
          <p:cNvSpPr txBox="1"/>
          <p:nvPr/>
        </p:nvSpPr>
        <p:spPr>
          <a:xfrm>
            <a:off x="6084168" y="5949280"/>
            <a:ext cx="1816968" cy="646331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European </a:t>
            </a:r>
            <a:r>
              <a:rPr lang="nl-NL" dirty="0" err="1">
                <a:solidFill>
                  <a:prstClr val="white"/>
                </a:solidFill>
              </a:rPr>
              <a:t>Freezing</a:t>
            </a:r>
            <a:r>
              <a:rPr lang="nl-NL" dirty="0">
                <a:solidFill>
                  <a:prstClr val="white"/>
                </a:solidFill>
              </a:rPr>
              <a:t> order</a:t>
            </a:r>
          </a:p>
        </p:txBody>
      </p:sp>
      <p:sp>
        <p:nvSpPr>
          <p:cNvPr id="18" name="Tekstvak 17"/>
          <p:cNvSpPr txBox="1"/>
          <p:nvPr/>
        </p:nvSpPr>
        <p:spPr>
          <a:xfrm rot="19681274">
            <a:off x="202948" y="5678731"/>
            <a:ext cx="1929061" cy="64633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algn="ctr"/>
            <a:r>
              <a:rPr lang="nl-NL" dirty="0">
                <a:solidFill>
                  <a:prstClr val="white"/>
                </a:solidFill>
              </a:rPr>
              <a:t>European Arrest Warrant</a:t>
            </a:r>
          </a:p>
        </p:txBody>
      </p:sp>
      <p:sp>
        <p:nvSpPr>
          <p:cNvPr id="14" name="Rectangle 16"/>
          <p:cNvSpPr/>
          <p:nvPr/>
        </p:nvSpPr>
        <p:spPr>
          <a:xfrm>
            <a:off x="1093864" y="4653136"/>
            <a:ext cx="7510584" cy="1846421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lvl="5" indent="-1665288"/>
            <a:r>
              <a:rPr lang="en-GB" sz="2000" b="1" i="1" dirty="0">
                <a:solidFill>
                  <a:prstClr val="white"/>
                </a:solidFill>
              </a:rPr>
              <a:t>Assigned readings for this session:</a:t>
            </a:r>
          </a:p>
          <a:p>
            <a:pPr marL="1241425" lvl="5" indent="-342900">
              <a:buFont typeface="Arial" panose="020B0604020202020204" pitchFamily="34" charset="0"/>
              <a:buChar char="•"/>
            </a:pPr>
            <a:r>
              <a:rPr lang="en-GB" sz="2000" b="1" i="1" dirty="0">
                <a:solidFill>
                  <a:prstClr val="white"/>
                </a:solidFill>
              </a:rPr>
              <a:t>Peers (2011), pp. 655-675, 855-860</a:t>
            </a:r>
          </a:p>
          <a:p>
            <a:pPr marL="1241425" lvl="5" indent="-342900">
              <a:buFont typeface="Arial" panose="020B0604020202020204" pitchFamily="34" charset="0"/>
              <a:buChar char="•"/>
            </a:pPr>
            <a:r>
              <a:rPr lang="en-GB" sz="2000" b="1" i="1" dirty="0" err="1">
                <a:solidFill>
                  <a:prstClr val="white"/>
                </a:solidFill>
              </a:rPr>
              <a:t>Mitsilegas</a:t>
            </a:r>
            <a:r>
              <a:rPr lang="en-GB" sz="2000" b="1" i="1" dirty="0">
                <a:solidFill>
                  <a:prstClr val="white"/>
                </a:solidFill>
              </a:rPr>
              <a:t> (2008), pp. 153-169</a:t>
            </a:r>
          </a:p>
          <a:p>
            <a:pPr marL="1241425" lvl="5" indent="-342900">
              <a:buFont typeface="Arial" panose="020B0604020202020204" pitchFamily="34" charset="0"/>
              <a:buChar char="•"/>
            </a:pPr>
            <a:r>
              <a:rPr lang="en-GB" sz="2000" b="1" i="1" dirty="0">
                <a:solidFill>
                  <a:prstClr val="white"/>
                </a:solidFill>
              </a:rPr>
              <a:t>Carrera, </a:t>
            </a:r>
            <a:r>
              <a:rPr lang="en-GB" sz="2000" b="1" i="1" dirty="0" err="1">
                <a:solidFill>
                  <a:prstClr val="white"/>
                </a:solidFill>
              </a:rPr>
              <a:t>Mitsilegas</a:t>
            </a:r>
            <a:r>
              <a:rPr lang="en-GB" sz="2000" b="1" i="1" dirty="0">
                <a:solidFill>
                  <a:prstClr val="white"/>
                </a:solidFill>
              </a:rPr>
              <a:t> &amp; Stefan (2021), pp. 8-20</a:t>
            </a:r>
          </a:p>
        </p:txBody>
      </p:sp>
    </p:spTree>
    <p:extLst>
      <p:ext uri="{BB962C8B-B14F-4D97-AF65-F5344CB8AC3E}">
        <p14:creationId xmlns:p14="http://schemas.microsoft.com/office/powerpoint/2010/main" val="29819633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3100"/>
                            </p:stCondLst>
                            <p:childTnLst>
                              <p:par>
                                <p:cTn id="1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" fill="hold">
                            <p:stCondLst>
                              <p:cond delay="3600"/>
                            </p:stCondLst>
                            <p:childTnLst>
                              <p:par>
                                <p:cTn id="20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4350"/>
                            </p:stCondLst>
                            <p:childTnLst>
                              <p:par>
                                <p:cTn id="25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7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5100"/>
                            </p:stCondLst>
                            <p:childTnLst>
                              <p:par>
                                <p:cTn id="30" presetID="2" presetClass="entr" presetSubtype="4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" fill="hold">
                            <p:stCondLst>
                              <p:cond delay="5850"/>
                            </p:stCondLst>
                            <p:childTnLst>
                              <p:par>
                                <p:cTn id="3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7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8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9" fill="hold">
                            <p:stCondLst>
                              <p:cond delay="6350"/>
                            </p:stCondLst>
                            <p:childTnLst>
                              <p:par>
                                <p:cTn id="40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4" fill="hold">
                            <p:stCondLst>
                              <p:cond delay="6850"/>
                            </p:stCondLst>
                            <p:childTnLst>
                              <p:par>
                                <p:cTn id="45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7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8" dur="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2" dur="2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3" dur="250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5" presetID="2" presetClass="exit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56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7" dur="25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9" presetID="2" presetClass="exit" presetSubtype="1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0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25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3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4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250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7" presetID="2" presetClass="exit" presetSubtype="1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8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9" dur="25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2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3" dur="250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5" presetID="2" presetClass="exit" presetSubtype="9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6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7" dur="25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0-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24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9" fill="hold">
                            <p:stCondLst>
                              <p:cond delay="250"/>
                            </p:stCondLst>
                            <p:childTnLst>
                              <p:par>
                                <p:cTn id="8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2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3" fill="hold">
                      <p:stCondLst>
                        <p:cond delay="indefinite"/>
                      </p:stCondLst>
                      <p:childTnLst>
                        <p:par>
                          <p:cTn id="84" fill="hold">
                            <p:stCondLst>
                              <p:cond delay="0"/>
                            </p:stCondLst>
                            <p:childTnLst>
                              <p:par>
                                <p:cTn id="85" presetID="10" presetClass="exit" presetSubtype="0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86" dur="10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4" grpId="0"/>
      <p:bldP spid="24" grpId="1"/>
      <p:bldP spid="25" grpId="0" build="p"/>
      <p:bldP spid="2" grpId="0" animBg="1"/>
      <p:bldP spid="2" grpId="1" animBg="1"/>
      <p:bldP spid="8" grpId="0" animBg="1"/>
      <p:bldP spid="8" grpId="1" animBg="1"/>
      <p:bldP spid="9" grpId="0" animBg="1"/>
      <p:bldP spid="9" grpId="1" animBg="1"/>
      <p:bldP spid="10" grpId="0" animBg="1"/>
      <p:bldP spid="10" grpId="1" animBg="1"/>
      <p:bldP spid="11" grpId="0" animBg="1"/>
      <p:bldP spid="11" grpId="1" animBg="1"/>
      <p:bldP spid="12" grpId="0" animBg="1"/>
      <p:bldP spid="12" grpId="1" animBg="1"/>
      <p:bldP spid="18" grpId="0" animBg="1"/>
      <p:bldP spid="18" grpId="1" animBg="1"/>
      <p:bldP spid="14" grpId="0" animBg="1"/>
      <p:bldP spid="14" grpId="1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914400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44" name="Tekstvak 43"/>
          <p:cNvSpPr txBox="1"/>
          <p:nvPr/>
        </p:nvSpPr>
        <p:spPr>
          <a:xfrm>
            <a:off x="547936" y="3284984"/>
            <a:ext cx="2760935" cy="1138773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prstClr val="white"/>
                </a:solidFill>
              </a:rPr>
              <a:t>created by Council Decision 2002/187/JHA (2002); amen-</a:t>
            </a:r>
            <a:r>
              <a:rPr lang="en-GB" sz="1700" dirty="0" err="1">
                <a:solidFill>
                  <a:prstClr val="white"/>
                </a:solidFill>
              </a:rPr>
              <a:t>ded</a:t>
            </a:r>
            <a:r>
              <a:rPr lang="en-GB" sz="1700" dirty="0">
                <a:solidFill>
                  <a:prstClr val="white"/>
                </a:solidFill>
              </a:rPr>
              <a:t> by Council Decision 2009/426/JHA in 2009</a:t>
            </a:r>
          </a:p>
        </p:txBody>
      </p:sp>
      <p:sp>
        <p:nvSpPr>
          <p:cNvPr id="31" name="Tekstvak 30"/>
          <p:cNvSpPr txBox="1"/>
          <p:nvPr/>
        </p:nvSpPr>
        <p:spPr>
          <a:xfrm>
            <a:off x="1403648" y="3284984"/>
            <a:ext cx="3600400" cy="147732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Eurojust is  considered an interim step between a network of coordinated prosecution of crimes and a centralized European prosecutor carrying out prosecution</a:t>
            </a:r>
          </a:p>
        </p:txBody>
      </p:sp>
      <p:sp>
        <p:nvSpPr>
          <p:cNvPr id="33" name="Tekstvak 32"/>
          <p:cNvSpPr txBox="1"/>
          <p:nvPr/>
        </p:nvSpPr>
        <p:spPr>
          <a:xfrm>
            <a:off x="4572000" y="4850576"/>
            <a:ext cx="3456384" cy="1477328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prstClr val="white"/>
                </a:solidFill>
              </a:rPr>
              <a:t>through direct bilateral contacts and information exchange (necessary for preparing EEWs, EAWs, EIOs, JITs, etc.)</a:t>
            </a:r>
          </a:p>
        </p:txBody>
      </p:sp>
      <p:sp>
        <p:nvSpPr>
          <p:cNvPr id="11" name="Tekstvak 10"/>
          <p:cNvSpPr txBox="1"/>
          <p:nvPr/>
        </p:nvSpPr>
        <p:spPr>
          <a:xfrm>
            <a:off x="395536" y="3284984"/>
            <a:ext cx="3024336" cy="1200329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r>
              <a:rPr lang="en-GB" b="1" dirty="0">
                <a:solidFill>
                  <a:prstClr val="white"/>
                </a:solidFill>
              </a:rPr>
              <a:t>a network composed of ‘Contact Points’ (a prosecutor or judge) designated in each member state</a:t>
            </a:r>
          </a:p>
        </p:txBody>
      </p:sp>
      <p:sp>
        <p:nvSpPr>
          <p:cNvPr id="79" name="Tekstvak 78"/>
          <p:cNvSpPr txBox="1"/>
          <p:nvPr/>
        </p:nvSpPr>
        <p:spPr>
          <a:xfrm>
            <a:off x="2339752" y="3185681"/>
            <a:ext cx="3685105" cy="1323439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prstClr val="white"/>
                </a:solidFill>
              </a:rPr>
              <a:t>So far it is OLAF (anti-fraud agency of the Commission) that  investigates fraud against EU budget, corruption and other serious misconduct against EU’s financial interests</a:t>
            </a:r>
          </a:p>
        </p:txBody>
      </p:sp>
      <p:sp>
        <p:nvSpPr>
          <p:cNvPr id="17" name="Rectangle 16"/>
          <p:cNvSpPr/>
          <p:nvPr/>
        </p:nvSpPr>
        <p:spPr>
          <a:xfrm>
            <a:off x="155679" y="620688"/>
            <a:ext cx="8686800" cy="1296144"/>
          </a:xfrm>
          <a:prstGeom prst="rect">
            <a:avLst/>
          </a:prstGeom>
          <a:gradFill flip="none" rotWithShape="1">
            <a:gsLst>
              <a:gs pos="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endParaRPr lang="nl-NL" dirty="0">
              <a:solidFill>
                <a:prstClr val="white"/>
              </a:solidFill>
            </a:endParaRPr>
          </a:p>
        </p:txBody>
      </p:sp>
      <p:grpSp>
        <p:nvGrpSpPr>
          <p:cNvPr id="41" name="Groep 40"/>
          <p:cNvGrpSpPr/>
          <p:nvPr/>
        </p:nvGrpSpPr>
        <p:grpSpPr>
          <a:xfrm>
            <a:off x="1259632" y="2278034"/>
            <a:ext cx="2049239" cy="646910"/>
            <a:chOff x="1610506" y="2566065"/>
            <a:chExt cx="1800210" cy="646910"/>
          </a:xfrm>
        </p:grpSpPr>
        <p:sp>
          <p:nvSpPr>
            <p:cNvPr id="42" name="TextBox 23"/>
            <p:cNvSpPr txBox="1"/>
            <p:nvPr/>
          </p:nvSpPr>
          <p:spPr>
            <a:xfrm>
              <a:off x="2234206" y="2566065"/>
              <a:ext cx="1176510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2800" i="1" dirty="0">
                  <a:solidFill>
                    <a:prstClr val="white"/>
                  </a:solidFill>
                  <a:cs typeface="Arial" pitchFamily="34" charset="0"/>
                </a:rPr>
                <a:t>Eurojust</a:t>
              </a:r>
            </a:p>
          </p:txBody>
        </p:sp>
        <p:sp>
          <p:nvSpPr>
            <p:cNvPr id="43" name="Gelijkbenige driehoek 42"/>
            <p:cNvSpPr/>
            <p:nvPr/>
          </p:nvSpPr>
          <p:spPr>
            <a:xfrm rot="10800000">
              <a:off x="1610506" y="2719709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prstClr val="white"/>
                </a:solidFill>
              </a:endParaRPr>
            </a:p>
          </p:txBody>
        </p:sp>
      </p:grpSp>
      <p:grpSp>
        <p:nvGrpSpPr>
          <p:cNvPr id="26" name="Groep 25"/>
          <p:cNvGrpSpPr/>
          <p:nvPr/>
        </p:nvGrpSpPr>
        <p:grpSpPr>
          <a:xfrm>
            <a:off x="2699792" y="2206026"/>
            <a:ext cx="4264866" cy="646910"/>
            <a:chOff x="1610506" y="2566065"/>
            <a:chExt cx="3746588" cy="646910"/>
          </a:xfrm>
        </p:grpSpPr>
        <p:sp>
          <p:nvSpPr>
            <p:cNvPr id="29" name="TextBox 23"/>
            <p:cNvSpPr txBox="1"/>
            <p:nvPr/>
          </p:nvSpPr>
          <p:spPr>
            <a:xfrm>
              <a:off x="2234206" y="2566065"/>
              <a:ext cx="3122888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2800" i="1" dirty="0">
                  <a:solidFill>
                    <a:prstClr val="white"/>
                  </a:solidFill>
                  <a:cs typeface="Arial" pitchFamily="34" charset="0"/>
                </a:rPr>
                <a:t>Task and role of Eurojust</a:t>
              </a:r>
            </a:p>
          </p:txBody>
        </p:sp>
        <p:sp>
          <p:nvSpPr>
            <p:cNvPr id="30" name="Gelijkbenige driehoek 29"/>
            <p:cNvSpPr/>
            <p:nvPr/>
          </p:nvSpPr>
          <p:spPr>
            <a:xfrm rot="10800000">
              <a:off x="1610506" y="2719709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prstClr val="white"/>
                </a:solidFill>
              </a:endParaRPr>
            </a:p>
          </p:txBody>
        </p:sp>
      </p:grpSp>
      <p:grpSp>
        <p:nvGrpSpPr>
          <p:cNvPr id="75" name="Groep 74"/>
          <p:cNvGrpSpPr/>
          <p:nvPr/>
        </p:nvGrpSpPr>
        <p:grpSpPr>
          <a:xfrm>
            <a:off x="3764608" y="2132856"/>
            <a:ext cx="2607592" cy="646910"/>
            <a:chOff x="1610506" y="2566065"/>
            <a:chExt cx="2222430" cy="646910"/>
          </a:xfrm>
        </p:grpSpPr>
        <p:sp>
          <p:nvSpPr>
            <p:cNvPr id="76" name="TextBox 23"/>
            <p:cNvSpPr txBox="1"/>
            <p:nvPr/>
          </p:nvSpPr>
          <p:spPr>
            <a:xfrm>
              <a:off x="2107691" y="2566065"/>
              <a:ext cx="1725245" cy="4154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2700" i="1" dirty="0">
                  <a:solidFill>
                    <a:prstClr val="white"/>
                  </a:solidFill>
                  <a:cs typeface="Arial" pitchFamily="34" charset="0"/>
                </a:rPr>
                <a:t>EPP vs. OLAF</a:t>
              </a:r>
            </a:p>
          </p:txBody>
        </p:sp>
        <p:sp>
          <p:nvSpPr>
            <p:cNvPr id="77" name="Gelijkbenige driehoek 76"/>
            <p:cNvSpPr/>
            <p:nvPr/>
          </p:nvSpPr>
          <p:spPr>
            <a:xfrm rot="10800000">
              <a:off x="1610506" y="2719709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prstClr val="white"/>
                </a:solidFill>
              </a:endParaRPr>
            </a:p>
          </p:txBody>
        </p:sp>
      </p:grpSp>
      <p:grpSp>
        <p:nvGrpSpPr>
          <p:cNvPr id="69" name="Groep 68"/>
          <p:cNvGrpSpPr/>
          <p:nvPr/>
        </p:nvGrpSpPr>
        <p:grpSpPr>
          <a:xfrm>
            <a:off x="1115616" y="2246347"/>
            <a:ext cx="4024064" cy="646910"/>
            <a:chOff x="1610506" y="2566065"/>
            <a:chExt cx="3429678" cy="646910"/>
          </a:xfrm>
        </p:grpSpPr>
        <p:sp>
          <p:nvSpPr>
            <p:cNvPr id="70" name="TextBox 23"/>
            <p:cNvSpPr txBox="1"/>
            <p:nvPr/>
          </p:nvSpPr>
          <p:spPr>
            <a:xfrm>
              <a:off x="2107691" y="2566065"/>
              <a:ext cx="2932493" cy="4154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2700" i="1" dirty="0">
                  <a:solidFill>
                    <a:prstClr val="white"/>
                  </a:solidFill>
                  <a:cs typeface="Arial" pitchFamily="34" charset="0"/>
                </a:rPr>
                <a:t>EPP’s role and function</a:t>
              </a:r>
            </a:p>
          </p:txBody>
        </p:sp>
        <p:sp>
          <p:nvSpPr>
            <p:cNvPr id="71" name="Gelijkbenige driehoek 70"/>
            <p:cNvSpPr/>
            <p:nvPr/>
          </p:nvSpPr>
          <p:spPr>
            <a:xfrm rot="10800000">
              <a:off x="1610506" y="2719709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prstClr val="white"/>
                </a:solidFill>
              </a:endParaRPr>
            </a:p>
          </p:txBody>
        </p:sp>
      </p:grpSp>
      <p:grpSp>
        <p:nvGrpSpPr>
          <p:cNvPr id="66" name="Groep 65"/>
          <p:cNvGrpSpPr/>
          <p:nvPr/>
        </p:nvGrpSpPr>
        <p:grpSpPr>
          <a:xfrm>
            <a:off x="3059832" y="2093947"/>
            <a:ext cx="5256583" cy="646910"/>
            <a:chOff x="1610506" y="2566065"/>
            <a:chExt cx="4480144" cy="646910"/>
          </a:xfrm>
        </p:grpSpPr>
        <p:sp>
          <p:nvSpPr>
            <p:cNvPr id="67" name="TextBox 23"/>
            <p:cNvSpPr txBox="1"/>
            <p:nvPr/>
          </p:nvSpPr>
          <p:spPr>
            <a:xfrm>
              <a:off x="2107691" y="2566065"/>
              <a:ext cx="3982959" cy="4154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2700" i="1" dirty="0">
                  <a:solidFill>
                    <a:prstClr val="white"/>
                  </a:solidFill>
                  <a:cs typeface="Arial" pitchFamily="34" charset="0"/>
                </a:rPr>
                <a:t>EPP: European Public Prosecutor</a:t>
              </a:r>
            </a:p>
          </p:txBody>
        </p:sp>
        <p:sp>
          <p:nvSpPr>
            <p:cNvPr id="68" name="Gelijkbenige driehoek 67"/>
            <p:cNvSpPr/>
            <p:nvPr/>
          </p:nvSpPr>
          <p:spPr>
            <a:xfrm rot="10800000">
              <a:off x="1610506" y="2719709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prstClr val="white"/>
                </a:solidFill>
              </a:endParaRPr>
            </a:p>
          </p:txBody>
        </p:sp>
      </p:grpSp>
      <p:grpSp>
        <p:nvGrpSpPr>
          <p:cNvPr id="18" name="Groep 17"/>
          <p:cNvGrpSpPr/>
          <p:nvPr/>
        </p:nvGrpSpPr>
        <p:grpSpPr>
          <a:xfrm>
            <a:off x="3491880" y="2093947"/>
            <a:ext cx="5256583" cy="646910"/>
            <a:chOff x="1610506" y="2566065"/>
            <a:chExt cx="4480144" cy="646910"/>
          </a:xfrm>
        </p:grpSpPr>
        <p:sp>
          <p:nvSpPr>
            <p:cNvPr id="20" name="TextBox 23"/>
            <p:cNvSpPr txBox="1"/>
            <p:nvPr/>
          </p:nvSpPr>
          <p:spPr>
            <a:xfrm>
              <a:off x="2107691" y="2566065"/>
              <a:ext cx="3982959" cy="415498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2700" i="1" dirty="0">
                  <a:solidFill>
                    <a:prstClr val="white"/>
                  </a:solidFill>
                  <a:cs typeface="Arial" pitchFamily="34" charset="0"/>
                </a:rPr>
                <a:t>EJN: European Judicial Network</a:t>
              </a:r>
            </a:p>
          </p:txBody>
        </p:sp>
        <p:sp>
          <p:nvSpPr>
            <p:cNvPr id="21" name="Gelijkbenige driehoek 20"/>
            <p:cNvSpPr/>
            <p:nvPr/>
          </p:nvSpPr>
          <p:spPr>
            <a:xfrm rot="10800000">
              <a:off x="1610506" y="2719709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prstClr val="white"/>
                </a:solidFill>
              </a:endParaRPr>
            </a:p>
          </p:txBody>
        </p:sp>
      </p:grpSp>
      <p:grpSp>
        <p:nvGrpSpPr>
          <p:cNvPr id="6" name="Groep 5"/>
          <p:cNvGrpSpPr/>
          <p:nvPr/>
        </p:nvGrpSpPr>
        <p:grpSpPr>
          <a:xfrm>
            <a:off x="1043608" y="2278034"/>
            <a:ext cx="5416995" cy="646910"/>
            <a:chOff x="1610506" y="2566065"/>
            <a:chExt cx="4758709" cy="646910"/>
          </a:xfrm>
        </p:grpSpPr>
        <p:sp>
          <p:nvSpPr>
            <p:cNvPr id="19" name="TextBox 23"/>
            <p:cNvSpPr txBox="1"/>
            <p:nvPr/>
          </p:nvSpPr>
          <p:spPr>
            <a:xfrm>
              <a:off x="2107692" y="2566065"/>
              <a:ext cx="4261523" cy="430887"/>
            </a:xfrm>
            <a:prstGeom prst="rect">
              <a:avLst/>
            </a:prstGeom>
            <a:noFill/>
          </p:spPr>
          <p:txBody>
            <a:bodyPr wrap="square" lIns="0" tIns="0" rIns="0" bIns="0" rtlCol="0">
              <a:spAutoFit/>
            </a:bodyPr>
            <a:lstStyle/>
            <a:p>
              <a:pPr>
                <a:spcAft>
                  <a:spcPts val="1200"/>
                </a:spcAft>
              </a:pPr>
              <a:r>
                <a:rPr lang="en-US" sz="2800" i="1" dirty="0">
                  <a:solidFill>
                    <a:prstClr val="white"/>
                  </a:solidFill>
                  <a:cs typeface="Arial" pitchFamily="34" charset="0"/>
                </a:rPr>
                <a:t>EJN’s Role and function</a:t>
              </a:r>
            </a:p>
          </p:txBody>
        </p:sp>
        <p:sp>
          <p:nvSpPr>
            <p:cNvPr id="4" name="Gelijkbenige driehoek 3"/>
            <p:cNvSpPr/>
            <p:nvPr/>
          </p:nvSpPr>
          <p:spPr>
            <a:xfrm rot="10800000">
              <a:off x="1610506" y="2719709"/>
              <a:ext cx="441213" cy="493266"/>
            </a:xfrm>
            <a:prstGeom prst="triangle">
              <a:avLst/>
            </a:prstGeom>
            <a:solidFill>
              <a:schemeClr val="bg2">
                <a:lumMod val="75000"/>
              </a:schemeClr>
            </a:solidFill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nl-NL">
                <a:solidFill>
                  <a:prstClr val="white"/>
                </a:solidFill>
              </a:endParaRPr>
            </a:p>
          </p:txBody>
        </p:sp>
      </p:grpSp>
      <p:sp>
        <p:nvSpPr>
          <p:cNvPr id="24" name="TextBox 23"/>
          <p:cNvSpPr txBox="1"/>
          <p:nvPr/>
        </p:nvSpPr>
        <p:spPr>
          <a:xfrm>
            <a:off x="1294731" y="118373"/>
            <a:ext cx="7525741" cy="430887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2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Institutional</a:t>
            </a:r>
            <a:r>
              <a:rPr lang="nl-NL" sz="2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</a:t>
            </a:r>
            <a:r>
              <a:rPr lang="nl-NL" sz="2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arrangements</a:t>
            </a:r>
            <a:r>
              <a:rPr lang="nl-NL" sz="2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in </a:t>
            </a:r>
            <a:r>
              <a:rPr lang="nl-NL" sz="2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judicial</a:t>
            </a:r>
            <a:r>
              <a:rPr lang="nl-NL" sz="2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cooperation</a:t>
            </a:r>
          </a:p>
        </p:txBody>
      </p:sp>
      <p:sp>
        <p:nvSpPr>
          <p:cNvPr id="32" name="Gelijkbenige driehoek 31"/>
          <p:cNvSpPr/>
          <p:nvPr/>
        </p:nvSpPr>
        <p:spPr>
          <a:xfrm rot="5400000">
            <a:off x="3960744" y="5707230"/>
            <a:ext cx="441213" cy="493266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23" name="Gelijkbenige driehoek 22"/>
          <p:cNvSpPr/>
          <p:nvPr/>
        </p:nvSpPr>
        <p:spPr>
          <a:xfrm rot="10800000">
            <a:off x="1682514" y="4941168"/>
            <a:ext cx="441213" cy="493266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4" name="Gelijkbenige driehoek 33"/>
          <p:cNvSpPr/>
          <p:nvPr/>
        </p:nvSpPr>
        <p:spPr>
          <a:xfrm rot="10800000">
            <a:off x="3914763" y="4951957"/>
            <a:ext cx="441213" cy="493266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37" name="Gelijkbenige driehoek 36"/>
          <p:cNvSpPr/>
          <p:nvPr/>
        </p:nvSpPr>
        <p:spPr>
          <a:xfrm rot="5400000">
            <a:off x="4680824" y="5275182"/>
            <a:ext cx="441213" cy="493266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27" name="Tekstvak 26"/>
          <p:cNvSpPr txBox="1"/>
          <p:nvPr/>
        </p:nvSpPr>
        <p:spPr>
          <a:xfrm>
            <a:off x="323528" y="5589240"/>
            <a:ext cx="3391450" cy="923330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main role of ‘Contact Points’: to facilitate cross-border judicial cooperation in criminal matters 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48" name="Tekstvak 47"/>
          <p:cNvSpPr txBox="1"/>
          <p:nvPr/>
        </p:nvSpPr>
        <p:spPr>
          <a:xfrm>
            <a:off x="130287" y="5072117"/>
            <a:ext cx="2760935" cy="830997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prstClr val="white"/>
                </a:solidFill>
              </a:rPr>
              <a:t>advises which member state should exercise jurisdiction over cross-border offences</a:t>
            </a:r>
          </a:p>
        </p:txBody>
      </p:sp>
      <p:sp>
        <p:nvSpPr>
          <p:cNvPr id="49" name="Gelijkbenige driehoek 48"/>
          <p:cNvSpPr/>
          <p:nvPr/>
        </p:nvSpPr>
        <p:spPr>
          <a:xfrm rot="16200000">
            <a:off x="3229875" y="5275182"/>
            <a:ext cx="441213" cy="493266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52" name="Gelijkbenige driehoek 51"/>
          <p:cNvSpPr/>
          <p:nvPr/>
        </p:nvSpPr>
        <p:spPr>
          <a:xfrm rot="5400000">
            <a:off x="4252297" y="4421876"/>
            <a:ext cx="441213" cy="493266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graphicFrame>
        <p:nvGraphicFramePr>
          <p:cNvPr id="59" name="Diagram 58"/>
          <p:cNvGraphicFramePr/>
          <p:nvPr/>
        </p:nvGraphicFramePr>
        <p:xfrm>
          <a:off x="5868144" y="836712"/>
          <a:ext cx="3429038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4" r:lo="rId5" r:qs="rId6" r:cs="rId7"/>
          </a:graphicData>
        </a:graphic>
      </p:graphicFrame>
      <p:graphicFrame>
        <p:nvGraphicFramePr>
          <p:cNvPr id="40" name="Diagram 39"/>
          <p:cNvGraphicFramePr/>
          <p:nvPr/>
        </p:nvGraphicFramePr>
        <p:xfrm>
          <a:off x="3015170" y="836712"/>
          <a:ext cx="3429038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9" r:lo="rId10" r:qs="rId11" r:cs="rId12"/>
          </a:graphicData>
        </a:graphic>
      </p:graphicFrame>
      <p:graphicFrame>
        <p:nvGraphicFramePr>
          <p:cNvPr id="38" name="Diagram 37"/>
          <p:cNvGraphicFramePr/>
          <p:nvPr/>
        </p:nvGraphicFramePr>
        <p:xfrm>
          <a:off x="-9166" y="836712"/>
          <a:ext cx="3429038" cy="1296144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14" r:lo="rId15" r:qs="rId16" r:cs="rId17"/>
          </a:graphicData>
        </a:graphic>
      </p:graphicFrame>
      <p:sp>
        <p:nvSpPr>
          <p:cNvPr id="14" name="Tekstvak 13"/>
          <p:cNvSpPr txBox="1"/>
          <p:nvPr/>
        </p:nvSpPr>
        <p:spPr>
          <a:xfrm>
            <a:off x="2655157" y="3066638"/>
            <a:ext cx="2708932" cy="1200329"/>
          </a:xfrm>
          <a:prstGeom prst="rect">
            <a:avLst/>
          </a:prstGeom>
          <a:solidFill>
            <a:srgbClr val="524484"/>
          </a:solidFill>
        </p:spPr>
        <p:txBody>
          <a:bodyPr wrap="square" rtlCol="0">
            <a:spAutoFit/>
          </a:bodyPr>
          <a:lstStyle/>
          <a:p>
            <a:r>
              <a:rPr lang="en-GB" dirty="0">
                <a:solidFill>
                  <a:prstClr val="white"/>
                </a:solidFill>
              </a:rPr>
              <a:t>created by Joint Action 98/428/JHA (1998); amen-</a:t>
            </a:r>
            <a:r>
              <a:rPr lang="en-GB" dirty="0" err="1">
                <a:solidFill>
                  <a:prstClr val="white"/>
                </a:solidFill>
              </a:rPr>
              <a:t>ded</a:t>
            </a:r>
            <a:r>
              <a:rPr lang="en-GB" dirty="0">
                <a:solidFill>
                  <a:prstClr val="white"/>
                </a:solidFill>
              </a:rPr>
              <a:t> by Council Decision 2008/976/JHA in 2008</a:t>
            </a:r>
            <a:endParaRPr lang="nl-NL" dirty="0">
              <a:solidFill>
                <a:prstClr val="white"/>
              </a:solidFill>
            </a:endParaRPr>
          </a:p>
        </p:txBody>
      </p:sp>
      <p:sp>
        <p:nvSpPr>
          <p:cNvPr id="36" name="Tekstvak 35"/>
          <p:cNvSpPr txBox="1"/>
          <p:nvPr/>
        </p:nvSpPr>
        <p:spPr>
          <a:xfrm>
            <a:off x="5612579" y="3861048"/>
            <a:ext cx="3391450" cy="2831544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its  activities are threefold: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>
                <a:solidFill>
                  <a:prstClr val="white"/>
                </a:solidFill>
              </a:rPr>
              <a:t>to coordinate national investigations and prosecutions;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>
                <a:solidFill>
                  <a:prstClr val="white"/>
                </a:solidFill>
              </a:rPr>
              <a:t>to improve cooperation between national authorities, in particular by facilitating multilateral judicial cooperation and mutual recognition; and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b="1" i="1" dirty="0">
                <a:solidFill>
                  <a:prstClr val="white"/>
                </a:solidFill>
              </a:rPr>
              <a:t>to support in other ways the effectiveness of national investigations and prosecutions</a:t>
            </a:r>
            <a:endParaRPr lang="en-US" sz="1600" dirty="0">
              <a:solidFill>
                <a:prstClr val="white"/>
              </a:solidFill>
            </a:endParaRPr>
          </a:p>
        </p:txBody>
      </p:sp>
      <p:sp>
        <p:nvSpPr>
          <p:cNvPr id="78" name="Gelijkbenige driehoek 83"/>
          <p:cNvSpPr/>
          <p:nvPr/>
        </p:nvSpPr>
        <p:spPr>
          <a:xfrm>
            <a:off x="6950533" y="3659072"/>
            <a:ext cx="495385" cy="481113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86" name="Tekstvak 78"/>
          <p:cNvSpPr txBox="1"/>
          <p:nvPr/>
        </p:nvSpPr>
        <p:spPr>
          <a:xfrm>
            <a:off x="4033949" y="6314021"/>
            <a:ext cx="3228885" cy="338554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prstClr val="white"/>
                </a:solidFill>
              </a:rPr>
              <a:t>EPP became operational in 2020</a:t>
            </a:r>
          </a:p>
        </p:txBody>
      </p:sp>
      <p:sp>
        <p:nvSpPr>
          <p:cNvPr id="85" name="Tekstvak 84"/>
          <p:cNvSpPr txBox="1"/>
          <p:nvPr/>
        </p:nvSpPr>
        <p:spPr>
          <a:xfrm>
            <a:off x="4427984" y="2981501"/>
            <a:ext cx="4544888" cy="646331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Currently, the idea is to extend  its competence also to combating terrorism. </a:t>
            </a:r>
            <a:endParaRPr lang="en-GB" sz="1600" b="1" i="1" dirty="0">
              <a:solidFill>
                <a:prstClr val="white"/>
              </a:solidFill>
            </a:endParaRPr>
          </a:p>
        </p:txBody>
      </p:sp>
      <p:sp>
        <p:nvSpPr>
          <p:cNvPr id="65" name="Tekstvak 64"/>
          <p:cNvSpPr txBox="1"/>
          <p:nvPr/>
        </p:nvSpPr>
        <p:spPr>
          <a:xfrm>
            <a:off x="5671432" y="4262729"/>
            <a:ext cx="3264991" cy="1323439"/>
          </a:xfrm>
          <a:prstGeom prst="rect">
            <a:avLst/>
          </a:prstGeom>
          <a:solidFill>
            <a:srgbClr val="98303E"/>
          </a:solidFill>
        </p:spPr>
        <p:txBody>
          <a:bodyPr wrap="square" rtlCol="0">
            <a:spAutoFit/>
          </a:bodyPr>
          <a:lstStyle/>
          <a:p>
            <a:r>
              <a:rPr lang="en-GB" sz="1600" b="1" i="1" dirty="0">
                <a:solidFill>
                  <a:prstClr val="white"/>
                </a:solidFill>
              </a:rPr>
              <a:t>EPP is responsible for investigating, prosecuting and bringing to judgment the perpetrators of offences against the Union’s financial interests </a:t>
            </a:r>
          </a:p>
        </p:txBody>
      </p:sp>
      <p:sp>
        <p:nvSpPr>
          <p:cNvPr id="61" name="Tekstvak 60"/>
          <p:cNvSpPr txBox="1"/>
          <p:nvPr/>
        </p:nvSpPr>
        <p:spPr>
          <a:xfrm>
            <a:off x="213287" y="2927487"/>
            <a:ext cx="3861717" cy="1200329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Article 86 TFEU, as provided in Treaty of Lisbon, gives the Council the power to establish (by unanimity) a European Public Prosecutor</a:t>
            </a:r>
          </a:p>
        </p:txBody>
      </p:sp>
      <p:sp>
        <p:nvSpPr>
          <p:cNvPr id="62" name="Gelijkbenige driehoek 61"/>
          <p:cNvSpPr/>
          <p:nvPr/>
        </p:nvSpPr>
        <p:spPr>
          <a:xfrm rot="10800000">
            <a:off x="772403" y="4218523"/>
            <a:ext cx="441213" cy="493266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63" name="Tekstvak 62"/>
          <p:cNvSpPr txBox="1"/>
          <p:nvPr/>
        </p:nvSpPr>
        <p:spPr>
          <a:xfrm>
            <a:off x="125057" y="4783283"/>
            <a:ext cx="3639551" cy="923330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Commission submitted proposal establishing an EPP in 2013</a:t>
            </a:r>
          </a:p>
          <a:p>
            <a:r>
              <a:rPr lang="en-GB" b="1" i="1" dirty="0">
                <a:solidFill>
                  <a:prstClr val="white"/>
                </a:solidFill>
              </a:rPr>
              <a:t>Council reached agreement in 2017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64" name="Gelijkbenige driehoek 63"/>
          <p:cNvSpPr/>
          <p:nvPr/>
        </p:nvSpPr>
        <p:spPr>
          <a:xfrm rot="7706037">
            <a:off x="3593768" y="5845693"/>
            <a:ext cx="441213" cy="493266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84" name="Gelijkbenige driehoek 83"/>
          <p:cNvSpPr/>
          <p:nvPr/>
        </p:nvSpPr>
        <p:spPr>
          <a:xfrm>
            <a:off x="6798397" y="5686757"/>
            <a:ext cx="495385" cy="481113"/>
          </a:xfrm>
          <a:prstGeom prst="triangle">
            <a:avLst/>
          </a:prstGeom>
          <a:solidFill>
            <a:schemeClr val="bg2">
              <a:lumMod val="75000"/>
            </a:schemeClr>
          </a:solidFill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>
              <a:solidFill>
                <a:prstClr val="white"/>
              </a:solidFill>
            </a:endParaRPr>
          </a:p>
        </p:txBody>
      </p:sp>
      <p:sp>
        <p:nvSpPr>
          <p:cNvPr id="74" name="Tekstvak 73"/>
          <p:cNvSpPr txBox="1"/>
          <p:nvPr/>
        </p:nvSpPr>
        <p:spPr>
          <a:xfrm>
            <a:off x="4871937" y="3895888"/>
            <a:ext cx="3970542" cy="1200329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Its competence is limited to the field of defending  (hence prosecuting) criminal conduct that is harmful to the financial interests of the EU</a:t>
            </a:r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72" name="Tekstvak 71"/>
          <p:cNvSpPr txBox="1"/>
          <p:nvPr/>
        </p:nvSpPr>
        <p:spPr>
          <a:xfrm>
            <a:off x="251520" y="3119095"/>
            <a:ext cx="3663241" cy="2646878"/>
          </a:xfrm>
          <a:prstGeom prst="rect">
            <a:avLst/>
          </a:prstGeom>
          <a:solidFill>
            <a:srgbClr val="524484"/>
          </a:solidFill>
        </p:spPr>
        <p:txBody>
          <a:bodyPr wrap="square" rtlCol="0">
            <a:spAutoFit/>
          </a:bodyPr>
          <a:lstStyle/>
          <a:p>
            <a:r>
              <a:rPr lang="en-GB" b="1" i="1" dirty="0">
                <a:solidFill>
                  <a:prstClr val="white"/>
                </a:solidFill>
              </a:rPr>
              <a:t>It operates as one single office with a decentralised structure organised at two levels.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prstClr val="white"/>
                </a:solidFill>
              </a:rPr>
              <a:t>Central Office composed of European Chief Prosecutor and College (with one European Prosecutor per participating Member State),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sz="1600" i="1" dirty="0">
                <a:solidFill>
                  <a:prstClr val="white"/>
                </a:solidFill>
              </a:rPr>
              <a:t>At decentralised level European Delegated Prosecutors located in Member States </a:t>
            </a:r>
          </a:p>
        </p:txBody>
      </p:sp>
    </p:spTree>
    <p:extLst>
      <p:ext uri="{BB962C8B-B14F-4D97-AF65-F5344CB8AC3E}">
        <p14:creationId xmlns:p14="http://schemas.microsoft.com/office/powerpoint/2010/main" val="1311475100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0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42" presetClass="path" presetSubtype="0" accel="50000" decel="5000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0.00139 0.01829 L 0.00139 0.07084 " pathEditMode="relative" rAng="0" ptsTypes="AA">
                                      <p:cBhvr>
                                        <p:cTn id="8" dur="20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2616"/>
                                    </p:animMotion>
                                  </p:childTnLst>
                                </p:cTn>
                              </p:par>
                              <p:par>
                                <p:cTn id="9" presetID="42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17 -4.56647E-6 L -1.94444E-6 0.02868 " pathEditMode="relative" rAng="0" ptsTypes="AA">
                                      <p:cBhvr>
                                        <p:cTn id="10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0" y="1434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1" fill="hold">
                            <p:stCondLst>
                              <p:cond delay="2000"/>
                            </p:stCondLst>
                            <p:childTnLst>
                              <p:par>
                                <p:cTn id="1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4" dur="20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" fill="hold">
                            <p:stCondLst>
                              <p:cond delay="4000"/>
                            </p:stCondLst>
                            <p:childTnLst>
                              <p:par>
                                <p:cTn id="1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8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" dur="10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5000"/>
                            </p:stCondLst>
                            <p:childTnLst>
                              <p:par>
                                <p:cTn id="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" fill="hold">
                            <p:stCondLst>
                              <p:cond delay="500"/>
                            </p:stCondLst>
                            <p:childTnLst>
                              <p:par>
                                <p:cTn id="32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1000"/>
                                        <p:tgtEl>
                                          <p:spTgt spid="1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1500"/>
                            </p:stCondLst>
                            <p:childTnLst>
                              <p:par>
                                <p:cTn id="37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9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0" dur="10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750"/>
                            </p:stCondLst>
                            <p:childTnLst>
                              <p:par>
                                <p:cTn id="4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4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5" dur="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6" fill="hold">
                            <p:stCondLst>
                              <p:cond delay="3250"/>
                            </p:stCondLst>
                            <p:childTnLst>
                              <p:par>
                                <p:cTn id="4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9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0" dur="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1" fill="hold">
                            <p:stCondLst>
                              <p:cond delay="3750"/>
                            </p:stCondLst>
                            <p:childTnLst>
                              <p:par>
                                <p:cTn id="5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4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5" dur="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6" fill="hold">
                            <p:stCondLst>
                              <p:cond delay="4250"/>
                            </p:stCondLst>
                            <p:childTnLst>
                              <p:par>
                                <p:cTn id="5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9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61" fill="hold">
                            <p:stCondLst>
                              <p:cond delay="4750"/>
                            </p:stCondLst>
                            <p:childTnLst>
                              <p:par>
                                <p:cTn id="6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4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5" dur="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2" presetClass="exit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9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0" dur="1000"/>
                                        <p:tgtEl>
                                          <p:spTgt spid="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2" fill="hold">
                            <p:stCondLst>
                              <p:cond delay="1250"/>
                            </p:stCondLst>
                            <p:childTnLst>
                              <p:par>
                                <p:cTn id="73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4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5" dur="5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77" fill="hold">
                            <p:stCondLst>
                              <p:cond delay="1750"/>
                            </p:stCondLst>
                            <p:childTnLst>
                              <p:par>
                                <p:cTn id="7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79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0" dur="500"/>
                                        <p:tgtEl>
                                          <p:spTgt spid="2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3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4" dur="500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86" fill="hold">
                            <p:stCondLst>
                              <p:cond delay="2250"/>
                            </p:stCondLst>
                            <p:childTnLst>
                              <p:par>
                                <p:cTn id="87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88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9" dur="500"/>
                                        <p:tgtEl>
                                          <p:spTgt spid="3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1" fill="hold">
                            <p:stCondLst>
                              <p:cond delay="2750"/>
                            </p:stCondLst>
                            <p:childTnLst>
                              <p:par>
                                <p:cTn id="9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93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94" dur="500"/>
                                        <p:tgtEl>
                                          <p:spTgt spid="3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6" fill="hold">
                            <p:stCondLst>
                              <p:cond delay="3250"/>
                            </p:stCondLst>
                            <p:childTnLst>
                              <p:par>
                                <p:cTn id="97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99" dur="20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0" fill="hold">
                            <p:stCondLst>
                              <p:cond delay="5250"/>
                            </p:stCondLst>
                            <p:childTnLst>
                              <p:par>
                                <p:cTn id="101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3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4" dur="10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5" fill="hold">
                            <p:stCondLst>
                              <p:cond delay="6250"/>
                            </p:stCondLst>
                            <p:childTnLst>
                              <p:par>
                                <p:cTn id="1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08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09" dur="500" fill="hold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2" presetClass="exit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3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4" dur="1000"/>
                                        <p:tgtEl>
                                          <p:spTgt spid="4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6" presetID="2" presetClass="exit" presetSubtype="4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17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18" dur="500"/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0" fill="hold">
                            <p:stCondLst>
                              <p:cond delay="1250"/>
                            </p:stCondLst>
                            <p:childTnLst>
                              <p:par>
                                <p:cTn id="121" presetID="2" presetClass="entr" presetSubtype="8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3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4" dur="10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5" fill="hold">
                            <p:stCondLst>
                              <p:cond delay="2500"/>
                            </p:stCondLst>
                            <p:childTnLst>
                              <p:par>
                                <p:cTn id="1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8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9" dur="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0" fill="hold">
                            <p:stCondLst>
                              <p:cond delay="3000"/>
                            </p:stCondLst>
                            <p:childTnLst>
                              <p:par>
                                <p:cTn id="1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5" fill="hold">
                            <p:stCondLst>
                              <p:cond delay="3500"/>
                            </p:stCondLst>
                            <p:childTnLst>
                              <p:par>
                                <p:cTn id="1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8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9" dur="500" fill="hold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0" fill="hold">
                            <p:stCondLst>
                              <p:cond delay="4000"/>
                            </p:stCondLst>
                            <p:childTnLst>
                              <p:par>
                                <p:cTn id="1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3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4" dur="500" fill="hold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5" fill="hold">
                            <p:stCondLst>
                              <p:cond delay="4500"/>
                            </p:stCondLst>
                            <p:childTnLst>
                              <p:par>
                                <p:cTn id="14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48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9" dur="500" fill="hold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50" fill="hold">
                            <p:stCondLst>
                              <p:cond delay="5000"/>
                            </p:stCondLst>
                            <p:childTnLst>
                              <p:par>
                                <p:cTn id="15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53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4" dur="500" fill="hold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5" fill="hold">
                      <p:stCondLst>
                        <p:cond delay="indefinite"/>
                      </p:stCondLst>
                      <p:childTnLst>
                        <p:par>
                          <p:cTn id="156" fill="hold">
                            <p:stCondLst>
                              <p:cond delay="0"/>
                            </p:stCondLst>
                            <p:childTnLst>
                              <p:par>
                                <p:cTn id="157" presetID="2" presetClass="exit" presetSubtype="8" fill="hold" nodeType="clickEffect">
                                  <p:stCondLst>
                                    <p:cond delay="25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58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59" dur="1000"/>
                                        <p:tgtEl>
                                          <p:spTgt spid="2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0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1" fill="hold">
                            <p:stCondLst>
                              <p:cond delay="1250"/>
                            </p:stCondLst>
                            <p:childTnLst>
                              <p:par>
                                <p:cTn id="16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3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4" dur="500"/>
                                        <p:tgtEl>
                                          <p:spTgt spid="3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6" fill="hold">
                            <p:stCondLst>
                              <p:cond delay="1750"/>
                            </p:stCondLst>
                            <p:childTnLst>
                              <p:par>
                                <p:cTn id="167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68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69" dur="500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1" fill="hold">
                            <p:stCondLst>
                              <p:cond delay="2250"/>
                            </p:stCondLst>
                            <p:childTnLst>
                              <p:par>
                                <p:cTn id="17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3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4" dur="500"/>
                                        <p:tgtEl>
                                          <p:spTgt spid="3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6" fill="hold">
                            <p:stCondLst>
                              <p:cond delay="2750"/>
                            </p:stCondLst>
                            <p:childTnLst>
                              <p:par>
                                <p:cTn id="177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78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9" dur="500"/>
                                        <p:tgtEl>
                                          <p:spTgt spid="3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1" fill="hold">
                            <p:stCondLst>
                              <p:cond delay="3250"/>
                            </p:stCondLst>
                            <p:childTnLst>
                              <p:par>
                                <p:cTn id="18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3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4" dur="500"/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6" fill="hold">
                            <p:stCondLst>
                              <p:cond delay="3750"/>
                            </p:stCondLst>
                            <p:childTnLst>
                              <p:par>
                                <p:cTn id="187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188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89" dur="500"/>
                                        <p:tgtEl>
                                          <p:spTgt spid="4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1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1" fill="hold">
                            <p:stCondLst>
                              <p:cond delay="5250"/>
                            </p:stCondLst>
                            <p:childTnLst>
                              <p:par>
                                <p:cTn id="192" presetID="2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94" dur="2000"/>
                                        <p:tgtEl>
                                          <p:spTgt spid="5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95" fill="hold">
                            <p:stCondLst>
                              <p:cond delay="7250"/>
                            </p:stCondLst>
                            <p:childTnLst>
                              <p:par>
                                <p:cTn id="196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98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99" dur="1000" fill="hold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0" fill="hold">
                            <p:stCondLst>
                              <p:cond delay="8250"/>
                            </p:stCondLst>
                            <p:childTnLst>
                              <p:par>
                                <p:cTn id="20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3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4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5" fill="hold">
                            <p:stCondLst>
                              <p:cond delay="8750"/>
                            </p:stCondLst>
                            <p:childTnLst>
                              <p:par>
                                <p:cTn id="20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8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09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0" fill="hold">
                            <p:stCondLst>
                              <p:cond delay="9250"/>
                            </p:stCondLst>
                            <p:childTnLst>
                              <p:par>
                                <p:cTn id="21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3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4" dur="500" fill="hold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5" fill="hold">
                            <p:stCondLst>
                              <p:cond delay="9750"/>
                            </p:stCondLst>
                            <p:childTnLst>
                              <p:par>
                                <p:cTn id="21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8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9" dur="500" fill="hold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0" fill="hold">
                            <p:stCondLst>
                              <p:cond delay="10250"/>
                            </p:stCondLst>
                            <p:childTnLst>
                              <p:par>
                                <p:cTn id="22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3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4" dur="500" fill="hold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5" fill="hold">
                            <p:stCondLst>
                              <p:cond delay="10750"/>
                            </p:stCondLst>
                            <p:childTnLst>
                              <p:par>
                                <p:cTn id="22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8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9" dur="500" fill="hold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0" fill="hold">
                            <p:stCondLst>
                              <p:cond delay="11250"/>
                            </p:stCondLst>
                            <p:childTnLst>
                              <p:par>
                                <p:cTn id="23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3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4" dur="500" fill="hold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5" fill="hold">
                            <p:stCondLst>
                              <p:cond delay="11750"/>
                            </p:stCondLst>
                            <p:childTnLst>
                              <p:par>
                                <p:cTn id="236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8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9" dur="500" fill="hold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0" fill="hold">
                            <p:stCondLst>
                              <p:cond delay="12250"/>
                            </p:stCondLst>
                            <p:childTnLst>
                              <p:par>
                                <p:cTn id="241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3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4" dur="500" fill="hold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5" fill="hold">
                      <p:stCondLst>
                        <p:cond delay="indefinite"/>
                      </p:stCondLst>
                      <p:childTnLst>
                        <p:par>
                          <p:cTn id="246" fill="hold">
                            <p:stCondLst>
                              <p:cond delay="0"/>
                            </p:stCondLst>
                            <p:childTnLst>
                              <p:par>
                                <p:cTn id="247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48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9" dur="500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1" fill="hold">
                            <p:stCondLst>
                              <p:cond delay="500"/>
                            </p:stCondLst>
                            <p:childTnLst>
                              <p:par>
                                <p:cTn id="25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3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4" dur="500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5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6" fill="hold">
                            <p:stCondLst>
                              <p:cond delay="1000"/>
                            </p:stCondLst>
                            <p:childTnLst>
                              <p:par>
                                <p:cTn id="257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58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9" dur="500"/>
                                        <p:tgtEl>
                                          <p:spTgt spid="6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1" fill="hold">
                            <p:stCondLst>
                              <p:cond delay="1500"/>
                            </p:stCondLst>
                            <p:childTnLst>
                              <p:par>
                                <p:cTn id="26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3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4" dur="500"/>
                                        <p:tgtEl>
                                          <p:spTgt spid="6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66" fill="hold">
                            <p:stCondLst>
                              <p:cond delay="2000"/>
                            </p:stCondLst>
                            <p:childTnLst>
                              <p:par>
                                <p:cTn id="267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68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69" dur="500"/>
                                        <p:tgtEl>
                                          <p:spTgt spid="8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1" fill="hold">
                            <p:stCondLst>
                              <p:cond delay="2500"/>
                            </p:stCondLst>
                            <p:childTnLst>
                              <p:par>
                                <p:cTn id="27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3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4" dur="500"/>
                                        <p:tgtEl>
                                          <p:spTgt spid="8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7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76" fill="hold">
                            <p:stCondLst>
                              <p:cond delay="3000"/>
                            </p:stCondLst>
                            <p:childTnLst>
                              <p:par>
                                <p:cTn id="277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8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79" dur="500"/>
                                        <p:tgtEl>
                                          <p:spTgt spid="6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1" fill="hold">
                            <p:stCondLst>
                              <p:cond delay="3500"/>
                            </p:stCondLst>
                            <p:childTnLst>
                              <p:par>
                                <p:cTn id="282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3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4" dur="500"/>
                                        <p:tgtEl>
                                          <p:spTgt spid="7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8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6" fill="hold">
                            <p:stCondLst>
                              <p:cond delay="4000"/>
                            </p:stCondLst>
                            <p:childTnLst>
                              <p:par>
                                <p:cTn id="287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88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9" dur="500"/>
                                        <p:tgtEl>
                                          <p:spTgt spid="8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0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8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1" fill="hold">
                            <p:stCondLst>
                              <p:cond delay="4500"/>
                            </p:stCondLst>
                            <p:childTnLst>
                              <p:par>
                                <p:cTn id="292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93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4" dur="1000"/>
                                        <p:tgtEl>
                                          <p:spTgt spid="66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5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6" fill="hold">
                            <p:stCondLst>
                              <p:cond delay="5500"/>
                            </p:stCondLst>
                            <p:childTnLst>
                              <p:par>
                                <p:cTn id="297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99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0" dur="1000" fill="hold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1" fill="hold">
                            <p:stCondLst>
                              <p:cond delay="6500"/>
                            </p:stCondLst>
                            <p:childTnLst>
                              <p:par>
                                <p:cTn id="30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4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05" dur="500" fill="hold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6" fill="hold">
                            <p:stCondLst>
                              <p:cond delay="7000"/>
                            </p:stCondLst>
                            <p:childTnLst>
                              <p:par>
                                <p:cTn id="307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9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0" dur="500" fill="hold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11" fill="hold">
                            <p:stCondLst>
                              <p:cond delay="7500"/>
                            </p:stCondLst>
                            <p:childTnLst>
                              <p:par>
                                <p:cTn id="312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14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5" dur="500" fill="hold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6" fill="hold">
                      <p:stCondLst>
                        <p:cond delay="indefinite"/>
                      </p:stCondLst>
                      <p:childTnLst>
                        <p:par>
                          <p:cTn id="317" fill="hold">
                            <p:stCondLst>
                              <p:cond delay="0"/>
                            </p:stCondLst>
                            <p:childTnLst>
                              <p:par>
                                <p:cTn id="318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19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0" dur="500"/>
                                        <p:tgtEl>
                                          <p:spTgt spid="7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2" fill="hold">
                            <p:stCondLst>
                              <p:cond delay="500"/>
                            </p:stCondLst>
                            <p:childTnLst>
                              <p:par>
                                <p:cTn id="323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4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25" dur="500"/>
                                        <p:tgtEl>
                                          <p:spTgt spid="7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7" fill="hold">
                            <p:stCondLst>
                              <p:cond delay="1000"/>
                            </p:stCondLst>
                            <p:childTnLst>
                              <p:par>
                                <p:cTn id="328" presetID="2" presetClass="exit" presetSubtype="4" fill="hold" grpId="1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9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0" dur="500"/>
                                        <p:tgtEl>
                                          <p:spTgt spid="5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1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2" fill="hold">
                            <p:stCondLst>
                              <p:cond delay="1500"/>
                            </p:stCondLst>
                            <p:childTnLst>
                              <p:par>
                                <p:cTn id="333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34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5" dur="1000"/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3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7" fill="hold">
                            <p:stCondLst>
                              <p:cond delay="2500"/>
                            </p:stCondLst>
                            <p:childTnLst>
                              <p:par>
                                <p:cTn id="338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0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1" dur="1000" fill="hold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42" fill="hold">
                            <p:stCondLst>
                              <p:cond delay="3500"/>
                            </p:stCondLst>
                            <p:childTnLst>
                              <p:par>
                                <p:cTn id="343" presetID="2" presetClass="entr" presetSubtype="4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45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6" dur="500" fill="hold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7" fill="hold">
                      <p:stCondLst>
                        <p:cond delay="indefinite"/>
                      </p:stCondLst>
                      <p:childTnLst>
                        <p:par>
                          <p:cTn id="348" fill="hold">
                            <p:stCondLst>
                              <p:cond delay="0"/>
                            </p:stCondLst>
                            <p:childTnLst>
                              <p:par>
                                <p:cTn id="349" presetID="2" presetClass="exit" presetSubtype="4" fill="hold" grpId="1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0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1" dur="500"/>
                                        <p:tgtEl>
                                          <p:spTgt spid="7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1+ppt_h/2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2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7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53" fill="hold">
                            <p:stCondLst>
                              <p:cond delay="500"/>
                            </p:stCondLst>
                            <p:childTnLst>
                              <p:par>
                                <p:cTn id="354" presetID="2" presetClass="exit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55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56" dur="1000"/>
                                        <p:tgtEl>
                                          <p:spTgt spid="7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5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7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4" grpId="0" animBg="1"/>
      <p:bldP spid="44" grpId="1" animBg="1"/>
      <p:bldP spid="31" grpId="0" animBg="1"/>
      <p:bldP spid="31" grpId="1" animBg="1"/>
      <p:bldP spid="33" grpId="0" animBg="1"/>
      <p:bldP spid="33" grpId="1" animBg="1"/>
      <p:bldP spid="11" grpId="0" animBg="1"/>
      <p:bldP spid="11" grpId="1" animBg="1"/>
      <p:bldP spid="79" grpId="0" animBg="1"/>
      <p:bldP spid="79" grpId="1" animBg="1"/>
      <p:bldP spid="17" grpId="0" animBg="1"/>
      <p:bldP spid="17" grpId="1" animBg="1"/>
      <p:bldP spid="24" grpId="0"/>
      <p:bldP spid="32" grpId="0" animBg="1"/>
      <p:bldP spid="32" grpId="1" animBg="1"/>
      <p:bldP spid="23" grpId="0" animBg="1"/>
      <p:bldP spid="23" grpId="1" animBg="1"/>
      <p:bldP spid="34" grpId="0" animBg="1"/>
      <p:bldP spid="34" grpId="1" animBg="1"/>
      <p:bldP spid="37" grpId="0" animBg="1"/>
      <p:bldP spid="37" grpId="1" animBg="1"/>
      <p:bldP spid="27" grpId="0" animBg="1"/>
      <p:bldP spid="27" grpId="1" animBg="1"/>
      <p:bldP spid="48" grpId="0" animBg="1"/>
      <p:bldP spid="48" grpId="1" animBg="1"/>
      <p:bldP spid="49" grpId="0" animBg="1"/>
      <p:bldP spid="49" grpId="1" animBg="1"/>
      <p:bldP spid="52" grpId="0" animBg="1"/>
      <p:bldP spid="52" grpId="1" animBg="1"/>
      <p:bldGraphic spid="59" grpId="0">
        <p:bldAsOne/>
      </p:bldGraphic>
      <p:bldGraphic spid="40" grpId="0">
        <p:bldAsOne/>
      </p:bldGraphic>
      <p:bldGraphic spid="38" grpId="0">
        <p:bldAsOne/>
      </p:bldGraphic>
      <p:bldP spid="14" grpId="0" animBg="1"/>
      <p:bldP spid="14" grpId="1" animBg="1"/>
      <p:bldP spid="36" grpId="0" animBg="1"/>
      <p:bldP spid="36" grpId="1" animBg="1"/>
      <p:bldP spid="78" grpId="0" animBg="1"/>
      <p:bldP spid="78" grpId="1" animBg="1"/>
      <p:bldP spid="86" grpId="0" animBg="1"/>
      <p:bldP spid="86" grpId="1" animBg="1"/>
      <p:bldP spid="85" grpId="0" animBg="1"/>
      <p:bldP spid="85" grpId="1" animBg="1"/>
      <p:bldP spid="65" grpId="0" animBg="1"/>
      <p:bldP spid="65" grpId="1" animBg="1"/>
      <p:bldP spid="61" grpId="0" animBg="1"/>
      <p:bldP spid="61" grpId="1" animBg="1"/>
      <p:bldP spid="62" grpId="0" animBg="1"/>
      <p:bldP spid="62" grpId="1" animBg="1"/>
      <p:bldP spid="63" grpId="0" animBg="1"/>
      <p:bldP spid="63" grpId="1" animBg="1"/>
      <p:bldP spid="64" grpId="0" animBg="1"/>
      <p:bldP spid="64" grpId="1" animBg="1"/>
      <p:bldP spid="84" grpId="0" animBg="1"/>
      <p:bldP spid="84" grpId="1" animBg="1"/>
      <p:bldP spid="74" grpId="0" animBg="1"/>
      <p:bldP spid="74" grpId="1" animBg="1"/>
      <p:bldP spid="72" grpId="0" animBg="1"/>
      <p:bldP spid="72" grpId="1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0" y="836712"/>
            <a:ext cx="9036496" cy="34163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i="1" u="sng" dirty="0" err="1">
                <a:solidFill>
                  <a:srgbClr val="D6A300"/>
                </a:solidFill>
              </a:rPr>
              <a:t>Leading</a:t>
            </a:r>
            <a:r>
              <a:rPr lang="nl-NL" sz="3600" b="1" i="1" u="sng" dirty="0">
                <a:solidFill>
                  <a:srgbClr val="D6A300"/>
                </a:solidFill>
              </a:rPr>
              <a:t> statement </a:t>
            </a:r>
            <a:r>
              <a:rPr lang="nl-NL" sz="3600" b="1" i="1" u="sng" dirty="0" err="1">
                <a:solidFill>
                  <a:srgbClr val="D6A300"/>
                </a:solidFill>
              </a:rPr>
              <a:t>for</a:t>
            </a:r>
            <a:r>
              <a:rPr lang="nl-NL" sz="3600" b="1" i="1" u="sng" dirty="0">
                <a:solidFill>
                  <a:srgbClr val="D6A300"/>
                </a:solidFill>
              </a:rPr>
              <a:t> in-class </a:t>
            </a:r>
            <a:r>
              <a:rPr lang="nl-NL" sz="3600" b="1" i="1" u="sng" dirty="0" err="1">
                <a:solidFill>
                  <a:srgbClr val="D6A300"/>
                </a:solidFill>
              </a:rPr>
              <a:t>debate</a:t>
            </a:r>
            <a:r>
              <a:rPr lang="nl-NL" sz="3600" b="1" i="1" u="sng" dirty="0">
                <a:solidFill>
                  <a:srgbClr val="D6A300"/>
                </a:solidFill>
              </a:rPr>
              <a:t> of </a:t>
            </a:r>
            <a:r>
              <a:rPr lang="nl-NL" sz="3600" b="1" i="1" u="sng" dirty="0" err="1">
                <a:solidFill>
                  <a:srgbClr val="D6A300"/>
                </a:solidFill>
              </a:rPr>
              <a:t>tomorrow</a:t>
            </a:r>
            <a:r>
              <a:rPr lang="nl-NL" sz="3600" b="1" i="1" u="sng" dirty="0">
                <a:solidFill>
                  <a:srgbClr val="D6A300"/>
                </a:solidFill>
              </a:rPr>
              <a:t>:</a:t>
            </a:r>
          </a:p>
          <a:p>
            <a:pPr algn="ctr"/>
            <a:endParaRPr lang="nl-NL" sz="3600" b="1" i="1" u="sng" dirty="0">
              <a:solidFill>
                <a:srgbClr val="D6A300"/>
              </a:solidFill>
            </a:endParaRPr>
          </a:p>
          <a:p>
            <a:pPr algn="ctr"/>
            <a:endParaRPr lang="nl-NL" sz="3600" b="1" i="1" u="sng" dirty="0">
              <a:solidFill>
                <a:srgbClr val="D6A300"/>
              </a:solidFill>
            </a:endParaRPr>
          </a:p>
          <a:p>
            <a:pPr algn="ctr"/>
            <a:r>
              <a:rPr lang="en-US" sz="3600" b="1" i="1" dirty="0">
                <a:solidFill>
                  <a:srgbClr val="D6A300"/>
                </a:solidFill>
              </a:rPr>
              <a:t>The EU should not have more CT (counter-terrorism) powers.</a:t>
            </a:r>
            <a:endParaRPr lang="nl-NL" sz="3600" b="1" i="1" dirty="0">
              <a:solidFill>
                <a:srgbClr val="D6A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06154525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95536" y="1052736"/>
            <a:ext cx="8280920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3600" b="1" i="1" u="sng" dirty="0" err="1">
                <a:solidFill>
                  <a:srgbClr val="D6A300"/>
                </a:solidFill>
              </a:rPr>
              <a:t>Leading</a:t>
            </a:r>
            <a:r>
              <a:rPr lang="nl-NL" sz="3600" b="1" i="1" u="sng" dirty="0">
                <a:solidFill>
                  <a:srgbClr val="D6A300"/>
                </a:solidFill>
              </a:rPr>
              <a:t> statement </a:t>
            </a:r>
            <a:r>
              <a:rPr lang="nl-NL" sz="3600" b="1" i="1" u="sng" dirty="0" err="1">
                <a:solidFill>
                  <a:srgbClr val="D6A300"/>
                </a:solidFill>
              </a:rPr>
              <a:t>for</a:t>
            </a:r>
            <a:r>
              <a:rPr lang="nl-NL" sz="3600" b="1" i="1" u="sng" dirty="0">
                <a:solidFill>
                  <a:srgbClr val="D6A300"/>
                </a:solidFill>
              </a:rPr>
              <a:t> in-class </a:t>
            </a:r>
            <a:r>
              <a:rPr lang="nl-NL" sz="3600" b="1" i="1" u="sng" dirty="0" err="1">
                <a:solidFill>
                  <a:srgbClr val="D6A300"/>
                </a:solidFill>
              </a:rPr>
              <a:t>debate</a:t>
            </a:r>
            <a:r>
              <a:rPr lang="nl-NL" sz="3600" b="1" i="1" u="sng" dirty="0">
                <a:solidFill>
                  <a:srgbClr val="D6A300"/>
                </a:solidFill>
              </a:rPr>
              <a:t> of </a:t>
            </a:r>
            <a:r>
              <a:rPr lang="nl-NL" sz="3600" b="1" i="1" u="sng" dirty="0" err="1">
                <a:solidFill>
                  <a:srgbClr val="D6A300"/>
                </a:solidFill>
              </a:rPr>
              <a:t>today</a:t>
            </a:r>
            <a:r>
              <a:rPr lang="nl-NL" sz="3600" b="1" i="1" u="sng" dirty="0">
                <a:solidFill>
                  <a:srgbClr val="D6A300"/>
                </a:solidFill>
              </a:rPr>
              <a:t>:</a:t>
            </a:r>
          </a:p>
          <a:p>
            <a:pPr algn="ctr"/>
            <a:endParaRPr lang="nl-NL" sz="3600" b="1" i="1" u="sng" dirty="0">
              <a:solidFill>
                <a:srgbClr val="D6A300"/>
              </a:solidFill>
            </a:endParaRPr>
          </a:p>
          <a:p>
            <a:pPr algn="ctr"/>
            <a:r>
              <a:rPr lang="en-US" sz="3600" b="1" i="1" dirty="0">
                <a:solidFill>
                  <a:srgbClr val="D6A300"/>
                </a:solidFill>
              </a:rPr>
              <a:t>The EU should have its own EU Criminal Code and EU Criminal Procedure Code.</a:t>
            </a:r>
            <a:endParaRPr lang="nl-NL" sz="3600" b="1" i="1" dirty="0">
              <a:solidFill>
                <a:srgbClr val="D6A3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6076520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8" presetClass="entr" presetSubtype="6" fill="hold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strips(downRight)">
                                      <p:cBhvr>
                                        <p:cTn id="7" dur="1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kstvak 2"/>
          <p:cNvSpPr txBox="1"/>
          <p:nvPr/>
        </p:nvSpPr>
        <p:spPr>
          <a:xfrm>
            <a:off x="395536" y="1663060"/>
            <a:ext cx="8280920" cy="141577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nl-NL" sz="5400" b="1" i="1" dirty="0">
                <a:solidFill>
                  <a:srgbClr val="D6A300"/>
                </a:solidFill>
              </a:rPr>
              <a:t>END</a:t>
            </a:r>
            <a:endParaRPr lang="nl-NL" sz="3200" b="1" i="1" dirty="0">
              <a:solidFill>
                <a:srgbClr val="D6A300"/>
              </a:solidFill>
            </a:endParaRPr>
          </a:p>
          <a:p>
            <a:pPr algn="ctr"/>
            <a:endParaRPr lang="nl-NL" sz="3200" b="1" i="1" dirty="0">
              <a:solidFill>
                <a:srgbClr val="D6A300"/>
              </a:solidFill>
            </a:endParaRPr>
          </a:p>
        </p:txBody>
      </p:sp>
      <p:sp>
        <p:nvSpPr>
          <p:cNvPr id="4" name="Tekstvak 3"/>
          <p:cNvSpPr txBox="1"/>
          <p:nvPr/>
        </p:nvSpPr>
        <p:spPr>
          <a:xfrm>
            <a:off x="419304" y="4509120"/>
            <a:ext cx="8568952" cy="126188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lvl="1">
              <a:buClr>
                <a:srgbClr val="D6A300"/>
              </a:buClr>
            </a:pPr>
            <a:r>
              <a:rPr lang="en-GB" sz="2400" i="1" dirty="0"/>
              <a:t>Santino Lo Bianco PhD</a:t>
            </a:r>
          </a:p>
          <a:p>
            <a:pPr lvl="1">
              <a:buClr>
                <a:srgbClr val="D6A300"/>
              </a:buClr>
            </a:pPr>
            <a:r>
              <a:rPr lang="en-GB" sz="2400" i="1" dirty="0"/>
              <a:t>Email: s.lobianco@hhs.nl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endParaRPr lang="nl-NL" sz="2800" b="1" dirty="0"/>
          </a:p>
        </p:txBody>
      </p:sp>
    </p:spTree>
    <p:extLst>
      <p:ext uri="{BB962C8B-B14F-4D97-AF65-F5344CB8AC3E}">
        <p14:creationId xmlns:p14="http://schemas.microsoft.com/office/powerpoint/2010/main" val="1792189200"/>
      </p:ext>
    </p:extLst>
  </p:cSld>
  <p:clrMapOvr>
    <a:masterClrMapping/>
  </p:clrMapOvr>
  <p:transition>
    <p:fade/>
  </p:transition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Rectangle 16"/>
          <p:cNvSpPr/>
          <p:nvPr/>
        </p:nvSpPr>
        <p:spPr>
          <a:xfrm>
            <a:off x="0" y="467961"/>
            <a:ext cx="9145160" cy="1160839"/>
          </a:xfrm>
          <a:prstGeom prst="rect">
            <a:avLst/>
          </a:prstGeom>
          <a:gradFill flip="none" rotWithShape="1">
            <a:gsLst>
              <a:gs pos="300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288104" y="980728"/>
            <a:ext cx="8568952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cooperation between national judicial authorities (judges, public prosecutors, investigative judges, and such) involved in criminal proceedings with cross-border elements, such as requests for extradition, transfer of evidence and/or the execution of judicial decisions from another country (arrest warrant, search warrant, sentence)</a:t>
            </a:r>
            <a:endParaRPr lang="en-GB" dirty="0"/>
          </a:p>
        </p:txBody>
      </p:sp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611560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15" name="Tekstvak 14"/>
          <p:cNvSpPr txBox="1"/>
          <p:nvPr/>
        </p:nvSpPr>
        <p:spPr>
          <a:xfrm>
            <a:off x="323528" y="982469"/>
            <a:ext cx="8568952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n-GB" dirty="0">
                <a:solidFill>
                  <a:schemeClr val="bg1"/>
                </a:solidFill>
              </a:rPr>
              <a:t>(Supranational) establishment of common standards and rules (in EU context: harmonization or approximation of national </a:t>
            </a:r>
            <a:r>
              <a:rPr lang="en-GB" b="1" dirty="0">
                <a:solidFill>
                  <a:schemeClr val="bg1"/>
                </a:solidFill>
              </a:rPr>
              <a:t>‘</a:t>
            </a:r>
            <a:r>
              <a:rPr lang="en-GB" b="1" i="1" dirty="0">
                <a:solidFill>
                  <a:prstClr val="white"/>
                </a:solidFill>
                <a:cs typeface="Arial" pitchFamily="34" charset="0"/>
              </a:rPr>
              <a:t>substantive criminal’ </a:t>
            </a:r>
            <a:r>
              <a:rPr lang="en-GB" dirty="0">
                <a:solidFill>
                  <a:prstClr val="white"/>
                </a:solidFill>
                <a:cs typeface="Arial" pitchFamily="34" charset="0"/>
              </a:rPr>
              <a:t>rules</a:t>
            </a:r>
            <a:r>
              <a:rPr lang="en-GB" dirty="0">
                <a:solidFill>
                  <a:schemeClr val="bg1"/>
                </a:solidFill>
              </a:rPr>
              <a:t>)</a:t>
            </a:r>
            <a:endParaRPr lang="en-GB" dirty="0"/>
          </a:p>
        </p:txBody>
      </p:sp>
      <p:grpSp>
        <p:nvGrpSpPr>
          <p:cNvPr id="8" name="Groep 7"/>
          <p:cNvGrpSpPr/>
          <p:nvPr/>
        </p:nvGrpSpPr>
        <p:grpSpPr>
          <a:xfrm>
            <a:off x="1440304" y="2595676"/>
            <a:ext cx="7704856" cy="4093428"/>
            <a:chOff x="1440304" y="2595676"/>
            <a:chExt cx="7704856" cy="4093428"/>
          </a:xfrm>
        </p:grpSpPr>
        <p:sp>
          <p:nvSpPr>
            <p:cNvPr id="43" name="Tekstvak 42"/>
            <p:cNvSpPr txBox="1">
              <a:spLocks/>
            </p:cNvSpPr>
            <p:nvPr/>
          </p:nvSpPr>
          <p:spPr>
            <a:xfrm>
              <a:off x="1440304" y="2595676"/>
              <a:ext cx="7704856" cy="4093428"/>
            </a:xfrm>
            <a:prstGeom prst="rect">
              <a:avLst/>
            </a:prstGeom>
            <a:solidFill>
              <a:srgbClr val="D6A300"/>
            </a:solidFill>
          </p:spPr>
          <p:txBody>
            <a:bodyPr wrap="square" rtlCol="0">
              <a:spAutoFit/>
            </a:bodyPr>
            <a:lstStyle/>
            <a:p>
              <a:r>
                <a:rPr lang="en-GB" sz="2000" i="1" dirty="0">
                  <a:solidFill>
                    <a:prstClr val="white"/>
                  </a:solidFill>
                  <a:cs typeface="Arial" pitchFamily="34" charset="0"/>
                </a:rPr>
                <a:t>Justice  cooperation is mainly facilitated by </a:t>
              </a:r>
              <a:r>
                <a:rPr lang="en-GB" sz="2000" b="1" i="1" dirty="0">
                  <a:solidFill>
                    <a:prstClr val="white"/>
                  </a:solidFill>
                  <a:cs typeface="Arial" pitchFamily="34" charset="0"/>
                </a:rPr>
                <a:t>‘criminal procedural law’:</a:t>
              </a:r>
            </a:p>
            <a:p>
              <a:r>
                <a:rPr lang="en-GB" sz="2000" i="1" dirty="0">
                  <a:solidFill>
                    <a:prstClr val="white"/>
                  </a:solidFill>
                  <a:cs typeface="Arial" pitchFamily="34" charset="0"/>
                </a:rPr>
                <a:t>A wide set of rules and procedures that govern all stages of a criminal proceeding, from criminal detection, investigation to prosecution. </a:t>
              </a:r>
            </a:p>
            <a:p>
              <a:endParaRPr lang="en-GB" sz="2000" i="1" dirty="0">
                <a:solidFill>
                  <a:prstClr val="white"/>
                </a:solidFill>
                <a:cs typeface="Arial" pitchFamily="34" charset="0"/>
              </a:endParaRPr>
            </a:p>
            <a:p>
              <a:r>
                <a:rPr lang="en-GB" sz="2000" i="1" dirty="0">
                  <a:solidFill>
                    <a:prstClr val="white"/>
                  </a:solidFill>
                  <a:cs typeface="Arial" pitchFamily="34" charset="0"/>
                </a:rPr>
                <a:t>At the international or inter-state level of judicial cooperation, ‘procedural’ instruments include:</a:t>
              </a:r>
            </a:p>
            <a:p>
              <a:r>
                <a:rPr lang="en-GB" sz="2000" i="1" dirty="0">
                  <a:solidFill>
                    <a:prstClr val="white"/>
                  </a:solidFill>
                  <a:cs typeface="Arial" pitchFamily="34" charset="0"/>
                </a:rPr>
                <a:t>-	extradition;</a:t>
              </a:r>
            </a:p>
            <a:p>
              <a:r>
                <a:rPr lang="en-GB" sz="2000" i="1" dirty="0">
                  <a:solidFill>
                    <a:prstClr val="white"/>
                  </a:solidFill>
                  <a:cs typeface="Arial" pitchFamily="34" charset="0"/>
                </a:rPr>
                <a:t>-	mutual assistance in transferring </a:t>
              </a:r>
            </a:p>
            <a:p>
              <a:r>
                <a:rPr lang="en-GB" sz="2000" i="1" dirty="0">
                  <a:solidFill>
                    <a:prstClr val="white"/>
                  </a:solidFill>
                  <a:cs typeface="Arial" pitchFamily="34" charset="0"/>
                </a:rPr>
                <a:t>	evidence;</a:t>
              </a:r>
            </a:p>
            <a:p>
              <a:r>
                <a:rPr lang="en-GB" sz="2000" i="1" dirty="0">
                  <a:solidFill>
                    <a:prstClr val="white"/>
                  </a:solidFill>
                  <a:cs typeface="Arial" pitchFamily="34" charset="0"/>
                </a:rPr>
                <a:t>-	transfer of sentences; </a:t>
              </a:r>
            </a:p>
            <a:p>
              <a:r>
                <a:rPr lang="en-GB" sz="2000" i="1" dirty="0">
                  <a:solidFill>
                    <a:prstClr val="white"/>
                  </a:solidFill>
                  <a:cs typeface="Arial" pitchFamily="34" charset="0"/>
                </a:rPr>
                <a:t>-	transfer of sentenced persons; and</a:t>
              </a:r>
            </a:p>
            <a:p>
              <a:pPr marL="890588" indent="-890588">
                <a:buFontTx/>
                <a:buChar char="-"/>
              </a:pPr>
              <a:r>
                <a:rPr lang="en-GB" sz="2000" i="1" dirty="0">
                  <a:solidFill>
                    <a:prstClr val="white"/>
                  </a:solidFill>
                  <a:cs typeface="Arial" pitchFamily="34" charset="0"/>
                </a:rPr>
                <a:t>measures concerning proceeds of crime (i.e. freezing,</a:t>
              </a:r>
            </a:p>
            <a:p>
              <a:r>
                <a:rPr lang="en-GB" sz="2000" i="1" dirty="0">
                  <a:solidFill>
                    <a:prstClr val="white"/>
                  </a:solidFill>
                  <a:cs typeface="Arial" pitchFamily="34" charset="0"/>
                </a:rPr>
                <a:t>	confiscation, seizure of acquisitions of crime)</a:t>
              </a:r>
            </a:p>
          </p:txBody>
        </p:sp>
        <p:pic>
          <p:nvPicPr>
            <p:cNvPr id="7" name="Afbeelding 6"/>
            <p:cNvPicPr>
              <a:picLocks noChangeAspect="1"/>
            </p:cNvPicPr>
            <p:nvPr/>
          </p:nvPicPr>
          <p:blipFill>
            <a:blip r:embed="rId4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6372200" y="4284893"/>
              <a:ext cx="2520280" cy="1376355"/>
            </a:xfrm>
            <a:prstGeom prst="rect">
              <a:avLst/>
            </a:prstGeom>
          </p:spPr>
        </p:pic>
      </p:grpSp>
      <p:sp>
        <p:nvSpPr>
          <p:cNvPr id="24" name="TextBox 23"/>
          <p:cNvSpPr txBox="1"/>
          <p:nvPr/>
        </p:nvSpPr>
        <p:spPr>
          <a:xfrm>
            <a:off x="2915816" y="567262"/>
            <a:ext cx="5638549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3800" b="1" i="1" dirty="0" err="1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Defining</a:t>
            </a:r>
            <a:r>
              <a:rPr lang="nl-NL" sz="3800" b="1" i="1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 </a:t>
            </a:r>
            <a:r>
              <a:rPr lang="nl-NL" sz="3800" b="1" i="1" dirty="0" err="1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justice</a:t>
            </a:r>
            <a:r>
              <a:rPr lang="nl-NL" sz="3800" b="1" i="1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 cooperation</a:t>
            </a:r>
          </a:p>
        </p:txBody>
      </p:sp>
      <p:sp>
        <p:nvSpPr>
          <p:cNvPr id="14" name="TextBox 23"/>
          <p:cNvSpPr txBox="1"/>
          <p:nvPr/>
        </p:nvSpPr>
        <p:spPr>
          <a:xfrm>
            <a:off x="539552" y="116632"/>
            <a:ext cx="5638549" cy="584775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nl-NL" sz="3800" b="1" i="1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Common </a:t>
            </a:r>
            <a:r>
              <a:rPr lang="nl-NL" sz="3800" b="1" i="1" dirty="0" err="1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justice</a:t>
            </a:r>
            <a:r>
              <a:rPr lang="nl-NL" sz="3800" b="1" i="1" dirty="0">
                <a:solidFill>
                  <a:schemeClr val="bg1">
                    <a:lumMod val="95000"/>
                  </a:schemeClr>
                </a:solidFill>
                <a:cs typeface="Arial" pitchFamily="34" charset="0"/>
              </a:rPr>
              <a:t> policy</a:t>
            </a:r>
          </a:p>
        </p:txBody>
      </p:sp>
      <p:sp>
        <p:nvSpPr>
          <p:cNvPr id="42" name="Tekstvak 41"/>
          <p:cNvSpPr txBox="1"/>
          <p:nvPr/>
        </p:nvSpPr>
        <p:spPr>
          <a:xfrm>
            <a:off x="-36512" y="4226312"/>
            <a:ext cx="8172400" cy="1938992"/>
          </a:xfrm>
          <a:prstGeom prst="rect">
            <a:avLst/>
          </a:prstGeom>
          <a:gradFill>
            <a:gsLst>
              <a:gs pos="27000">
                <a:schemeClr val="accent2">
                  <a:lumMod val="75000"/>
                </a:schemeClr>
              </a:gs>
              <a:gs pos="84000">
                <a:srgbClr val="B76765"/>
              </a:gs>
              <a:gs pos="98000">
                <a:schemeClr val="accent2">
                  <a:lumMod val="75000"/>
                </a:schemeClr>
              </a:gs>
              <a:gs pos="0">
                <a:schemeClr val="accent2">
                  <a:lumMod val="75000"/>
                </a:schemeClr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pPr lvl="6"/>
            <a:r>
              <a:rPr lang="en-GB" sz="2000" i="1" dirty="0">
                <a:solidFill>
                  <a:prstClr val="white"/>
                </a:solidFill>
                <a:cs typeface="Arial" pitchFamily="34" charset="0"/>
              </a:rPr>
              <a:t>Subject of common justice policy in the EU concerns mainly ‘</a:t>
            </a:r>
            <a:r>
              <a:rPr lang="en-GB" sz="2000" b="1" i="1" dirty="0">
                <a:solidFill>
                  <a:prstClr val="white"/>
                </a:solidFill>
                <a:cs typeface="Arial" pitchFamily="34" charset="0"/>
              </a:rPr>
              <a:t>substantive criminal law’:</a:t>
            </a:r>
          </a:p>
          <a:p>
            <a:pPr lvl="6"/>
            <a:endParaRPr lang="en-GB" sz="2000" b="1" i="1" dirty="0">
              <a:solidFill>
                <a:prstClr val="white"/>
              </a:solidFill>
              <a:cs typeface="Arial" pitchFamily="34" charset="0"/>
            </a:endParaRPr>
          </a:p>
          <a:p>
            <a:pPr lvl="6"/>
            <a:r>
              <a:rPr lang="en-GB" sz="2000" i="1" dirty="0">
                <a:solidFill>
                  <a:prstClr val="white"/>
                </a:solidFill>
                <a:cs typeface="Arial" pitchFamily="34" charset="0"/>
              </a:rPr>
              <a:t>a wide set of common definitions and standards of criminal conduct, as well as the definition of the level and nature of penalties </a:t>
            </a:r>
          </a:p>
        </p:txBody>
      </p:sp>
      <p:pic>
        <p:nvPicPr>
          <p:cNvPr id="2" name="Afbeelding 1"/>
          <p:cNvPicPr>
            <a:picLocks noChangeAspect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11560" y="4350775"/>
            <a:ext cx="1584176" cy="17425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21024181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0.00087 -0.00324 L -0.86754 -0.00324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33" y="0"/>
                                    </p:animMotion>
                                  </p:childTnLst>
                                </p:cTn>
                              </p:par>
                              <p:par>
                                <p:cTn id="10" presetID="6" presetClass="emph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1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12" presetID="42" presetClass="path" presetSubtype="0" accel="50000" decel="50000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3.05556E-6 4.36633E-6 L -0.29271 -0.06615 " pathEditMode="relative" rAng="0" ptsTypes="AA">
                                      <p:cBhvr>
                                        <p:cTn id="13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4635" y="-3307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00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2" presetClass="entr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2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3" dur="1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" presetClass="exit" presetSubtype="2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27" dur="1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1+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8" dur="1500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1499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0" fill="hold">
                            <p:stCondLst>
                              <p:cond delay="1500"/>
                            </p:stCondLst>
                            <p:childTnLst>
                              <p:par>
                                <p:cTn id="31" presetID="2" presetClass="exit" presetSubtype="8" fill="hold" grpId="3" nodeType="afterEffect">
                                  <p:stCondLst>
                                    <p:cond delay="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32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1000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0" presetClass="exit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36" dur="10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8" fill="hold">
                            <p:stCondLst>
                              <p:cond delay="2500"/>
                            </p:stCondLst>
                            <p:childTnLst>
                              <p:par>
                                <p:cTn id="39" presetID="2" presetClass="entr" presetSubtype="8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1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3" fill="hold">
                            <p:stCondLst>
                              <p:cond delay="4000"/>
                            </p:stCondLst>
                            <p:childTnLst>
                              <p:par>
                                <p:cTn id="4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10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1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2" dur="2000" fill="hold"/>
                                        <p:tgtEl>
                                          <p:spTgt spid="4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53" presetID="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55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56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3" grpId="0"/>
      <p:bldP spid="3" grpId="1"/>
      <p:bldP spid="15" grpId="0"/>
      <p:bldP spid="24" grpId="0"/>
      <p:bldP spid="24" grpId="1"/>
      <p:bldP spid="24" grpId="2"/>
      <p:bldP spid="24" grpId="3"/>
      <p:bldP spid="14" grpId="0"/>
      <p:bldP spid="42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274638"/>
            <a:ext cx="8640960" cy="1143000"/>
          </a:xfrm>
        </p:spPr>
        <p:txBody>
          <a:bodyPr>
            <a:noAutofit/>
          </a:bodyPr>
          <a:lstStyle/>
          <a:p>
            <a:pPr algn="l"/>
            <a:r>
              <a:rPr lang="nl-NL" sz="4800" b="1" dirty="0" err="1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Competence</a:t>
            </a:r>
            <a:r>
              <a:rPr lang="nl-NL" sz="48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 issues</a:t>
            </a:r>
            <a:endParaRPr lang="en-GB" sz="4800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-72008" y="1340768"/>
            <a:ext cx="9144000" cy="5157191"/>
          </a:xfrm>
        </p:spPr>
        <p:txBody>
          <a:bodyPr>
            <a:normAutofit/>
          </a:bodyPr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Before Lisbon, there were the following issues: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competence issues in the field of substantive criminal law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i="1" dirty="0"/>
              <a:t>first-</a:t>
            </a:r>
            <a:r>
              <a:rPr lang="nl-NL" i="1" dirty="0" err="1"/>
              <a:t>pillar</a:t>
            </a:r>
            <a:r>
              <a:rPr lang="nl-NL" i="1" dirty="0"/>
              <a:t> </a:t>
            </a:r>
            <a:r>
              <a:rPr lang="nl-NL" i="1" dirty="0" err="1"/>
              <a:t>competence</a:t>
            </a:r>
            <a:r>
              <a:rPr lang="nl-NL" i="1" dirty="0"/>
              <a:t> </a:t>
            </a:r>
            <a:r>
              <a:rPr lang="nl-NL" i="1" dirty="0" err="1"/>
              <a:t>to</a:t>
            </a:r>
            <a:r>
              <a:rPr lang="nl-NL" i="1" dirty="0"/>
              <a:t> </a:t>
            </a:r>
            <a:r>
              <a:rPr lang="nl-NL" i="1" dirty="0" err="1"/>
              <a:t>establish</a:t>
            </a:r>
            <a:r>
              <a:rPr lang="nl-NL" i="1" dirty="0"/>
              <a:t> common </a:t>
            </a:r>
            <a:r>
              <a:rPr lang="nl-NL" i="1" dirty="0" err="1"/>
              <a:t>rules</a:t>
            </a:r>
            <a:r>
              <a:rPr lang="nl-NL" i="1" dirty="0"/>
              <a:t> on </a:t>
            </a:r>
            <a:r>
              <a:rPr lang="nl-NL" i="1" dirty="0" err="1"/>
              <a:t>criminal</a:t>
            </a:r>
            <a:r>
              <a:rPr lang="nl-NL" i="1" dirty="0"/>
              <a:t> </a:t>
            </a:r>
            <a:r>
              <a:rPr lang="nl-NL" i="1" dirty="0" err="1"/>
              <a:t>conduct</a:t>
            </a:r>
            <a:r>
              <a:rPr lang="nl-NL" i="1" dirty="0"/>
              <a:t> </a:t>
            </a:r>
            <a:r>
              <a:rPr lang="nl-NL" i="1" dirty="0" err="1"/>
              <a:t>and</a:t>
            </a:r>
            <a:r>
              <a:rPr lang="nl-NL" i="1" dirty="0"/>
              <a:t> </a:t>
            </a:r>
            <a:r>
              <a:rPr lang="nl-NL" i="1" dirty="0" err="1"/>
              <a:t>sanctions</a:t>
            </a:r>
            <a:r>
              <a:rPr lang="nl-NL" i="1" dirty="0"/>
              <a:t>: </a:t>
            </a:r>
            <a:r>
              <a:rPr lang="nl-NL" i="1" dirty="0" err="1"/>
              <a:t>only</a:t>
            </a:r>
            <a:r>
              <a:rPr lang="nl-NL" i="1" dirty="0"/>
              <a:t> </a:t>
            </a:r>
            <a:r>
              <a:rPr lang="nl-NL" i="1" dirty="0" err="1"/>
              <a:t>since</a:t>
            </a:r>
            <a:r>
              <a:rPr lang="nl-NL" i="1" dirty="0"/>
              <a:t> 2005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i="1" dirty="0"/>
              <a:t>no first-</a:t>
            </a:r>
            <a:r>
              <a:rPr lang="nl-NL" i="1" dirty="0" err="1"/>
              <a:t>pillar</a:t>
            </a:r>
            <a:r>
              <a:rPr lang="nl-NL" i="1" dirty="0"/>
              <a:t> </a:t>
            </a:r>
            <a:r>
              <a:rPr lang="nl-NL" i="1" dirty="0" err="1"/>
              <a:t>competence</a:t>
            </a:r>
            <a:r>
              <a:rPr lang="nl-NL" i="1" dirty="0"/>
              <a:t> </a:t>
            </a:r>
            <a:r>
              <a:rPr lang="nl-NL" i="1" dirty="0" err="1"/>
              <a:t>to</a:t>
            </a:r>
            <a:r>
              <a:rPr lang="nl-NL" i="1" dirty="0"/>
              <a:t> </a:t>
            </a:r>
            <a:r>
              <a:rPr lang="nl-NL" i="1" dirty="0" err="1"/>
              <a:t>establish</a:t>
            </a:r>
            <a:r>
              <a:rPr lang="nl-NL" i="1" dirty="0"/>
              <a:t> common </a:t>
            </a:r>
            <a:r>
              <a:rPr lang="nl-NL" i="1" dirty="0" err="1"/>
              <a:t>rules</a:t>
            </a:r>
            <a:r>
              <a:rPr lang="nl-NL" i="1" dirty="0"/>
              <a:t> on </a:t>
            </a:r>
            <a:r>
              <a:rPr lang="nl-NL" i="1" dirty="0" err="1"/>
              <a:t>criminal</a:t>
            </a:r>
            <a:r>
              <a:rPr lang="nl-NL" i="1" dirty="0"/>
              <a:t> </a:t>
            </a:r>
            <a:r>
              <a:rPr lang="nl-NL" i="1" dirty="0" err="1"/>
              <a:t>sanctions</a:t>
            </a:r>
            <a:r>
              <a:rPr lang="nl-NL" i="1" dirty="0"/>
              <a:t> (2007)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competence issues in the field of procedural criminal law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i="1" dirty="0" err="1"/>
              <a:t>reluctance</a:t>
            </a:r>
            <a:r>
              <a:rPr lang="nl-NL" i="1" dirty="0"/>
              <a:t> </a:t>
            </a:r>
            <a:r>
              <a:rPr lang="nl-NL" i="1" dirty="0" err="1"/>
              <a:t>to</a:t>
            </a:r>
            <a:r>
              <a:rPr lang="nl-NL" i="1" dirty="0"/>
              <a:t> </a:t>
            </a:r>
            <a:r>
              <a:rPr lang="nl-NL" i="1" dirty="0" err="1"/>
              <a:t>establish</a:t>
            </a:r>
            <a:r>
              <a:rPr lang="nl-NL" i="1" dirty="0"/>
              <a:t> common </a:t>
            </a:r>
            <a:r>
              <a:rPr lang="nl-NL" i="1" dirty="0" err="1"/>
              <a:t>rules</a:t>
            </a:r>
            <a:r>
              <a:rPr lang="nl-NL" i="1" dirty="0"/>
              <a:t> on </a:t>
            </a:r>
            <a:r>
              <a:rPr lang="nl-NL" i="1" dirty="0" err="1"/>
              <a:t>procedural</a:t>
            </a:r>
            <a:r>
              <a:rPr lang="nl-NL" i="1" dirty="0"/>
              <a:t> </a:t>
            </a:r>
            <a:r>
              <a:rPr lang="nl-NL" i="1" dirty="0" err="1"/>
              <a:t>law</a:t>
            </a:r>
            <a:endParaRPr lang="nl-NL" i="1" dirty="0"/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nl-NL" i="1" dirty="0" err="1"/>
              <a:t>introduction</a:t>
            </a:r>
            <a:r>
              <a:rPr lang="nl-NL" i="1" dirty="0"/>
              <a:t> of </a:t>
            </a:r>
            <a:r>
              <a:rPr lang="nl-NL" i="1" dirty="0" err="1"/>
              <a:t>mutual</a:t>
            </a:r>
            <a:r>
              <a:rPr lang="nl-NL" i="1" dirty="0"/>
              <a:t> </a:t>
            </a:r>
            <a:r>
              <a:rPr lang="nl-NL" i="1" dirty="0" err="1"/>
              <a:t>recognition</a:t>
            </a:r>
            <a:r>
              <a:rPr lang="nl-NL" i="1" dirty="0"/>
              <a:t> </a:t>
            </a:r>
            <a:r>
              <a:rPr lang="nl-NL" i="1" dirty="0" err="1"/>
              <a:t>principle</a:t>
            </a:r>
            <a:r>
              <a:rPr lang="nl-NL" i="1" dirty="0"/>
              <a:t> (Tampere 1999) as an </a:t>
            </a:r>
            <a:r>
              <a:rPr lang="nl-NL" i="1" dirty="0" err="1"/>
              <a:t>alternative</a:t>
            </a:r>
            <a:r>
              <a:rPr lang="nl-NL" i="1" dirty="0"/>
              <a:t> solution (</a:t>
            </a:r>
            <a:r>
              <a:rPr lang="nl-NL" i="1" dirty="0" err="1"/>
              <a:t>to</a:t>
            </a:r>
            <a:r>
              <a:rPr lang="nl-NL" i="1" dirty="0"/>
              <a:t> </a:t>
            </a:r>
            <a:r>
              <a:rPr lang="nl-NL" i="1" dirty="0" err="1"/>
              <a:t>approximation</a:t>
            </a:r>
            <a:r>
              <a:rPr lang="nl-NL" i="1" dirty="0"/>
              <a:t>/</a:t>
            </a:r>
            <a:r>
              <a:rPr lang="nl-NL" i="1" dirty="0" err="1"/>
              <a:t>harmonisation</a:t>
            </a:r>
            <a:r>
              <a:rPr lang="nl-NL" i="1" dirty="0"/>
              <a:t>)</a:t>
            </a:r>
            <a:endParaRPr lang="en-GB" i="1" dirty="0"/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34625444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500"/>
                            </p:stCondLst>
                            <p:childTnLst>
                              <p:par>
                                <p:cTn id="10" presetID="2" presetClass="entr" presetSubtype="4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4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8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0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2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5" dur="500" fill="hold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6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8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9" dur="500" fill="hold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0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2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>
            <a:spLocks/>
          </p:cNvSpPr>
          <p:nvPr/>
        </p:nvSpPr>
        <p:spPr>
          <a:xfrm>
            <a:off x="6343015" y="620688"/>
            <a:ext cx="2777464" cy="1631216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r>
              <a:rPr lang="en-GB" sz="2000" dirty="0">
                <a:solidFill>
                  <a:prstClr val="white"/>
                </a:solidFill>
              </a:rPr>
              <a:t>In 2005, ECJ ruled that adoption of criminal law measures in first pillar was a necessary element of Community legislation </a:t>
            </a:r>
            <a:endParaRPr lang="nl-NL" sz="2000" dirty="0">
              <a:solidFill>
                <a:prstClr val="white"/>
              </a:solidFill>
            </a:endParaRPr>
          </a:p>
        </p:txBody>
      </p:sp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611560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1691680" y="332656"/>
            <a:ext cx="450081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Issues on substantive criminal law </a:t>
            </a:r>
            <a:endParaRPr lang="nl-NL" sz="2400" b="1" dirty="0">
              <a:solidFill>
                <a:srgbClr val="F79646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620688"/>
            <a:ext cx="5795704" cy="3418061"/>
          </a:xfrm>
          <a:prstGeom prst="rect">
            <a:avLst/>
          </a:prstGeom>
          <a:gradFill flip="none" rotWithShape="1">
            <a:gsLst>
              <a:gs pos="300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0"/>
            <a:ext cx="1393159" cy="2740565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sp>
        <p:nvSpPr>
          <p:cNvPr id="25" name="TextBox 24"/>
          <p:cNvSpPr txBox="1"/>
          <p:nvPr/>
        </p:nvSpPr>
        <p:spPr>
          <a:xfrm>
            <a:off x="1763688" y="764704"/>
            <a:ext cx="4104456" cy="3170099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>
              <a:spcAft>
                <a:spcPts val="1200"/>
              </a:spcAft>
            </a:pPr>
            <a:r>
              <a:rPr lang="en-GB" sz="2200" b="1" dirty="0">
                <a:solidFill>
                  <a:prstClr val="white"/>
                </a:solidFill>
                <a:cs typeface="Arial" pitchFamily="34" charset="0"/>
              </a:rPr>
              <a:t>Before Lisbon (2009):</a:t>
            </a:r>
          </a:p>
          <a:p>
            <a:pPr marL="266700" indent="-2667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i="1" dirty="0">
                <a:solidFill>
                  <a:prstClr val="white"/>
                </a:solidFill>
                <a:cs typeface="Arial" pitchFamily="34" charset="0"/>
              </a:rPr>
              <a:t>exclusive third pillar  competence</a:t>
            </a:r>
            <a:endParaRPr lang="nl-NL" sz="2200" i="1" dirty="0">
              <a:solidFill>
                <a:prstClr val="white"/>
              </a:solidFill>
              <a:cs typeface="Arial" pitchFamily="34" charset="0"/>
            </a:endParaRPr>
          </a:p>
          <a:p>
            <a:pPr marL="266700" indent="-2667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i="1" dirty="0">
                <a:solidFill>
                  <a:prstClr val="white"/>
                </a:solidFill>
                <a:cs typeface="Arial" pitchFamily="34" charset="0"/>
              </a:rPr>
              <a:t>enforcement of community rules through criminal law would be more effective if there is criminal law competence in Community first pillar , however …….</a:t>
            </a:r>
          </a:p>
          <a:p>
            <a:pPr marL="266700" indent="-2667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l-NL" sz="2200" i="1" dirty="0">
                <a:solidFill>
                  <a:prstClr val="white"/>
                </a:solidFill>
                <a:cs typeface="Arial" pitchFamily="34" charset="0"/>
              </a:rPr>
              <a:t>… </a:t>
            </a:r>
            <a:r>
              <a:rPr lang="nl-NL" sz="2200" i="1" dirty="0" err="1">
                <a:solidFill>
                  <a:prstClr val="white"/>
                </a:solidFill>
                <a:cs typeface="Arial" pitchFamily="34" charset="0"/>
              </a:rPr>
              <a:t>resistance</a:t>
            </a:r>
            <a:r>
              <a:rPr lang="nl-NL" sz="2200" i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sz="2200" i="1" dirty="0" err="1">
                <a:solidFill>
                  <a:prstClr val="white"/>
                </a:solidFill>
                <a:cs typeface="Arial" pitchFamily="34" charset="0"/>
              </a:rPr>
              <a:t>by</a:t>
            </a:r>
            <a:r>
              <a:rPr lang="nl-NL" sz="2200" i="1" dirty="0">
                <a:solidFill>
                  <a:prstClr val="white"/>
                </a:solidFill>
                <a:cs typeface="Arial" pitchFamily="34" charset="0"/>
              </a:rPr>
              <a:t> member </a:t>
            </a:r>
            <a:r>
              <a:rPr lang="nl-NL" sz="2200" i="1" dirty="0" err="1">
                <a:solidFill>
                  <a:prstClr val="white"/>
                </a:solidFill>
                <a:cs typeface="Arial" pitchFamily="34" charset="0"/>
              </a:rPr>
              <a:t>states</a:t>
            </a:r>
            <a:r>
              <a:rPr lang="nl-NL" sz="2200" i="1" dirty="0">
                <a:solidFill>
                  <a:prstClr val="white"/>
                </a:solidFill>
                <a:cs typeface="Arial" pitchFamily="34" charset="0"/>
              </a:rPr>
              <a:t> 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336512" y="2780928"/>
            <a:ext cx="2844000" cy="126188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900" dirty="0">
                <a:solidFill>
                  <a:prstClr val="white"/>
                </a:solidFill>
                <a:cs typeface="Arial" pitchFamily="34" charset="0"/>
              </a:rPr>
              <a:t>In 2007, ECJ indicated that Community competence does not extend to deter-</a:t>
            </a:r>
            <a:r>
              <a:rPr lang="en-GB" sz="1900" dirty="0" err="1">
                <a:solidFill>
                  <a:prstClr val="white"/>
                </a:solidFill>
                <a:cs typeface="Arial" pitchFamily="34" charset="0"/>
              </a:rPr>
              <a:t>mination</a:t>
            </a:r>
            <a:r>
              <a:rPr lang="en-GB" sz="1900" dirty="0">
                <a:solidFill>
                  <a:prstClr val="white"/>
                </a:solidFill>
                <a:cs typeface="Arial" pitchFamily="34" charset="0"/>
              </a:rPr>
              <a:t> of penalties</a:t>
            </a:r>
            <a:r>
              <a:rPr lang="nl-NL" sz="1900" dirty="0">
                <a:solidFill>
                  <a:prstClr val="white"/>
                </a:solidFill>
              </a:rPr>
              <a:t> </a:t>
            </a:r>
          </a:p>
        </p:txBody>
      </p:sp>
      <p:sp>
        <p:nvSpPr>
          <p:cNvPr id="10" name="Tekstvak 9"/>
          <p:cNvSpPr txBox="1"/>
          <p:nvPr/>
        </p:nvSpPr>
        <p:spPr>
          <a:xfrm>
            <a:off x="1403648" y="4391813"/>
            <a:ext cx="7781977" cy="2215991"/>
          </a:xfrm>
          <a:prstGeom prst="rect">
            <a:avLst/>
          </a:prstGeom>
          <a:gradFill>
            <a:gsLst>
              <a:gs pos="27000">
                <a:schemeClr val="accent2">
                  <a:lumMod val="75000"/>
                </a:schemeClr>
              </a:gs>
              <a:gs pos="84000">
                <a:srgbClr val="B76765"/>
              </a:gs>
              <a:gs pos="98000">
                <a:schemeClr val="accent2">
                  <a:lumMod val="75000"/>
                </a:schemeClr>
              </a:gs>
              <a:gs pos="0">
                <a:schemeClr val="accent2">
                  <a:lumMod val="75000"/>
                </a:schemeClr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pPr marL="266700" indent="-174625"/>
            <a:r>
              <a:rPr lang="en-GB" b="1" i="1" dirty="0">
                <a:solidFill>
                  <a:prstClr val="white"/>
                </a:solidFill>
                <a:cs typeface="Arial" pitchFamily="34" charset="0"/>
              </a:rPr>
              <a:t>Since Lisbon Treaty</a:t>
            </a:r>
            <a:r>
              <a:rPr lang="en-GB" dirty="0">
                <a:solidFill>
                  <a:prstClr val="white"/>
                </a:solidFill>
                <a:cs typeface="Arial" pitchFamily="34" charset="0"/>
              </a:rPr>
              <a:t>, the EU can (on the basis of ordinary legislative procedure):</a:t>
            </a:r>
          </a:p>
          <a:p>
            <a:pPr marL="266700" indent="-174625"/>
            <a:endParaRPr lang="en-GB" sz="600" dirty="0">
              <a:solidFill>
                <a:prstClr val="white"/>
              </a:solidFill>
              <a:cs typeface="Arial" pitchFamily="34" charset="0"/>
            </a:endParaRPr>
          </a:p>
          <a:p>
            <a:pPr marL="266700" indent="-174625"/>
            <a:r>
              <a:rPr lang="en-GB" dirty="0">
                <a:solidFill>
                  <a:prstClr val="white"/>
                </a:solidFill>
                <a:cs typeface="Arial" pitchFamily="34" charset="0"/>
              </a:rPr>
              <a:t>• </a:t>
            </a:r>
            <a:r>
              <a:rPr lang="en-GB" b="1" i="1" dirty="0">
                <a:solidFill>
                  <a:prstClr val="white"/>
                </a:solidFill>
                <a:cs typeface="Arial" pitchFamily="34" charset="0"/>
              </a:rPr>
              <a:t>not only </a:t>
            </a:r>
            <a:r>
              <a:rPr lang="en-GB" dirty="0">
                <a:solidFill>
                  <a:prstClr val="white"/>
                </a:solidFill>
                <a:cs typeface="Arial" pitchFamily="34" charset="0"/>
              </a:rPr>
              <a:t>establish minimum rules on definition of criminal offences and sanctions in relation to cross-border crime (terrorism, organized crime, trafficking in human beings, drug trafficking,  etc.) – see article 83(1) TFEU;</a:t>
            </a:r>
          </a:p>
          <a:p>
            <a:pPr marL="266700" indent="-174625"/>
            <a:endParaRPr lang="en-GB" sz="600" dirty="0">
              <a:solidFill>
                <a:prstClr val="white"/>
              </a:solidFill>
              <a:cs typeface="Arial" pitchFamily="34" charset="0"/>
            </a:endParaRPr>
          </a:p>
          <a:p>
            <a:pPr marL="266700" indent="-174625"/>
            <a:r>
              <a:rPr lang="en-GB" dirty="0">
                <a:solidFill>
                  <a:prstClr val="white"/>
                </a:solidFill>
                <a:cs typeface="Arial" pitchFamily="34" charset="0"/>
              </a:rPr>
              <a:t>• </a:t>
            </a:r>
            <a:r>
              <a:rPr lang="en-GB" b="1" i="1" dirty="0">
                <a:solidFill>
                  <a:prstClr val="white"/>
                </a:solidFill>
                <a:cs typeface="Arial" pitchFamily="34" charset="0"/>
              </a:rPr>
              <a:t>but also </a:t>
            </a:r>
            <a:r>
              <a:rPr lang="en-GB" dirty="0">
                <a:solidFill>
                  <a:prstClr val="white"/>
                </a:solidFill>
                <a:cs typeface="Arial" pitchFamily="34" charset="0"/>
              </a:rPr>
              <a:t>enforce through criminal law in traditional fields of Community action (environmental protection, consumer protection, food safety, subsidies, agriculture etc.) – see article 83(2) TFEU</a:t>
            </a:r>
          </a:p>
        </p:txBody>
      </p:sp>
    </p:spTree>
    <p:extLst>
      <p:ext uri="{BB962C8B-B14F-4D97-AF65-F5344CB8AC3E}">
        <p14:creationId xmlns:p14="http://schemas.microsoft.com/office/powerpoint/2010/main" val="2647060105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2950"/>
                            </p:stCondLst>
                            <p:childTnLst>
                              <p:par>
                                <p:cTn id="1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4175"/>
                            </p:stCondLst>
                            <p:childTnLst>
                              <p:par>
                                <p:cTn id="1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2" fill="hold">
                            <p:stCondLst>
                              <p:cond delay="7850"/>
                            </p:stCondLst>
                            <p:childTnLst>
                              <p:par>
                                <p:cTn id="23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0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1" dur="10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42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43" dur="1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24" grpId="0"/>
      <p:bldP spid="24" grpId="1"/>
      <p:bldP spid="25" grpId="0" uiExpand="1" build="p"/>
      <p:bldP spid="9" grpId="0" animBg="1"/>
      <p:bldP spid="10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755576" y="4645742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17" name="Rectangle 16"/>
          <p:cNvSpPr/>
          <p:nvPr/>
        </p:nvSpPr>
        <p:spPr>
          <a:xfrm>
            <a:off x="-23258" y="1052735"/>
            <a:ext cx="7115538" cy="2986014"/>
          </a:xfrm>
          <a:prstGeom prst="rect">
            <a:avLst/>
          </a:prstGeom>
          <a:gradFill flip="none" rotWithShape="1">
            <a:gsLst>
              <a:gs pos="300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sp>
        <p:nvSpPr>
          <p:cNvPr id="25" name="TextBox 24"/>
          <p:cNvSpPr txBox="1"/>
          <p:nvPr/>
        </p:nvSpPr>
        <p:spPr>
          <a:xfrm>
            <a:off x="107504" y="764704"/>
            <a:ext cx="6840760" cy="5863144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344487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prstClr val="white"/>
                </a:solidFill>
                <a:cs typeface="Arial" pitchFamily="34" charset="0"/>
              </a:rPr>
              <a:t> Framework Decision 2002/475/JHA on combating terrorism</a:t>
            </a:r>
          </a:p>
          <a:p>
            <a:pPr marL="344487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prstClr val="white"/>
                </a:solidFill>
                <a:cs typeface="Arial" pitchFamily="34" charset="0"/>
              </a:rPr>
              <a:t>Framework Decision 2004/757/JHA laying down minimum provisions on the constituent elements of criminal acts and penalties in the field of illicit drug trafficking</a:t>
            </a:r>
          </a:p>
          <a:p>
            <a:pPr marL="344487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prstClr val="white"/>
                </a:solidFill>
                <a:cs typeface="Arial" pitchFamily="34" charset="0"/>
              </a:rPr>
              <a:t>Directive 2008/99/EC on the protection of the environment through criminal law</a:t>
            </a:r>
          </a:p>
          <a:p>
            <a:pPr marL="344487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prstClr val="white"/>
                </a:solidFill>
                <a:cs typeface="Arial" pitchFamily="34" charset="0"/>
              </a:rPr>
              <a:t>Framework Decision 2008/913/JHA on combating certain forms and expressions of racism and xenophobia by means of criminal law</a:t>
            </a:r>
          </a:p>
          <a:p>
            <a:pPr marL="344487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b="1" i="1" dirty="0">
                <a:solidFill>
                  <a:prstClr val="white"/>
                </a:solidFill>
                <a:cs typeface="Arial" pitchFamily="34" charset="0"/>
              </a:rPr>
              <a:t>Directive 2009/52/EC on </a:t>
            </a:r>
            <a:r>
              <a:rPr lang="nl-NL" b="1" i="1" dirty="0" err="1">
                <a:solidFill>
                  <a:prstClr val="white"/>
                </a:solidFill>
                <a:cs typeface="Arial" pitchFamily="34" charset="0"/>
              </a:rPr>
              <a:t>sanctions</a:t>
            </a:r>
            <a:r>
              <a:rPr lang="nl-NL" b="1" i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b="1" i="1" dirty="0" err="1">
                <a:solidFill>
                  <a:prstClr val="white"/>
                </a:solidFill>
                <a:cs typeface="Arial" pitchFamily="34" charset="0"/>
              </a:rPr>
              <a:t>and</a:t>
            </a:r>
            <a:r>
              <a:rPr lang="nl-NL" b="1" i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b="1" i="1" dirty="0" err="1">
                <a:solidFill>
                  <a:prstClr val="white"/>
                </a:solidFill>
                <a:cs typeface="Arial" pitchFamily="34" charset="0"/>
              </a:rPr>
              <a:t>measures</a:t>
            </a:r>
            <a:r>
              <a:rPr lang="nl-NL" b="1" i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b="1" i="1" dirty="0" err="1">
                <a:solidFill>
                  <a:prstClr val="white"/>
                </a:solidFill>
                <a:cs typeface="Arial" pitchFamily="34" charset="0"/>
              </a:rPr>
              <a:t>against</a:t>
            </a:r>
            <a:r>
              <a:rPr lang="nl-NL" b="1" i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b="1" i="1" dirty="0" err="1">
                <a:solidFill>
                  <a:prstClr val="white"/>
                </a:solidFill>
                <a:cs typeface="Arial" pitchFamily="34" charset="0"/>
              </a:rPr>
              <a:t>employers</a:t>
            </a:r>
            <a:r>
              <a:rPr lang="nl-NL" b="1" i="1" dirty="0">
                <a:solidFill>
                  <a:prstClr val="white"/>
                </a:solidFill>
                <a:cs typeface="Arial" pitchFamily="34" charset="0"/>
              </a:rPr>
              <a:t> of </a:t>
            </a:r>
            <a:r>
              <a:rPr lang="nl-NL" b="1" i="1" dirty="0" err="1">
                <a:solidFill>
                  <a:prstClr val="white"/>
                </a:solidFill>
                <a:cs typeface="Arial" pitchFamily="34" charset="0"/>
              </a:rPr>
              <a:t>illegallly</a:t>
            </a:r>
            <a:r>
              <a:rPr lang="nl-NL" b="1" i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b="1" i="1" dirty="0" err="1">
                <a:solidFill>
                  <a:prstClr val="white"/>
                </a:solidFill>
                <a:cs typeface="Arial" pitchFamily="34" charset="0"/>
              </a:rPr>
              <a:t>staying</a:t>
            </a:r>
            <a:r>
              <a:rPr lang="nl-NL" b="1" i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b="1" i="1" dirty="0" err="1">
                <a:solidFill>
                  <a:prstClr val="white"/>
                </a:solidFill>
                <a:cs typeface="Arial" pitchFamily="34" charset="0"/>
              </a:rPr>
              <a:t>third</a:t>
            </a:r>
            <a:r>
              <a:rPr lang="nl-NL" b="1" i="1" dirty="0">
                <a:solidFill>
                  <a:prstClr val="white"/>
                </a:solidFill>
                <a:cs typeface="Arial" pitchFamily="34" charset="0"/>
              </a:rPr>
              <a:t>-country </a:t>
            </a:r>
            <a:r>
              <a:rPr lang="nl-NL" b="1" i="1" dirty="0" err="1">
                <a:solidFill>
                  <a:prstClr val="white"/>
                </a:solidFill>
                <a:cs typeface="Arial" pitchFamily="34" charset="0"/>
              </a:rPr>
              <a:t>nationals</a:t>
            </a:r>
            <a:endParaRPr lang="en-GB" b="1" i="1" dirty="0">
              <a:solidFill>
                <a:prstClr val="white"/>
              </a:solidFill>
              <a:cs typeface="Arial" pitchFamily="34" charset="0"/>
            </a:endParaRPr>
          </a:p>
          <a:p>
            <a:pPr marL="344487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prstClr val="white"/>
                </a:solidFill>
                <a:cs typeface="Arial" pitchFamily="34" charset="0"/>
              </a:rPr>
              <a:t> Directive 2014/57/EU on criminal sanctions for market abuse (market abuse directive)</a:t>
            </a:r>
          </a:p>
          <a:p>
            <a:pPr marL="344487" indent="-171450">
              <a:lnSpc>
                <a:spcPct val="150000"/>
              </a:lnSpc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en-GB" b="1" i="1" dirty="0">
                <a:solidFill>
                  <a:prstClr val="white"/>
                </a:solidFill>
                <a:cs typeface="Arial" pitchFamily="34" charset="0"/>
              </a:rPr>
              <a:t>Directive 2013/40/EU on attacks against information systems </a:t>
            </a:r>
          </a:p>
        </p:txBody>
      </p:sp>
      <p:sp>
        <p:nvSpPr>
          <p:cNvPr id="24" name="TextBox 23"/>
          <p:cNvSpPr txBox="1"/>
          <p:nvPr/>
        </p:nvSpPr>
        <p:spPr>
          <a:xfrm>
            <a:off x="60503" y="692696"/>
            <a:ext cx="7463825" cy="400110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GB" sz="26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Examples of EU legislation on substantive rules</a:t>
            </a:r>
            <a:endParaRPr lang="nl-NL" sz="2600" b="1" dirty="0">
              <a:solidFill>
                <a:srgbClr val="F79646">
                  <a:lumMod val="75000"/>
                </a:srgbClr>
              </a:solidFill>
              <a:cs typeface="Arial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597309051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35" presetClass="path" presetSubtype="0" accel="50000" decel="5000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33333E-6 3.78353E-6 L -0.86666 3.78353E-6 " pathEditMode="relative" rAng="0" ptsTypes="AA">
                                      <p:cBhvr>
                                        <p:cTn id="9" dur="2000" spd="-100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433" y="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0" fill="hold">
                            <p:stCondLst>
                              <p:cond delay="2000"/>
                            </p:stCondLst>
                            <p:childTnLst>
                              <p:par>
                                <p:cTn id="11" presetID="6" presetClass="emph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12" dur="2000" fill="hold"/>
                                        <p:tgtEl>
                                          <p:spTgt spid="17"/>
                                        </p:tgtEl>
                                      </p:cBhvr>
                                      <p:by x="100000" y="400000"/>
                                    </p:animScale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2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childTnLst>
                                </p:cTn>
                              </p:par>
                              <p:par>
                                <p:cTn id="15" presetID="42" presetClass="path" presetSubtype="0" accel="50000" decel="50000" fill="hold" grpId="3" nodeType="withEffect">
                                  <p:stCondLst>
                                    <p:cond delay="0"/>
                                  </p:stCondLst>
                                  <p:childTnLst>
                                    <p:animMotion origin="layout" path="M -3.61111E-6 2.22017E-7 L -0.0026 -0.07516 " pathEditMode="relative" rAng="0" ptsTypes="AA">
                                      <p:cBhvr>
                                        <p:cTn id="1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  <p:rCtr x="-139" y="-3770"/>
                                    </p:animMotion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7" fill="hold">
                            <p:stCondLst>
                              <p:cond delay="4000"/>
                            </p:stCondLst>
                            <p:childTnLst>
                              <p:par>
                                <p:cTn id="1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2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5700"/>
                            </p:stCondLst>
                            <p:childTnLst>
                              <p:par>
                                <p:cTn id="22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4" dur="500"/>
                                        <p:tgtEl>
                                          <p:spTgt spid="2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5" fill="hold">
                            <p:stCondLst>
                              <p:cond delay="9675"/>
                            </p:stCondLst>
                            <p:childTnLst>
                              <p:par>
                                <p:cTn id="26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2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9" fill="hold">
                            <p:stCondLst>
                              <p:cond delay="11850"/>
                            </p:stCondLst>
                            <p:childTnLst>
                              <p:par>
                                <p:cTn id="30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3" fill="hold">
                            <p:stCondLst>
                              <p:cond delay="15000"/>
                            </p:stCondLst>
                            <p:childTnLst>
                              <p:par>
                                <p:cTn id="34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500"/>
                                        <p:tgtEl>
                                          <p:spTgt spid="2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7" fill="hold">
                            <p:stCondLst>
                              <p:cond delay="17925"/>
                            </p:stCondLst>
                            <p:childTnLst>
                              <p:par>
                                <p:cTn id="38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2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41" fill="hold">
                            <p:stCondLst>
                              <p:cond delay="20250"/>
                            </p:stCondLst>
                            <p:childTnLst>
                              <p:par>
                                <p:cTn id="42" presetID="10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500"/>
                                        <p:tgtEl>
                                          <p:spTgt spid="2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 animBg="1"/>
      <p:bldP spid="25" grpId="0" uiExpand="1" build="p"/>
      <p:bldP spid="24" grpId="0"/>
      <p:bldP spid="24" grpId="1"/>
      <p:bldP spid="24" grpId="2"/>
      <p:bldP spid="24" grpId="3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>
            <a:spLocks/>
          </p:cNvSpPr>
          <p:nvPr/>
        </p:nvSpPr>
        <p:spPr>
          <a:xfrm>
            <a:off x="6366536" y="284462"/>
            <a:ext cx="2777464" cy="1138773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prstClr val="white"/>
                </a:solidFill>
                <a:cs typeface="Arial" pitchFamily="34" charset="0"/>
              </a:rPr>
              <a:t>Tampere (1999)  </a:t>
            </a:r>
            <a:r>
              <a:rPr lang="en-GB" sz="1700" b="1" i="1" dirty="0">
                <a:solidFill>
                  <a:prstClr val="white"/>
                </a:solidFill>
                <a:cs typeface="Arial" pitchFamily="34" charset="0"/>
              </a:rPr>
              <a:t>mutual recognition </a:t>
            </a:r>
            <a:r>
              <a:rPr lang="en-GB" sz="1700" dirty="0">
                <a:solidFill>
                  <a:prstClr val="white"/>
                </a:solidFill>
                <a:cs typeface="Arial" pitchFamily="34" charset="0"/>
              </a:rPr>
              <a:t>of judicial decisions as the 'cornerstone' of judicial cooperation</a:t>
            </a:r>
            <a:endParaRPr lang="nl-NL" sz="1700" dirty="0">
              <a:solidFill>
                <a:prstClr val="white"/>
              </a:solidFill>
            </a:endParaRPr>
          </a:p>
        </p:txBody>
      </p:sp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323528" y="4619124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1691680" y="260648"/>
            <a:ext cx="450081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Issues on procedural criminal law </a:t>
            </a:r>
            <a:endParaRPr lang="nl-NL" sz="2400" b="1" dirty="0">
              <a:solidFill>
                <a:srgbClr val="F79646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548680"/>
            <a:ext cx="6012160" cy="3185774"/>
          </a:xfrm>
          <a:prstGeom prst="rect">
            <a:avLst/>
          </a:prstGeom>
          <a:gradFill flip="none" rotWithShape="1">
            <a:gsLst>
              <a:gs pos="300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0"/>
            <a:ext cx="1393159" cy="2740565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sp>
        <p:nvSpPr>
          <p:cNvPr id="25" name="TextBox 24"/>
          <p:cNvSpPr txBox="1"/>
          <p:nvPr/>
        </p:nvSpPr>
        <p:spPr>
          <a:xfrm>
            <a:off x="1763688" y="764704"/>
            <a:ext cx="4248472" cy="28623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66700" indent="-2667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l-NL" sz="2200" i="1" dirty="0" err="1">
                <a:solidFill>
                  <a:prstClr val="white"/>
                </a:solidFill>
                <a:cs typeface="Arial" pitchFamily="34" charset="0"/>
              </a:rPr>
              <a:t>national</a:t>
            </a:r>
            <a:r>
              <a:rPr lang="nl-NL" sz="2200" i="1" dirty="0">
                <a:solidFill>
                  <a:prstClr val="white"/>
                </a:solidFill>
                <a:cs typeface="Arial" pitchFamily="34" charset="0"/>
              </a:rPr>
              <a:t> concerns </a:t>
            </a:r>
            <a:r>
              <a:rPr lang="nl-NL" sz="2200" i="1" dirty="0" err="1">
                <a:solidFill>
                  <a:prstClr val="white"/>
                </a:solidFill>
                <a:cs typeface="Arial" pitchFamily="34" charset="0"/>
              </a:rPr>
              <a:t>about</a:t>
            </a:r>
            <a:r>
              <a:rPr lang="nl-NL" sz="2200" i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sz="2200" i="1" dirty="0" err="1">
                <a:solidFill>
                  <a:prstClr val="white"/>
                </a:solidFill>
                <a:cs typeface="Arial" pitchFamily="34" charset="0"/>
              </a:rPr>
              <a:t>pressures</a:t>
            </a:r>
            <a:r>
              <a:rPr lang="nl-NL" sz="2200" i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sz="2200" i="1" dirty="0" err="1">
                <a:solidFill>
                  <a:prstClr val="white"/>
                </a:solidFill>
                <a:cs typeface="Arial" pitchFamily="34" charset="0"/>
              </a:rPr>
              <a:t>from</a:t>
            </a:r>
            <a:r>
              <a:rPr lang="nl-NL" sz="2200" i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GB" sz="2200" i="1" dirty="0">
                <a:solidFill>
                  <a:prstClr val="white"/>
                </a:solidFill>
                <a:cs typeface="Arial" pitchFamily="34" charset="0"/>
              </a:rPr>
              <a:t>“Europeanisation” to change deeply entrenched procedures</a:t>
            </a:r>
          </a:p>
          <a:p>
            <a:pPr marL="266700" indent="-2667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i="1" dirty="0">
                <a:solidFill>
                  <a:prstClr val="white"/>
                </a:solidFill>
                <a:cs typeface="Arial" pitchFamily="34" charset="0"/>
              </a:rPr>
              <a:t>difficulty of harmonisation due to highly different approaches and to ‘what is possible’ and ‘what is not possible’ under national procedural laws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336512" y="1628800"/>
            <a:ext cx="2844000" cy="192360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700" b="1" i="1" dirty="0">
                <a:solidFill>
                  <a:prstClr val="white"/>
                </a:solidFill>
              </a:rPr>
              <a:t>Underlying idea: </a:t>
            </a:r>
            <a:r>
              <a:rPr lang="en-US" sz="1700" dirty="0">
                <a:solidFill>
                  <a:prstClr val="white"/>
                </a:solidFill>
              </a:rPr>
              <a:t>instead of harmonizing, EU’s role is ‘merely’ facilitating horizontal exchange of decisions taken by national authorities (judiciary &amp; prosecution) by ‘fast-tracking’ it</a:t>
            </a:r>
            <a:endParaRPr lang="en-GB" sz="1700" dirty="0">
              <a:solidFill>
                <a:prstClr val="white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827584" y="4084037"/>
            <a:ext cx="8352928" cy="2308324"/>
          </a:xfrm>
          <a:prstGeom prst="rect">
            <a:avLst/>
          </a:prstGeom>
          <a:gradFill>
            <a:gsLst>
              <a:gs pos="27000">
                <a:schemeClr val="accent2">
                  <a:lumMod val="75000"/>
                </a:schemeClr>
              </a:gs>
              <a:gs pos="84000">
                <a:srgbClr val="B76765"/>
              </a:gs>
              <a:gs pos="98000">
                <a:schemeClr val="accent2">
                  <a:lumMod val="75000"/>
                </a:schemeClr>
              </a:gs>
              <a:gs pos="0">
                <a:schemeClr val="accent2">
                  <a:lumMod val="75000"/>
                </a:schemeClr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pPr marL="266700" indent="-174625"/>
            <a:r>
              <a:rPr lang="en-US" b="1" i="1" dirty="0">
                <a:solidFill>
                  <a:prstClr val="white"/>
                </a:solidFill>
                <a:cs typeface="Arial" pitchFamily="34" charset="0"/>
              </a:rPr>
              <a:t>Mutual recognition: ‘fast-tracking’ exchange of national legal decisions by</a:t>
            </a:r>
            <a:r>
              <a:rPr lang="en-GB" b="1" i="1" dirty="0">
                <a:solidFill>
                  <a:prstClr val="white"/>
                </a:solidFill>
                <a:cs typeface="Arial" pitchFamily="34" charset="0"/>
              </a:rPr>
              <a:t>: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prstClr val="white"/>
                </a:solidFill>
                <a:cs typeface="Arial" pitchFamily="34" charset="0"/>
              </a:rPr>
              <a:t>Limiting grounds for refusing a legal decision from another member state (e.g. public policy or security reservations or exclusion fiscal, or political offences)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prstClr val="white"/>
                </a:solidFill>
                <a:cs typeface="Arial" pitchFamily="34" charset="0"/>
              </a:rPr>
              <a:t>notably, limiting “double criminality” condition (which requires the act in question to be a crime in both the requesting and requested state) ; 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prstClr val="white"/>
                </a:solidFill>
                <a:cs typeface="Arial" pitchFamily="34" charset="0"/>
              </a:rPr>
              <a:t> facilitating common rules on processing applications, costs, languages, and use of standard forms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prstClr val="white"/>
                </a:solidFill>
                <a:cs typeface="Arial" pitchFamily="34" charset="0"/>
              </a:rPr>
              <a:t> setting strict time limits to comply with (or refuse) another state’s decisions</a:t>
            </a:r>
          </a:p>
        </p:txBody>
      </p:sp>
    </p:spTree>
    <p:extLst>
      <p:ext uri="{BB962C8B-B14F-4D97-AF65-F5344CB8AC3E}">
        <p14:creationId xmlns:p14="http://schemas.microsoft.com/office/powerpoint/2010/main" val="2582944618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30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Diagram 3"/>
          <p:cNvGraphicFramePr/>
          <p:nvPr>
            <p:extLst>
              <p:ext uri="{D42A27DB-BD31-4B8C-83A1-F6EECF244321}">
                <p14:modId xmlns:p14="http://schemas.microsoft.com/office/powerpoint/2010/main" val="2887717955"/>
              </p:ext>
            </p:extLst>
          </p:nvPr>
        </p:nvGraphicFramePr>
        <p:xfrm>
          <a:off x="144016" y="0"/>
          <a:ext cx="5148064" cy="1700808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>
          <a:xfrm>
            <a:off x="144016" y="1556792"/>
            <a:ext cx="8999984" cy="5157192"/>
          </a:xfrm>
        </p:spPr>
        <p:txBody>
          <a:bodyPr>
            <a:normAutofit fontScale="85000" lnSpcReduction="20000"/>
          </a:bodyPr>
          <a:lstStyle/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European Arrest Warrant (2002)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Framework Decision 2002/584/JHA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first mutual recognition instrument</a:t>
            </a:r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EAW </a:t>
            </a:r>
            <a:r>
              <a:rPr lang="nl-NL" i="1" dirty="0" err="1"/>
              <a:t>replaces</a:t>
            </a:r>
            <a:r>
              <a:rPr lang="nl-NL" i="1" dirty="0"/>
              <a:t> traditional </a:t>
            </a:r>
            <a:r>
              <a:rPr lang="nl-NL" i="1" dirty="0" err="1"/>
              <a:t>extradition</a:t>
            </a:r>
            <a:r>
              <a:rPr lang="nl-NL" i="1" dirty="0"/>
              <a:t> procedure</a:t>
            </a:r>
            <a:endParaRPr lang="en-GB" i="1" dirty="0"/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Key features of EAW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extradition (‘surrender’) should take place even if the act is not a criminal offence in the requested state ('double criminality' rule)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member state is obliged to extradite a person charged with a 'political offence' 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states cannot refuse extradition of own nationals 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many other opt-outs, derogation and reservations are excluded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subject to time constraints: 60 days  max (‘normal’ extradition takes on average 9 to 18 months)</a:t>
            </a:r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dirty="0"/>
              <a:t>EAW in practice: exponential increase of its use</a:t>
            </a:r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54239049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512" y="-27384"/>
            <a:ext cx="8640960" cy="1143000"/>
          </a:xfrm>
        </p:spPr>
        <p:txBody>
          <a:bodyPr>
            <a:noAutofit/>
          </a:bodyPr>
          <a:lstStyle/>
          <a:p>
            <a:pPr algn="l"/>
            <a:r>
              <a:rPr lang="en-GB" sz="30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Other instruments based on mutual recognition</a:t>
            </a:r>
            <a:endParaRPr lang="en-GB" sz="3000" dirty="0"/>
          </a:p>
        </p:txBody>
      </p:sp>
      <p:sp>
        <p:nvSpPr>
          <p:cNvPr id="5" name="Tijdelijke aanduiding voor inhoud 2"/>
          <p:cNvSpPr>
            <a:spLocks noGrp="1"/>
          </p:cNvSpPr>
          <p:nvPr>
            <p:ph idx="1"/>
          </p:nvPr>
        </p:nvSpPr>
        <p:spPr>
          <a:xfrm>
            <a:off x="-36512" y="980728"/>
            <a:ext cx="9144000" cy="5805263"/>
          </a:xfrm>
        </p:spPr>
        <p:txBody>
          <a:bodyPr>
            <a:normAutofit/>
          </a:bodyPr>
          <a:lstStyle/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Before introduction mutual recognition principle, based on treaties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Since  introduction ‘mutual recognition’ procedures of judicial cooperation have been 'fast-tracked’ such as: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extradition (</a:t>
            </a:r>
            <a:r>
              <a:rPr lang="en-GB" b="1" i="1" dirty="0"/>
              <a:t>EAW</a:t>
            </a:r>
            <a:r>
              <a:rPr lang="en-GB" i="1" dirty="0"/>
              <a:t>); 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freezing of evidence;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executing confiscation of proceeds of crime; 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transfer of evidence (European Investigation Order – </a:t>
            </a:r>
            <a:r>
              <a:rPr lang="en-GB" dirty="0"/>
              <a:t>EIO- </a:t>
            </a:r>
            <a:r>
              <a:rPr lang="en-GB" i="1" dirty="0"/>
              <a:t>); 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transfer of sentenced persons; </a:t>
            </a:r>
          </a:p>
          <a:p>
            <a:pPr lvl="2">
              <a:buClr>
                <a:srgbClr val="D6A300"/>
              </a:buClr>
              <a:buFont typeface="Calibri" panose="020F0502020204030204" pitchFamily="34" charset="0"/>
              <a:buChar char="●"/>
            </a:pPr>
            <a:r>
              <a:rPr lang="en-GB" i="1" dirty="0"/>
              <a:t>exchange of criminal records; and so on</a:t>
            </a:r>
          </a:p>
          <a:p>
            <a:pPr lvl="1"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GB" i="1" dirty="0"/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GB" i="1" dirty="0"/>
          </a:p>
          <a:p>
            <a:pPr>
              <a:buClr>
                <a:srgbClr val="D6A300"/>
              </a:buClr>
              <a:buFont typeface="Calibri" panose="020F0502020204030204" pitchFamily="34" charset="0"/>
              <a:buChar char="●"/>
            </a:pPr>
            <a:endParaRPr lang="en-GB" i="1" dirty="0"/>
          </a:p>
        </p:txBody>
      </p:sp>
    </p:spTree>
    <p:extLst>
      <p:ext uri="{BB962C8B-B14F-4D97-AF65-F5344CB8AC3E}">
        <p14:creationId xmlns:p14="http://schemas.microsoft.com/office/powerpoint/2010/main" val="20006297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ekstvak 7"/>
          <p:cNvSpPr txBox="1">
            <a:spLocks/>
          </p:cNvSpPr>
          <p:nvPr/>
        </p:nvSpPr>
        <p:spPr>
          <a:xfrm>
            <a:off x="6366536" y="284462"/>
            <a:ext cx="2777464" cy="1138773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r>
              <a:rPr lang="en-GB" sz="1700" dirty="0">
                <a:solidFill>
                  <a:prstClr val="white"/>
                </a:solidFill>
                <a:cs typeface="Arial" pitchFamily="34" charset="0"/>
              </a:rPr>
              <a:t>Tampere (1999)  </a:t>
            </a:r>
            <a:r>
              <a:rPr lang="en-GB" sz="1700" b="1" i="1" dirty="0">
                <a:solidFill>
                  <a:prstClr val="white"/>
                </a:solidFill>
                <a:cs typeface="Arial" pitchFamily="34" charset="0"/>
              </a:rPr>
              <a:t>mutual recognition </a:t>
            </a:r>
            <a:r>
              <a:rPr lang="en-GB" sz="1700" dirty="0">
                <a:solidFill>
                  <a:prstClr val="white"/>
                </a:solidFill>
                <a:cs typeface="Arial" pitchFamily="34" charset="0"/>
              </a:rPr>
              <a:t>of judicial decisions as the 'cornerstone' of judicial cooperation</a:t>
            </a:r>
            <a:endParaRPr lang="nl-NL" sz="1700" dirty="0">
              <a:solidFill>
                <a:prstClr val="white"/>
              </a:solidFill>
            </a:endParaRPr>
          </a:p>
        </p:txBody>
      </p:sp>
      <p:pic>
        <p:nvPicPr>
          <p:cNvPr id="28" name="Picture 27" descr="2691115301_f3b8699d5a_b.jpg"/>
          <p:cNvPicPr>
            <a:picLocks noChangeAspect="1"/>
          </p:cNvPicPr>
          <p:nvPr/>
        </p:nvPicPr>
        <p:blipFill>
          <a:blip r:embed="rId3" cstate="print">
            <a:lum bright="70000" contrast="-70000"/>
          </a:blip>
          <a:srcRect b="-1457"/>
          <a:stretch>
            <a:fillRect/>
          </a:stretch>
        </p:blipFill>
        <p:spPr>
          <a:xfrm>
            <a:off x="323528" y="4619124"/>
            <a:ext cx="2386584" cy="2235094"/>
          </a:xfrm>
          <a:prstGeom prst="rect">
            <a:avLst/>
          </a:prstGeom>
          <a:ln>
            <a:noFill/>
          </a:ln>
          <a:effectLst/>
        </p:spPr>
      </p:pic>
      <p:sp>
        <p:nvSpPr>
          <p:cNvPr id="24" name="TextBox 23"/>
          <p:cNvSpPr txBox="1"/>
          <p:nvPr/>
        </p:nvSpPr>
        <p:spPr>
          <a:xfrm>
            <a:off x="1691680" y="260648"/>
            <a:ext cx="4500816" cy="36933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r>
              <a:rPr lang="en-US" sz="2400" b="1" dirty="0">
                <a:solidFill>
                  <a:srgbClr val="F79646">
                    <a:lumMod val="75000"/>
                  </a:srgbClr>
                </a:solidFill>
                <a:cs typeface="Arial" pitchFamily="34" charset="0"/>
              </a:rPr>
              <a:t>Issues on procedural criminal law </a:t>
            </a:r>
            <a:endParaRPr lang="nl-NL" sz="2400" b="1" dirty="0">
              <a:solidFill>
                <a:srgbClr val="F79646">
                  <a:lumMod val="75000"/>
                </a:srgbClr>
              </a:solidFill>
              <a:cs typeface="Arial" pitchFamily="34" charset="0"/>
            </a:endParaRPr>
          </a:p>
        </p:txBody>
      </p:sp>
      <p:sp>
        <p:nvSpPr>
          <p:cNvPr id="17" name="Rectangle 16"/>
          <p:cNvSpPr/>
          <p:nvPr/>
        </p:nvSpPr>
        <p:spPr>
          <a:xfrm>
            <a:off x="0" y="548680"/>
            <a:ext cx="6012160" cy="3185774"/>
          </a:xfrm>
          <a:prstGeom prst="rect">
            <a:avLst/>
          </a:prstGeom>
          <a:gradFill flip="none" rotWithShape="1">
            <a:gsLst>
              <a:gs pos="3000">
                <a:schemeClr val="accent6">
                  <a:lumMod val="50000"/>
                </a:schemeClr>
              </a:gs>
              <a:gs pos="100000">
                <a:schemeClr val="accent6">
                  <a:lumMod val="75000"/>
                </a:schemeClr>
              </a:gs>
            </a:gsLst>
            <a:lin ang="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 dirty="0">
              <a:solidFill>
                <a:prstClr val="white"/>
              </a:solidFill>
            </a:endParaRPr>
          </a:p>
        </p:txBody>
      </p:sp>
      <p:pic>
        <p:nvPicPr>
          <p:cNvPr id="23" name="Picture 22"/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1520" y="0"/>
            <a:ext cx="1393159" cy="2740565"/>
          </a:xfrm>
          <a:prstGeom prst="rect">
            <a:avLst/>
          </a:prstGeom>
          <a:effectLst>
            <a:glow rad="101600">
              <a:schemeClr val="bg1">
                <a:alpha val="40000"/>
              </a:schemeClr>
            </a:glow>
          </a:effectLst>
        </p:spPr>
      </p:pic>
      <p:sp>
        <p:nvSpPr>
          <p:cNvPr id="25" name="TextBox 24"/>
          <p:cNvSpPr txBox="1"/>
          <p:nvPr/>
        </p:nvSpPr>
        <p:spPr>
          <a:xfrm>
            <a:off x="1763688" y="764704"/>
            <a:ext cx="4248472" cy="2862322"/>
          </a:xfrm>
          <a:prstGeom prst="rect">
            <a:avLst/>
          </a:prstGeom>
          <a:noFill/>
        </p:spPr>
        <p:txBody>
          <a:bodyPr wrap="square" lIns="0" tIns="0" rIns="0" bIns="0" rtlCol="0">
            <a:spAutoFit/>
          </a:bodyPr>
          <a:lstStyle/>
          <a:p>
            <a:pPr marL="266700" indent="-2667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nl-NL" sz="2200" i="1" dirty="0" err="1">
                <a:solidFill>
                  <a:prstClr val="white"/>
                </a:solidFill>
                <a:cs typeface="Arial" pitchFamily="34" charset="0"/>
              </a:rPr>
              <a:t>national</a:t>
            </a:r>
            <a:r>
              <a:rPr lang="nl-NL" sz="2200" i="1" dirty="0">
                <a:solidFill>
                  <a:prstClr val="white"/>
                </a:solidFill>
                <a:cs typeface="Arial" pitchFamily="34" charset="0"/>
              </a:rPr>
              <a:t> concerns </a:t>
            </a:r>
            <a:r>
              <a:rPr lang="nl-NL" sz="2200" i="1" dirty="0" err="1">
                <a:solidFill>
                  <a:prstClr val="white"/>
                </a:solidFill>
                <a:cs typeface="Arial" pitchFamily="34" charset="0"/>
              </a:rPr>
              <a:t>about</a:t>
            </a:r>
            <a:r>
              <a:rPr lang="nl-NL" sz="2200" i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sz="2200" i="1" dirty="0" err="1">
                <a:solidFill>
                  <a:prstClr val="white"/>
                </a:solidFill>
                <a:cs typeface="Arial" pitchFamily="34" charset="0"/>
              </a:rPr>
              <a:t>pressures</a:t>
            </a:r>
            <a:r>
              <a:rPr lang="nl-NL" sz="2200" i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nl-NL" sz="2200" i="1" dirty="0" err="1">
                <a:solidFill>
                  <a:prstClr val="white"/>
                </a:solidFill>
                <a:cs typeface="Arial" pitchFamily="34" charset="0"/>
              </a:rPr>
              <a:t>from</a:t>
            </a:r>
            <a:r>
              <a:rPr lang="nl-NL" sz="2200" i="1" dirty="0">
                <a:solidFill>
                  <a:prstClr val="white"/>
                </a:solidFill>
                <a:cs typeface="Arial" pitchFamily="34" charset="0"/>
              </a:rPr>
              <a:t> </a:t>
            </a:r>
            <a:r>
              <a:rPr lang="en-GB" sz="2200" i="1" dirty="0">
                <a:solidFill>
                  <a:prstClr val="white"/>
                </a:solidFill>
                <a:cs typeface="Arial" pitchFamily="34" charset="0"/>
              </a:rPr>
              <a:t>“Europeanisation” to change deeply entrenched procedures</a:t>
            </a:r>
          </a:p>
          <a:p>
            <a:pPr marL="266700" indent="-266700">
              <a:spcAft>
                <a:spcPts val="1200"/>
              </a:spcAft>
              <a:buFont typeface="Arial" panose="020B0604020202020204" pitchFamily="34" charset="0"/>
              <a:buChar char="•"/>
            </a:pPr>
            <a:r>
              <a:rPr lang="en-GB" sz="2200" i="1" dirty="0">
                <a:solidFill>
                  <a:prstClr val="white"/>
                </a:solidFill>
                <a:cs typeface="Arial" pitchFamily="34" charset="0"/>
              </a:rPr>
              <a:t>difficulty of harmonisation due to highly different approaches and to ‘what is possible’ and ‘what is not possible’ under national procedural laws</a:t>
            </a:r>
          </a:p>
        </p:txBody>
      </p:sp>
      <p:sp>
        <p:nvSpPr>
          <p:cNvPr id="9" name="Tekstvak 8"/>
          <p:cNvSpPr txBox="1"/>
          <p:nvPr/>
        </p:nvSpPr>
        <p:spPr>
          <a:xfrm>
            <a:off x="6336512" y="1628800"/>
            <a:ext cx="2844000" cy="1923604"/>
          </a:xfrm>
          <a:prstGeom prst="rect">
            <a:avLst/>
          </a:prstGeom>
          <a:solidFill>
            <a:schemeClr val="bg2">
              <a:lumMod val="50000"/>
            </a:schemeClr>
          </a:solidFill>
        </p:spPr>
        <p:txBody>
          <a:bodyPr wrap="square" rtlCol="0">
            <a:spAutoFit/>
          </a:bodyPr>
          <a:lstStyle/>
          <a:p>
            <a:r>
              <a:rPr lang="en-GB" sz="1700" b="1" i="1" dirty="0">
                <a:solidFill>
                  <a:prstClr val="white"/>
                </a:solidFill>
              </a:rPr>
              <a:t>Underlying idea: </a:t>
            </a:r>
            <a:r>
              <a:rPr lang="en-US" sz="1700" dirty="0">
                <a:solidFill>
                  <a:prstClr val="white"/>
                </a:solidFill>
              </a:rPr>
              <a:t>instead of harmonizing, EU’s role is ‘merely’ facilitating horizontal exchange of decisions taken by national authorities (judiciary &amp; prosecution) by ‘fast-tracking’ it</a:t>
            </a:r>
            <a:endParaRPr lang="en-GB" sz="1700" dirty="0">
              <a:solidFill>
                <a:prstClr val="white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827584" y="4084037"/>
            <a:ext cx="8352928" cy="2308324"/>
          </a:xfrm>
          <a:prstGeom prst="rect">
            <a:avLst/>
          </a:prstGeom>
          <a:gradFill>
            <a:gsLst>
              <a:gs pos="27000">
                <a:schemeClr val="accent2">
                  <a:lumMod val="75000"/>
                </a:schemeClr>
              </a:gs>
              <a:gs pos="84000">
                <a:srgbClr val="B76765"/>
              </a:gs>
              <a:gs pos="98000">
                <a:schemeClr val="accent2">
                  <a:lumMod val="75000"/>
                </a:schemeClr>
              </a:gs>
              <a:gs pos="0">
                <a:schemeClr val="accent2">
                  <a:lumMod val="75000"/>
                </a:schemeClr>
              </a:gs>
            </a:gsLst>
            <a:lin ang="0" scaled="1"/>
          </a:gradFill>
        </p:spPr>
        <p:txBody>
          <a:bodyPr wrap="square" rtlCol="0">
            <a:spAutoFit/>
          </a:bodyPr>
          <a:lstStyle/>
          <a:p>
            <a:pPr marL="266700" indent="-174625"/>
            <a:r>
              <a:rPr lang="en-US" b="1" i="1" dirty="0">
                <a:solidFill>
                  <a:prstClr val="white"/>
                </a:solidFill>
                <a:cs typeface="Arial" pitchFamily="34" charset="0"/>
              </a:rPr>
              <a:t>Mutual recognition: ‘fast-tracking’ exchange of national legal decisions by</a:t>
            </a:r>
            <a:r>
              <a:rPr lang="en-GB" b="1" i="1" dirty="0">
                <a:solidFill>
                  <a:prstClr val="white"/>
                </a:solidFill>
                <a:cs typeface="Arial" pitchFamily="34" charset="0"/>
              </a:rPr>
              <a:t>: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prstClr val="white"/>
                </a:solidFill>
                <a:cs typeface="Arial" pitchFamily="34" charset="0"/>
              </a:rPr>
              <a:t>Limiting grounds for refusing a legal decision from another member state (e.g. public policy or security reservations or exclusion fiscal, or political offences)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prstClr val="white"/>
                </a:solidFill>
                <a:cs typeface="Arial" pitchFamily="34" charset="0"/>
              </a:rPr>
              <a:t>notably, limiting “double criminality” condition (which requires the act in question to be a crime in both the requesting and requested state) ; 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prstClr val="white"/>
                </a:solidFill>
                <a:cs typeface="Arial" pitchFamily="34" charset="0"/>
              </a:rPr>
              <a:t> facilitating common rules on processing applications, costs, languages, and use of standard forms</a:t>
            </a:r>
          </a:p>
          <a:p>
            <a:pPr marL="92075" indent="-92075">
              <a:buFont typeface="Arial" panose="020B0604020202020204" pitchFamily="34" charset="0"/>
              <a:buChar char="•"/>
            </a:pPr>
            <a:r>
              <a:rPr lang="en-GB" i="1" dirty="0">
                <a:solidFill>
                  <a:prstClr val="white"/>
                </a:solidFill>
                <a:cs typeface="Arial" pitchFamily="34" charset="0"/>
              </a:rPr>
              <a:t> setting strict time limits to comply with (or refuse) another state’s decisions</a:t>
            </a:r>
          </a:p>
        </p:txBody>
      </p:sp>
      <p:sp>
        <p:nvSpPr>
          <p:cNvPr id="2" name="Tekstvak 7">
            <a:extLst>
              <a:ext uri="{FF2B5EF4-FFF2-40B4-BE49-F238E27FC236}">
                <a16:creationId xmlns:a16="http://schemas.microsoft.com/office/drawing/2014/main" id="{B1ADD981-1EE7-681B-70E5-8F47C0AF554E}"/>
              </a:ext>
            </a:extLst>
          </p:cNvPr>
          <p:cNvSpPr txBox="1">
            <a:spLocks/>
          </p:cNvSpPr>
          <p:nvPr/>
        </p:nvSpPr>
        <p:spPr>
          <a:xfrm>
            <a:off x="1492136" y="4157785"/>
            <a:ext cx="7643192" cy="1754326"/>
          </a:xfrm>
          <a:prstGeom prst="rect">
            <a:avLst/>
          </a:prstGeom>
          <a:solidFill>
            <a:srgbClr val="D6A300"/>
          </a:solidFill>
        </p:spPr>
        <p:txBody>
          <a:bodyPr wrap="square" rtlCol="0">
            <a:spAutoFit/>
          </a:bodyPr>
          <a:lstStyle/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b="1" dirty="0">
                <a:solidFill>
                  <a:prstClr val="white"/>
                </a:solidFill>
              </a:rPr>
              <a:t>Since Lisbon</a:t>
            </a:r>
            <a:r>
              <a:rPr lang="en-GB" dirty="0">
                <a:solidFill>
                  <a:prstClr val="white"/>
                </a:solidFill>
              </a:rPr>
              <a:t>, there is now </a:t>
            </a:r>
            <a:r>
              <a:rPr lang="en-GB" b="1" dirty="0">
                <a:solidFill>
                  <a:prstClr val="white"/>
                </a:solidFill>
              </a:rPr>
              <a:t>also</a:t>
            </a:r>
            <a:r>
              <a:rPr lang="en-GB" dirty="0">
                <a:solidFill>
                  <a:prstClr val="white"/>
                </a:solidFill>
              </a:rPr>
              <a:t> (limited) competence for adopting </a:t>
            </a:r>
            <a:r>
              <a:rPr lang="en-GB" b="1" dirty="0">
                <a:solidFill>
                  <a:prstClr val="white"/>
                </a:solidFill>
              </a:rPr>
              <a:t>harmonization</a:t>
            </a:r>
            <a:r>
              <a:rPr lang="en-GB" dirty="0">
                <a:solidFill>
                  <a:prstClr val="white"/>
                </a:solidFill>
              </a:rPr>
              <a:t> measures in the field of criminal procedure (article 82(2) TFEU)</a:t>
            </a:r>
          </a:p>
          <a:p>
            <a:pPr marL="342900" indent="-342900">
              <a:buFont typeface="Arial" panose="020B0604020202020204" pitchFamily="34" charset="0"/>
              <a:buChar char="•"/>
            </a:pPr>
            <a:r>
              <a:rPr lang="en-GB" dirty="0">
                <a:solidFill>
                  <a:prstClr val="white"/>
                </a:solidFill>
              </a:rPr>
              <a:t>This competence is limited to three sorts of procedures: admissibility of evidence; rights of individuals in criminal procedure; rights of victims of crime</a:t>
            </a:r>
          </a:p>
        </p:txBody>
      </p:sp>
    </p:spTree>
    <p:extLst>
      <p:ext uri="{BB962C8B-B14F-4D97-AF65-F5344CB8AC3E}">
        <p14:creationId xmlns:p14="http://schemas.microsoft.com/office/powerpoint/2010/main" val="2232452067"/>
      </p:ext>
    </p:extLst>
  </p:cSld>
  <p:clrMapOvr>
    <a:masterClrMapping/>
  </p:clrMapOvr>
  <p:transition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xit" presetSubtype="8" fill="hold" grpId="0" nodeType="afterEffect">
                                  <p:stCondLst>
                                    <p:cond delay="500"/>
                                  </p:stCondLst>
                                  <p:childTnLst>
                                    <p:anim calcmode="lin" valueType="num">
                                      <p:cBhvr additive="base">
                                        <p:cTn id="6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0-ppt_w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7" dur="2000"/>
                                        <p:tgtEl>
                                          <p:spTgt spid="1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9" fill="hold">
                            <p:stCondLst>
                              <p:cond delay="2500"/>
                            </p:stCondLst>
                            <p:childTnLst>
                              <p:par>
                                <p:cTn id="10" presetID="2" presetClass="entr" presetSubtype="2" fill="hold" grpId="0" nodeType="afterEffect">
                                  <p:stCondLst>
                                    <p:cond delay="25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2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3" dur="2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0" grpId="0" animBg="1"/>
      <p:bldP spid="2" grpId="0" animBg="1"/>
    </p:bldLst>
  </p:timing>
</p:sld>
</file>

<file path=ppt/theme/theme1.xml><?xml version="1.0" encoding="utf-8"?>
<a:theme xmlns:a="http://schemas.openxmlformats.org/drawingml/2006/main" name="Animated_picture_list_with_color_text_tab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Terberg_TitleMoves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item1.xml><?xml version="1.0" encoding="utf-8"?>
<?mso-contentType ?>
<FormTemplates xmlns="http://schemas.microsoft.com/sharepoint/v3/contenttype/forms">
  <Display>DocumentLibraryForm</Display>
  <Edit>AssetEditForm</Edit>
  <New>DocumentLibraryForm</New>
</FormTemplates>
</file>

<file path=customXml/itemProps1.xml><?xml version="1.0" encoding="utf-8"?>
<ds:datastoreItem xmlns:ds="http://schemas.openxmlformats.org/officeDocument/2006/customXml" ds:itemID="{12937224-E4F2-406E-9D78-1C4B2666EE07}">
  <ds:schemaRefs>
    <ds:schemaRef ds:uri="http://schemas.microsoft.com/sharepoint/v3/contenttype/forms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Terberg_TitleMoves</Template>
  <TotalTime>0</TotalTime>
  <Words>1717</Words>
  <Application>Microsoft Office PowerPoint</Application>
  <PresentationFormat>On-screen Show (4:3)</PresentationFormat>
  <Paragraphs>153</Paragraphs>
  <Slides>13</Slides>
  <Notes>9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3</vt:i4>
      </vt:variant>
      <vt:variant>
        <vt:lpstr>Slide Titles</vt:lpstr>
      </vt:variant>
      <vt:variant>
        <vt:i4>13</vt:i4>
      </vt:variant>
    </vt:vector>
  </HeadingPairs>
  <TitlesOfParts>
    <vt:vector size="18" baseType="lpstr">
      <vt:lpstr>Arial</vt:lpstr>
      <vt:lpstr>Calibri</vt:lpstr>
      <vt:lpstr>Animated_picture_list_with_color_text_tabs</vt:lpstr>
      <vt:lpstr>Kantoorthema</vt:lpstr>
      <vt:lpstr>Terberg_TitleMoves</vt:lpstr>
      <vt:lpstr>PowerPoint Presentation</vt:lpstr>
      <vt:lpstr>PowerPoint Presentation</vt:lpstr>
      <vt:lpstr>Competence issues</vt:lpstr>
      <vt:lpstr>PowerPoint Presentation</vt:lpstr>
      <vt:lpstr>PowerPoint Presentation</vt:lpstr>
      <vt:lpstr>PowerPoint Presentation</vt:lpstr>
      <vt:lpstr>PowerPoint Presentation</vt:lpstr>
      <vt:lpstr>Other instruments based on mutual recognition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/>
  <cp:lastModifiedBy/>
  <cp:revision>1</cp:revision>
  <dcterms:created xsi:type="dcterms:W3CDTF">2018-03-07T09:39:28Z</dcterms:created>
  <dcterms:modified xsi:type="dcterms:W3CDTF">2023-05-02T12:06:44Z</dcterms:modified>
  <cp:version/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TC018814149991</vt:lpwstr>
  </property>
</Properties>
</file>