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47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61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070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965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9636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981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54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27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3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39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57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82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43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94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6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D265E-5BDF-47B9-892C-AD1CCDA941EC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745957-AC14-475A-96AD-A5E8CEF83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41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398B-50BE-55B2-485B-FD8DC429A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WEEK 2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Commodification &amp; Alienation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Key thinkers: Karl Marx &amp; Antonio Gramsci</a:t>
            </a:r>
            <a:endParaRPr lang="en-GB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D71ED-8BC2-B3B2-96D4-F2EE7D17B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824" y="5038530"/>
            <a:ext cx="8923176" cy="1334277"/>
          </a:xfrm>
        </p:spPr>
        <p:txBody>
          <a:bodyPr>
            <a:normAutofit/>
          </a:bodyPr>
          <a:lstStyle/>
          <a:p>
            <a:pPr algn="l"/>
            <a:r>
              <a:rPr lang="en-US" sz="1800" dirty="0"/>
              <a:t>					Lecturer: Olivera Tesnohlidkova</a:t>
            </a:r>
          </a:p>
          <a:p>
            <a:pPr algn="l"/>
            <a:r>
              <a:rPr lang="en-US" sz="1800" dirty="0"/>
              <a:t>					o.tesnohlidkova@mail.muni.cz </a:t>
            </a:r>
          </a:p>
          <a:p>
            <a:pPr algn="l"/>
            <a:r>
              <a:rPr lang="en-US" sz="1800" dirty="0"/>
              <a:t>					Office hours: contact via e-mail beforehand				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10702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A824B-9B8D-5D01-EBAD-475F21915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Karl Marx (1818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b="1" dirty="0"/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/>
              <a:t>883) </a:t>
            </a:r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E1CD1-57BC-949F-A315-32DB94E43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41283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Major work:</a:t>
            </a:r>
          </a:p>
          <a:p>
            <a:pPr lvl="1"/>
            <a:r>
              <a:rPr lang="en-US" sz="2600" i="1" dirty="0"/>
              <a:t>Economic and Philosophic Manuscripts of 1844</a:t>
            </a:r>
          </a:p>
          <a:p>
            <a:pPr lvl="1"/>
            <a:r>
              <a:rPr lang="en-US" sz="2600" i="1" dirty="0"/>
              <a:t>The German Ideology </a:t>
            </a:r>
            <a:r>
              <a:rPr lang="en-US" sz="2600" dirty="0"/>
              <a:t>(1845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–1846) - with Friedrich Engels</a:t>
            </a:r>
          </a:p>
          <a:p>
            <a:pPr lvl="1"/>
            <a:r>
              <a:rPr lang="en-US" sz="2600" i="1" dirty="0"/>
              <a:t>The Communist Manifesto </a:t>
            </a:r>
            <a:r>
              <a:rPr lang="en-US" sz="2600" dirty="0"/>
              <a:t>(1848) - 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 Friedrich Engels</a:t>
            </a:r>
          </a:p>
          <a:p>
            <a:pPr lvl="1"/>
            <a:r>
              <a:rPr lang="en-US" sz="2600" i="1" dirty="0"/>
              <a:t>Capital </a:t>
            </a:r>
            <a:r>
              <a:rPr lang="en-US" sz="2600" dirty="0"/>
              <a:t>(1867)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Content Placeholder 6" descr="A picture containing text, person, person&#10;&#10;Description automatically generated">
            <a:extLst>
              <a:ext uri="{FF2B5EF4-FFF2-40B4-BE49-F238E27FC236}">
                <a16:creationId xmlns:a16="http://schemas.microsoft.com/office/drawing/2014/main" id="{5A718744-D8F8-43C5-787C-09855B4D40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262" y="1803707"/>
            <a:ext cx="3439834" cy="4373256"/>
          </a:xfrm>
        </p:spPr>
      </p:pic>
    </p:spTree>
    <p:extLst>
      <p:ext uri="{BB962C8B-B14F-4D97-AF65-F5344CB8AC3E}">
        <p14:creationId xmlns:p14="http://schemas.microsoft.com/office/powerpoint/2010/main" val="190601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2566A-7918-FE26-3A88-44007A15F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1845"/>
            <a:ext cx="9080241" cy="5645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Theoretical system: </a:t>
            </a:r>
            <a:r>
              <a:rPr lang="en-US" sz="2400" b="1" u="sng" dirty="0"/>
              <a:t>historical materialism</a:t>
            </a:r>
          </a:p>
          <a:p>
            <a:pPr marL="0" indent="0">
              <a:buNone/>
            </a:pPr>
            <a:r>
              <a:rPr lang="en-US" sz="2400" dirty="0"/>
              <a:t>(influenced by and breaking from Hegel’s dialectic idealism)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History as a dialectical process, a progress culminating in freedom and self-realization, a utopia free of conflict and exploitation</a:t>
            </a:r>
          </a:p>
          <a:p>
            <a:pPr lvl="1"/>
            <a:r>
              <a:rPr lang="en-US" sz="2400" dirty="0"/>
              <a:t>Historical change is sparked by material existence</a:t>
            </a:r>
          </a:p>
          <a:p>
            <a:pPr lvl="1"/>
            <a:r>
              <a:rPr lang="en-US" sz="2400" dirty="0"/>
              <a:t>Social change is driven by class struggle</a:t>
            </a:r>
          </a:p>
          <a:p>
            <a:pPr lvl="1"/>
            <a:r>
              <a:rPr lang="en-US" sz="2400" dirty="0"/>
              <a:t>The dominant economic class controls the means of material production as well as the production of ideas</a:t>
            </a:r>
          </a:p>
          <a:p>
            <a:pPr lvl="1"/>
            <a:r>
              <a:rPr lang="en-US" sz="2400" dirty="0"/>
              <a:t>Forces and relations of production are predetermined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1173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580FAB-28BC-9BA2-B2B8-B0865C54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 and capitalism</a:t>
            </a:r>
            <a:endParaRPr lang="en-GB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814651-E758-6FCE-590F-7E63460BD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Class is determined in relation to forces of production</a:t>
            </a:r>
          </a:p>
          <a:p>
            <a:r>
              <a:rPr lang="en-US" sz="2400" dirty="0"/>
              <a:t>Proletariat vs bourgeoisie; working class (propertyless wage earners) vs capitalist class (private property owners)</a:t>
            </a:r>
          </a:p>
          <a:p>
            <a:r>
              <a:rPr lang="en-US" sz="2400" dirty="0"/>
              <a:t>Goal is to achieve class consciousness</a:t>
            </a:r>
          </a:p>
          <a:p>
            <a:r>
              <a:rPr lang="en-GB" sz="2400" dirty="0"/>
              <a:t>Capitalism carries a potential for self-destruction, ultimately leading to communism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463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8D76D-B997-4E8E-9333-5C23FFBB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5935"/>
          </a:xfrm>
        </p:spPr>
        <p:txBody>
          <a:bodyPr/>
          <a:lstStyle/>
          <a:p>
            <a:r>
              <a:rPr lang="en-US" b="1" dirty="0"/>
              <a:t>Alienation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A54F2-FEFE-9167-C358-EEECEFB0D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8171"/>
            <a:ext cx="8596668" cy="4343191"/>
          </a:xfrm>
        </p:spPr>
        <p:txBody>
          <a:bodyPr/>
          <a:lstStyle/>
          <a:p>
            <a:r>
              <a:rPr lang="en-US" sz="2000" dirty="0"/>
              <a:t>Basic premises: </a:t>
            </a:r>
          </a:p>
          <a:p>
            <a:pPr lvl="1"/>
            <a:r>
              <a:rPr lang="en-US" sz="2000" dirty="0"/>
              <a:t>Humans are creative beings in nature</a:t>
            </a:r>
          </a:p>
          <a:p>
            <a:pPr lvl="1"/>
            <a:r>
              <a:rPr lang="en-US" sz="2000" dirty="0"/>
              <a:t>Work is essential expression of human nature</a:t>
            </a:r>
          </a:p>
          <a:p>
            <a:r>
              <a:rPr lang="en-US" sz="2000" dirty="0"/>
              <a:t>Capitalism, based on the principles of private ownership, leads to alienation </a:t>
            </a:r>
          </a:p>
          <a:p>
            <a:r>
              <a:rPr lang="en-US" sz="2000" dirty="0"/>
              <a:t>4 types of alienation: </a:t>
            </a:r>
          </a:p>
          <a:p>
            <a:pPr marL="914400" lvl="1" indent="-457200">
              <a:buAutoNum type="arabicPeriod"/>
            </a:pPr>
            <a:r>
              <a:rPr lang="en-GB" sz="2000" dirty="0"/>
              <a:t>Alienation in the object of production</a:t>
            </a:r>
          </a:p>
          <a:p>
            <a:pPr marL="914400" lvl="1" indent="-457200">
              <a:buAutoNum type="arabicPeriod"/>
            </a:pPr>
            <a:r>
              <a:rPr lang="en-GB" sz="2000" dirty="0"/>
              <a:t>Alienation in the process of production</a:t>
            </a:r>
          </a:p>
          <a:p>
            <a:pPr marL="914400" lvl="1" indent="-457200">
              <a:buAutoNum type="arabicPeriod"/>
            </a:pPr>
            <a:r>
              <a:rPr lang="en-GB" sz="2000" dirty="0"/>
              <a:t>Alienation from species-being</a:t>
            </a:r>
          </a:p>
          <a:p>
            <a:pPr marL="914400" lvl="1" indent="-457200">
              <a:buAutoNum type="arabicPeriod"/>
            </a:pPr>
            <a:r>
              <a:rPr lang="en-GB" sz="2000" dirty="0"/>
              <a:t>Alienation between humans </a:t>
            </a:r>
          </a:p>
          <a:p>
            <a:pPr marL="914400" lvl="1" indent="-4572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06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C6E3-35F6-DB54-4744-9F7AD5BE2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2629"/>
          </a:xfrm>
        </p:spPr>
        <p:txBody>
          <a:bodyPr/>
          <a:lstStyle/>
          <a:p>
            <a:r>
              <a:rPr lang="en-US" b="1" dirty="0"/>
              <a:t>Commodification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10D1E-31B1-3515-E44A-47238A2D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4825"/>
            <a:ext cx="8596668" cy="4296538"/>
          </a:xfrm>
        </p:spPr>
        <p:txBody>
          <a:bodyPr>
            <a:normAutofit/>
          </a:bodyPr>
          <a:lstStyle/>
          <a:p>
            <a:r>
              <a:rPr lang="en-US" sz="2000" dirty="0"/>
              <a:t>Commodity as something that fulfills human needs</a:t>
            </a:r>
          </a:p>
          <a:p>
            <a:r>
              <a:rPr lang="en-US" sz="2000" dirty="0"/>
              <a:t>Use-value and exchange-value of commodities</a:t>
            </a:r>
          </a:p>
          <a:p>
            <a:r>
              <a:rPr lang="en-US" sz="2000" dirty="0"/>
              <a:t>Labor power as commodity</a:t>
            </a:r>
          </a:p>
          <a:p>
            <a:r>
              <a:rPr lang="en-US" sz="2000" dirty="0"/>
              <a:t>Surplus value – the source of profit for the capitalist, and of exploitation for the worker</a:t>
            </a:r>
          </a:p>
          <a:p>
            <a:r>
              <a:rPr lang="en-US" sz="2000" dirty="0"/>
              <a:t>Commodification of social relations – social relations are defined by commodities in capitalism</a:t>
            </a:r>
          </a:p>
          <a:p>
            <a:pPr lvl="1"/>
            <a:r>
              <a:rPr lang="en-US" sz="1800" dirty="0"/>
              <a:t>Fetishism of commodities – commodities appear to contain magical powers; conceals social reality of the object (the process and conditions of its creation)</a:t>
            </a:r>
          </a:p>
        </p:txBody>
      </p:sp>
    </p:spTree>
    <p:extLst>
      <p:ext uri="{BB962C8B-B14F-4D97-AF65-F5344CB8AC3E}">
        <p14:creationId xmlns:p14="http://schemas.microsoft.com/office/powerpoint/2010/main" val="272539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367E6-10CF-7688-29C7-68E4761EF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Antonio Gramsci (1891</a:t>
            </a:r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–1937)</a:t>
            </a:r>
            <a:endParaRPr lang="en-GB" b="1" dirty="0"/>
          </a:p>
        </p:txBody>
      </p:sp>
      <p:pic>
        <p:nvPicPr>
          <p:cNvPr id="6" name="Content Placeholder 5" descr="A person with curly hair&#10;&#10;Description automatically generated with low confidence">
            <a:extLst>
              <a:ext uri="{FF2B5EF4-FFF2-40B4-BE49-F238E27FC236}">
                <a16:creationId xmlns:a16="http://schemas.microsoft.com/office/drawing/2014/main" id="{B62156DC-DEA8-9E61-B9AE-876E3CBFCF8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133" y="1601691"/>
            <a:ext cx="3071533" cy="435133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D6D5B-539D-F505-35AB-D00AE340E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7870" y="1825625"/>
            <a:ext cx="7707086" cy="4351338"/>
          </a:xfrm>
        </p:spPr>
        <p:txBody>
          <a:bodyPr>
            <a:normAutofit/>
          </a:bodyPr>
          <a:lstStyle/>
          <a:p>
            <a:r>
              <a:rPr lang="en-US" sz="2400" dirty="0"/>
              <a:t>Member and general secretary of the Italian Communist Party</a:t>
            </a:r>
          </a:p>
          <a:p>
            <a:r>
              <a:rPr lang="en-US" sz="2400" dirty="0"/>
              <a:t>Political activist – imprisoned in 1926</a:t>
            </a:r>
          </a:p>
          <a:p>
            <a:r>
              <a:rPr lang="en-US" sz="2400" dirty="0"/>
              <a:t>Co-founder of </a:t>
            </a:r>
            <a:r>
              <a:rPr lang="en-US" sz="2400" i="1" dirty="0"/>
              <a:t>The New Order: A Weekly Review of Socialist Culture</a:t>
            </a:r>
          </a:p>
          <a:p>
            <a:r>
              <a:rPr lang="en-US" sz="2400" i="1" dirty="0"/>
              <a:t>Prison Notebooks</a:t>
            </a:r>
            <a:r>
              <a:rPr lang="en-US" sz="2400" dirty="0"/>
              <a:t> – 29 notebooks of political and philosophical analysis (almost 3000 hand-written pages); published posthumously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50495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83C37-D97F-88A0-B5A1-7C4B46DDF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Cultural hegemony and intellectuals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7A684-C697-1EC6-7D7A-5F4F8FCDB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0180"/>
            <a:ext cx="8596668" cy="4371183"/>
          </a:xfrm>
        </p:spPr>
        <p:txBody>
          <a:bodyPr>
            <a:normAutofit/>
          </a:bodyPr>
          <a:lstStyle/>
          <a:p>
            <a:r>
              <a:rPr lang="en-US" sz="2000" dirty="0"/>
              <a:t>Gramsci highlighted the role of ideas in establishing “hegemony”</a:t>
            </a:r>
          </a:p>
          <a:p>
            <a:r>
              <a:rPr lang="en-US" sz="2000" dirty="0"/>
              <a:t>Cultural norms and ideas as a way of controlling and subordinating people</a:t>
            </a:r>
          </a:p>
          <a:p>
            <a:pPr lvl="1"/>
            <a:r>
              <a:rPr lang="en-US" sz="2000" dirty="0"/>
              <a:t>Hegemony established through “consent” rather than coercion</a:t>
            </a:r>
          </a:p>
          <a:p>
            <a:r>
              <a:rPr lang="en-US" sz="2000" dirty="0"/>
              <a:t>Cultural norms are dictated by dominant social classes, and they are being reinforced as people are born into those cultural norms </a:t>
            </a:r>
          </a:p>
          <a:p>
            <a:r>
              <a:rPr lang="en-US" sz="2000" dirty="0"/>
              <a:t>Traditional (i.e., professional) intellectuals vs organic intellectuals</a:t>
            </a:r>
          </a:p>
          <a:p>
            <a:r>
              <a:rPr lang="en-US" sz="2000" dirty="0"/>
              <a:t>Organic intellectuals should question the ‘status quo’ and the existing social </a:t>
            </a:r>
            <a:r>
              <a:rPr lang="en-US" sz="2000"/>
              <a:t>order for </a:t>
            </a:r>
            <a:r>
              <a:rPr lang="en-US" sz="2000" dirty="0"/>
              <a:t>change to happen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84524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653</TotalTime>
  <Words>483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WEEK 2  Commodification &amp; Alienation  Key thinkers: Karl Marx &amp; Antonio Gramsci</vt:lpstr>
      <vt:lpstr>Karl Marx (1818 –1 883) </vt:lpstr>
      <vt:lpstr>PowerPoint Presentation</vt:lpstr>
      <vt:lpstr>Class and capitalism</vt:lpstr>
      <vt:lpstr>Alienation</vt:lpstr>
      <vt:lpstr>Commodification</vt:lpstr>
      <vt:lpstr>Antonio Gramsci (1891–1937)</vt:lpstr>
      <vt:lpstr>Cultural hegemony and intellectuals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 Commodification &amp; Alienation  Key thinkers: Karl Marx &amp; Antonio Gramsci</dc:title>
  <dc:creator>Olivera Těsnohlídková</dc:creator>
  <cp:lastModifiedBy>Olivera Těsnohlídková</cp:lastModifiedBy>
  <cp:revision>4</cp:revision>
  <dcterms:created xsi:type="dcterms:W3CDTF">2023-02-20T22:05:19Z</dcterms:created>
  <dcterms:modified xsi:type="dcterms:W3CDTF">2023-03-08T17:55:30Z</dcterms:modified>
</cp:coreProperties>
</file>