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32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2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99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7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3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8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1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5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9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9E64-D34B-4530-A7EA-9BFE7BBB50CE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EBF5D-B958-48C5-BC71-28BE0AAA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398B-50BE-55B2-485B-FD8DC429A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WEEK 3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Social performance and presentation of self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Key thinkers: Erving Goffman &amp; Jeffrey C. Alexander</a:t>
            </a:r>
            <a:endParaRPr lang="en-GB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D71ED-8BC2-B3B2-96D4-F2EE7D17B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824" y="5038530"/>
            <a:ext cx="8923176" cy="1334277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					Lecturer: Olivera Tesnohlidkova</a:t>
            </a:r>
          </a:p>
          <a:p>
            <a:pPr algn="l"/>
            <a:r>
              <a:rPr lang="en-US" sz="1800" dirty="0"/>
              <a:t>					o.tesnohlidkova@mail.muni.cz </a:t>
            </a:r>
          </a:p>
          <a:p>
            <a:pPr algn="l"/>
            <a:r>
              <a:rPr lang="en-US" sz="1800" dirty="0"/>
              <a:t>					Office hours: contact via e-mail beforehand				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47FC-78BE-15EC-ECBE-D98DCDA2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694"/>
          </a:xfrm>
        </p:spPr>
        <p:txBody>
          <a:bodyPr/>
          <a:lstStyle/>
          <a:p>
            <a:r>
              <a:rPr lang="en-US" dirty="0"/>
              <a:t>Case study – </a:t>
            </a:r>
            <a:r>
              <a:rPr lang="en-US" dirty="0" err="1"/>
              <a:t>Ljubi</a:t>
            </a:r>
            <a:r>
              <a:rPr lang="sr-Latn-RS" dirty="0"/>
              <a:t>ša Preletačević Beli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36094-18DF-37D9-E375-BA4D5D42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85" y="3604460"/>
            <a:ext cx="4008679" cy="2278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1F63F-6FBE-7F50-211C-B964171FC83D}"/>
              </a:ext>
            </a:extLst>
          </p:cNvPr>
          <p:cNvSpPr txBox="1"/>
          <p:nvPr/>
        </p:nvSpPr>
        <p:spPr>
          <a:xfrm>
            <a:off x="880185" y="6074019"/>
            <a:ext cx="6724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https://www.youtube.com/watch?v=zEhWOa-D3Wo&amp;t=12s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C82D0-66FB-5B9A-A1E0-1E2F9A94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752" y="2817845"/>
            <a:ext cx="2034862" cy="3009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8B6078-6A68-ACA4-DFB4-CDBA62C6F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09" y="2263148"/>
            <a:ext cx="4398408" cy="3269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645C46-7097-6428-3BE4-6334C3B17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619" y="443717"/>
            <a:ext cx="3389670" cy="2267909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94D1C95-2973-F302-346C-C9C1F3027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97600" y="1324358"/>
            <a:ext cx="391397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5498-B1EA-48C3-1F75-B868E329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Erving Goffman (1922-1982)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6AB89-4C2E-AAE5-2D37-1343C24D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32547"/>
            <a:ext cx="7844497" cy="4413729"/>
          </a:xfrm>
        </p:spPr>
        <p:txBody>
          <a:bodyPr>
            <a:normAutofit/>
          </a:bodyPr>
          <a:lstStyle/>
          <a:p>
            <a:r>
              <a:rPr lang="en-US" i="1" dirty="0"/>
              <a:t>The Presentation of Self in Everyday Life </a:t>
            </a:r>
            <a:r>
              <a:rPr lang="en-US" dirty="0"/>
              <a:t>(1956)</a:t>
            </a:r>
          </a:p>
          <a:p>
            <a:r>
              <a:rPr lang="en-GB" dirty="0"/>
              <a:t>Examines how individuals present themselves and their activity in everyday life to others</a:t>
            </a:r>
          </a:p>
          <a:p>
            <a:pPr lvl="1"/>
            <a:r>
              <a:rPr lang="en-GB" sz="1800" dirty="0"/>
              <a:t>Goal is “impression management” – controlling the impression others have of us as well as the conduct/response of others</a:t>
            </a:r>
          </a:p>
          <a:p>
            <a:r>
              <a:rPr lang="en-GB" dirty="0"/>
              <a:t>Stage – Actors – Audience</a:t>
            </a:r>
          </a:p>
          <a:p>
            <a:r>
              <a:rPr lang="en-GB" dirty="0"/>
              <a:t>Effective performances are those in which the audience acts </a:t>
            </a:r>
            <a:r>
              <a:rPr lang="en-GB" i="1" dirty="0"/>
              <a:t>as if</a:t>
            </a:r>
            <a:r>
              <a:rPr lang="en-GB" dirty="0"/>
              <a:t> the individual has conveyed the desired impression</a:t>
            </a:r>
          </a:p>
          <a:p>
            <a:r>
              <a:rPr lang="en-GB" dirty="0"/>
              <a:t>Both ‘actors’ and the audience project a definition of the situation that appears before them; actors through their performance, audience through their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0DB00-9657-9FC0-E7B0-1E2F5FCA4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55" y="1930400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6F-CBF5-9616-F2AD-F047B990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6275"/>
            <a:ext cx="8596668" cy="5175088"/>
          </a:xfrm>
        </p:spPr>
        <p:txBody>
          <a:bodyPr/>
          <a:lstStyle/>
          <a:p>
            <a:r>
              <a:rPr lang="en-US" dirty="0"/>
              <a:t>Performance – “all the activity of a given participant on a given occasion which serves to influence in any way any of the other participants” (p. 8)</a:t>
            </a:r>
          </a:p>
          <a:p>
            <a:r>
              <a:rPr lang="en-US" b="1" dirty="0"/>
              <a:t>Front </a:t>
            </a:r>
            <a:r>
              <a:rPr lang="en-US" b="1" i="1" dirty="0"/>
              <a:t>– </a:t>
            </a:r>
            <a:r>
              <a:rPr lang="en-US" dirty="0"/>
              <a:t>part of individual’s performance which functions to define the situation for the observers (intentional or unwitting)</a:t>
            </a:r>
          </a:p>
          <a:p>
            <a:pPr lvl="1"/>
            <a:r>
              <a:rPr lang="en-US" b="1" dirty="0"/>
              <a:t>Setting (i.e., scenery, props)</a:t>
            </a:r>
          </a:p>
          <a:p>
            <a:pPr lvl="1"/>
            <a:r>
              <a:rPr lang="en-US" b="1" dirty="0"/>
              <a:t>Personal front – elements of expressive equipment attributed to the performer himself (clothing, sex, age, rank, facial expressions, speech patterns)</a:t>
            </a:r>
          </a:p>
          <a:p>
            <a:pPr lvl="1"/>
            <a:r>
              <a:rPr lang="en-US" b="1" dirty="0"/>
              <a:t>‘Appearance’ – stimuli which define the performers social status or the social activity he is engaging in</a:t>
            </a:r>
          </a:p>
          <a:p>
            <a:pPr lvl="1"/>
            <a:r>
              <a:rPr lang="en-US" b="1" dirty="0"/>
              <a:t>‘Manner’ – stimuli signifying the interaction role the performer expects to play (e.g., arrogant, apologetic, angry…)</a:t>
            </a:r>
          </a:p>
          <a:p>
            <a:r>
              <a:rPr lang="en-GB" dirty="0"/>
              <a:t>Audience expect coherence between different elements of performance</a:t>
            </a:r>
          </a:p>
          <a:p>
            <a:r>
              <a:rPr lang="en-GB" dirty="0"/>
              <a:t>When different routines (performances) employ the same front, the social front becomes institutionalized, creating a set of stereotyped expectations and meaning – the front becomes a ‘collective representation’</a:t>
            </a:r>
          </a:p>
        </p:txBody>
      </p:sp>
    </p:spTree>
    <p:extLst>
      <p:ext uri="{BB962C8B-B14F-4D97-AF65-F5344CB8AC3E}">
        <p14:creationId xmlns:p14="http://schemas.microsoft.com/office/powerpoint/2010/main" val="375685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C524-4838-CBC3-2BB7-873EBBEC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021"/>
          </a:xfrm>
        </p:spPr>
        <p:txBody>
          <a:bodyPr/>
          <a:lstStyle/>
          <a:p>
            <a:r>
              <a:rPr lang="en-US" dirty="0"/>
              <a:t>Regions &amp; region behavior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F96E-3342-25B4-248B-C91ABB0F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9620"/>
            <a:ext cx="8596668" cy="486877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Region</a:t>
            </a:r>
            <a:r>
              <a:rPr lang="en-US" dirty="0"/>
              <a:t> – “any place that is bounded to some degree by barriers to perception” (p. 66) (e.g., classroom, hallway); ‘perception’ not only in visual terms</a:t>
            </a:r>
          </a:p>
          <a:p>
            <a:pPr lvl="1"/>
            <a:r>
              <a:rPr lang="en-US" sz="1800" b="1" dirty="0"/>
              <a:t>Front region –</a:t>
            </a:r>
            <a:r>
              <a:rPr lang="en-US" sz="1800" dirty="0"/>
              <a:t> place where a performance is given</a:t>
            </a:r>
          </a:p>
          <a:p>
            <a:pPr lvl="2"/>
            <a:r>
              <a:rPr lang="en-US" sz="1800" dirty="0"/>
              <a:t>Politeness vs. decorum – how one engages with audience vs. how the performer behaves himself in front of audience</a:t>
            </a:r>
          </a:p>
          <a:p>
            <a:pPr lvl="2"/>
            <a:r>
              <a:rPr lang="en-US" sz="1800" dirty="0"/>
              <a:t>Decorum is dictated by moral and instrumental requirements</a:t>
            </a:r>
          </a:p>
          <a:p>
            <a:pPr lvl="1"/>
            <a:r>
              <a:rPr lang="en-US" sz="1800" b="1" dirty="0"/>
              <a:t>Back region (a.k.a. backstage) </a:t>
            </a:r>
            <a:r>
              <a:rPr lang="en-US" sz="1800" dirty="0"/>
              <a:t>– space where impression made in the front region (i.e., during the performance) is “knowingly contradicted” and where the impressions are “openly constructed” (p. 69)</a:t>
            </a:r>
          </a:p>
          <a:p>
            <a:pPr lvl="1"/>
            <a:r>
              <a:rPr lang="en-US" sz="1800" dirty="0"/>
              <a:t>Regions are not universal; they are defined based on the purpose they serve during an individual performance</a:t>
            </a:r>
          </a:p>
          <a:p>
            <a:pPr lvl="2"/>
            <a:r>
              <a:rPr lang="en-US" sz="1800" dirty="0"/>
              <a:t>Spaces that serve no purpose during a performance – ‘the outside’</a:t>
            </a:r>
          </a:p>
          <a:p>
            <a:pPr lvl="2"/>
            <a:r>
              <a:rPr lang="en-US" sz="1800" dirty="0"/>
              <a:t>Outsiders</a:t>
            </a:r>
          </a:p>
          <a:p>
            <a:r>
              <a:rPr lang="en-US" b="1" dirty="0"/>
              <a:t>“impression management” </a:t>
            </a:r>
            <a:r>
              <a:rPr lang="en-US" dirty="0"/>
              <a:t>requires maintaining control over regions</a:t>
            </a:r>
            <a:endParaRPr lang="en-US" b="1" dirty="0"/>
          </a:p>
          <a:p>
            <a:pPr marL="457200" lvl="1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282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2DFE-17C3-68DC-E846-2DB13A89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Jeffrey C. Alexander  (1947- )</a:t>
            </a:r>
            <a:endParaRPr lang="en-GB" dirty="0"/>
          </a:p>
        </p:txBody>
      </p:sp>
      <p:pic>
        <p:nvPicPr>
          <p:cNvPr id="10" name="Content Placeholder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1EFA84A-1ACF-8A7D-23D7-E81E8EDA4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80" y="2247466"/>
            <a:ext cx="3028950" cy="302895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9AB58-DE1F-B667-39E5-1F81E25AD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74276"/>
            <a:ext cx="7646534" cy="46741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ato-Regular"/>
              </a:rPr>
              <a:t>Founding figure of </a:t>
            </a:r>
            <a:r>
              <a:rPr lang="en-US" b="1" dirty="0">
                <a:latin typeface="Lato-Regular"/>
              </a:rPr>
              <a:t>cultural sociology</a:t>
            </a:r>
            <a:r>
              <a:rPr lang="en-US" dirty="0">
                <a:latin typeface="Lato-Regular"/>
              </a:rPr>
              <a:t>, a.k.a. the “</a:t>
            </a:r>
            <a:r>
              <a:rPr lang="en-US" b="1" dirty="0">
                <a:latin typeface="Lato-Regular"/>
              </a:rPr>
              <a:t>strong program</a:t>
            </a:r>
            <a:r>
              <a:rPr lang="en-US" dirty="0">
                <a:latin typeface="Lato-Regular"/>
              </a:rPr>
              <a:t>”</a:t>
            </a:r>
          </a:p>
          <a:p>
            <a:r>
              <a:rPr lang="en-US" altLang="en-US" dirty="0">
                <a:latin typeface="Lato-Regular"/>
              </a:rPr>
              <a:t>To believe in the possibility of a “cultural sociology” is to subscribe to the idea that </a:t>
            </a:r>
            <a:r>
              <a:rPr lang="en-US" altLang="en-US" b="1" i="1" dirty="0">
                <a:latin typeface="Lato-Regular"/>
              </a:rPr>
              <a:t>every action, no matter how instrumental, reflexive or coerced vis-a-vis its external environments, is embedded to some extent in a horizon of affect and meaning</a:t>
            </a:r>
            <a:r>
              <a:rPr lang="en-US" altLang="en-US" dirty="0">
                <a:latin typeface="Lato-Regular"/>
              </a:rPr>
              <a:t> (Alexander 1998).</a:t>
            </a:r>
          </a:p>
          <a:p>
            <a:pPr algn="l"/>
            <a:r>
              <a:rPr lang="en-GB" dirty="0">
                <a:solidFill>
                  <a:srgbClr val="000000"/>
                </a:solidFill>
                <a:latin typeface="Lato-Regular"/>
              </a:rPr>
              <a:t>Characteristics of the Strong Program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  <a:latin typeface="Lato-Regular"/>
              </a:rPr>
              <a:t>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ato-Regular"/>
              </a:rPr>
              <a:t>ulture as an “independent variable” capable of “shaping actions and institutions, providing inputs every bit as vital as more material or instrumental forces” (Alexander &amp; Smith, </a:t>
            </a:r>
            <a:r>
              <a:rPr lang="en-GB" sz="1800" b="0" i="0" u="none" strike="noStrike" baseline="0" dirty="0">
                <a:solidFill>
                  <a:schemeClr val="tx1"/>
                </a:solidFill>
                <a:latin typeface="Lato-Regular"/>
              </a:rPr>
              <a:t>2003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ato-Regular"/>
              </a:rPr>
              <a:t>, p. 12) – </a:t>
            </a:r>
            <a:r>
              <a:rPr lang="en-GB" sz="1800" b="1" dirty="0">
                <a:solidFill>
                  <a:srgbClr val="000000"/>
                </a:solidFill>
                <a:latin typeface="Lato-Regular"/>
              </a:rPr>
              <a:t>autonomy of culture</a:t>
            </a:r>
            <a:endParaRPr lang="en-GB" sz="1800" b="1" i="0" u="none" strike="noStrike" baseline="0" dirty="0">
              <a:solidFill>
                <a:srgbClr val="000000"/>
              </a:solidFill>
              <a:latin typeface="Lato-Regular"/>
            </a:endParaRPr>
          </a:p>
          <a:p>
            <a:pPr lvl="2"/>
            <a:r>
              <a:rPr lang="en-GB" sz="1800" dirty="0">
                <a:solidFill>
                  <a:srgbClr val="000000"/>
                </a:solidFill>
                <a:latin typeface="Lato-Regular"/>
              </a:rPr>
              <a:t>Culture is not defined by social life, rather it takes part in defining it</a:t>
            </a:r>
          </a:p>
          <a:p>
            <a:pPr lvl="1"/>
            <a:r>
              <a:rPr lang="en-GB" sz="1800" b="1" dirty="0">
                <a:solidFill>
                  <a:srgbClr val="000000"/>
                </a:solidFill>
                <a:latin typeface="Lato-Regular"/>
              </a:rPr>
              <a:t>Thick description of texts </a:t>
            </a:r>
            <a:r>
              <a:rPr lang="en-GB" sz="1800" dirty="0">
                <a:solidFill>
                  <a:srgbClr val="000000"/>
                </a:solidFill>
                <a:latin typeface="Lato-Regular"/>
              </a:rPr>
              <a:t>(Geertz) and </a:t>
            </a:r>
            <a:r>
              <a:rPr lang="en-GB" sz="1800" b="1" dirty="0">
                <a:solidFill>
                  <a:srgbClr val="000000"/>
                </a:solidFill>
                <a:latin typeface="Lato-Regular"/>
              </a:rPr>
              <a:t>structural hermeneutics</a:t>
            </a:r>
          </a:p>
          <a:p>
            <a:pPr lvl="1"/>
            <a:r>
              <a:rPr lang="en-US" altLang="en-US" sz="1800" b="1" dirty="0">
                <a:latin typeface="Lato-Regular"/>
              </a:rPr>
              <a:t>Causal specificity – </a:t>
            </a:r>
            <a:r>
              <a:rPr lang="en-US" altLang="en-US" sz="1800" dirty="0">
                <a:latin typeface="Lato-Regular"/>
              </a:rPr>
              <a:t>specifying mechanisms through which culture does its work</a:t>
            </a:r>
            <a:endParaRPr lang="en-US" altLang="en-US" sz="1800" b="1" dirty="0">
              <a:latin typeface="Lato-Regular"/>
            </a:endParaRPr>
          </a:p>
          <a:p>
            <a:endParaRPr lang="en-GB" dirty="0">
              <a:solidFill>
                <a:srgbClr val="000000"/>
              </a:solidFill>
              <a:latin typeface="Lato-Regular"/>
            </a:endParaRPr>
          </a:p>
          <a:p>
            <a:endParaRPr lang="en-GB" dirty="0">
              <a:solidFill>
                <a:srgbClr val="000000"/>
              </a:solidFill>
              <a:latin typeface="La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342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7568-9F96-9019-6070-DF215EC0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en-US" i="1" dirty="0"/>
              <a:t>Performance and Power </a:t>
            </a:r>
            <a:r>
              <a:rPr lang="en-US" dirty="0"/>
              <a:t>(2011)</a:t>
            </a:r>
            <a:endParaRPr lang="en-GB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1308A2-5E85-692D-6190-9F4EA172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042"/>
            <a:ext cx="8596668" cy="4708357"/>
          </a:xfrm>
        </p:spPr>
        <p:txBody>
          <a:bodyPr/>
          <a:lstStyle/>
          <a:p>
            <a:r>
              <a:rPr lang="en-US" b="1" dirty="0"/>
              <a:t>Cultural pragmatics </a:t>
            </a:r>
          </a:p>
          <a:p>
            <a:pPr lvl="1"/>
            <a:r>
              <a:rPr lang="en-US" sz="1800" dirty="0"/>
              <a:t>“Individuals and collectivities strategically direct their actions and mobilize all their available resources, but their instrumental power usually depends on success of a cultural kind. This does not mean that the explanation of their success should be purely symbolic. It means that pragmatic and symbolic dimensions are intertwined” (p. 78)</a:t>
            </a:r>
            <a:endParaRPr lang="en-GB" sz="1800" dirty="0"/>
          </a:p>
          <a:p>
            <a:r>
              <a:rPr lang="en-GB" dirty="0"/>
              <a:t>Macro-sociological model of social action as cultural performance</a:t>
            </a:r>
          </a:p>
          <a:p>
            <a:r>
              <a:rPr lang="en-GB" b="1" dirty="0"/>
              <a:t>Cultural performance </a:t>
            </a:r>
            <a:r>
              <a:rPr lang="en-GB" dirty="0"/>
              <a:t>is “the social process by which actors, individually or in concert, display for others the meaning of their social situation.” (p. 28)</a:t>
            </a:r>
          </a:p>
          <a:p>
            <a:r>
              <a:rPr lang="en-GB" dirty="0"/>
              <a:t>Goal: psychological identification and cultural extension (similarly to sacred rituals)</a:t>
            </a:r>
          </a:p>
          <a:p>
            <a:pPr lvl="1"/>
            <a:r>
              <a:rPr lang="en-GB" sz="1800" dirty="0"/>
              <a:t>Creating an emotional connection between audience, actor, and text, is required if the cultural meanings are to be projected to an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0F8A69-C810-B00B-6994-7018C1A4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lstStyle/>
          <a:p>
            <a:r>
              <a:rPr lang="en-US" dirty="0"/>
              <a:t>Fusion, de-fusion, re-fusion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163934-BA12-58C7-64C5-75666A0A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4405067"/>
          </a:xfrm>
        </p:spPr>
        <p:txBody>
          <a:bodyPr>
            <a:normAutofit/>
          </a:bodyPr>
          <a:lstStyle/>
          <a:p>
            <a:r>
              <a:rPr lang="en-US" dirty="0"/>
              <a:t>Depending on the complexity of the collective organization, social and cultural parts are more or less segmented and differentiated, and the elements of a social performance are more or less fused</a:t>
            </a:r>
          </a:p>
          <a:p>
            <a:pPr lvl="1"/>
            <a:r>
              <a:rPr lang="en-US" sz="1800" dirty="0"/>
              <a:t>Simple collectivity = less segmentation and greater fusion of elements</a:t>
            </a:r>
          </a:p>
          <a:p>
            <a:pPr lvl="1"/>
            <a:r>
              <a:rPr lang="en-US" sz="1800" dirty="0"/>
              <a:t>Complex collectivity = greater segmentation and weaker fusion (i.e., elements of a performance are de-fused)</a:t>
            </a:r>
          </a:p>
          <a:p>
            <a:r>
              <a:rPr lang="en-US" dirty="0"/>
              <a:t>To be effective in complex societies, social performances must go through a process of re-fusion (i.e., must become more ritual-like)</a:t>
            </a:r>
          </a:p>
          <a:p>
            <a:r>
              <a:rPr lang="en-US" dirty="0"/>
              <a:t>If identification and cultural transmission have been established, the elements of a performance have been </a:t>
            </a:r>
            <a:r>
              <a:rPr lang="en-US" b="1" dirty="0"/>
              <a:t>fused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18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98F-14FD-7ADD-D763-20F7DCB9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484"/>
          </a:xfrm>
        </p:spPr>
        <p:txBody>
          <a:bodyPr/>
          <a:lstStyle/>
          <a:p>
            <a:r>
              <a:rPr lang="en-US" dirty="0"/>
              <a:t>Elements of Social Performance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8D45-E5AE-57C1-12BF-9CF6E1B7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rmAutofit/>
          </a:bodyPr>
          <a:lstStyle/>
          <a:p>
            <a:r>
              <a:rPr lang="en-US" b="1" dirty="0"/>
              <a:t>Systems of collective representation – background symbols and foreground scripts</a:t>
            </a:r>
          </a:p>
          <a:p>
            <a:pPr lvl="1"/>
            <a:r>
              <a:rPr lang="en-US" sz="1800" b="1" dirty="0"/>
              <a:t>Systems of collective representation – actors’ symbol-bearing world(s) from which they draw upon for symbolic referents that inform their performance</a:t>
            </a:r>
          </a:p>
          <a:p>
            <a:pPr lvl="2"/>
            <a:r>
              <a:rPr lang="en-US" sz="1800" b="1" dirty="0"/>
              <a:t>Made up of deep background of collective representations and foreground scripts (i.e., referential texts)</a:t>
            </a:r>
          </a:p>
          <a:p>
            <a:r>
              <a:rPr lang="en-US" b="1" dirty="0"/>
              <a:t>Actors</a:t>
            </a:r>
            <a:r>
              <a:rPr lang="en-US" dirty="0"/>
              <a:t> – the one(s) performing and putting collective representations into practice</a:t>
            </a:r>
          </a:p>
          <a:p>
            <a:pPr lvl="1"/>
            <a:r>
              <a:rPr lang="en-US" sz="1800" dirty="0"/>
              <a:t>Literature vs. theatre (walking and talking)</a:t>
            </a:r>
          </a:p>
          <a:p>
            <a:r>
              <a:rPr lang="en-US" b="1" dirty="0"/>
              <a:t>Audience/observers</a:t>
            </a:r>
            <a:r>
              <a:rPr lang="en-US" dirty="0"/>
              <a:t> – evaluating performances; have the agency to reject it</a:t>
            </a:r>
          </a:p>
          <a:p>
            <a:pPr lvl="1"/>
            <a:r>
              <a:rPr lang="en-US" sz="1800" dirty="0"/>
              <a:t>Actors attempt to achieve identification by conveying authenticity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4877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41D5-CBA0-50C1-AA39-CCC0D3D8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6327"/>
            <a:ext cx="8596668" cy="4875035"/>
          </a:xfrm>
        </p:spPr>
        <p:txBody>
          <a:bodyPr/>
          <a:lstStyle/>
          <a:p>
            <a:r>
              <a:rPr lang="en-US" b="1" dirty="0"/>
              <a:t>Means of symbolic production</a:t>
            </a:r>
            <a:r>
              <a:rPr lang="en-US" dirty="0"/>
              <a:t> – venue of the performance, expressive equipment, material resources</a:t>
            </a:r>
          </a:p>
          <a:p>
            <a:r>
              <a:rPr lang="en-US" b="1" dirty="0"/>
              <a:t>Mise-</a:t>
            </a:r>
            <a:r>
              <a:rPr lang="en-US" b="1" dirty="0" err="1"/>
              <a:t>en</a:t>
            </a:r>
            <a:r>
              <a:rPr lang="en-US" b="1" dirty="0"/>
              <a:t>-</a:t>
            </a:r>
            <a:r>
              <a:rPr lang="en-US" b="1" dirty="0" err="1"/>
              <a:t>scène</a:t>
            </a:r>
            <a:r>
              <a:rPr lang="en-US" dirty="0"/>
              <a:t> – “putting into the scene”; performances must be directed, to walk and talk a text must be “sequenced temporally and choregraphed spatially” (p. 32)</a:t>
            </a:r>
          </a:p>
          <a:p>
            <a:r>
              <a:rPr lang="en-US" b="1" dirty="0"/>
              <a:t>Social power – </a:t>
            </a:r>
            <a:r>
              <a:rPr lang="en-US" dirty="0"/>
              <a:t>social performances are dependent on the distribution of power within a society which determine the access to means of symbolic production (who gets to act, what can be acted, who can observe)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91671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1130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Lato-Regular</vt:lpstr>
      <vt:lpstr>Trebuchet MS</vt:lpstr>
      <vt:lpstr>Wingdings 3</vt:lpstr>
      <vt:lpstr>Facet</vt:lpstr>
      <vt:lpstr>WEEK 3  Social performance and presentation of self  Key thinkers: Erving Goffman &amp; Jeffrey C. Alexander</vt:lpstr>
      <vt:lpstr>Erving Goffman (1922-1982)</vt:lpstr>
      <vt:lpstr>PowerPoint Presentation</vt:lpstr>
      <vt:lpstr>Regions &amp; region behavior</vt:lpstr>
      <vt:lpstr>Jeffrey C. Alexander  (1947- )</vt:lpstr>
      <vt:lpstr>Performance and Power (2011)</vt:lpstr>
      <vt:lpstr>Fusion, de-fusion, re-fusion</vt:lpstr>
      <vt:lpstr>Elements of Social Performance</vt:lpstr>
      <vt:lpstr>PowerPoint Presentation</vt:lpstr>
      <vt:lpstr>Case study – Ljubiša Preletačević Beli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 Social performance and presentation of self  Key thinkers: Erving Goffman &amp; Jeffrey C. Alexander</dc:title>
  <dc:creator>Olivera Těsnohlídková</dc:creator>
  <cp:lastModifiedBy>Olivera Těsnohlídková</cp:lastModifiedBy>
  <cp:revision>2</cp:revision>
  <dcterms:created xsi:type="dcterms:W3CDTF">2023-02-28T07:21:56Z</dcterms:created>
  <dcterms:modified xsi:type="dcterms:W3CDTF">2023-03-08T18:01:24Z</dcterms:modified>
</cp:coreProperties>
</file>