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256" r:id="rId2"/>
    <p:sldId id="347" r:id="rId3"/>
    <p:sldId id="342" r:id="rId4"/>
    <p:sldId id="343" r:id="rId5"/>
    <p:sldId id="333" r:id="rId6"/>
    <p:sldId id="329" r:id="rId7"/>
    <p:sldId id="328" r:id="rId8"/>
    <p:sldId id="330" r:id="rId9"/>
    <p:sldId id="334" r:id="rId10"/>
    <p:sldId id="341" r:id="rId11"/>
    <p:sldId id="332" r:id="rId12"/>
    <p:sldId id="335" r:id="rId13"/>
    <p:sldId id="336" r:id="rId14"/>
    <p:sldId id="337" r:id="rId15"/>
    <p:sldId id="338" r:id="rId16"/>
    <p:sldId id="339" r:id="rId17"/>
    <p:sldId id="340" r:id="rId18"/>
    <p:sldId id="344" r:id="rId19"/>
    <p:sldId id="345" r:id="rId20"/>
    <p:sldId id="346" r:id="rId21"/>
    <p:sldId id="30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47"/>
            <p14:sldId id="342"/>
            <p14:sldId id="343"/>
            <p14:sldId id="333"/>
            <p14:sldId id="329"/>
            <p14:sldId id="328"/>
            <p14:sldId id="330"/>
            <p14:sldId id="334"/>
            <p14:sldId id="341"/>
            <p14:sldId id="332"/>
            <p14:sldId id="335"/>
            <p14:sldId id="336"/>
            <p14:sldId id="337"/>
            <p14:sldId id="338"/>
            <p14:sldId id="339"/>
            <p14:sldId id="340"/>
            <p14:sldId id="344"/>
            <p14:sldId id="345"/>
            <p14:sldId id="346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1A9B5-0D39-4B00-B1E3-77853CF996E5}" v="5" dt="2023-03-01T08:54:40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89565" autoAdjust="0"/>
  </p:normalViewPr>
  <p:slideViewPr>
    <p:cSldViewPr snapToGrid="0">
      <p:cViewPr varScale="1">
        <p:scale>
          <a:sx n="77" d="100"/>
          <a:sy n="77" d="100"/>
        </p:scale>
        <p:origin x="6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FB41A9B5-0D39-4B00-B1E3-77853CF996E5}"/>
    <pc:docChg chg="custSel addSld modSld sldOrd modSection">
      <pc:chgData name="Lucie Konečná" userId="e77d300807919a1d" providerId="LiveId" clId="{FB41A9B5-0D39-4B00-B1E3-77853CF996E5}" dt="2023-03-01T11:33:50.851" v="191" actId="20577"/>
      <pc:docMkLst>
        <pc:docMk/>
      </pc:docMkLst>
      <pc:sldChg chg="modSp mod">
        <pc:chgData name="Lucie Konečná" userId="e77d300807919a1d" providerId="LiveId" clId="{FB41A9B5-0D39-4B00-B1E3-77853CF996E5}" dt="2023-02-26T09:19:19.839" v="8" actId="20577"/>
        <pc:sldMkLst>
          <pc:docMk/>
          <pc:sldMk cId="2497236001" sldId="256"/>
        </pc:sldMkLst>
        <pc:spChg chg="mod">
          <ac:chgData name="Lucie Konečná" userId="e77d300807919a1d" providerId="LiveId" clId="{FB41A9B5-0D39-4B00-B1E3-77853CF996E5}" dt="2023-02-26T09:19:19.839" v="8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modSp mod">
        <pc:chgData name="Lucie Konečná" userId="e77d300807919a1d" providerId="LiveId" clId="{FB41A9B5-0D39-4B00-B1E3-77853CF996E5}" dt="2023-03-01T11:33:50.851" v="191" actId="20577"/>
        <pc:sldMkLst>
          <pc:docMk/>
          <pc:sldMk cId="2631416446" sldId="328"/>
        </pc:sldMkLst>
        <pc:spChg chg="mod">
          <ac:chgData name="Lucie Konečná" userId="e77d300807919a1d" providerId="LiveId" clId="{FB41A9B5-0D39-4B00-B1E3-77853CF996E5}" dt="2023-03-01T11:33:50.851" v="191" actId="20577"/>
          <ac:spMkLst>
            <pc:docMk/>
            <pc:sldMk cId="2631416446" sldId="328"/>
            <ac:spMk id="3" creationId="{60D7DB2C-FD0E-0B65-2488-D0B62E7800FD}"/>
          </ac:spMkLst>
        </pc:spChg>
      </pc:sldChg>
      <pc:sldChg chg="modSp mod">
        <pc:chgData name="Lucie Konečná" userId="e77d300807919a1d" providerId="LiveId" clId="{FB41A9B5-0D39-4B00-B1E3-77853CF996E5}" dt="2023-02-27T09:36:37.801" v="106" actId="20577"/>
        <pc:sldMkLst>
          <pc:docMk/>
          <pc:sldMk cId="1468921059" sldId="329"/>
        </pc:sldMkLst>
        <pc:spChg chg="mod">
          <ac:chgData name="Lucie Konečná" userId="e77d300807919a1d" providerId="LiveId" clId="{FB41A9B5-0D39-4B00-B1E3-77853CF996E5}" dt="2023-02-27T09:36:37.801" v="106" actId="20577"/>
          <ac:spMkLst>
            <pc:docMk/>
            <pc:sldMk cId="1468921059" sldId="329"/>
            <ac:spMk id="3" creationId="{2B1B508D-2F97-68E0-DBBC-F94F89B12506}"/>
          </ac:spMkLst>
        </pc:spChg>
      </pc:sldChg>
      <pc:sldChg chg="modSp mod">
        <pc:chgData name="Lucie Konečná" userId="e77d300807919a1d" providerId="LiveId" clId="{FB41A9B5-0D39-4B00-B1E3-77853CF996E5}" dt="2023-02-27T09:51:56.127" v="134" actId="20577"/>
        <pc:sldMkLst>
          <pc:docMk/>
          <pc:sldMk cId="3516077480" sldId="330"/>
        </pc:sldMkLst>
        <pc:spChg chg="mod">
          <ac:chgData name="Lucie Konečná" userId="e77d300807919a1d" providerId="LiveId" clId="{FB41A9B5-0D39-4B00-B1E3-77853CF996E5}" dt="2023-02-27T09:51:56.127" v="134" actId="20577"/>
          <ac:spMkLst>
            <pc:docMk/>
            <pc:sldMk cId="3516077480" sldId="330"/>
            <ac:spMk id="3" creationId="{ACE98589-466C-3EED-8872-84C0C4112B9F}"/>
          </ac:spMkLst>
        </pc:spChg>
        <pc:spChg chg="mod">
          <ac:chgData name="Lucie Konečná" userId="e77d300807919a1d" providerId="LiveId" clId="{FB41A9B5-0D39-4B00-B1E3-77853CF996E5}" dt="2023-02-26T11:13:46.956" v="20" actId="20577"/>
          <ac:spMkLst>
            <pc:docMk/>
            <pc:sldMk cId="3516077480" sldId="330"/>
            <ac:spMk id="4" creationId="{AE7D6549-5B6F-F4BA-CE54-01DB897DA191}"/>
          </ac:spMkLst>
        </pc:spChg>
      </pc:sldChg>
      <pc:sldChg chg="modSp mod">
        <pc:chgData name="Lucie Konečná" userId="e77d300807919a1d" providerId="LiveId" clId="{FB41A9B5-0D39-4B00-B1E3-77853CF996E5}" dt="2023-02-26T11:15:37.513" v="40" actId="20577"/>
        <pc:sldMkLst>
          <pc:docMk/>
          <pc:sldMk cId="2661752214" sldId="334"/>
        </pc:sldMkLst>
        <pc:spChg chg="mod">
          <ac:chgData name="Lucie Konečná" userId="e77d300807919a1d" providerId="LiveId" clId="{FB41A9B5-0D39-4B00-B1E3-77853CF996E5}" dt="2023-02-26T11:15:37.513" v="40" actId="20577"/>
          <ac:spMkLst>
            <pc:docMk/>
            <pc:sldMk cId="2661752214" sldId="334"/>
            <ac:spMk id="3" creationId="{ACE98589-466C-3EED-8872-84C0C4112B9F}"/>
          </ac:spMkLst>
        </pc:spChg>
      </pc:sldChg>
      <pc:sldChg chg="modSp mod">
        <pc:chgData name="Lucie Konečná" userId="e77d300807919a1d" providerId="LiveId" clId="{FB41A9B5-0D39-4B00-B1E3-77853CF996E5}" dt="2023-02-26T14:16:13.255" v="43" actId="1076"/>
        <pc:sldMkLst>
          <pc:docMk/>
          <pc:sldMk cId="2141562520" sldId="336"/>
        </pc:sldMkLst>
        <pc:picChg chg="mod">
          <ac:chgData name="Lucie Konečná" userId="e77d300807919a1d" providerId="LiveId" clId="{FB41A9B5-0D39-4B00-B1E3-77853CF996E5}" dt="2023-02-26T14:16:13.255" v="43" actId="1076"/>
          <ac:picMkLst>
            <pc:docMk/>
            <pc:sldMk cId="2141562520" sldId="336"/>
            <ac:picMk id="5" creationId="{BA75592E-2EEC-6DD8-B502-A2572550EBAC}"/>
          </ac:picMkLst>
        </pc:picChg>
      </pc:sldChg>
      <pc:sldChg chg="modSp mod">
        <pc:chgData name="Lucie Konečná" userId="e77d300807919a1d" providerId="LiveId" clId="{FB41A9B5-0D39-4B00-B1E3-77853CF996E5}" dt="2023-02-26T14:58:34.222" v="61" actId="20577"/>
        <pc:sldMkLst>
          <pc:docMk/>
          <pc:sldMk cId="2589640028" sldId="339"/>
        </pc:sldMkLst>
        <pc:spChg chg="mod">
          <ac:chgData name="Lucie Konečná" userId="e77d300807919a1d" providerId="LiveId" clId="{FB41A9B5-0D39-4B00-B1E3-77853CF996E5}" dt="2023-02-26T14:58:34.222" v="61" actId="20577"/>
          <ac:spMkLst>
            <pc:docMk/>
            <pc:sldMk cId="2589640028" sldId="339"/>
            <ac:spMk id="3" creationId="{D0980FE1-17FF-632B-E2E2-DDB09C49047E}"/>
          </ac:spMkLst>
        </pc:spChg>
        <pc:picChg chg="mod">
          <ac:chgData name="Lucie Konečná" userId="e77d300807919a1d" providerId="LiveId" clId="{FB41A9B5-0D39-4B00-B1E3-77853CF996E5}" dt="2023-02-26T14:58:14.186" v="45" actId="1076"/>
          <ac:picMkLst>
            <pc:docMk/>
            <pc:sldMk cId="2589640028" sldId="339"/>
            <ac:picMk id="7" creationId="{1D1DA58C-8A70-769B-F490-C5742C5188C5}"/>
          </ac:picMkLst>
        </pc:picChg>
      </pc:sldChg>
      <pc:sldChg chg="delSp modSp mod">
        <pc:chgData name="Lucie Konečná" userId="e77d300807919a1d" providerId="LiveId" clId="{FB41A9B5-0D39-4B00-B1E3-77853CF996E5}" dt="2023-03-01T08:19:12.213" v="142" actId="20577"/>
        <pc:sldMkLst>
          <pc:docMk/>
          <pc:sldMk cId="2208196517" sldId="343"/>
        </pc:sldMkLst>
        <pc:spChg chg="mod">
          <ac:chgData name="Lucie Konečná" userId="e77d300807919a1d" providerId="LiveId" clId="{FB41A9B5-0D39-4B00-B1E3-77853CF996E5}" dt="2023-03-01T08:19:12.213" v="142" actId="20577"/>
          <ac:spMkLst>
            <pc:docMk/>
            <pc:sldMk cId="2208196517" sldId="343"/>
            <ac:spMk id="3" creationId="{0953EA28-04C0-01FC-3D48-B0AFE2522017}"/>
          </ac:spMkLst>
        </pc:spChg>
        <pc:picChg chg="del">
          <ac:chgData name="Lucie Konečná" userId="e77d300807919a1d" providerId="LiveId" clId="{FB41A9B5-0D39-4B00-B1E3-77853CF996E5}" dt="2023-02-26T09:55:28.455" v="9" actId="478"/>
          <ac:picMkLst>
            <pc:docMk/>
            <pc:sldMk cId="2208196517" sldId="343"/>
            <ac:picMk id="4" creationId="{484F74CE-694A-5E31-0AEC-DA375F2FC8E6}"/>
          </ac:picMkLst>
        </pc:picChg>
      </pc:sldChg>
      <pc:sldChg chg="modSp add mod">
        <pc:chgData name="Lucie Konečná" userId="e77d300807919a1d" providerId="LiveId" clId="{FB41A9B5-0D39-4B00-B1E3-77853CF996E5}" dt="2023-02-27T07:52:28.062" v="66" actId="1076"/>
        <pc:sldMkLst>
          <pc:docMk/>
          <pc:sldMk cId="2983637625" sldId="344"/>
        </pc:sldMkLst>
        <pc:spChg chg="mod">
          <ac:chgData name="Lucie Konečná" userId="e77d300807919a1d" providerId="LiveId" clId="{FB41A9B5-0D39-4B00-B1E3-77853CF996E5}" dt="2023-02-27T07:52:23.544" v="65" actId="20577"/>
          <ac:spMkLst>
            <pc:docMk/>
            <pc:sldMk cId="2983637625" sldId="344"/>
            <ac:spMk id="12" creationId="{0BE3AF2C-17E5-ED70-6C8D-AD68F6FE734F}"/>
          </ac:spMkLst>
        </pc:spChg>
        <pc:picChg chg="mod">
          <ac:chgData name="Lucie Konečná" userId="e77d300807919a1d" providerId="LiveId" clId="{FB41A9B5-0D39-4B00-B1E3-77853CF996E5}" dt="2023-02-27T07:52:28.062" v="66" actId="1076"/>
          <ac:picMkLst>
            <pc:docMk/>
            <pc:sldMk cId="2983637625" sldId="344"/>
            <ac:picMk id="13" creationId="{C6DDADB9-3BFC-38DD-BBD4-1F3A77A5E5E3}"/>
          </ac:picMkLst>
        </pc:picChg>
      </pc:sldChg>
      <pc:sldChg chg="add">
        <pc:chgData name="Lucie Konečná" userId="e77d300807919a1d" providerId="LiveId" clId="{FB41A9B5-0D39-4B00-B1E3-77853CF996E5}" dt="2023-02-27T07:41:53.603" v="63"/>
        <pc:sldMkLst>
          <pc:docMk/>
          <pc:sldMk cId="3395108427" sldId="345"/>
        </pc:sldMkLst>
      </pc:sldChg>
      <pc:sldChg chg="add">
        <pc:chgData name="Lucie Konečná" userId="e77d300807919a1d" providerId="LiveId" clId="{FB41A9B5-0D39-4B00-B1E3-77853CF996E5}" dt="2023-02-27T07:42:22.986" v="64"/>
        <pc:sldMkLst>
          <pc:docMk/>
          <pc:sldMk cId="1011326164" sldId="346"/>
        </pc:sldMkLst>
      </pc:sldChg>
      <pc:sldChg chg="addSp delSp modSp new mod ord">
        <pc:chgData name="Lucie Konečná" userId="e77d300807919a1d" providerId="LiveId" clId="{FB41A9B5-0D39-4B00-B1E3-77853CF996E5}" dt="2023-03-01T08:54:57.016" v="149" actId="14100"/>
        <pc:sldMkLst>
          <pc:docMk/>
          <pc:sldMk cId="2965185739" sldId="347"/>
        </pc:sldMkLst>
        <pc:spChg chg="del">
          <ac:chgData name="Lucie Konečná" userId="e77d300807919a1d" providerId="LiveId" clId="{FB41A9B5-0D39-4B00-B1E3-77853CF996E5}" dt="2023-03-01T08:54:40.610" v="146"/>
          <ac:spMkLst>
            <pc:docMk/>
            <pc:sldMk cId="2965185739" sldId="347"/>
            <ac:spMk id="3" creationId="{6F6F5FDF-F863-B08A-391C-98015B0D4A67}"/>
          </ac:spMkLst>
        </pc:spChg>
        <pc:picChg chg="add mod">
          <ac:chgData name="Lucie Konečná" userId="e77d300807919a1d" providerId="LiveId" clId="{FB41A9B5-0D39-4B00-B1E3-77853CF996E5}" dt="2023-03-01T08:54:57.016" v="149" actId="14100"/>
          <ac:picMkLst>
            <pc:docMk/>
            <pc:sldMk cId="2965185739" sldId="347"/>
            <ac:picMk id="4" creationId="{D96C2FC3-8894-9661-32EE-29D87B906B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04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13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16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 err="1"/>
              <a:t>Conflicts</a:t>
            </a:r>
            <a:r>
              <a:rPr lang="cs-CZ" sz="6000" b="1" dirty="0"/>
              <a:t> and VNSA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en-US" dirty="0"/>
              <a:t>GLCb2026 </a:t>
            </a:r>
            <a:r>
              <a:rPr lang="en-US" dirty="0" err="1"/>
              <a:t>Africas</a:t>
            </a:r>
            <a:r>
              <a:rPr lang="en-US" dirty="0"/>
              <a:t> Contemporary Security Challenges</a:t>
            </a:r>
            <a:endParaRPr lang="cs-CZ" dirty="0"/>
          </a:p>
          <a:p>
            <a:r>
              <a:rPr lang="cs-CZ" dirty="0"/>
              <a:t>1/3/2023</a:t>
            </a:r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422BE-DE2A-527B-0C5A-37401ACC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5D63B6-FA68-E964-20A2-39F764497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201B2C-A444-884A-B9B0-47F344DA8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74" y="0"/>
            <a:ext cx="5578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4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1DC6C-7E45-A090-8D2B-56D1BCCD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880" y="147320"/>
            <a:ext cx="10820400" cy="1485900"/>
          </a:xfrm>
        </p:spPr>
        <p:txBody>
          <a:bodyPr/>
          <a:lstStyle/>
          <a:p>
            <a:r>
              <a:rPr lang="en-US" dirty="0"/>
              <a:t>VNSA </a:t>
            </a:r>
            <a:r>
              <a:rPr lang="cs-CZ" dirty="0"/>
              <a:t>T</a:t>
            </a:r>
            <a:r>
              <a:rPr lang="en-US" dirty="0" err="1"/>
              <a:t>ypology</a:t>
            </a:r>
            <a:r>
              <a:rPr lang="en-US" dirty="0"/>
              <a:t> according to </a:t>
            </a:r>
            <a:r>
              <a:rPr lang="cs-CZ" dirty="0" err="1"/>
              <a:t>Schneckener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986934A-A7FF-DAB1-3863-1C0A9414E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85" y="1030163"/>
            <a:ext cx="9239254" cy="58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4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96362-2C72-750A-C8B5-4BE5A79A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Insurgency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8B1EDE-19FF-1E35-CD60-AF9D0EA6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4" y="1560443"/>
            <a:ext cx="9601200" cy="3581400"/>
          </a:xfrm>
        </p:spPr>
        <p:txBody>
          <a:bodyPr/>
          <a:lstStyle/>
          <a:p>
            <a:r>
              <a:rPr lang="en-US" dirty="0"/>
              <a:t>The primary raison d'être of these groups is to achieve some political goal</a:t>
            </a:r>
            <a:endParaRPr lang="cs-CZ" dirty="0"/>
          </a:p>
          <a:p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control</a:t>
            </a:r>
            <a:endParaRPr lang="cs-CZ" dirty="0"/>
          </a:p>
          <a:p>
            <a:r>
              <a:rPr lang="en-US" dirty="0"/>
              <a:t>Strategy - </a:t>
            </a:r>
            <a:r>
              <a:rPr lang="cs-CZ" dirty="0"/>
              <a:t>i</a:t>
            </a:r>
            <a:r>
              <a:rPr lang="en-US" dirty="0" err="1"/>
              <a:t>rregular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 err="1"/>
              <a:t>ttacks</a:t>
            </a:r>
            <a:r>
              <a:rPr lang="en-US" dirty="0"/>
              <a:t> and </a:t>
            </a:r>
            <a:r>
              <a:rPr lang="cs-CZ" dirty="0"/>
              <a:t>w</a:t>
            </a:r>
            <a:r>
              <a:rPr lang="en-US" dirty="0" err="1"/>
              <a:t>ar</a:t>
            </a:r>
            <a:r>
              <a:rPr lang="en-US" dirty="0"/>
              <a:t> of </a:t>
            </a:r>
            <a:r>
              <a:rPr lang="cs-CZ" dirty="0"/>
              <a:t>a</a:t>
            </a:r>
            <a:r>
              <a:rPr lang="en-US" dirty="0" err="1"/>
              <a:t>ttrition</a:t>
            </a:r>
            <a:endParaRPr lang="cs-CZ" dirty="0"/>
          </a:p>
          <a:p>
            <a:r>
              <a:rPr lang="en-US" dirty="0"/>
              <a:t>Hierarchical structure, in recent years there has been decentralization</a:t>
            </a:r>
            <a:endParaRPr lang="cs-CZ" dirty="0"/>
          </a:p>
          <a:p>
            <a:r>
              <a:rPr lang="en-US" dirty="0"/>
              <a:t>A threat to the legitimacy of the state</a:t>
            </a:r>
            <a:endParaRPr lang="cs-CZ" dirty="0"/>
          </a:p>
          <a:p>
            <a:r>
              <a:rPr lang="en-US" dirty="0"/>
              <a:t>Four basic types: </a:t>
            </a:r>
            <a:r>
              <a:rPr lang="en-US" b="1" dirty="0"/>
              <a:t>liberationist, separatist, reformist/revolutionary, and religious/traditional.</a:t>
            </a:r>
            <a:endParaRPr lang="cs-CZ" b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B68037-F8CE-B486-DD12-667E45D0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802" y="4193776"/>
            <a:ext cx="5994718" cy="235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96362-2C72-750A-C8B5-4BE5A79A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22" y="-62396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Insurgency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75592E-2EEC-6DD8-B502-A2572550E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356" y="680554"/>
            <a:ext cx="6321288" cy="6094852"/>
          </a:xfrm>
        </p:spPr>
      </p:pic>
    </p:spTree>
    <p:extLst>
      <p:ext uri="{BB962C8B-B14F-4D97-AF65-F5344CB8AC3E}">
        <p14:creationId xmlns:p14="http://schemas.microsoft.com/office/powerpoint/2010/main" val="214156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29218-938C-FA53-093E-7641258B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Terrorist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131779-6C62-5DF9-1741-BE82343E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28750"/>
            <a:ext cx="9601200" cy="3581400"/>
          </a:xfrm>
        </p:spPr>
        <p:txBody>
          <a:bodyPr/>
          <a:lstStyle/>
          <a:p>
            <a:r>
              <a:rPr lang="en-US" dirty="0"/>
              <a:t>A deliberate form of politically motivated violence</a:t>
            </a:r>
            <a:endParaRPr lang="cs-CZ" dirty="0"/>
          </a:p>
          <a:p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character</a:t>
            </a:r>
            <a:endParaRPr lang="cs-CZ" dirty="0"/>
          </a:p>
          <a:p>
            <a:r>
              <a:rPr lang="en-US" dirty="0"/>
              <a:t>Low threat to state legitimacy (very little public support)</a:t>
            </a:r>
            <a:endParaRPr lang="cs-CZ" dirty="0"/>
          </a:p>
          <a:p>
            <a:r>
              <a:rPr lang="en-US" dirty="0"/>
              <a:t>Strategy - psychological impact, shock a wide audience, attacks mainly on civilians</a:t>
            </a:r>
            <a:endParaRPr lang="cs-CZ" dirty="0"/>
          </a:p>
          <a:p>
            <a:r>
              <a:rPr lang="cs-CZ" dirty="0" err="1"/>
              <a:t>Structure</a:t>
            </a:r>
            <a:r>
              <a:rPr lang="cs-CZ" dirty="0"/>
              <a:t> - </a:t>
            </a:r>
            <a:r>
              <a:rPr lang="cs-CZ" dirty="0" err="1"/>
              <a:t>currently</a:t>
            </a:r>
            <a:r>
              <a:rPr lang="cs-CZ" dirty="0"/>
              <a:t> </a:t>
            </a:r>
            <a:r>
              <a:rPr lang="cs-CZ" dirty="0" err="1"/>
              <a:t>mainly</a:t>
            </a:r>
            <a:r>
              <a:rPr lang="cs-CZ" dirty="0"/>
              <a:t> network</a:t>
            </a:r>
          </a:p>
          <a:p>
            <a:r>
              <a:rPr lang="en-US" dirty="0" err="1"/>
              <a:t>Arquilla</a:t>
            </a:r>
            <a:r>
              <a:rPr lang="en-US" dirty="0"/>
              <a:t> a </a:t>
            </a:r>
            <a:r>
              <a:rPr lang="en-US" dirty="0" err="1"/>
              <a:t>Ronfeldt</a:t>
            </a:r>
            <a:r>
              <a:rPr lang="en-US" dirty="0"/>
              <a:t> (2001) - Networks and Netwars: The Future of Terror, Crime, and Militancy</a:t>
            </a:r>
            <a:endParaRPr lang="cs-CZ" dirty="0"/>
          </a:p>
          <a:p>
            <a:r>
              <a:rPr lang="it-IT" dirty="0"/>
              <a:t>Zelinsky a Shubik (2008) – hierarchy, franchise,  venture capital, a brand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F9F6F3-0202-30E9-FF8B-8FF828FF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434" y="4811780"/>
            <a:ext cx="5749925" cy="20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6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09979-988C-5C31-0686-5BE2E759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Warlordism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95696-CB66-3AA6-1270-F8A8982B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00809"/>
            <a:ext cx="9601200" cy="3581400"/>
          </a:xfrm>
        </p:spPr>
        <p:txBody>
          <a:bodyPr/>
          <a:lstStyle/>
          <a:p>
            <a:r>
              <a:rPr lang="cs-CZ" dirty="0" err="1"/>
              <a:t>Primarily</a:t>
            </a:r>
            <a:r>
              <a:rPr lang="cs-CZ" dirty="0"/>
              <a:t> </a:t>
            </a:r>
            <a:r>
              <a:rPr lang="cs-CZ" dirty="0" err="1"/>
              <a:t>economically</a:t>
            </a:r>
            <a:r>
              <a:rPr lang="cs-CZ" dirty="0"/>
              <a:t> </a:t>
            </a:r>
            <a:r>
              <a:rPr lang="cs-CZ" dirty="0" err="1"/>
              <a:t>motivated</a:t>
            </a:r>
            <a:r>
              <a:rPr lang="cs-CZ" dirty="0"/>
              <a:t> </a:t>
            </a:r>
            <a:r>
              <a:rPr lang="cs-CZ" dirty="0" err="1"/>
              <a:t>violence</a:t>
            </a:r>
            <a:endParaRPr lang="cs-CZ" dirty="0"/>
          </a:p>
          <a:p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character</a:t>
            </a:r>
            <a:endParaRPr lang="cs-CZ" dirty="0"/>
          </a:p>
          <a:p>
            <a:r>
              <a:rPr lang="en-US" dirty="0"/>
              <a:t>Hierarchical structure - headed by a charismatic leader</a:t>
            </a:r>
            <a:endParaRPr lang="cs-CZ" dirty="0"/>
          </a:p>
          <a:p>
            <a:r>
              <a:rPr lang="en-US" dirty="0"/>
              <a:t>A threat especially to weak states</a:t>
            </a:r>
            <a:endParaRPr lang="cs-CZ" dirty="0"/>
          </a:p>
          <a:p>
            <a:r>
              <a:rPr lang="en-US" dirty="0"/>
              <a:t>Strategy - marauding terror, unpredictable and random violence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F0C23B-3F8D-8A68-3AFC-BB0FDA580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007" y="3725850"/>
            <a:ext cx="7081986" cy="29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59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B15DB-3AA7-510A-55A8-21484A38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dirty="0"/>
              <a:t>G</a:t>
            </a:r>
            <a:r>
              <a:rPr lang="en-US" dirty="0" err="1"/>
              <a:t>angs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980FE1-17FF-632B-E2E2-DDB09C490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5" y="1330187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motivation</a:t>
            </a:r>
            <a:endParaRPr lang="cs-CZ" dirty="0"/>
          </a:p>
          <a:p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transnational</a:t>
            </a:r>
            <a:endParaRPr lang="cs-CZ" dirty="0"/>
          </a:p>
          <a:p>
            <a:r>
              <a:rPr lang="cs-CZ" dirty="0" err="1"/>
              <a:t>Hierarchical</a:t>
            </a:r>
            <a:r>
              <a:rPr lang="cs-CZ" dirty="0"/>
              <a:t> and network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en-US" dirty="0"/>
              <a:t>Strategy - use of violence to achieve economic goals, attempt to avoid media attention, violence especially in times of uncertainty</a:t>
            </a:r>
            <a:endParaRPr lang="cs-CZ" dirty="0"/>
          </a:p>
          <a:p>
            <a:r>
              <a:rPr lang="en-US" dirty="0"/>
              <a:t>The effort to subvert the structures of the state - they do not want to completely destroy the state</a:t>
            </a:r>
            <a:endParaRPr lang="cs-CZ" dirty="0"/>
          </a:p>
          <a:p>
            <a:r>
              <a:rPr lang="cs-CZ" i="1" dirty="0"/>
              <a:t>„</a:t>
            </a:r>
            <a:r>
              <a:rPr lang="en-US" i="1" dirty="0"/>
              <a:t>Organized </a:t>
            </a:r>
            <a:r>
              <a:rPr lang="en-US" i="1" dirty="0" err="1"/>
              <a:t>crim</a:t>
            </a:r>
            <a:r>
              <a:rPr lang="cs-CZ" i="1" dirty="0" err="1"/>
              <a:t>inal</a:t>
            </a:r>
            <a:r>
              <a:rPr lang="en-US" i="1" dirty="0"/>
              <a:t> groups are structured groups of three or more persons that exist for a certain period of time and whose aim is to regularly commit more serious crimes in order to obtain material benefit</a:t>
            </a:r>
            <a:r>
              <a:rPr lang="cs-CZ" i="1" dirty="0"/>
              <a:t>.“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F9F047-3C25-D8DB-3A08-464B4507A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C810061-5EE9-C8FF-F829-177510D52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1DA58C-8A70-769B-F490-C5742C51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635" y="4750914"/>
            <a:ext cx="7827043" cy="214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40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50C46-3770-6374-4BE9-2FB9252D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Companies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E005DC-C72D-27CF-7133-235E9F61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30626"/>
            <a:ext cx="9601200" cy="4989444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motivation</a:t>
            </a:r>
            <a:endParaRPr lang="cs-CZ" dirty="0"/>
          </a:p>
          <a:p>
            <a:r>
              <a:rPr lang="en-US" dirty="0"/>
              <a:t>Territoriality is related to the type of task/contract</a:t>
            </a:r>
            <a:endParaRPr lang="cs-CZ" dirty="0"/>
          </a:p>
          <a:p>
            <a:r>
              <a:rPr lang="cs-CZ" dirty="0" err="1"/>
              <a:t>Hierarchical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en-US" dirty="0"/>
              <a:t>Strategy - they do</a:t>
            </a:r>
            <a:r>
              <a:rPr lang="cs-CZ" dirty="0"/>
              <a:t> no</a:t>
            </a:r>
            <a:r>
              <a:rPr lang="en-US" dirty="0"/>
              <a:t>t have long-term strategies, it always depends on the contract</a:t>
            </a:r>
            <a:endParaRPr lang="cs-CZ" dirty="0"/>
          </a:p>
          <a:p>
            <a:r>
              <a:rPr lang="cs-CZ" dirty="0"/>
              <a:t>C</a:t>
            </a:r>
            <a:r>
              <a:rPr lang="en-US" dirty="0"/>
              <a:t>an threaten the state's monopoly on the use of violence, ineffective as a long-term solution</a:t>
            </a:r>
            <a:endParaRPr lang="cs-CZ" dirty="0"/>
          </a:p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Outcomes</a:t>
            </a:r>
            <a:r>
              <a:rPr lang="cs-CZ" dirty="0"/>
              <a:t>, </a:t>
            </a:r>
            <a:r>
              <a:rPr lang="cs-CZ" dirty="0" err="1"/>
              <a:t>Blackwaters</a:t>
            </a:r>
            <a:r>
              <a:rPr lang="cs-CZ" dirty="0"/>
              <a:t>/</a:t>
            </a:r>
            <a:r>
              <a:rPr lang="cs-CZ" dirty="0" err="1"/>
              <a:t>Academi</a:t>
            </a:r>
            <a:r>
              <a:rPr lang="cs-CZ" dirty="0"/>
              <a:t>, Wagner Group</a:t>
            </a:r>
          </a:p>
          <a:p>
            <a:r>
              <a:rPr lang="en-US" dirty="0"/>
              <a:t>United Nations Mercenary Convention 2001</a:t>
            </a:r>
            <a:r>
              <a:rPr lang="cs-CZ" dirty="0"/>
              <a:t> (</a:t>
            </a:r>
            <a:r>
              <a:rPr lang="en-US" dirty="0"/>
              <a:t>The convention extends on the Geneva Conventions Protocol I which in Article 47(1) states that a mercenary cannot be a lawful combatant or prisoner of war</a:t>
            </a:r>
            <a:r>
              <a:rPr lang="cs-CZ" dirty="0"/>
              <a:t>)</a:t>
            </a:r>
          </a:p>
          <a:p>
            <a:r>
              <a:rPr lang="cs-CZ" dirty="0" err="1"/>
              <a:t>Mercenaries</a:t>
            </a:r>
            <a:r>
              <a:rPr lang="cs-CZ" dirty="0"/>
              <a:t>: </a:t>
            </a:r>
            <a:r>
              <a:rPr lang="cs-CZ" dirty="0" err="1"/>
              <a:t>foreigner</a:t>
            </a:r>
            <a:r>
              <a:rPr lang="cs-CZ" dirty="0"/>
              <a:t>, i</a:t>
            </a:r>
            <a:r>
              <a:rPr lang="en-US" dirty="0" err="1"/>
              <a:t>ndependence</a:t>
            </a:r>
            <a:r>
              <a:rPr lang="en-US" dirty="0"/>
              <a:t> – not a member of the</a:t>
            </a:r>
            <a:r>
              <a:rPr lang="cs-CZ" dirty="0"/>
              <a:t> </a:t>
            </a:r>
            <a:r>
              <a:rPr lang="cs-CZ" dirty="0" err="1"/>
              <a:t>army</a:t>
            </a:r>
            <a:r>
              <a:rPr lang="cs-CZ" dirty="0"/>
              <a:t>,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motivation</a:t>
            </a:r>
            <a:r>
              <a:rPr lang="cs-CZ" dirty="0"/>
              <a:t>, </a:t>
            </a:r>
            <a:r>
              <a:rPr lang="cs-CZ" dirty="0" err="1"/>
              <a:t>obscure</a:t>
            </a:r>
            <a:r>
              <a:rPr lang="cs-CZ" dirty="0"/>
              <a:t> </a:t>
            </a:r>
            <a:r>
              <a:rPr lang="cs-CZ" dirty="0" err="1"/>
              <a:t>recruitment</a:t>
            </a:r>
            <a:r>
              <a:rPr lang="cs-CZ" dirty="0"/>
              <a:t>, </a:t>
            </a:r>
            <a:r>
              <a:rPr lang="cs-CZ" dirty="0" err="1"/>
              <a:t>short</a:t>
            </a:r>
            <a:r>
              <a:rPr lang="cs-CZ" dirty="0"/>
              <a:t>-term/ad hoc </a:t>
            </a:r>
            <a:r>
              <a:rPr lang="cs-CZ" dirty="0" err="1"/>
              <a:t>tasks</a:t>
            </a:r>
            <a:r>
              <a:rPr lang="cs-CZ" dirty="0"/>
              <a:t>, </a:t>
            </a:r>
            <a:r>
              <a:rPr lang="cs-CZ" dirty="0" err="1"/>
              <a:t>engaged</a:t>
            </a:r>
            <a:r>
              <a:rPr lang="cs-CZ" dirty="0"/>
              <a:t> in </a:t>
            </a:r>
            <a:r>
              <a:rPr lang="cs-CZ" dirty="0" err="1"/>
              <a:t>combat</a:t>
            </a:r>
            <a:endParaRPr lang="cs-CZ" dirty="0"/>
          </a:p>
          <a:p>
            <a:r>
              <a:rPr lang="en-US" dirty="0"/>
              <a:t>Military Providing Firms, Military Consulting Firms, Military Supporting Firms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722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5FE3-BE7F-20BF-5509-AE0F8143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2418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Coups</a:t>
            </a:r>
            <a:r>
              <a:rPr lang="cs-CZ" dirty="0"/>
              <a:t> in </a:t>
            </a:r>
            <a:r>
              <a:rPr lang="cs-CZ" dirty="0" err="1"/>
              <a:t>Africa</a:t>
            </a:r>
            <a:r>
              <a:rPr lang="cs-CZ" dirty="0"/>
              <a:t>?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0BE3AF2C-17E5-ED70-6C8D-AD68F6FE7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50620"/>
            <a:ext cx="9601200" cy="3581400"/>
          </a:xfrm>
        </p:spPr>
        <p:txBody>
          <a:bodyPr/>
          <a:lstStyle/>
          <a:p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Coup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 illegal and overt attempt by the military - or other civilian officials - to unseat sitting leaders.</a:t>
            </a: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ultural</a:t>
            </a:r>
            <a:r>
              <a:rPr lang="en-GB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pluralism, soldiers’ greed and grievances, poor governance, corruption, autocracy, limited economic growth, low-income levels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insecurity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cs-CZ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fragile</a:t>
            </a:r>
            <a:r>
              <a:rPr lang="cs-CZ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democracy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Neocolonialism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6DDADB9-3BFC-38DD-BBD4-1F3A77A5E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75" y="3908108"/>
            <a:ext cx="3752850" cy="14287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F89B1C9-9C72-D0DB-B9C1-CE8C589F4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476" y="3012441"/>
            <a:ext cx="5233688" cy="38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37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5FE3-BE7F-20BF-5509-AE0F8143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2418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Coups</a:t>
            </a:r>
            <a:r>
              <a:rPr lang="cs-CZ" dirty="0"/>
              <a:t> in </a:t>
            </a:r>
            <a:r>
              <a:rPr lang="cs-CZ" dirty="0" err="1"/>
              <a:t>Africa</a:t>
            </a:r>
            <a:r>
              <a:rPr lang="cs-CZ" dirty="0"/>
              <a:t>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89311C9-6BE9-0C2F-1428-C892542E8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3320" y="1162553"/>
            <a:ext cx="4785360" cy="5403029"/>
          </a:xfrm>
        </p:spPr>
      </p:pic>
    </p:spTree>
    <p:extLst>
      <p:ext uri="{BB962C8B-B14F-4D97-AF65-F5344CB8AC3E}">
        <p14:creationId xmlns:p14="http://schemas.microsoft.com/office/powerpoint/2010/main" val="339510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9D474-B16A-4E96-D912-ADF0E509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96C2FC3-8894-9661-32EE-29D87B906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789" y="0"/>
            <a:ext cx="11482472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85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5FE3-BE7F-20BF-5509-AE0F8143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Coups</a:t>
            </a:r>
            <a:r>
              <a:rPr lang="cs-CZ" dirty="0"/>
              <a:t> in </a:t>
            </a:r>
            <a:r>
              <a:rPr lang="cs-CZ" dirty="0" err="1"/>
              <a:t>Africa</a:t>
            </a:r>
            <a:r>
              <a:rPr lang="cs-CZ" dirty="0"/>
              <a:t>?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0BE3AF2C-17E5-ED70-6C8D-AD68F6FE7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3" name="Tabulka 10">
            <a:extLst>
              <a:ext uri="{FF2B5EF4-FFF2-40B4-BE49-F238E27FC236}">
                <a16:creationId xmlns:a16="http://schemas.microsoft.com/office/drawing/2014/main" id="{B7F1569C-5E5C-B4A8-8F58-064F3109E5B7}"/>
              </a:ext>
            </a:extLst>
          </p:cNvPr>
          <p:cNvGraphicFramePr>
            <a:graphicFrameLocks/>
          </p:cNvGraphicFramePr>
          <p:nvPr/>
        </p:nvGraphicFramePr>
        <p:xfrm>
          <a:off x="3110948" y="901590"/>
          <a:ext cx="6122504" cy="5948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1721">
                  <a:extLst>
                    <a:ext uri="{9D8B030D-6E8A-4147-A177-3AD203B41FA5}">
                      <a16:colId xmlns:a16="http://schemas.microsoft.com/office/drawing/2014/main" val="2485526791"/>
                    </a:ext>
                  </a:extLst>
                </a:gridCol>
                <a:gridCol w="4770783">
                  <a:extLst>
                    <a:ext uri="{9D8B030D-6E8A-4147-A177-3AD203B41FA5}">
                      <a16:colId xmlns:a16="http://schemas.microsoft.com/office/drawing/2014/main" val="1645568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Year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State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97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2019 </a:t>
                      </a:r>
                      <a:r>
                        <a:rPr lang="fr-FR" dirty="0" err="1"/>
                        <a:t>Gabonese</a:t>
                      </a:r>
                      <a:r>
                        <a:rPr lang="fr-FR" dirty="0"/>
                        <a:t> coup d'état </a:t>
                      </a:r>
                      <a:r>
                        <a:rPr lang="fr-FR" dirty="0" err="1"/>
                        <a:t>attempt</a:t>
                      </a:r>
                      <a:endParaRPr lang="cs-CZ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2019 </a:t>
                      </a:r>
                      <a:r>
                        <a:rPr lang="cs-CZ" dirty="0" err="1"/>
                        <a:t>Sudanese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coup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d'état</a:t>
                      </a:r>
                      <a:endParaRPr lang="cs-CZ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2019 Amhara </a:t>
                      </a:r>
                      <a:r>
                        <a:rPr lang="fr-FR" dirty="0" err="1"/>
                        <a:t>Region</a:t>
                      </a:r>
                      <a:r>
                        <a:rPr lang="fr-FR" dirty="0"/>
                        <a:t> coup d'état </a:t>
                      </a:r>
                      <a:r>
                        <a:rPr lang="fr-FR" dirty="0" err="1"/>
                        <a:t>attempt</a:t>
                      </a:r>
                      <a:r>
                        <a:rPr lang="fr-FR" dirty="0"/>
                        <a:t> (</a:t>
                      </a:r>
                      <a:r>
                        <a:rPr lang="fr-FR" dirty="0" err="1"/>
                        <a:t>Ethiopia</a:t>
                      </a:r>
                      <a:r>
                        <a:rPr lang="fr-FR" dirty="0"/>
                        <a:t>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92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2020 </a:t>
                      </a:r>
                      <a:r>
                        <a:rPr lang="cs-CZ" dirty="0" err="1"/>
                        <a:t>Malian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coup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d'état</a:t>
                      </a:r>
                      <a:endParaRPr lang="cs-CZ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dirty="0"/>
                        <a:t>2020 </a:t>
                      </a:r>
                      <a:r>
                        <a:rPr lang="cs-CZ" dirty="0" err="1"/>
                        <a:t>Sudanese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coup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d'état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attempt</a:t>
                      </a:r>
                      <a:endParaRPr lang="cs-CZ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2020–21 Central </a:t>
                      </a:r>
                      <a:r>
                        <a:rPr lang="fr-FR" dirty="0" err="1"/>
                        <a:t>African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Republic</a:t>
                      </a:r>
                      <a:r>
                        <a:rPr lang="fr-FR" dirty="0"/>
                        <a:t> coup d'état </a:t>
                      </a:r>
                      <a:r>
                        <a:rPr lang="fr-FR" dirty="0" err="1"/>
                        <a:t>attempt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43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2021 </a:t>
                      </a:r>
                      <a:r>
                        <a:rPr lang="fr-FR" dirty="0" err="1"/>
                        <a:t>Nigerien</a:t>
                      </a:r>
                      <a:r>
                        <a:rPr lang="fr-FR" dirty="0"/>
                        <a:t> coup d'état </a:t>
                      </a:r>
                      <a:r>
                        <a:rPr lang="fr-FR" dirty="0" err="1"/>
                        <a:t>attempt</a:t>
                      </a:r>
                      <a:endParaRPr lang="cs-CZ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2021 </a:t>
                      </a:r>
                      <a:r>
                        <a:rPr lang="cs-CZ" dirty="0" err="1"/>
                        <a:t>Malian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coup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d'état</a:t>
                      </a:r>
                      <a:endParaRPr lang="cs-CZ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2021 </a:t>
                      </a:r>
                      <a:r>
                        <a:rPr lang="cs-CZ" dirty="0" err="1"/>
                        <a:t>Guinean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coup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d'état</a:t>
                      </a:r>
                      <a:endParaRPr lang="cs-CZ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2021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Chad’s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covert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coup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September</a:t>
                      </a:r>
                      <a:r>
                        <a:rPr lang="fr-FR" dirty="0"/>
                        <a:t> 2021 </a:t>
                      </a:r>
                      <a:r>
                        <a:rPr lang="fr-FR" dirty="0" err="1"/>
                        <a:t>Sudanese</a:t>
                      </a:r>
                      <a:r>
                        <a:rPr lang="fr-FR" dirty="0"/>
                        <a:t> coup d'état </a:t>
                      </a:r>
                      <a:r>
                        <a:rPr lang="fr-FR" dirty="0" err="1"/>
                        <a:t>attempt</a:t>
                      </a:r>
                      <a:endParaRPr lang="cs-CZ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October</a:t>
                      </a:r>
                      <a:r>
                        <a:rPr lang="fr-FR" dirty="0"/>
                        <a:t>–</a:t>
                      </a:r>
                      <a:r>
                        <a:rPr lang="fr-FR" dirty="0" err="1"/>
                        <a:t>November</a:t>
                      </a:r>
                      <a:r>
                        <a:rPr lang="fr-FR" dirty="0"/>
                        <a:t> 2021 </a:t>
                      </a:r>
                      <a:r>
                        <a:rPr lang="fr-FR" dirty="0" err="1"/>
                        <a:t>Sudanese</a:t>
                      </a:r>
                      <a:r>
                        <a:rPr lang="fr-FR" dirty="0"/>
                        <a:t> coup d'état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9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January</a:t>
                      </a:r>
                      <a:r>
                        <a:rPr lang="fr-FR" dirty="0"/>
                        <a:t> 2022 Burkina Faso coup d'état</a:t>
                      </a:r>
                      <a:endParaRPr lang="cs-CZ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2022 </a:t>
                      </a:r>
                      <a:r>
                        <a:rPr lang="fr-FR" dirty="0" err="1"/>
                        <a:t>Guinea-Bissau</a:t>
                      </a:r>
                      <a:r>
                        <a:rPr lang="fr-FR" dirty="0"/>
                        <a:t> coup d'état </a:t>
                      </a:r>
                      <a:r>
                        <a:rPr lang="fr-FR" dirty="0" err="1"/>
                        <a:t>attempt</a:t>
                      </a:r>
                      <a:endParaRPr lang="cs-CZ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September</a:t>
                      </a:r>
                      <a:r>
                        <a:rPr lang="fr-FR" dirty="0"/>
                        <a:t> 2022 Burkina Faso coup d'état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714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326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B2071-6D15-637E-68AC-EB391DAE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-108841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Conflict</a:t>
            </a:r>
            <a:r>
              <a:rPr lang="cs-CZ" dirty="0"/>
              <a:t> </a:t>
            </a:r>
            <a:r>
              <a:rPr lang="cs-CZ" dirty="0" err="1"/>
              <a:t>Trends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3EA28-04C0-01FC-3D48-B0AFE2522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080" y="461208"/>
            <a:ext cx="9601200" cy="5041624"/>
          </a:xfrm>
        </p:spPr>
        <p:txBody>
          <a:bodyPr/>
          <a:lstStyle/>
          <a:p>
            <a:r>
              <a:rPr lang="en-US" dirty="0"/>
              <a:t>1. A decrease in the number of interstate wars and an increase in the number of int</a:t>
            </a:r>
            <a:r>
              <a:rPr lang="cs-CZ" dirty="0" err="1"/>
              <a:t>rastate</a:t>
            </a:r>
            <a:r>
              <a:rPr lang="en-US" dirty="0"/>
              <a:t> wars</a:t>
            </a:r>
            <a:r>
              <a:rPr lang="cs-CZ" dirty="0"/>
              <a:t>,</a:t>
            </a:r>
          </a:p>
          <a:p>
            <a:r>
              <a:rPr lang="cs-CZ" dirty="0"/>
              <a:t>2. </a:t>
            </a:r>
            <a:r>
              <a:rPr lang="cs-CZ" dirty="0" err="1"/>
              <a:t>Internationalization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/</a:t>
            </a:r>
            <a:r>
              <a:rPr lang="cs-CZ" dirty="0" err="1"/>
              <a:t>intrastate</a:t>
            </a:r>
            <a:r>
              <a:rPr lang="cs-CZ" dirty="0"/>
              <a:t> </a:t>
            </a:r>
            <a:r>
              <a:rPr lang="cs-CZ" dirty="0" err="1"/>
              <a:t>conflicts</a:t>
            </a:r>
            <a:endParaRPr lang="cs-CZ" dirty="0"/>
          </a:p>
          <a:p>
            <a:r>
              <a:rPr lang="cs-CZ" dirty="0"/>
              <a:t>3. </a:t>
            </a:r>
            <a:r>
              <a:rPr lang="en-US" dirty="0"/>
              <a:t>Engagement of foreign units that are motivated by the economic interests of their countries</a:t>
            </a:r>
            <a:endParaRPr lang="cs-CZ" dirty="0"/>
          </a:p>
          <a:p>
            <a:r>
              <a:rPr lang="cs-CZ" dirty="0"/>
              <a:t>4. </a:t>
            </a:r>
            <a:r>
              <a:rPr lang="en-US" dirty="0"/>
              <a:t>An increase in identity conflicts</a:t>
            </a:r>
            <a:endParaRPr lang="cs-CZ" dirty="0"/>
          </a:p>
          <a:p>
            <a:r>
              <a:rPr lang="cs-CZ" dirty="0"/>
              <a:t>5. An i</a:t>
            </a:r>
            <a:r>
              <a:rPr lang="en-US" dirty="0" err="1"/>
              <a:t>ncrease</a:t>
            </a:r>
            <a:r>
              <a:rPr lang="en-US" dirty="0"/>
              <a:t> in conflicts involving VNSA</a:t>
            </a:r>
            <a:endParaRPr lang="cs-CZ" dirty="0"/>
          </a:p>
          <a:p>
            <a:r>
              <a:rPr lang="cs-CZ" dirty="0"/>
              <a:t>6. An </a:t>
            </a:r>
            <a:r>
              <a:rPr lang="cs-CZ" dirty="0" err="1"/>
              <a:t>increase</a:t>
            </a:r>
            <a:r>
              <a:rPr lang="cs-CZ" dirty="0"/>
              <a:t> in </a:t>
            </a:r>
            <a:r>
              <a:rPr lang="cs-CZ" dirty="0" err="1"/>
              <a:t>civilian</a:t>
            </a:r>
            <a:r>
              <a:rPr lang="cs-CZ" dirty="0"/>
              <a:t> </a:t>
            </a:r>
            <a:r>
              <a:rPr lang="cs-CZ" dirty="0" err="1"/>
              <a:t>casualties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707296-83C0-20D6-17DC-98D25B591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55" y="3733800"/>
            <a:ext cx="4234545" cy="2930305"/>
          </a:xfrm>
          <a:prstGeom prst="rect">
            <a:avLst/>
          </a:prstGeom>
        </p:spPr>
      </p:pic>
      <p:sp>
        <p:nvSpPr>
          <p:cNvPr id="7" name="AutoShape 2" descr="War and Peace - Our World in Data">
            <a:extLst>
              <a:ext uri="{FF2B5EF4-FFF2-40B4-BE49-F238E27FC236}">
                <a16:creationId xmlns:a16="http://schemas.microsoft.com/office/drawing/2014/main" id="{956B4679-8E46-5E45-D1E2-2E80D089CF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War and Peace - Our World in Data">
            <a:extLst>
              <a:ext uri="{FF2B5EF4-FFF2-40B4-BE49-F238E27FC236}">
                <a16:creationId xmlns:a16="http://schemas.microsoft.com/office/drawing/2014/main" id="{2AD8C1EA-B71C-B7DC-F1ED-F660995429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059A955-037D-4D24-E76F-EA298D203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424" y="2201542"/>
            <a:ext cx="5317576" cy="44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0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B2071-6D15-637E-68AC-EB391DAE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679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Conflict</a:t>
            </a:r>
            <a:r>
              <a:rPr lang="cs-CZ" dirty="0"/>
              <a:t> </a:t>
            </a:r>
            <a:r>
              <a:rPr lang="cs-CZ" dirty="0" err="1"/>
              <a:t>Trends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3EA28-04C0-01FC-3D48-B0AFE2522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742950"/>
            <a:ext cx="9601200" cy="5041624"/>
          </a:xfrm>
        </p:spPr>
        <p:txBody>
          <a:bodyPr/>
          <a:lstStyle/>
          <a:p>
            <a:r>
              <a:rPr lang="cs-CZ" dirty="0"/>
              <a:t>7</a:t>
            </a:r>
            <a:r>
              <a:rPr lang="en-US" dirty="0"/>
              <a:t>. Increasing numbers of refugees and internally displaced persons</a:t>
            </a:r>
            <a:endParaRPr lang="cs-CZ" dirty="0"/>
          </a:p>
          <a:p>
            <a:r>
              <a:rPr lang="cs-CZ" dirty="0"/>
              <a:t>8. </a:t>
            </a:r>
            <a:r>
              <a:rPr lang="en-US" dirty="0"/>
              <a:t>Development of humanitarian activities and aid</a:t>
            </a:r>
            <a:endParaRPr lang="cs-CZ" dirty="0"/>
          </a:p>
          <a:p>
            <a:r>
              <a:rPr lang="cs-CZ" dirty="0"/>
              <a:t>9. </a:t>
            </a:r>
            <a:r>
              <a:rPr lang="cs-CZ" dirty="0" err="1"/>
              <a:t>Privatization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conflicts</a:t>
            </a:r>
            <a:endParaRPr lang="cs-CZ" dirty="0"/>
          </a:p>
          <a:p>
            <a:r>
              <a:rPr lang="cs-CZ" dirty="0"/>
              <a:t>10. </a:t>
            </a:r>
            <a:r>
              <a:rPr lang="cs-CZ" dirty="0" err="1"/>
              <a:t>Brutalization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conflicts</a:t>
            </a:r>
            <a:endParaRPr lang="cs-CZ" dirty="0"/>
          </a:p>
          <a:p>
            <a:r>
              <a:rPr lang="cs-CZ" dirty="0"/>
              <a:t>11. </a:t>
            </a:r>
            <a:r>
              <a:rPr lang="en-US" dirty="0"/>
              <a:t>Extending the duration of conflicts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2E752A1-5385-485D-8970-B034D59FA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2824829"/>
            <a:ext cx="6064215" cy="38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9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E53A56-8215-0665-62E8-0DA156DE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VNSA  - General </a:t>
            </a:r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39253-285B-7861-6DA2-69BA50137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113" y="1428750"/>
            <a:ext cx="9601200" cy="5091320"/>
          </a:xfrm>
        </p:spPr>
        <p:txBody>
          <a:bodyPr/>
          <a:lstStyle/>
          <a:p>
            <a:r>
              <a:rPr lang="en-US" dirty="0"/>
              <a:t>Primary, secondary, </a:t>
            </a:r>
            <a:r>
              <a:rPr lang="cs-CZ" dirty="0"/>
              <a:t>and </a:t>
            </a:r>
            <a:r>
              <a:rPr lang="en-US" dirty="0"/>
              <a:t>tertiary conflict actors</a:t>
            </a:r>
            <a:endParaRPr lang="cs-CZ" dirty="0"/>
          </a:p>
          <a:p>
            <a:r>
              <a:rPr lang="cs-CZ" dirty="0" err="1"/>
              <a:t>Intrastate</a:t>
            </a:r>
            <a:r>
              <a:rPr lang="cs-CZ" dirty="0"/>
              <a:t>, </a:t>
            </a:r>
            <a:r>
              <a:rPr lang="cs-CZ" dirty="0" err="1"/>
              <a:t>Interstate</a:t>
            </a:r>
            <a:r>
              <a:rPr lang="cs-CZ" dirty="0"/>
              <a:t>, and Non-</a:t>
            </a:r>
            <a:r>
              <a:rPr lang="cs-CZ" dirty="0" err="1"/>
              <a:t>state</a:t>
            </a:r>
            <a:r>
              <a:rPr lang="cs-CZ" dirty="0"/>
              <a:t>/Sub-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conflicts</a:t>
            </a:r>
            <a:endParaRPr lang="cs-CZ" dirty="0"/>
          </a:p>
          <a:p>
            <a:r>
              <a:rPr lang="cs-CZ" dirty="0" err="1"/>
              <a:t>Violent</a:t>
            </a:r>
            <a:r>
              <a:rPr lang="cs-CZ" dirty="0"/>
              <a:t> Non-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a) </a:t>
            </a:r>
            <a:r>
              <a:rPr lang="en-US" dirty="0"/>
              <a:t>use violence to achieve their goals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b) </a:t>
            </a:r>
            <a:r>
              <a:rPr lang="en-US" dirty="0"/>
              <a:t>are not integrated within formalized state structures</a:t>
            </a:r>
            <a:endParaRPr lang="cs-CZ" dirty="0"/>
          </a:p>
          <a:p>
            <a:r>
              <a:rPr lang="en-US" dirty="0"/>
              <a:t>Violence that involves violent non-state actors is often described as unconventional</a:t>
            </a:r>
            <a:endParaRPr lang="cs-CZ" dirty="0"/>
          </a:p>
          <a:p>
            <a:r>
              <a:rPr lang="en-US"/>
              <a:t>Violent non-state actors involved in a low-intensity conflict may prefer the status quo over negotiation and mediation because their power is much lower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43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53E86-69FF-58E2-3A0E-64CBF613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Participants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B508D-2F97-68E0-DBBC-F94F89B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1428749"/>
            <a:ext cx="9601200" cy="5280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1. Members of the armed forces according to international law:  </a:t>
            </a:r>
            <a:endParaRPr lang="cs-CZ" dirty="0"/>
          </a:p>
          <a:p>
            <a:pPr lvl="1"/>
            <a:r>
              <a:rPr lang="en-US" dirty="0"/>
              <a:t>Combatants – members of regular or irregular armed forces  </a:t>
            </a:r>
            <a:endParaRPr lang="cs-CZ" dirty="0"/>
          </a:p>
          <a:p>
            <a:pPr lvl="1"/>
            <a:r>
              <a:rPr lang="en-US" dirty="0"/>
              <a:t>Non-combatants - not intended for combat duties (medics, clerics).</a:t>
            </a:r>
            <a:endParaRPr lang="cs-CZ" dirty="0"/>
          </a:p>
          <a:p>
            <a:pPr marL="530352" lvl="1" indent="0">
              <a:buNone/>
            </a:pPr>
            <a:r>
              <a:rPr lang="cs-CZ" i="0" dirty="0"/>
              <a:t>2. </a:t>
            </a:r>
            <a:r>
              <a:rPr lang="cs-CZ" i="0" dirty="0" err="1"/>
              <a:t>Civilians</a:t>
            </a:r>
            <a:endParaRPr lang="cs-CZ" b="1" dirty="0"/>
          </a:p>
          <a:p>
            <a:r>
              <a:rPr lang="en-US" dirty="0"/>
              <a:t>Real fighters in modern wars: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Conventional</a:t>
            </a:r>
            <a:r>
              <a:rPr lang="cs-CZ" dirty="0"/>
              <a:t> </a:t>
            </a:r>
            <a:r>
              <a:rPr lang="cs-CZ" dirty="0" err="1"/>
              <a:t>soldiers</a:t>
            </a:r>
            <a:r>
              <a:rPr lang="cs-CZ" dirty="0"/>
              <a:t>/</a:t>
            </a:r>
            <a:r>
              <a:rPr lang="cs-CZ" dirty="0" err="1"/>
              <a:t>army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Insurgents</a:t>
            </a:r>
            <a:r>
              <a:rPr lang="cs-CZ" dirty="0"/>
              <a:t>, </a:t>
            </a:r>
            <a:r>
              <a:rPr lang="cs-CZ" dirty="0" err="1"/>
              <a:t>guerrillas</a:t>
            </a:r>
            <a:r>
              <a:rPr lang="cs-CZ" dirty="0"/>
              <a:t>, </a:t>
            </a:r>
            <a:r>
              <a:rPr lang="cs-CZ" dirty="0" err="1"/>
              <a:t>partisans</a:t>
            </a:r>
            <a:r>
              <a:rPr lang="cs-CZ" dirty="0"/>
              <a:t>, and </a:t>
            </a:r>
            <a:r>
              <a:rPr lang="cs-CZ" dirty="0" err="1"/>
              <a:t>rebels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Terrorists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Mercenaries</a:t>
            </a:r>
            <a:r>
              <a:rPr lang="cs-CZ" dirty="0"/>
              <a:t>, PSC/PMC</a:t>
            </a:r>
          </a:p>
          <a:p>
            <a:pPr marL="457200" indent="-457200">
              <a:buAutoNum type="alphaLcParenR"/>
            </a:pP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volunteers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Warlords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Child</a:t>
            </a:r>
            <a:r>
              <a:rPr lang="cs-CZ" dirty="0"/>
              <a:t> </a:t>
            </a:r>
            <a:r>
              <a:rPr lang="cs-CZ" dirty="0" err="1"/>
              <a:t>soldiers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/>
              <a:t>P</a:t>
            </a:r>
            <a:r>
              <a:rPr lang="en-US" dirty="0" err="1"/>
              <a:t>aramilitary</a:t>
            </a:r>
            <a:r>
              <a:rPr lang="en-US" dirty="0"/>
              <a:t> units and death squads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Militias</a:t>
            </a:r>
            <a:endParaRPr lang="cs-CZ" dirty="0"/>
          </a:p>
          <a:p>
            <a:pPr marL="457200" indent="-457200">
              <a:buAutoNum type="alphaLcParenR"/>
            </a:pPr>
            <a:endParaRPr lang="cs-CZ" dirty="0"/>
          </a:p>
          <a:p>
            <a:pPr marL="530352" lvl="1" indent="0">
              <a:buNone/>
            </a:pPr>
            <a:endParaRPr lang="cs-CZ" i="0" dirty="0"/>
          </a:p>
        </p:txBody>
      </p:sp>
    </p:spTree>
    <p:extLst>
      <p:ext uri="{BB962C8B-B14F-4D97-AF65-F5344CB8AC3E}">
        <p14:creationId xmlns:p14="http://schemas.microsoft.com/office/powerpoint/2010/main" val="146892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E7B17C-CCFC-2E34-1AC9-5DF944CF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</a:t>
            </a:r>
            <a:r>
              <a:rPr lang="cs-CZ" dirty="0"/>
              <a:t>A</a:t>
            </a:r>
            <a:r>
              <a:rPr lang="en-US" dirty="0" err="1"/>
              <a:t>ffecting</a:t>
            </a:r>
            <a:r>
              <a:rPr lang="en-US" dirty="0"/>
              <a:t> the </a:t>
            </a:r>
            <a:r>
              <a:rPr lang="cs-CZ" dirty="0"/>
              <a:t>R</a:t>
            </a:r>
            <a:r>
              <a:rPr lang="en-US" dirty="0" err="1"/>
              <a:t>ise</a:t>
            </a:r>
            <a:r>
              <a:rPr lang="en-US" dirty="0"/>
              <a:t> of VNSA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D7DB2C-FD0E-0B65-2488-D0B62E780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en-US" dirty="0" err="1"/>
              <a:t>ecline</a:t>
            </a:r>
            <a:r>
              <a:rPr lang="en-US" dirty="0"/>
              <a:t> of bipolarity</a:t>
            </a:r>
            <a:r>
              <a:rPr lang="cs-CZ" dirty="0"/>
              <a:t>/end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Cold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en-US" dirty="0"/>
              <a:t> and the emergence of a globalized world</a:t>
            </a:r>
            <a:endParaRPr lang="cs-CZ" dirty="0"/>
          </a:p>
          <a:p>
            <a:r>
              <a:rPr lang="en-US" dirty="0"/>
              <a:t> Socioeconomic </a:t>
            </a:r>
            <a:r>
              <a:rPr lang="en-US"/>
              <a:t>factors </a:t>
            </a:r>
            <a:endParaRPr lang="cs-CZ" dirty="0"/>
          </a:p>
          <a:p>
            <a:r>
              <a:rPr lang="en-US" dirty="0"/>
              <a:t>Repressive politics  </a:t>
            </a:r>
            <a:endParaRPr lang="cs-CZ" dirty="0"/>
          </a:p>
          <a:p>
            <a:r>
              <a:rPr lang="en-US" dirty="0"/>
              <a:t>Poverty and income inequality</a:t>
            </a:r>
            <a:endParaRPr lang="cs-CZ" dirty="0"/>
          </a:p>
          <a:p>
            <a:r>
              <a:rPr lang="en-US" dirty="0"/>
              <a:t>Weakness of security institutions</a:t>
            </a:r>
            <a:r>
              <a:rPr lang="cs-CZ" dirty="0"/>
              <a:t> </a:t>
            </a:r>
          </a:p>
          <a:p>
            <a:r>
              <a:rPr lang="cs-CZ" dirty="0"/>
              <a:t>S</a:t>
            </a:r>
            <a:r>
              <a:rPr lang="en-US" dirty="0" err="1"/>
              <a:t>tate</a:t>
            </a:r>
            <a:r>
              <a:rPr lang="en-US" dirty="0"/>
              <a:t> collapse</a:t>
            </a:r>
            <a:endParaRPr lang="cs-CZ" dirty="0"/>
          </a:p>
          <a:p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explanations</a:t>
            </a:r>
            <a:r>
              <a:rPr lang="cs-CZ" dirty="0"/>
              <a:t> (</a:t>
            </a:r>
            <a:r>
              <a:rPr lang="cs-CZ" dirty="0" err="1"/>
              <a:t>rural</a:t>
            </a:r>
            <a:r>
              <a:rPr lang="cs-CZ" dirty="0"/>
              <a:t> vs. </a:t>
            </a:r>
            <a:r>
              <a:rPr lang="cs-CZ" dirty="0" err="1"/>
              <a:t>urban</a:t>
            </a:r>
            <a:r>
              <a:rPr lang="cs-CZ" dirty="0"/>
              <a:t>, </a:t>
            </a:r>
            <a:r>
              <a:rPr lang="cs-CZ" dirty="0" err="1"/>
              <a:t>age</a:t>
            </a:r>
            <a:r>
              <a:rPr lang="cs-CZ" dirty="0"/>
              <a:t>, </a:t>
            </a:r>
            <a:r>
              <a:rPr lang="cs-CZ" dirty="0" err="1"/>
              <a:t>education</a:t>
            </a:r>
            <a:r>
              <a:rPr lang="cs-CZ" dirty="0"/>
              <a:t>, socio-</a:t>
            </a:r>
            <a:r>
              <a:rPr lang="cs-CZ" dirty="0" err="1"/>
              <a:t>economic</a:t>
            </a:r>
            <a:r>
              <a:rPr lang="cs-CZ" dirty="0"/>
              <a:t> status, </a:t>
            </a:r>
            <a:r>
              <a:rPr lang="cs-CZ" dirty="0" err="1"/>
              <a:t>unemployment</a:t>
            </a:r>
            <a:r>
              <a:rPr lang="cs-CZ" dirty="0"/>
              <a:t>, socio-</a:t>
            </a:r>
            <a:r>
              <a:rPr lang="cs-CZ" dirty="0" err="1"/>
              <a:t>psychological</a:t>
            </a:r>
            <a:r>
              <a:rPr lang="cs-CZ" dirty="0"/>
              <a:t> level)</a:t>
            </a:r>
          </a:p>
        </p:txBody>
      </p:sp>
    </p:spTree>
    <p:extLst>
      <p:ext uri="{BB962C8B-B14F-4D97-AF65-F5344CB8AC3E}">
        <p14:creationId xmlns:p14="http://schemas.microsoft.com/office/powerpoint/2010/main" val="263141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0F6DA-E2CA-54CE-70D2-B59C024F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VNSA </a:t>
            </a:r>
            <a:r>
              <a:rPr lang="cs-CZ" dirty="0"/>
              <a:t>T</a:t>
            </a:r>
            <a:r>
              <a:rPr lang="en-US" dirty="0" err="1"/>
              <a:t>ypology</a:t>
            </a:r>
            <a:r>
              <a:rPr lang="en-US" dirty="0"/>
              <a:t> according to Williams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E98589-466C-3EED-8872-84C0C411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906078" cy="3581400"/>
          </a:xfrm>
        </p:spPr>
        <p:txBody>
          <a:bodyPr/>
          <a:lstStyle/>
          <a:p>
            <a:r>
              <a:rPr lang="en-US" dirty="0"/>
              <a:t>Rebels/Insurgency  </a:t>
            </a:r>
            <a:endParaRPr lang="cs-CZ" dirty="0"/>
          </a:p>
          <a:p>
            <a:r>
              <a:rPr lang="en-US" dirty="0"/>
              <a:t>Militia  </a:t>
            </a:r>
            <a:endParaRPr lang="cs-CZ" dirty="0"/>
          </a:p>
          <a:p>
            <a:r>
              <a:rPr lang="en-US" dirty="0"/>
              <a:t>Paramilitary units  </a:t>
            </a:r>
            <a:endParaRPr lang="cs-CZ" dirty="0"/>
          </a:p>
          <a:p>
            <a:r>
              <a:rPr lang="en-US" dirty="0"/>
              <a:t>Terrorist groups  </a:t>
            </a:r>
            <a:endParaRPr lang="cs-CZ" dirty="0"/>
          </a:p>
          <a:p>
            <a:r>
              <a:rPr lang="en-US" dirty="0"/>
              <a:t>Warlords  </a:t>
            </a:r>
            <a:endParaRPr lang="cs-CZ" dirty="0"/>
          </a:p>
          <a:p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r>
              <a:rPr lang="en-US" dirty="0"/>
              <a:t> and gangs</a:t>
            </a: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E7D6549-5B6F-F4BA-CE54-01DB897DA191}"/>
              </a:ext>
            </a:extLst>
          </p:cNvPr>
          <p:cNvSpPr txBox="1">
            <a:spLocks/>
          </p:cNvSpPr>
          <p:nvPr/>
        </p:nvSpPr>
        <p:spPr>
          <a:xfrm>
            <a:off x="6172200" y="2171700"/>
            <a:ext cx="569512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Motivations</a:t>
            </a:r>
            <a:r>
              <a:rPr lang="cs-CZ" dirty="0"/>
              <a:t> and </a:t>
            </a:r>
            <a:r>
              <a:rPr lang="cs-CZ" dirty="0" err="1"/>
              <a:t>purpose</a:t>
            </a:r>
            <a:endParaRPr lang="cs-CZ" dirty="0"/>
          </a:p>
          <a:p>
            <a:r>
              <a:rPr lang="cs-CZ" dirty="0" err="1"/>
              <a:t>Strength</a:t>
            </a:r>
            <a:r>
              <a:rPr lang="cs-CZ" dirty="0"/>
              <a:t> and </a:t>
            </a:r>
            <a:r>
              <a:rPr lang="cs-CZ" dirty="0" err="1"/>
              <a:t>scope</a:t>
            </a:r>
            <a:endParaRPr lang="cs-CZ" dirty="0"/>
          </a:p>
          <a:p>
            <a:r>
              <a:rPr lang="cs-CZ" dirty="0" err="1"/>
              <a:t>Funding</a:t>
            </a:r>
            <a:r>
              <a:rPr lang="cs-CZ" dirty="0"/>
              <a:t> and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resources</a:t>
            </a:r>
            <a:endParaRPr lang="cs-CZ" dirty="0"/>
          </a:p>
          <a:p>
            <a:r>
              <a:rPr lang="cs-CZ" dirty="0" err="1"/>
              <a:t>Organizational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cs-CZ" dirty="0"/>
              <a:t>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violence</a:t>
            </a:r>
            <a:endParaRPr lang="cs-CZ" dirty="0"/>
          </a:p>
          <a:p>
            <a:r>
              <a:rPr lang="cs-CZ" dirty="0" err="1"/>
              <a:t>Relationship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VNSA and </a:t>
            </a:r>
            <a:r>
              <a:rPr lang="cs-CZ" dirty="0" err="1"/>
              <a:t>state</a:t>
            </a:r>
            <a:endParaRPr lang="cs-CZ" dirty="0"/>
          </a:p>
          <a:p>
            <a:r>
              <a:rPr lang="en-US" dirty="0"/>
              <a:t>Functions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en-US" dirty="0"/>
              <a:t> VNSAs for members and supporters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07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0F6DA-E2CA-54CE-70D2-B59C024F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VNSA </a:t>
            </a:r>
            <a:r>
              <a:rPr lang="cs-CZ" dirty="0"/>
              <a:t>T</a:t>
            </a:r>
            <a:r>
              <a:rPr lang="en-US" dirty="0" err="1"/>
              <a:t>ypology</a:t>
            </a:r>
            <a:r>
              <a:rPr lang="en-US" dirty="0"/>
              <a:t> according to </a:t>
            </a:r>
            <a:r>
              <a:rPr lang="cs-CZ" dirty="0" err="1"/>
              <a:t>Ezrow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E98589-466C-3EED-8872-84C0C411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906078" cy="3581400"/>
          </a:xfrm>
        </p:spPr>
        <p:txBody>
          <a:bodyPr/>
          <a:lstStyle/>
          <a:p>
            <a:r>
              <a:rPr lang="cs-CZ" dirty="0" err="1"/>
              <a:t>Insurgencies</a:t>
            </a:r>
            <a:endParaRPr lang="cs-CZ" dirty="0"/>
          </a:p>
          <a:p>
            <a:r>
              <a:rPr lang="cs-CZ" dirty="0" err="1"/>
              <a:t>Warlords</a:t>
            </a:r>
            <a:r>
              <a:rPr lang="cs-CZ" dirty="0"/>
              <a:t> and </a:t>
            </a:r>
            <a:r>
              <a:rPr lang="cs-CZ" dirty="0" err="1"/>
              <a:t>Marauders</a:t>
            </a:r>
            <a:endParaRPr lang="cs-CZ" dirty="0"/>
          </a:p>
          <a:p>
            <a:r>
              <a:rPr lang="en-US" dirty="0"/>
              <a:t>Paramilitary units  </a:t>
            </a:r>
            <a:endParaRPr lang="cs-CZ" dirty="0"/>
          </a:p>
          <a:p>
            <a:r>
              <a:rPr lang="en-US" dirty="0"/>
              <a:t>Terrorist </a:t>
            </a:r>
            <a:r>
              <a:rPr lang="cs-CZ" dirty="0" err="1"/>
              <a:t>Organizations</a:t>
            </a:r>
            <a:endParaRPr lang="cs-CZ" dirty="0"/>
          </a:p>
          <a:p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companies</a:t>
            </a:r>
            <a:endParaRPr lang="cs-CZ" dirty="0"/>
          </a:p>
          <a:p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</a:t>
            </a:r>
            <a:r>
              <a:rPr lang="en-US" dirty="0"/>
              <a:t>and gangs</a:t>
            </a: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E7D6549-5B6F-F4BA-CE54-01DB897DA191}"/>
              </a:ext>
            </a:extLst>
          </p:cNvPr>
          <p:cNvSpPr txBox="1">
            <a:spLocks/>
          </p:cNvSpPr>
          <p:nvPr/>
        </p:nvSpPr>
        <p:spPr>
          <a:xfrm>
            <a:off x="6172200" y="2171700"/>
            <a:ext cx="569512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Motivation</a:t>
            </a:r>
            <a:endParaRPr lang="cs-CZ" dirty="0"/>
          </a:p>
          <a:p>
            <a:r>
              <a:rPr lang="cs-CZ" dirty="0" err="1"/>
              <a:t>Strategy</a:t>
            </a:r>
            <a:r>
              <a:rPr lang="cs-CZ" dirty="0"/>
              <a:t> and </a:t>
            </a:r>
            <a:r>
              <a:rPr lang="cs-CZ" dirty="0" err="1"/>
              <a:t>tactics</a:t>
            </a:r>
            <a:endParaRPr lang="cs-CZ" dirty="0"/>
          </a:p>
          <a:p>
            <a:r>
              <a:rPr lang="cs-CZ" dirty="0" err="1"/>
              <a:t>Funding</a:t>
            </a:r>
            <a:r>
              <a:rPr lang="cs-CZ" dirty="0"/>
              <a:t> and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resources</a:t>
            </a:r>
            <a:endParaRPr lang="cs-CZ" dirty="0"/>
          </a:p>
          <a:p>
            <a:r>
              <a:rPr lang="cs-CZ" dirty="0" err="1"/>
              <a:t>Organizational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cs-CZ" dirty="0" err="1"/>
              <a:t>Scope</a:t>
            </a:r>
            <a:r>
              <a:rPr lang="cs-CZ" dirty="0"/>
              <a:t> and </a:t>
            </a:r>
            <a:r>
              <a:rPr lang="cs-CZ" dirty="0" err="1"/>
              <a:t>power</a:t>
            </a:r>
            <a:endParaRPr lang="cs-CZ" dirty="0"/>
          </a:p>
          <a:p>
            <a:r>
              <a:rPr lang="cs-CZ" dirty="0" err="1">
                <a:solidFill>
                  <a:srgbClr val="FF0000"/>
                </a:solidFill>
              </a:rPr>
              <a:t>Victims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err="1">
                <a:solidFill>
                  <a:srgbClr val="FF0000"/>
                </a:solidFill>
              </a:rPr>
              <a:t>Legitimacy</a:t>
            </a:r>
            <a:r>
              <a:rPr lang="cs-CZ" dirty="0">
                <a:solidFill>
                  <a:srgbClr val="FF0000"/>
                </a:solidFill>
              </a:rPr>
              <a:t> and popularity</a:t>
            </a:r>
          </a:p>
        </p:txBody>
      </p:sp>
    </p:spTree>
    <p:extLst>
      <p:ext uri="{BB962C8B-B14F-4D97-AF65-F5344CB8AC3E}">
        <p14:creationId xmlns:p14="http://schemas.microsoft.com/office/powerpoint/2010/main" val="266175221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24499</TotalTime>
  <Words>996</Words>
  <Application>Microsoft Office PowerPoint</Application>
  <PresentationFormat>Širokoúhlá obrazovka</PresentationFormat>
  <Paragraphs>148</Paragraphs>
  <Slides>21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Franklin Gothic Book</vt:lpstr>
      <vt:lpstr>Crop</vt:lpstr>
      <vt:lpstr>Conflicts and VNSA</vt:lpstr>
      <vt:lpstr>Prezentace aplikace PowerPoint</vt:lpstr>
      <vt:lpstr>Contemporary Conflict Trends</vt:lpstr>
      <vt:lpstr>Contemporary Conflict Trends</vt:lpstr>
      <vt:lpstr>VNSA  - General Info</vt:lpstr>
      <vt:lpstr>Typology of War Participants</vt:lpstr>
      <vt:lpstr>Factors Affecting the Rise of VNSA</vt:lpstr>
      <vt:lpstr>VNSA Typology according to Williams</vt:lpstr>
      <vt:lpstr>VNSA Typology according to Ezrow</vt:lpstr>
      <vt:lpstr>Prezentace aplikace PowerPoint</vt:lpstr>
      <vt:lpstr>VNSA Typology according to Schneckener</vt:lpstr>
      <vt:lpstr>Insurgency</vt:lpstr>
      <vt:lpstr>Insurgency</vt:lpstr>
      <vt:lpstr>Terrorist Organizations</vt:lpstr>
      <vt:lpstr>Warlordism</vt:lpstr>
      <vt:lpstr>Organized Crime and Gangs </vt:lpstr>
      <vt:lpstr>Private Military Companies</vt:lpstr>
      <vt:lpstr>Increase of Military Coups in Africa?</vt:lpstr>
      <vt:lpstr>Increase of Military Coups in Africa?</vt:lpstr>
      <vt:lpstr>Increase of Military Coups in Africa?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330</cp:revision>
  <dcterms:created xsi:type="dcterms:W3CDTF">2017-10-06T12:11:29Z</dcterms:created>
  <dcterms:modified xsi:type="dcterms:W3CDTF">2023-03-01T11:33:59Z</dcterms:modified>
</cp:coreProperties>
</file>