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56" r:id="rId2"/>
    <p:sldId id="316" r:id="rId3"/>
    <p:sldId id="332" r:id="rId4"/>
    <p:sldId id="326" r:id="rId5"/>
    <p:sldId id="317" r:id="rId6"/>
    <p:sldId id="327" r:id="rId7"/>
    <p:sldId id="320" r:id="rId8"/>
    <p:sldId id="328" r:id="rId9"/>
    <p:sldId id="322" r:id="rId10"/>
    <p:sldId id="329" r:id="rId11"/>
    <p:sldId id="330" r:id="rId12"/>
    <p:sldId id="319" r:id="rId13"/>
    <p:sldId id="331" r:id="rId14"/>
    <p:sldId id="321" r:id="rId15"/>
    <p:sldId id="325" r:id="rId16"/>
    <p:sldId id="323" r:id="rId17"/>
    <p:sldId id="324" r:id="rId18"/>
    <p:sldId id="30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16"/>
            <p14:sldId id="332"/>
            <p14:sldId id="326"/>
            <p14:sldId id="317"/>
            <p14:sldId id="327"/>
            <p14:sldId id="320"/>
            <p14:sldId id="328"/>
            <p14:sldId id="322"/>
            <p14:sldId id="329"/>
            <p14:sldId id="330"/>
            <p14:sldId id="319"/>
            <p14:sldId id="331"/>
            <p14:sldId id="321"/>
            <p14:sldId id="325"/>
            <p14:sldId id="323"/>
            <p14:sldId id="32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39ED7-C0F8-4FA1-A71C-E618BDB287E5}" v="11" dt="2023-03-13T12:48:03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65" autoAdjust="0"/>
  </p:normalViewPr>
  <p:slideViewPr>
    <p:cSldViewPr snapToGrid="0">
      <p:cViewPr varScale="1">
        <p:scale>
          <a:sx n="74" d="100"/>
          <a:sy n="74" d="100"/>
        </p:scale>
        <p:origin x="8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F1939ED7-C0F8-4FA1-A71C-E618BDB287E5}"/>
    <pc:docChg chg="undo custSel addSld delSld modSld modSection">
      <pc:chgData name="Lucie Konečná" userId="e77d300807919a1d" providerId="LiveId" clId="{F1939ED7-C0F8-4FA1-A71C-E618BDB287E5}" dt="2023-03-13T12:53:26.782" v="142" actId="20577"/>
      <pc:docMkLst>
        <pc:docMk/>
      </pc:docMkLst>
      <pc:sldChg chg="modSp mod">
        <pc:chgData name="Lucie Konečná" userId="e77d300807919a1d" providerId="LiveId" clId="{F1939ED7-C0F8-4FA1-A71C-E618BDB287E5}" dt="2023-03-12T14:13:59.205" v="108" actId="20577"/>
        <pc:sldMkLst>
          <pc:docMk/>
          <pc:sldMk cId="2497236001" sldId="256"/>
        </pc:sldMkLst>
        <pc:spChg chg="mod">
          <ac:chgData name="Lucie Konečná" userId="e77d300807919a1d" providerId="LiveId" clId="{F1939ED7-C0F8-4FA1-A71C-E618BDB287E5}" dt="2023-03-12T14:13:59.205" v="108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F1939ED7-C0F8-4FA1-A71C-E618BDB287E5}" dt="2023-03-12T11:02:31.392" v="10" actId="20577"/>
        <pc:sldMkLst>
          <pc:docMk/>
          <pc:sldMk cId="2458679932" sldId="316"/>
        </pc:sldMkLst>
        <pc:spChg chg="mod">
          <ac:chgData name="Lucie Konečná" userId="e77d300807919a1d" providerId="LiveId" clId="{F1939ED7-C0F8-4FA1-A71C-E618BDB287E5}" dt="2023-03-12T11:02:31.392" v="10" actId="20577"/>
          <ac:spMkLst>
            <pc:docMk/>
            <pc:sldMk cId="2458679932" sldId="316"/>
            <ac:spMk id="3" creationId="{0A205C12-17AF-449C-B8EC-2320026BA8C1}"/>
          </ac:spMkLst>
        </pc:spChg>
      </pc:sldChg>
      <pc:sldChg chg="modSp mod">
        <pc:chgData name="Lucie Konečná" userId="e77d300807919a1d" providerId="LiveId" clId="{F1939ED7-C0F8-4FA1-A71C-E618BDB287E5}" dt="2023-03-13T12:53:26.782" v="142" actId="20577"/>
        <pc:sldMkLst>
          <pc:docMk/>
          <pc:sldMk cId="2834938156" sldId="323"/>
        </pc:sldMkLst>
        <pc:spChg chg="mod">
          <ac:chgData name="Lucie Konečná" userId="e77d300807919a1d" providerId="LiveId" clId="{F1939ED7-C0F8-4FA1-A71C-E618BDB287E5}" dt="2023-03-13T12:53:26.782" v="142" actId="20577"/>
          <ac:spMkLst>
            <pc:docMk/>
            <pc:sldMk cId="2834938156" sldId="323"/>
            <ac:spMk id="3" creationId="{9B4B5845-1565-489D-23EC-09EFAFAF9C6C}"/>
          </ac:spMkLst>
        </pc:spChg>
      </pc:sldChg>
      <pc:sldChg chg="modSp mod">
        <pc:chgData name="Lucie Konečná" userId="e77d300807919a1d" providerId="LiveId" clId="{F1939ED7-C0F8-4FA1-A71C-E618BDB287E5}" dt="2023-03-12T10:46:13.425" v="3" actId="255"/>
        <pc:sldMkLst>
          <pc:docMk/>
          <pc:sldMk cId="3618024690" sldId="326"/>
        </pc:sldMkLst>
        <pc:spChg chg="mod">
          <ac:chgData name="Lucie Konečná" userId="e77d300807919a1d" providerId="LiveId" clId="{F1939ED7-C0F8-4FA1-A71C-E618BDB287E5}" dt="2023-03-12T10:46:13.425" v="3" actId="255"/>
          <ac:spMkLst>
            <pc:docMk/>
            <pc:sldMk cId="3618024690" sldId="326"/>
            <ac:spMk id="3" creationId="{0A205C12-17AF-449C-B8EC-2320026BA8C1}"/>
          </ac:spMkLst>
        </pc:spChg>
      </pc:sldChg>
      <pc:sldChg chg="addSp delSp modSp new mod">
        <pc:chgData name="Lucie Konečná" userId="e77d300807919a1d" providerId="LiveId" clId="{F1939ED7-C0F8-4FA1-A71C-E618BDB287E5}" dt="2023-03-12T11:04:51.166" v="98" actId="1076"/>
        <pc:sldMkLst>
          <pc:docMk/>
          <pc:sldMk cId="872656026" sldId="332"/>
        </pc:sldMkLst>
        <pc:spChg chg="add del mod">
          <ac:chgData name="Lucie Konečná" userId="e77d300807919a1d" providerId="LiveId" clId="{F1939ED7-C0F8-4FA1-A71C-E618BDB287E5}" dt="2023-03-12T11:04:43.595" v="95" actId="1076"/>
          <ac:spMkLst>
            <pc:docMk/>
            <pc:sldMk cId="872656026" sldId="332"/>
            <ac:spMk id="2" creationId="{89E992E4-31C0-4CC2-5AAB-CA17D2F87A3C}"/>
          </ac:spMkLst>
        </pc:spChg>
        <pc:spChg chg="del">
          <ac:chgData name="Lucie Konečná" userId="e77d300807919a1d" providerId="LiveId" clId="{F1939ED7-C0F8-4FA1-A71C-E618BDB287E5}" dt="2023-03-12T11:04:45.087" v="96"/>
          <ac:spMkLst>
            <pc:docMk/>
            <pc:sldMk cId="872656026" sldId="332"/>
            <ac:spMk id="3" creationId="{04197FDD-F456-E37E-3112-12333B83FCAF}"/>
          </ac:spMkLst>
        </pc:spChg>
        <pc:spChg chg="add del mod">
          <ac:chgData name="Lucie Konečná" userId="e77d300807919a1d" providerId="LiveId" clId="{F1939ED7-C0F8-4FA1-A71C-E618BDB287E5}" dt="2023-03-12T11:04:30.227" v="89" actId="478"/>
          <ac:spMkLst>
            <pc:docMk/>
            <pc:sldMk cId="872656026" sldId="332"/>
            <ac:spMk id="4" creationId="{FC8F4FE6-6D0F-F8BC-9FD0-021CD8D13326}"/>
          </ac:spMkLst>
        </pc:spChg>
        <pc:picChg chg="add del mod">
          <ac:chgData name="Lucie Konečná" userId="e77d300807919a1d" providerId="LiveId" clId="{F1939ED7-C0F8-4FA1-A71C-E618BDB287E5}" dt="2023-03-12T11:04:31.736" v="91"/>
          <ac:picMkLst>
            <pc:docMk/>
            <pc:sldMk cId="872656026" sldId="332"/>
            <ac:picMk id="1026" creationId="{9A8A75CF-8B71-D55A-6274-64AE98951D87}"/>
          </ac:picMkLst>
        </pc:picChg>
        <pc:picChg chg="add mod">
          <ac:chgData name="Lucie Konečná" userId="e77d300807919a1d" providerId="LiveId" clId="{F1939ED7-C0F8-4FA1-A71C-E618BDB287E5}" dt="2023-03-12T11:04:51.166" v="98" actId="1076"/>
          <ac:picMkLst>
            <pc:docMk/>
            <pc:sldMk cId="872656026" sldId="332"/>
            <ac:picMk id="1028" creationId="{73F6652A-D875-5607-0731-6350A284E546}"/>
          </ac:picMkLst>
        </pc:picChg>
      </pc:sldChg>
      <pc:sldChg chg="new del">
        <pc:chgData name="Lucie Konečná" userId="e77d300807919a1d" providerId="LiveId" clId="{F1939ED7-C0F8-4FA1-A71C-E618BDB287E5}" dt="2023-03-12T11:20:10.409" v="100" actId="47"/>
        <pc:sldMkLst>
          <pc:docMk/>
          <pc:sldMk cId="1786430067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1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uTJJgtIPS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 err="1"/>
              <a:t>Organised</a:t>
            </a:r>
            <a:r>
              <a:rPr lang="cs-CZ" sz="6000" b="1" dirty="0"/>
              <a:t> </a:t>
            </a:r>
            <a:r>
              <a:rPr lang="cs-CZ" sz="6000" b="1" dirty="0" err="1"/>
              <a:t>Crime</a:t>
            </a:r>
            <a:r>
              <a:rPr lang="cs-CZ" sz="6000" b="1" dirty="0"/>
              <a:t> and </a:t>
            </a:r>
            <a:r>
              <a:rPr lang="cs-CZ" sz="6000" b="1" dirty="0" err="1"/>
              <a:t>Criminality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en-US" dirty="0"/>
              <a:t>GLCb2026 </a:t>
            </a:r>
            <a:r>
              <a:rPr lang="en-US" dirty="0" err="1"/>
              <a:t>Africas</a:t>
            </a:r>
            <a:r>
              <a:rPr lang="en-US" dirty="0"/>
              <a:t> Contemporary Security Challenges </a:t>
            </a:r>
            <a:endParaRPr lang="cs-CZ" dirty="0"/>
          </a:p>
          <a:p>
            <a:r>
              <a:rPr lang="cs-CZ" dirty="0"/>
              <a:t>15/3/2023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8058-FCE8-DFAB-AD5A-3B46E961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- </a:t>
            </a:r>
            <a:r>
              <a:rPr lang="cs-CZ" dirty="0" err="1"/>
              <a:t>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5AD10-6A79-540C-3B75-FDE3EAC78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42A379-784A-0523-33FD-0223ECD45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49" y="1403112"/>
            <a:ext cx="8383051" cy="51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8058-FCE8-DFAB-AD5A-3B46E961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- </a:t>
            </a:r>
            <a:r>
              <a:rPr lang="cs-CZ" dirty="0" err="1"/>
              <a:t>Africa</a:t>
            </a:r>
            <a:endParaRPr lang="cs-CZ" dirty="0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6743B78F-DB0B-7640-AC43-0FCC7E219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368" y="1378497"/>
            <a:ext cx="7273592" cy="537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0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A10F9-E765-4974-C790-D8AC470D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</a:t>
            </a:r>
            <a:r>
              <a:rPr lang="cs-CZ" dirty="0"/>
              <a:t>I</a:t>
            </a:r>
            <a:r>
              <a:rPr lang="en-US" dirty="0" err="1"/>
              <a:t>nfluencing</a:t>
            </a:r>
            <a:r>
              <a:rPr lang="en-US" dirty="0"/>
              <a:t> the </a:t>
            </a:r>
            <a:r>
              <a:rPr lang="cs-CZ" dirty="0"/>
              <a:t>O</a:t>
            </a:r>
            <a:r>
              <a:rPr lang="en-US" dirty="0" err="1"/>
              <a:t>ccurrence</a:t>
            </a:r>
            <a:r>
              <a:rPr lang="en-US" dirty="0"/>
              <a:t> of OC in 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33E0E-69CF-9F04-02AF-279FC847D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428750"/>
            <a:ext cx="9601200" cy="3581400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Income inequality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outhful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population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Rapid rates of </a:t>
            </a:r>
            <a:r>
              <a:rPr lang="cs-CZ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urbanization</a:t>
            </a:r>
            <a:endParaRPr lang="cs-CZ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oorly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-resourced criminal justice systems</a:t>
            </a:r>
            <a:endParaRPr lang="cs-CZ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roliferation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firearms</a:t>
            </a:r>
            <a:endParaRPr lang="cs-CZ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Conflict fuels crime, crime feeds conflict</a:t>
            </a:r>
            <a:endParaRPr lang="cs-CZ" dirty="0"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70548B-29A5-439E-D3CC-BE7B023D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846" y="1809529"/>
            <a:ext cx="4358640" cy="26009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26EEB9-317E-0866-CBFA-3414ABE7D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89632"/>
            <a:ext cx="5088835" cy="26306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D19AC1-7D74-52BD-EE98-55E5295E9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731"/>
          <a:stretch/>
        </p:blipFill>
        <p:spPr>
          <a:xfrm>
            <a:off x="7540846" y="4362036"/>
            <a:ext cx="4405630" cy="24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A6CD3-0363-B806-A6B7-83BFCA79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9208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Factors </a:t>
            </a:r>
            <a:r>
              <a:rPr lang="cs-CZ" dirty="0"/>
              <a:t>I</a:t>
            </a:r>
            <a:r>
              <a:rPr lang="en-US" dirty="0" err="1"/>
              <a:t>nfluencing</a:t>
            </a:r>
            <a:r>
              <a:rPr lang="en-US" dirty="0"/>
              <a:t> the </a:t>
            </a:r>
            <a:r>
              <a:rPr lang="cs-CZ" dirty="0"/>
              <a:t>O</a:t>
            </a:r>
            <a:r>
              <a:rPr lang="en-US" dirty="0" err="1"/>
              <a:t>ccurrence</a:t>
            </a:r>
            <a:r>
              <a:rPr lang="en-US" dirty="0"/>
              <a:t> of OC in Africa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F59DA9-84A4-83CF-7452-C34C6E4F8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976" y="1428750"/>
            <a:ext cx="7174447" cy="5412011"/>
          </a:xfrm>
        </p:spPr>
      </p:pic>
    </p:spTree>
    <p:extLst>
      <p:ext uri="{BB962C8B-B14F-4D97-AF65-F5344CB8AC3E}">
        <p14:creationId xmlns:p14="http://schemas.microsoft.com/office/powerpoint/2010/main" val="238883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A50DC-0865-8EC0-542A-FD197F3C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OC in </a:t>
            </a:r>
            <a:r>
              <a:rPr lang="cs-CZ" dirty="0" err="1"/>
              <a:t>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442A1-D408-1451-D67F-3FAF3C053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0504"/>
            <a:ext cx="9601200" cy="3581400"/>
          </a:xfrm>
        </p:spPr>
        <p:txBody>
          <a:bodyPr/>
          <a:lstStyle/>
          <a:p>
            <a:r>
              <a:rPr lang="cs-CZ" dirty="0">
                <a:latin typeface="+mj-lt"/>
              </a:rPr>
              <a:t>A)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Drug trafficking to drug abuse</a:t>
            </a:r>
            <a:endParaRPr lang="cs-CZ" dirty="0">
              <a:latin typeface="+mj-lt"/>
            </a:endParaRPr>
          </a:p>
          <a:p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GB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Smuggling and illegal importation of goods and counterfeit commodities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Trafficking in human beings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Resource smuggling, wildlife poaching, and environmental crime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Money laundering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F)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Arms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smuggling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stockpiles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Homemade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craft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stolen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weapons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cs-CZ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EB033391-1745-53B8-65D5-113E9FE4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100" y="4102904"/>
            <a:ext cx="3392060" cy="27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11545-5A59-704D-1B37-4D161979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107" y="137160"/>
            <a:ext cx="3656419" cy="1485900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/>
              <a:t>Corruption</a:t>
            </a:r>
            <a:endParaRPr lang="cs-CZ" b="1" dirty="0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6FC99167-CA3B-A4AB-D7D9-703923437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5" y="1000539"/>
            <a:ext cx="11460482" cy="5730240"/>
          </a:xfrm>
          <a:prstGeom prst="rect">
            <a:avLst/>
          </a:prstGeom>
        </p:spPr>
      </p:pic>
      <p:sp>
        <p:nvSpPr>
          <p:cNvPr id="1037" name="Content Placeholder 1036">
            <a:extLst>
              <a:ext uri="{FF2B5EF4-FFF2-40B4-BE49-F238E27FC236}">
                <a16:creationId xmlns:a16="http://schemas.microsoft.com/office/drawing/2014/main" id="{C7D858D1-F087-FEEA-A6CA-121BE31A3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29DFA-D673-79C8-17D4-96C41852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Case Study - </a:t>
            </a:r>
            <a:r>
              <a:rPr lang="cs-CZ" dirty="0" err="1"/>
              <a:t>Nigeria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B5845-1565-489D-23EC-09EFAFAF9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28750"/>
            <a:ext cx="9601200" cy="5159086"/>
          </a:xfrm>
        </p:spPr>
        <p:txBody>
          <a:bodyPr>
            <a:noAutofit/>
          </a:bodyPr>
          <a:lstStyle/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Nigerian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criminal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gangs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rose to prominence in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1980s.</a:t>
            </a:r>
          </a:p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Nigerian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criminal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networks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ubiquity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diverse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Factors influencing the rise of OC in Nigeria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weak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leadership,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weak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civil society,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multiple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tribal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centers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levels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corruption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endemic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poverty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eak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orrectional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gencies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lack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synergy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prebendalism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Nigeria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top ten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oil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producing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classified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poor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ighly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fluid in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personnel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in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ranging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independent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entrepreneurs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highly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organized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syndicates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Area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Boys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Agberos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Confraternities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(Neo Black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Movement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a.k.a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Black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Axe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+mj-lt"/>
                <a:hlinkClick r:id="rId2"/>
              </a:rPr>
              <a:t>https://www.youtube.com/watch?v=suTJJgtIPSs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https://www.youtube.com/watch?v=ViTQ7N7iUQ0</a:t>
            </a:r>
          </a:p>
        </p:txBody>
      </p:sp>
    </p:spTree>
    <p:extLst>
      <p:ext uri="{BB962C8B-B14F-4D97-AF65-F5344CB8AC3E}">
        <p14:creationId xmlns:p14="http://schemas.microsoft.com/office/powerpoint/2010/main" val="283493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19A12-8EE1-7D93-F27F-B6357C2B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Criminality</a:t>
            </a:r>
            <a:r>
              <a:rPr lang="cs-CZ" dirty="0"/>
              <a:t> in </a:t>
            </a:r>
            <a:r>
              <a:rPr lang="cs-CZ" dirty="0" err="1"/>
              <a:t>Africa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F0F4C29-0AB1-BE86-8C47-DF4F9C11B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189" y="1522598"/>
            <a:ext cx="7229411" cy="50153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C61EF37-D3FE-34F2-58C6-48F6505C5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586" y="2030730"/>
            <a:ext cx="29432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64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13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Organised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- </a:t>
            </a:r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09" y="822463"/>
            <a:ext cx="9601200" cy="448254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Organised crime consists of those serious </a:t>
            </a:r>
            <a:r>
              <a:rPr lang="en-GB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criminal 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offenses committed by a criminal organization, which is based on a </a:t>
            </a:r>
            <a:r>
              <a:rPr lang="en-GB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structured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association of </a:t>
            </a:r>
            <a:r>
              <a:rPr lang="en-GB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more than two 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persons acting in concert over a </a:t>
            </a:r>
            <a:r>
              <a:rPr lang="en-GB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prolonged period 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time in pursuit of both their criminal objectives and </a:t>
            </a:r>
            <a:r>
              <a:rPr lang="en-GB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profits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Gastrow</a:t>
            </a:r>
            <a:endParaRPr lang="cs-CZ" i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>
                <a:latin typeface="+mj-lt"/>
              </a:rPr>
              <a:t>„</a:t>
            </a:r>
            <a:r>
              <a:rPr lang="en-US" i="1" dirty="0" err="1">
                <a:latin typeface="+mj-lt"/>
              </a:rPr>
              <a:t>Organised</a:t>
            </a:r>
            <a:r>
              <a:rPr lang="en-US" i="1" dirty="0">
                <a:latin typeface="+mj-lt"/>
              </a:rPr>
              <a:t> Crime is defined as planned and </a:t>
            </a:r>
            <a:r>
              <a:rPr lang="en-US" i="1" dirty="0" err="1">
                <a:latin typeface="+mj-lt"/>
              </a:rPr>
              <a:t>co-ordinated</a:t>
            </a:r>
            <a:r>
              <a:rPr lang="en-US" i="1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criminal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behaviour</a:t>
            </a:r>
            <a:r>
              <a:rPr lang="en-US" i="1" dirty="0">
                <a:latin typeface="+mj-lt"/>
              </a:rPr>
              <a:t> and conduct by </a:t>
            </a:r>
            <a:r>
              <a:rPr lang="en-US" b="1" i="1" dirty="0">
                <a:latin typeface="+mj-lt"/>
              </a:rPr>
              <a:t>people</a:t>
            </a:r>
            <a:r>
              <a:rPr lang="en-US" i="1" dirty="0">
                <a:latin typeface="+mj-lt"/>
              </a:rPr>
              <a:t> working together on a </a:t>
            </a:r>
            <a:r>
              <a:rPr lang="en-US" b="1" i="1" dirty="0">
                <a:latin typeface="+mj-lt"/>
              </a:rPr>
              <a:t>continuing basis</a:t>
            </a:r>
            <a:r>
              <a:rPr lang="en-US" i="1" dirty="0">
                <a:latin typeface="+mj-lt"/>
              </a:rPr>
              <a:t>.</a:t>
            </a:r>
            <a:r>
              <a:rPr lang="cs-CZ" i="1" dirty="0">
                <a:latin typeface="+mj-lt"/>
              </a:rPr>
              <a:t>“ </a:t>
            </a:r>
            <a:r>
              <a:rPr lang="cs-CZ" i="1" dirty="0" err="1">
                <a:latin typeface="+mj-lt"/>
              </a:rPr>
              <a:t>GoV</a:t>
            </a:r>
            <a:r>
              <a:rPr lang="cs-CZ" i="1" dirty="0">
                <a:latin typeface="+mj-lt"/>
              </a:rPr>
              <a:t> UK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UN Convention Against Transnational Organized Crime</a:t>
            </a:r>
            <a:r>
              <a:rPr lang="cs-CZ" dirty="0">
                <a:latin typeface="+mj-lt"/>
              </a:rPr>
              <a:t> (Palermo </a:t>
            </a:r>
            <a:r>
              <a:rPr lang="cs-CZ" dirty="0" err="1">
                <a:latin typeface="+mj-lt"/>
              </a:rPr>
              <a:t>Convention</a:t>
            </a:r>
            <a:r>
              <a:rPr lang="cs-CZ" dirty="0">
                <a:latin typeface="+mj-lt"/>
              </a:rPr>
              <a:t>) </a:t>
            </a:r>
            <a:r>
              <a:rPr lang="cs-CZ" dirty="0" err="1">
                <a:latin typeface="+mj-lt"/>
              </a:rPr>
              <a:t>defines</a:t>
            </a:r>
            <a:r>
              <a:rPr lang="cs-CZ" dirty="0">
                <a:latin typeface="+mj-lt"/>
              </a:rPr>
              <a:t> OCG: </a:t>
            </a:r>
          </a:p>
          <a:p>
            <a:pPr marL="530352" lvl="1" indent="0">
              <a:lnSpc>
                <a:spcPct val="80000"/>
              </a:lnSpc>
              <a:buNone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Organized criminal group’ shall mean a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structured group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three or more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persons, existing for a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period of time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acting in concert with the aim of committing one or more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serious crimes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offences established in accordance with this Convention, in order to obtain, directly or indirectly, a financial or other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material benefit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pPr lvl="1">
              <a:lnSpc>
                <a:spcPct val="80000"/>
              </a:lnSpc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UNODC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SARPCCO defining characters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i="1" dirty="0">
              <a:latin typeface="+mj-lt"/>
            </a:endParaRPr>
          </a:p>
          <a:p>
            <a:pPr marL="530352" lvl="1" indent="0">
              <a:lnSpc>
                <a:spcPct val="80000"/>
              </a:lnSpc>
              <a:buNone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i="1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A4CC1EE-B082-687C-447E-31B0A5F0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26" y="4441171"/>
            <a:ext cx="4977614" cy="21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7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992E4-31C0-4CC2-5AAB-CA17D2F8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109" y="0"/>
            <a:ext cx="9601200" cy="1485900"/>
          </a:xfrm>
        </p:spPr>
        <p:txBody>
          <a:bodyPr/>
          <a:lstStyle/>
          <a:p>
            <a:r>
              <a:rPr lang="cs-CZ" dirty="0"/>
              <a:t>SARPCCO (</a:t>
            </a:r>
            <a:r>
              <a:rPr lang="cs-CZ" dirty="0" err="1"/>
              <a:t>Active</a:t>
            </a:r>
            <a:r>
              <a:rPr lang="cs-CZ" dirty="0"/>
              <a:t> in SADC – </a:t>
            </a:r>
            <a:r>
              <a:rPr lang="cs-CZ" dirty="0" err="1"/>
              <a:t>Southern</a:t>
            </a:r>
            <a:r>
              <a:rPr lang="cs-CZ" dirty="0"/>
              <a:t> </a:t>
            </a:r>
            <a:r>
              <a:rPr lang="cs-CZ" dirty="0" err="1"/>
              <a:t>African</a:t>
            </a:r>
            <a:r>
              <a:rPr lang="cs-CZ" dirty="0"/>
              <a:t> Development </a:t>
            </a:r>
            <a:r>
              <a:rPr lang="cs-CZ" dirty="0" err="1"/>
              <a:t>Community</a:t>
            </a:r>
            <a:r>
              <a:rPr lang="cs-CZ" dirty="0"/>
              <a:t>)</a:t>
            </a:r>
          </a:p>
        </p:txBody>
      </p:sp>
      <p:pic>
        <p:nvPicPr>
          <p:cNvPr id="1028" name="Picture 4" descr="Map of the Southern African Development Community (SADC) region [5]. |  Download Scientific Diagram">
            <a:extLst>
              <a:ext uri="{FF2B5EF4-FFF2-40B4-BE49-F238E27FC236}">
                <a16:creationId xmlns:a16="http://schemas.microsoft.com/office/drawing/2014/main" id="{73F6652A-D875-5607-0731-6350A284E5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22" y="1399573"/>
            <a:ext cx="7268924" cy="51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5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13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Organised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- </a:t>
            </a:r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09" y="822463"/>
            <a:ext cx="9601200" cy="53894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OCG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defining characters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Šmíd: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a)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hierarchical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b) business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continuity</a:t>
            </a: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c)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corruption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d)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illegal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	f)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penetrating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economic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markets</a:t>
            </a:r>
            <a:endParaRPr lang="cs-CZ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	g)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membership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exclusivity</a:t>
            </a:r>
            <a:endParaRPr lang="cs-CZ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	h) non-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ideological</a:t>
            </a:r>
            <a:endParaRPr lang="cs-CZ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Mafia  - type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OCG, </a:t>
            </a:r>
            <a:r>
              <a:rPr lang="en-US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arbitration of disputes/illicit agreements between criminals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political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dimension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Gang - </a:t>
            </a:r>
            <a:r>
              <a:rPr lang="en-US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territorial character, less sophisticated methods and activities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Syndicate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illegal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businesses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on a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larger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also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international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scale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i="1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02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B2436-24F7-450B-80FC-ACB622FD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6C67D-EAB5-E22A-21D1-49AF079F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2" y="1550504"/>
            <a:ext cx="9601200" cy="3581400"/>
          </a:xfrm>
        </p:spPr>
        <p:txBody>
          <a:bodyPr/>
          <a:lstStyle/>
          <a:p>
            <a:r>
              <a:rPr lang="en-US" b="1" dirty="0"/>
              <a:t>UNODC defining features</a:t>
            </a:r>
            <a:r>
              <a:rPr lang="en-US" dirty="0"/>
              <a:t>: structure, size, activities, level of transborder operations, identity, level of violence, use of corruption, political influence, penetration into the legitimate economy and level of cooperation with other organizations.</a:t>
            </a:r>
            <a:endParaRPr lang="cs-CZ" dirty="0"/>
          </a:p>
          <a:p>
            <a:r>
              <a:rPr lang="cs-CZ" b="1" dirty="0"/>
              <a:t>A) Standard Hierarchy 				B) </a:t>
            </a:r>
            <a:r>
              <a:rPr lang="cs-CZ" b="1" dirty="0" err="1"/>
              <a:t>Regional</a:t>
            </a:r>
            <a:r>
              <a:rPr lang="cs-CZ" b="1" dirty="0"/>
              <a:t> hierarchy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ABB35C-6222-ACF2-6712-8AD0C4F32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3360557"/>
            <a:ext cx="5578282" cy="2091856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678D340-406F-BF13-D454-E46D64AD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3356913"/>
            <a:ext cx="56578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2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B2436-24F7-450B-80FC-ACB622FD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6C67D-EAB5-E22A-21D1-49AF079F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2" y="1550504"/>
            <a:ext cx="9601200" cy="5198166"/>
          </a:xfrm>
        </p:spPr>
        <p:txBody>
          <a:bodyPr/>
          <a:lstStyle/>
          <a:p>
            <a:r>
              <a:rPr lang="cs-CZ" b="1" dirty="0"/>
              <a:t>C) </a:t>
            </a:r>
            <a:r>
              <a:rPr lang="cs-CZ" b="1" dirty="0" err="1"/>
              <a:t>Clustered</a:t>
            </a:r>
            <a:r>
              <a:rPr lang="cs-CZ" b="1" dirty="0"/>
              <a:t> Hierarchy 				D) </a:t>
            </a:r>
            <a:r>
              <a:rPr lang="cs-CZ" b="1" dirty="0" err="1"/>
              <a:t>Core</a:t>
            </a:r>
            <a:r>
              <a:rPr lang="cs-CZ" b="1" dirty="0"/>
              <a:t> </a:t>
            </a:r>
            <a:r>
              <a:rPr lang="cs-CZ" b="1" dirty="0" err="1"/>
              <a:t>group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E) </a:t>
            </a:r>
            <a:r>
              <a:rPr lang="cs-CZ" b="1" dirty="0" err="1"/>
              <a:t>Criminal</a:t>
            </a:r>
            <a:r>
              <a:rPr lang="cs-CZ" b="1" dirty="0"/>
              <a:t> network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313EC7-8304-48E4-40AC-04344EDC7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24" y="2040835"/>
            <a:ext cx="5753100" cy="24193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70EEE3-B582-2D29-393E-C3F0E2CC1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268" b="-8268"/>
          <a:stretch/>
        </p:blipFill>
        <p:spPr>
          <a:xfrm>
            <a:off x="6527524" y="1840810"/>
            <a:ext cx="5553075" cy="2819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00C841-629E-43ED-5BE6-7DECADAF6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12" b="2839"/>
          <a:stretch/>
        </p:blipFill>
        <p:spPr>
          <a:xfrm>
            <a:off x="4479443" y="4343400"/>
            <a:ext cx="5191332" cy="24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2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8058-FCE8-DFAB-AD5A-3B46E961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9601200" cy="1485900"/>
          </a:xfrm>
        </p:spPr>
        <p:txBody>
          <a:bodyPr/>
          <a:lstStyle/>
          <a:p>
            <a:pPr algn="ctr"/>
            <a:r>
              <a:rPr lang="cs-CZ"/>
              <a:t>Global Organized Crime Index – Measurement and Typology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47AC6D1-0BD2-A696-3511-F7807585E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276" y="1270984"/>
            <a:ext cx="6526728" cy="5587016"/>
          </a:xfrm>
          <a:prstGeom prst="rect">
            <a:avLst/>
          </a:prstGeom>
        </p:spPr>
      </p:pic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53C35723-ED9B-89C3-D742-5844075D3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04" y="3275822"/>
            <a:ext cx="487857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2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8058-FCE8-DFAB-AD5A-3B46E961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– </a:t>
            </a:r>
            <a:r>
              <a:rPr lang="cs-CZ" dirty="0" err="1"/>
              <a:t>Measurement</a:t>
            </a:r>
            <a:r>
              <a:rPr lang="cs-CZ" dirty="0"/>
              <a:t> and Typology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1F68BA-72DE-A379-8556-0B7AF084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80A3DF9-2F28-11EF-ED55-F7D7D01CB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77" y="1186180"/>
            <a:ext cx="8315325" cy="4343400"/>
          </a:xfrm>
          <a:prstGeom prst="rect">
            <a:avLst/>
          </a:prstGeom>
        </p:spPr>
      </p:pic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A4BFD403-E570-9982-FAE3-2BDD7956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060" y="5320665"/>
            <a:ext cx="4290060" cy="15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6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8058-FCE8-DFAB-AD5A-3B46E961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- </a:t>
            </a:r>
            <a:r>
              <a:rPr lang="cs-CZ" dirty="0" err="1"/>
              <a:t>Africa</a:t>
            </a:r>
            <a:endParaRPr lang="cs-CZ" dirty="0"/>
          </a:p>
        </p:txBody>
      </p:sp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73692457-EEC8-B4A2-620A-9C7ECFD9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949" y="1266975"/>
            <a:ext cx="5851891" cy="55910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26E37F-C605-7939-81EB-F47570BE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28750"/>
            <a:ext cx="6052503" cy="45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967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25191</TotalTime>
  <Words>664</Words>
  <Application>Microsoft Office PowerPoint</Application>
  <PresentationFormat>Širokoúhlá obrazovka</PresentationFormat>
  <Paragraphs>71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Calibri</vt:lpstr>
      <vt:lpstr>Franklin Gothic Book</vt:lpstr>
      <vt:lpstr>Crop</vt:lpstr>
      <vt:lpstr>Organised Crime and Criminality</vt:lpstr>
      <vt:lpstr>Organised Crime - Definition</vt:lpstr>
      <vt:lpstr>SARPCCO (Active in SADC – Southern African Development Community)</vt:lpstr>
      <vt:lpstr>Organised Crime - Definition</vt:lpstr>
      <vt:lpstr>Typology of Organized Crime Groups</vt:lpstr>
      <vt:lpstr>Typology of Organized Crime Groups</vt:lpstr>
      <vt:lpstr>Global Organized Crime Index – Measurement and Typology</vt:lpstr>
      <vt:lpstr>Global Organized Crime Index – Measurement and Typology</vt:lpstr>
      <vt:lpstr>Global Organized Crime Index - Africa</vt:lpstr>
      <vt:lpstr>Global Organized Crime Index - Africa</vt:lpstr>
      <vt:lpstr>Global Organized Crime Index - Africa</vt:lpstr>
      <vt:lpstr>Factors Influencing the Occurrence of OC in Africa</vt:lpstr>
      <vt:lpstr>Factors Influencing the Occurrence of OC in Africa</vt:lpstr>
      <vt:lpstr>Typology of OC in Africa</vt:lpstr>
      <vt:lpstr>Corruption</vt:lpstr>
      <vt:lpstr>Case Study - Nigeria</vt:lpstr>
      <vt:lpstr>Criminality in Africa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348</cp:revision>
  <dcterms:created xsi:type="dcterms:W3CDTF">2017-10-06T12:11:29Z</dcterms:created>
  <dcterms:modified xsi:type="dcterms:W3CDTF">2023-03-13T12:53:35Z</dcterms:modified>
</cp:coreProperties>
</file>