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62" r:id="rId4"/>
    <p:sldId id="263" r:id="rId5"/>
    <p:sldId id="265" r:id="rId6"/>
    <p:sldId id="294" r:id="rId7"/>
    <p:sldId id="264" r:id="rId8"/>
    <p:sldId id="316" r:id="rId9"/>
    <p:sldId id="308" r:id="rId10"/>
    <p:sldId id="267" r:id="rId11"/>
    <p:sldId id="307" r:id="rId12"/>
    <p:sldId id="268" r:id="rId13"/>
    <p:sldId id="269" r:id="rId14"/>
    <p:sldId id="317" r:id="rId15"/>
    <p:sldId id="318" r:id="rId16"/>
    <p:sldId id="319" r:id="rId17"/>
    <p:sldId id="327" r:id="rId18"/>
    <p:sldId id="328" r:id="rId19"/>
    <p:sldId id="326" r:id="rId20"/>
    <p:sldId id="296" r:id="rId21"/>
    <p:sldId id="329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6" r:id="rId30"/>
    <p:sldId id="302" r:id="rId31"/>
    <p:sldId id="330" r:id="rId32"/>
    <p:sldId id="331" r:id="rId33"/>
    <p:sldId id="332" r:id="rId34"/>
    <p:sldId id="287" r:id="rId35"/>
    <p:sldId id="288" r:id="rId36"/>
    <p:sldId id="289" r:id="rId37"/>
    <p:sldId id="333" r:id="rId38"/>
    <p:sldId id="290" r:id="rId39"/>
    <p:sldId id="291" r:id="rId40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Výchozí oddíl" id="{84A6D5B7-B2CC-4023-9EF3-D51100A49FF2}">
          <p14:sldIdLst>
            <p14:sldId id="256"/>
            <p14:sldId id="257"/>
            <p14:sldId id="262"/>
            <p14:sldId id="263"/>
            <p14:sldId id="265"/>
            <p14:sldId id="294"/>
            <p14:sldId id="264"/>
            <p14:sldId id="316"/>
            <p14:sldId id="308"/>
            <p14:sldId id="267"/>
            <p14:sldId id="307"/>
            <p14:sldId id="268"/>
            <p14:sldId id="269"/>
            <p14:sldId id="317"/>
            <p14:sldId id="318"/>
            <p14:sldId id="319"/>
            <p14:sldId id="327"/>
            <p14:sldId id="328"/>
            <p14:sldId id="326"/>
            <p14:sldId id="296"/>
            <p14:sldId id="329"/>
            <p14:sldId id="275"/>
            <p14:sldId id="276"/>
            <p14:sldId id="277"/>
            <p14:sldId id="278"/>
            <p14:sldId id="279"/>
            <p14:sldId id="280"/>
            <p14:sldId id="281"/>
            <p14:sldId id="286"/>
            <p14:sldId id="302"/>
            <p14:sldId id="330"/>
            <p14:sldId id="331"/>
            <p14:sldId id="332"/>
            <p14:sldId id="287"/>
            <p14:sldId id="288"/>
            <p14:sldId id="289"/>
            <p14:sldId id="333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59" roundtripDataSignature="AMtx7mgSOUKq0gSYFcVCbok9aubZ6xCmY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Nedomová" initials="MN" lastIdx="16" clrIdx="0">
    <p:extLst>
      <p:ext uri="{19B8F6BF-5375-455C-9EA6-DF929625EA0E}">
        <p15:presenceInfo xmlns:p15="http://schemas.microsoft.com/office/powerpoint/2012/main" userId="S-1-5-21-3451901064-902568176-4053310204-77102" providerId="AD"/>
      </p:ext>
    </p:extLst>
  </p:cmAuthor>
  <p:cmAuthor id="2" name="Dana Mazancová" initials="DM" lastIdx="32" clrIdx="1">
    <p:extLst>
      <p:ext uri="{19B8F6BF-5375-455C-9EA6-DF929625EA0E}">
        <p15:presenceInfo xmlns:p15="http://schemas.microsoft.com/office/powerpoint/2012/main" userId="S-1-5-21-3451901064-902568176-4053310204-967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4" autoAdjust="0"/>
    <p:restoredTop sz="84959" autoAdjust="0"/>
  </p:normalViewPr>
  <p:slideViewPr>
    <p:cSldViewPr snapToGrid="0">
      <p:cViewPr varScale="1">
        <p:scale>
          <a:sx n="97" d="100"/>
          <a:sy n="97" d="100"/>
        </p:scale>
        <p:origin x="19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6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1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5" y="1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0c28b1a9b_1_73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g70c28b1a9b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90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0c28b1a9b_1_82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70c28b1a9b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4158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0c28b1a9b_1_94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70c28b1a9b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59195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0c28b1a9b_1_108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g70c28b1a9b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1311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0c28b1a9b_1_108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g70c28b1a9b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1339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0c28b1a9b_1_124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70c28b1a9b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24610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0c28b1a9b_1_130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g70c28b1a9b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0c28b1a9b_1_136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g70c28b1a9b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0c28b1a9b_1_143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g70c28b1a9b_1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0c28b1a9b_1_149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g70c28b1a9b_1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70c28b1a9b_1_156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g70c28b1a9b_1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0c28b1a9b_1_163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5" name="Google Shape;265;g70c28b1a9b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0c28b1a9b_1_171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70c28b1a9b_1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0c28b1a9b_1_208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g70c28b1a9b_1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0c28b1a9b_1_124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70c28b1a9b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05133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0c28b1a9b_1_208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05" name="Google Shape;305;g70c28b1a9b_1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317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613c9f9505_0_79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g613c9f950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70c28b1a9b_1_214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g70c28b1a9b_1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70c28b1a9b_1_214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g70c28b1a9b_1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6009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0c28b1a9b_1_22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70c28b1a9b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70c28b1a9b_1_220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g70c28b1a9b_1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613c9f9505_0_120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" name="Google Shape;338;g613c9f950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0c28b1a9b_1_28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g70c28b1a9b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0c28b1a9b_1_42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70c28b1a9b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0c28b1a9b_1_34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g70c28b1a9b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0c28b1a9b_1_54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g70c28b1a9b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0c28b1a9b_1_60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70c28b1a9b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0c28b1a9b_1_66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g70c28b1a9b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zdroje.muni.cz/prehled/zdroj.php?lang=cs&amp;id=66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prehled/zdroj.php?lang=cs&amp;id=429" TargetMode="External"/><Relationship Id="rId7" Type="http://schemas.openxmlformats.org/officeDocument/2006/relationships/hyperlink" Target="https://knihovna.fss.muni.cz/e-zdroje/e-kniha-na-pockani" TargetMode="External"/><Relationship Id="rId2" Type="http://schemas.openxmlformats.org/officeDocument/2006/relationships/hyperlink" Target="https://ezdroje.muni.cz/prehled/zdroj.php?lang=cs&amp;id=41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zdroje.muni.cz/prehled/zdroj.php?lang=cs&amp;id=568" TargetMode="External"/><Relationship Id="rId5" Type="http://schemas.openxmlformats.org/officeDocument/2006/relationships/hyperlink" Target="https://ezdroje.muni.cz/prehled/zdroj.php?lang=cs&amp;id=586" TargetMode="External"/><Relationship Id="rId4" Type="http://schemas.openxmlformats.org/officeDocument/2006/relationships/hyperlink" Target="https://ezdroje.muni.cz/prehled/zdroj.php?lang=cs&amp;id=53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products/digitaledition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nihovna.fss.muni.cz/e-zdroje/e-kniha-na-pockan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zancov@fss.muni.cz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0702" y="29496"/>
            <a:ext cx="9264702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567230" y="2595766"/>
            <a:ext cx="7888838" cy="1179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Základy práce s informačními zdroji pro </a:t>
            </a:r>
            <a:r>
              <a:rPr lang="cs-CZ" sz="44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bc.</a:t>
            </a: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studenty MVZ221</a:t>
            </a:r>
            <a:endParaRPr sz="44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434973" y="5540058"/>
            <a:ext cx="2603649" cy="4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rgbClr val="0000CC"/>
                </a:solidFill>
              </a:rPr>
              <a:t>Brno</a:t>
            </a:r>
            <a:r>
              <a:rPr lang="cs-CZ" sz="2400" b="0" i="0" u="none" strike="noStrike" cap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, 23</a:t>
            </a:r>
            <a:r>
              <a:rPr lang="cs-CZ" sz="2400" dirty="0">
                <a:solidFill>
                  <a:srgbClr val="0000CC"/>
                </a:solidFill>
              </a:rPr>
              <a:t>. 3. 2023</a:t>
            </a:r>
            <a:endParaRPr sz="2400" dirty="0">
              <a:solidFill>
                <a:srgbClr val="0000CC"/>
              </a:solidFill>
            </a:endParaRPr>
          </a:p>
        </p:txBody>
      </p:sp>
      <p:sp>
        <p:nvSpPr>
          <p:cNvPr id="6" name="Google Shape;91;p1">
            <a:extLst>
              <a:ext uri="{FF2B5EF4-FFF2-40B4-BE49-F238E27FC236}">
                <a16:creationId xmlns:a16="http://schemas.microsoft.com/office/drawing/2014/main" id="{B71B51A8-4A33-4C9F-A007-F30440772464}"/>
              </a:ext>
            </a:extLst>
          </p:cNvPr>
          <p:cNvSpPr txBox="1"/>
          <p:nvPr/>
        </p:nvSpPr>
        <p:spPr>
          <a:xfrm>
            <a:off x="5957181" y="5534154"/>
            <a:ext cx="4052258" cy="845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Dana Mazancová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0c28b1a9b_1_54"/>
          <p:cNvSpPr txBox="1">
            <a:spLocks noGrp="1"/>
          </p:cNvSpPr>
          <p:nvPr>
            <p:ph type="title"/>
          </p:nvPr>
        </p:nvSpPr>
        <p:spPr>
          <a:xfrm>
            <a:off x="408622" y="202206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EBSCO Full Text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Finder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70c28b1a9b_1_54"/>
          <p:cNvSpPr txBox="1">
            <a:spLocks noGrp="1"/>
          </p:cNvSpPr>
          <p:nvPr>
            <p:ph type="body" idx="1"/>
          </p:nvPr>
        </p:nvSpPr>
        <p:spPr>
          <a:xfrm>
            <a:off x="352769" y="1066470"/>
            <a:ext cx="7886700" cy="530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Char char="❑"/>
            </a:pP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Pokud v databázi není obsažen plný text dokumentu, tak je prostřednictvím této služby nabídnuto jeho dohledání v jiném zdroji (databázi, katalogu, vyhledávači) → otevře se další záložka v prohlížeči, kde je nabídnut zdroj/zdroje, ve kterých je dostupný plný text.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A168D30-42EF-4495-97FD-F7EDCE1AD0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38" t="29913" r="6875" b="6423"/>
          <a:stretch/>
        </p:blipFill>
        <p:spPr>
          <a:xfrm>
            <a:off x="408622" y="3143726"/>
            <a:ext cx="7886700" cy="351206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70E7F1BD-EAEB-49EA-8195-B11BA13C5F1C}"/>
              </a:ext>
            </a:extLst>
          </p:cNvPr>
          <p:cNvSpPr/>
          <p:nvPr/>
        </p:nvSpPr>
        <p:spPr>
          <a:xfrm>
            <a:off x="1716258" y="6129338"/>
            <a:ext cx="1181686" cy="48577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46201C6-0E55-4C99-A188-DFB8BBF06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4" t="25168" r="6462" b="5328"/>
          <a:stretch/>
        </p:blipFill>
        <p:spPr>
          <a:xfrm>
            <a:off x="0" y="154744"/>
            <a:ext cx="8173329" cy="357319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9AFDBF0-7586-48EE-863D-765A1C3EBA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3" t="14222" r="1999" b="5603"/>
          <a:stretch/>
        </p:blipFill>
        <p:spPr>
          <a:xfrm>
            <a:off x="2581421" y="2963059"/>
            <a:ext cx="6428936" cy="3072885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54C28C03-8EB5-4796-8485-DD7EA1E15A7E}"/>
              </a:ext>
            </a:extLst>
          </p:cNvPr>
          <p:cNvSpPr/>
          <p:nvPr/>
        </p:nvSpPr>
        <p:spPr>
          <a:xfrm>
            <a:off x="295422" y="1617785"/>
            <a:ext cx="3362178" cy="3376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23ED086-262A-4D91-AB7A-F5856276B7B4}"/>
              </a:ext>
            </a:extLst>
          </p:cNvPr>
          <p:cNvSpPr/>
          <p:nvPr/>
        </p:nvSpPr>
        <p:spPr>
          <a:xfrm>
            <a:off x="2581421" y="2867196"/>
            <a:ext cx="2152358" cy="4844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002740D1-DC5A-4F63-AF60-001D448815EA}"/>
              </a:ext>
            </a:extLst>
          </p:cNvPr>
          <p:cNvSpPr/>
          <p:nvPr/>
        </p:nvSpPr>
        <p:spPr>
          <a:xfrm>
            <a:off x="7216727" y="4909623"/>
            <a:ext cx="548640" cy="49236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80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70c28b1a9b_1_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70c28b1a9b_1_60"/>
          <p:cNvSpPr txBox="1">
            <a:spLocks noGrp="1"/>
          </p:cNvSpPr>
          <p:nvPr>
            <p:ph type="title"/>
          </p:nvPr>
        </p:nvSpPr>
        <p:spPr>
          <a:xfrm>
            <a:off x="450165" y="249966"/>
            <a:ext cx="8612353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70c28b1a9b_1_60"/>
          <p:cNvSpPr txBox="1">
            <a:spLocks noGrp="1"/>
          </p:cNvSpPr>
          <p:nvPr>
            <p:ph type="body" idx="1"/>
          </p:nvPr>
        </p:nvSpPr>
        <p:spPr>
          <a:xfrm>
            <a:off x="450164" y="1379720"/>
            <a:ext cx="8521819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Umožňuje zjistit, zda má MU přístup k elektronické verzi </a:t>
            </a:r>
          </a:p>
          <a:p>
            <a:pPr marL="508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    zadaného časopisu nebo knihy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524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48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❑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Je propojen s technologií A-to-Z Link </a:t>
            </a:r>
            <a:r>
              <a:rPr lang="cs-CZ" sz="2400" dirty="0" err="1">
                <a:latin typeface="Arial"/>
                <a:ea typeface="Arial"/>
                <a:cs typeface="Arial"/>
                <a:sym typeface="Arial"/>
              </a:rPr>
              <a:t>Resolver</a:t>
            </a: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    (EBSCO Full Text </a:t>
            </a:r>
            <a:r>
              <a:rPr lang="cs-CZ" sz="2400" dirty="0" err="1">
                <a:latin typeface="Arial"/>
                <a:ea typeface="Arial"/>
                <a:cs typeface="Arial"/>
                <a:sym typeface="Arial"/>
              </a:rPr>
              <a:t>Finder</a:t>
            </a: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0c28b1a9b_1_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EDS - Seznam dostupných časopisů a knih na MU 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8D5BD2B-0CB2-4BD8-96C6-2C2D5154BD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19" r="699" b="10814"/>
          <a:stretch/>
        </p:blipFill>
        <p:spPr>
          <a:xfrm>
            <a:off x="63964" y="1678008"/>
            <a:ext cx="9080036" cy="449783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9F1B207-E540-446E-A7CA-000239357744}"/>
              </a:ext>
            </a:extLst>
          </p:cNvPr>
          <p:cNvSpPr txBox="1"/>
          <p:nvPr/>
        </p:nvSpPr>
        <p:spPr>
          <a:xfrm>
            <a:off x="6756670" y="2603485"/>
            <a:ext cx="2180491" cy="132343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C00000"/>
                </a:solidFill>
              </a:rPr>
              <a:t>Tituly lze vyhledávat nebo prohlížet dle oborů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1AF8830C-B01C-4E40-B418-78A716AFE54F}"/>
              </a:ext>
            </a:extLst>
          </p:cNvPr>
          <p:cNvSpPr/>
          <p:nvPr/>
        </p:nvSpPr>
        <p:spPr>
          <a:xfrm>
            <a:off x="1982663" y="3430718"/>
            <a:ext cx="2521635" cy="38334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C2795330-4B8C-4A8B-A5A2-00E38A79C8E8}"/>
              </a:ext>
            </a:extLst>
          </p:cNvPr>
          <p:cNvSpPr/>
          <p:nvPr/>
        </p:nvSpPr>
        <p:spPr>
          <a:xfrm>
            <a:off x="836146" y="1975698"/>
            <a:ext cx="2293034" cy="3833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9B509FAD-1F03-4C3F-95F4-7A4F1C482010}"/>
              </a:ext>
            </a:extLst>
          </p:cNvPr>
          <p:cNvSpPr/>
          <p:nvPr/>
        </p:nvSpPr>
        <p:spPr>
          <a:xfrm>
            <a:off x="63964" y="4484671"/>
            <a:ext cx="1957387" cy="59274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0c28b1a9b_1_73"/>
          <p:cNvSpPr txBox="1">
            <a:spLocks noGrp="1"/>
          </p:cNvSpPr>
          <p:nvPr>
            <p:ph type="title"/>
          </p:nvPr>
        </p:nvSpPr>
        <p:spPr>
          <a:xfrm>
            <a:off x="198100" y="76500"/>
            <a:ext cx="87918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 - výsledky vyhledávání</a:t>
            </a:r>
            <a:endParaRPr sz="2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70c28b1a9b_1_73"/>
          <p:cNvSpPr txBox="1">
            <a:spLocks noGrp="1"/>
          </p:cNvSpPr>
          <p:nvPr>
            <p:ph type="body" idx="1"/>
          </p:nvPr>
        </p:nvSpPr>
        <p:spPr>
          <a:xfrm>
            <a:off x="628650" y="21673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AA56153-0778-4E13-93B9-D1D0FFEF6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00" y="618639"/>
            <a:ext cx="8735644" cy="624363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E5328B6A-3992-48C9-BD8E-D2DEEA6AC751}"/>
              </a:ext>
            </a:extLst>
          </p:cNvPr>
          <p:cNvSpPr/>
          <p:nvPr/>
        </p:nvSpPr>
        <p:spPr>
          <a:xfrm>
            <a:off x="3812336" y="2258961"/>
            <a:ext cx="956310" cy="2384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7C1DF68-F5B7-46A8-9BFD-EF88355E87A5}"/>
              </a:ext>
            </a:extLst>
          </p:cNvPr>
          <p:cNvSpPr/>
          <p:nvPr/>
        </p:nvSpPr>
        <p:spPr>
          <a:xfrm>
            <a:off x="1873046" y="1385386"/>
            <a:ext cx="1563329" cy="3549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D785F0D-63DD-4CFB-9137-AC73662BFAC9}"/>
              </a:ext>
            </a:extLst>
          </p:cNvPr>
          <p:cNvSpPr/>
          <p:nvPr/>
        </p:nvSpPr>
        <p:spPr>
          <a:xfrm>
            <a:off x="403123" y="5552767"/>
            <a:ext cx="983225" cy="5039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485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0c28b1a9b_1_82"/>
          <p:cNvSpPr txBox="1">
            <a:spLocks noGrp="1"/>
          </p:cNvSpPr>
          <p:nvPr>
            <p:ph type="title"/>
          </p:nvPr>
        </p:nvSpPr>
        <p:spPr>
          <a:xfrm>
            <a:off x="275688" y="0"/>
            <a:ext cx="87918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70c28b1a9b_1_82"/>
          <p:cNvSpPr txBox="1">
            <a:spLocks noGrp="1"/>
          </p:cNvSpPr>
          <p:nvPr>
            <p:ph type="body" idx="1"/>
          </p:nvPr>
        </p:nvSpPr>
        <p:spPr>
          <a:xfrm>
            <a:off x="628650" y="21673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1C2C309-AF3C-47DC-B393-383163AEE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2450"/>
            <a:ext cx="9143999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6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0c28b1a9b_1_94"/>
          <p:cNvSpPr txBox="1">
            <a:spLocks noGrp="1"/>
          </p:cNvSpPr>
          <p:nvPr>
            <p:ph type="title"/>
          </p:nvPr>
        </p:nvSpPr>
        <p:spPr>
          <a:xfrm>
            <a:off x="251520" y="76500"/>
            <a:ext cx="8540788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8894E35-B0DF-4F59-859D-5A76E863F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92" y="764700"/>
            <a:ext cx="8439150" cy="492442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B7BC8EB-A53B-44AF-9430-FC869364397C}"/>
              </a:ext>
            </a:extLst>
          </p:cNvPr>
          <p:cNvSpPr txBox="1"/>
          <p:nvPr/>
        </p:nvSpPr>
        <p:spPr>
          <a:xfrm>
            <a:off x="351692" y="6111407"/>
            <a:ext cx="87108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C00000"/>
                </a:solidFill>
              </a:rPr>
              <a:t>Prolinkování</a:t>
            </a:r>
            <a:r>
              <a:rPr lang="cs-CZ" sz="2400" b="1" dirty="0">
                <a:solidFill>
                  <a:srgbClr val="C00000"/>
                </a:solidFill>
              </a:rPr>
              <a:t> k časopisu do databáze </a:t>
            </a:r>
            <a:r>
              <a:rPr lang="cs-CZ" sz="2400" b="1" dirty="0" err="1">
                <a:solidFill>
                  <a:srgbClr val="C00000"/>
                </a:solidFill>
              </a:rPr>
              <a:t>Wiley</a:t>
            </a:r>
            <a:r>
              <a:rPr lang="cs-CZ" sz="2400" b="1" dirty="0">
                <a:solidFill>
                  <a:srgbClr val="C00000"/>
                </a:solidFill>
              </a:rPr>
              <a:t> Online </a:t>
            </a:r>
            <a:r>
              <a:rPr lang="cs-CZ" sz="2400" b="1" dirty="0" err="1">
                <a:solidFill>
                  <a:srgbClr val="C00000"/>
                </a:solidFill>
              </a:rPr>
              <a:t>Library</a:t>
            </a:r>
            <a:endParaRPr lang="cs-CZ" sz="2400" b="1" dirty="0">
              <a:solidFill>
                <a:srgbClr val="C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1289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0c28b1a9b_1_108"/>
          <p:cNvSpPr txBox="1">
            <a:spLocks noGrp="1"/>
          </p:cNvSpPr>
          <p:nvPr>
            <p:ph type="title"/>
          </p:nvPr>
        </p:nvSpPr>
        <p:spPr>
          <a:xfrm>
            <a:off x="1252703" y="64590"/>
            <a:ext cx="87918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25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sz="25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DC48D2-99BF-4333-A254-A83EB29E9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09" y="1104097"/>
            <a:ext cx="8459381" cy="575390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59DCDBBF-C5CF-483D-8D9A-EFDCDDB35A3D}"/>
              </a:ext>
            </a:extLst>
          </p:cNvPr>
          <p:cNvSpPr/>
          <p:nvPr/>
        </p:nvSpPr>
        <p:spPr>
          <a:xfrm>
            <a:off x="2064774" y="1986116"/>
            <a:ext cx="1504336" cy="3637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45D43D2-2CF2-4445-ABE2-4517C9C36947}"/>
              </a:ext>
            </a:extLst>
          </p:cNvPr>
          <p:cNvSpPr/>
          <p:nvPr/>
        </p:nvSpPr>
        <p:spPr>
          <a:xfrm>
            <a:off x="3986981" y="2816942"/>
            <a:ext cx="899651" cy="3637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A530A6F-01B3-422E-BB1E-DB098944C402}"/>
              </a:ext>
            </a:extLst>
          </p:cNvPr>
          <p:cNvSpPr/>
          <p:nvPr/>
        </p:nvSpPr>
        <p:spPr>
          <a:xfrm>
            <a:off x="560438" y="4436805"/>
            <a:ext cx="1032388" cy="5678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267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0c28b1a9b_1_108"/>
          <p:cNvSpPr txBox="1">
            <a:spLocks noGrp="1"/>
          </p:cNvSpPr>
          <p:nvPr>
            <p:ph type="title"/>
          </p:nvPr>
        </p:nvSpPr>
        <p:spPr>
          <a:xfrm>
            <a:off x="1288917" y="-56126"/>
            <a:ext cx="87918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25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sz="25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70c28b1a9b_1_108"/>
          <p:cNvSpPr txBox="1"/>
          <p:nvPr/>
        </p:nvSpPr>
        <p:spPr>
          <a:xfrm>
            <a:off x="369825" y="5786400"/>
            <a:ext cx="8774175" cy="21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 err="1">
                <a:solidFill>
                  <a:srgbClr val="C00000"/>
                </a:solidFill>
              </a:rPr>
              <a:t>Prolinkování</a:t>
            </a:r>
            <a:r>
              <a:rPr lang="cs-CZ" sz="2400" b="1" dirty="0">
                <a:solidFill>
                  <a:srgbClr val="C00000"/>
                </a:solidFill>
              </a:rPr>
              <a:t> k plnému textu </a:t>
            </a:r>
            <a:r>
              <a:rPr lang="cs-CZ" sz="2400" b="1" dirty="0" err="1">
                <a:solidFill>
                  <a:srgbClr val="C00000"/>
                </a:solidFill>
              </a:rPr>
              <a:t>eknihy</a:t>
            </a:r>
            <a:r>
              <a:rPr lang="cs-CZ" sz="2400" b="1" dirty="0">
                <a:solidFill>
                  <a:srgbClr val="C00000"/>
                </a:solidFill>
              </a:rPr>
              <a:t> do databáze DOAB </a:t>
            </a:r>
            <a:r>
              <a:rPr lang="cs-CZ" sz="2400" b="1" dirty="0" err="1">
                <a:solidFill>
                  <a:srgbClr val="C00000"/>
                </a:solidFill>
              </a:rPr>
              <a:t>Directory</a:t>
            </a:r>
            <a:r>
              <a:rPr lang="cs-CZ" sz="2400" b="1" dirty="0">
                <a:solidFill>
                  <a:srgbClr val="C00000"/>
                </a:solidFill>
              </a:rPr>
              <a:t> </a:t>
            </a:r>
            <a:r>
              <a:rPr lang="cs-CZ" sz="2400" b="1" dirty="0" err="1">
                <a:solidFill>
                  <a:srgbClr val="C00000"/>
                </a:solidFill>
              </a:rPr>
              <a:t>of</a:t>
            </a:r>
            <a:r>
              <a:rPr lang="cs-CZ" sz="2400" b="1" dirty="0">
                <a:solidFill>
                  <a:srgbClr val="C00000"/>
                </a:solidFill>
              </a:rPr>
              <a:t> Open Access </a:t>
            </a:r>
            <a:r>
              <a:rPr lang="cs-CZ" sz="2400" b="1" dirty="0" err="1">
                <a:solidFill>
                  <a:srgbClr val="C00000"/>
                </a:solidFill>
              </a:rPr>
              <a:t>Books</a:t>
            </a:r>
            <a:endParaRPr sz="2400" b="1" dirty="0">
              <a:solidFill>
                <a:srgbClr val="C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1F30A74-C8E2-4CED-ABA5-9ED9A0C1F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6732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47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70c28b1a9b_1_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70c28b1a9b_1_124"/>
          <p:cNvSpPr txBox="1"/>
          <p:nvPr/>
        </p:nvSpPr>
        <p:spPr>
          <a:xfrm>
            <a:off x="973200" y="1608300"/>
            <a:ext cx="7197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>
                <a:solidFill>
                  <a:srgbClr val="FFFFFF"/>
                </a:solidFill>
              </a:rPr>
              <a:t>Elektronické knihy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357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384207" y="440089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2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Práce s EIZ II - cíle dnešní lekce</a:t>
            </a:r>
            <a:endParaRPr sz="32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271606" y="427704"/>
            <a:ext cx="9017250" cy="628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lang="cs-CZ" sz="35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lang="cs-CZ" sz="35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❑"/>
            </a:pPr>
            <a:r>
              <a:rPr lang="cs-CZ" sz="35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naučit se pracovat s vyhledávačem </a:t>
            </a:r>
            <a:r>
              <a:rPr lang="cs-CZ" sz="35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EBSCO  </a:t>
            </a:r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cs-CZ" sz="35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   Discovery </a:t>
            </a:r>
            <a:r>
              <a:rPr lang="cs-CZ" sz="3500" b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Service</a:t>
            </a:r>
            <a:endParaRPr lang="cs-CZ" sz="35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sz="35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❑"/>
            </a:pPr>
            <a:r>
              <a:rPr lang="cs-CZ" sz="35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vyzkoušet si doporučené </a:t>
            </a:r>
            <a:r>
              <a:rPr lang="cs-CZ" sz="35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databáze</a:t>
            </a:r>
            <a:r>
              <a:rPr lang="cs-CZ" sz="35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obsahující   </a:t>
            </a:r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cs-CZ" sz="35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   elektronické knihy</a:t>
            </a:r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lang="cs-CZ" sz="35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lvl="0" indent="-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pitchFamily="2" charset="2"/>
              <a:buChar char="q"/>
            </a:pPr>
            <a:r>
              <a:rPr lang="cs-CZ" sz="35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seznámit se s mediální databází </a:t>
            </a:r>
            <a:r>
              <a:rPr lang="cs-CZ" sz="3500" b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NewtonOne</a:t>
            </a:r>
            <a:endParaRPr lang="cs-CZ" sz="35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lang="cs-CZ" sz="35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lvl="0" indent="-457200">
              <a:lnSpc>
                <a:spcPct val="100000"/>
              </a:lnSpc>
              <a:spcBef>
                <a:spcPts val="600"/>
              </a:spcBef>
              <a:buSzPts val="3200"/>
              <a:buFont typeface="Wingdings" panose="05000000000000000000" pitchFamily="2" charset="2"/>
              <a:buChar char="q"/>
            </a:pPr>
            <a:r>
              <a:rPr lang="cs-CZ" sz="35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projít si </a:t>
            </a:r>
            <a:r>
              <a:rPr lang="cs-CZ" sz="3500" b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praktická cvičení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SzPts val="3200"/>
              <a:buNone/>
            </a:pPr>
            <a:endParaRPr lang="cs-CZ" sz="3500" b="1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lvl="0" indent="-457200">
              <a:lnSpc>
                <a:spcPct val="100000"/>
              </a:lnSpc>
              <a:spcBef>
                <a:spcPts val="600"/>
              </a:spcBef>
              <a:buSzPts val="3200"/>
              <a:buFont typeface="Wingdings" panose="05000000000000000000" pitchFamily="2" charset="2"/>
              <a:buChar char="q"/>
            </a:pPr>
            <a:r>
              <a:rPr lang="cs-CZ" sz="35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vysvětlit </a:t>
            </a:r>
            <a:r>
              <a:rPr lang="cs-CZ" sz="3500" b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zadání rešerše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SzPts val="3200"/>
              <a:buNone/>
            </a:pPr>
            <a:endParaRPr lang="cs-CZ" sz="3000" b="1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A1B7FA-6285-45C8-81F4-731E4FD31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075"/>
            <a:ext cx="7886700" cy="768349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00FF"/>
                </a:solidFill>
                <a:latin typeface="Arial"/>
                <a:cs typeface="Arial"/>
              </a:rPr>
              <a:t>Mimořádný zkušební přístup</a:t>
            </a:r>
            <a:endParaRPr lang="cs-CZ" sz="40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2AF8946-526C-44AA-B8FF-6A4970D43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604502"/>
            <a:ext cx="8839200" cy="54768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3200" b="1" dirty="0">
                <a:hlinkClick r:id="rId2"/>
              </a:rPr>
              <a:t>Cambridge University </a:t>
            </a:r>
            <a:r>
              <a:rPr lang="cs-CZ" sz="3200" b="1" dirty="0" err="1">
                <a:hlinkClick r:id="rId2"/>
              </a:rPr>
              <a:t>Press</a:t>
            </a:r>
            <a:endParaRPr lang="sk-SK" sz="3200" b="1" dirty="0"/>
          </a:p>
          <a:p>
            <a:pPr marL="114300" indent="0">
              <a:buNone/>
            </a:pPr>
            <a:endParaRPr lang="sk-SK" sz="3200" b="1" dirty="0"/>
          </a:p>
          <a:p>
            <a:pPr>
              <a:buFontTx/>
              <a:buChar char="-"/>
            </a:pPr>
            <a:r>
              <a:rPr lang="sk-SK" b="1" dirty="0"/>
              <a:t>Do 31. 3. </a:t>
            </a:r>
            <a:endParaRPr lang="sk-SK" dirty="0"/>
          </a:p>
          <a:p>
            <a:pPr>
              <a:buFontTx/>
              <a:buChar char="-"/>
            </a:pPr>
            <a:r>
              <a:rPr lang="cs-CZ" dirty="0"/>
              <a:t>Odborné elektronické učebnice</a:t>
            </a:r>
          </a:p>
          <a:p>
            <a:pPr>
              <a:buFontTx/>
              <a:buChar char="-"/>
            </a:pPr>
            <a:r>
              <a:rPr lang="sk-SK" dirty="0"/>
              <a:t>R</a:t>
            </a:r>
            <a:r>
              <a:rPr lang="cs-CZ" dirty="0" err="1"/>
              <a:t>ůzné</a:t>
            </a:r>
            <a:r>
              <a:rPr lang="cs-CZ" dirty="0"/>
              <a:t> obory vč. </a:t>
            </a:r>
            <a:r>
              <a:rPr lang="cs-CZ" b="1" dirty="0"/>
              <a:t>mezinárodních vztahů</a:t>
            </a:r>
          </a:p>
          <a:p>
            <a:pPr>
              <a:buFontTx/>
              <a:buChar char="-"/>
            </a:pPr>
            <a:endParaRPr lang="cs-CZ" dirty="0"/>
          </a:p>
          <a:p>
            <a:pPr marL="11430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4132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A1B7FA-6285-45C8-81F4-731E4FD31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075"/>
            <a:ext cx="7886700" cy="768349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00FF"/>
                </a:solidFill>
                <a:latin typeface="Arial"/>
                <a:cs typeface="Arial"/>
              </a:rPr>
              <a:t>Doporučené databáze - e-knihy</a:t>
            </a:r>
            <a:endParaRPr lang="cs-CZ" sz="40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2AF8946-526C-44AA-B8FF-6A4970D43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025" y="1162050"/>
            <a:ext cx="8839200" cy="54768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hlinkClick r:id="rId2"/>
              </a:rPr>
              <a:t>EBSCO </a:t>
            </a:r>
            <a:r>
              <a:rPr lang="cs-CZ" b="1" dirty="0" err="1">
                <a:hlinkClick r:id="rId2"/>
              </a:rPr>
              <a:t>eBook</a:t>
            </a:r>
            <a:r>
              <a:rPr lang="cs-CZ" b="1" dirty="0">
                <a:hlinkClick r:id="rId2"/>
              </a:rPr>
              <a:t> </a:t>
            </a:r>
            <a:r>
              <a:rPr lang="cs-CZ" b="1" dirty="0" err="1">
                <a:hlinkClick r:id="rId2"/>
              </a:rPr>
              <a:t>Colection</a:t>
            </a:r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 err="1">
                <a:hlinkClick r:id="rId3"/>
              </a:rPr>
              <a:t>Sage</a:t>
            </a:r>
            <a:r>
              <a:rPr lang="cs-CZ" b="1" dirty="0">
                <a:hlinkClick r:id="rId3"/>
              </a:rPr>
              <a:t> </a:t>
            </a:r>
            <a:r>
              <a:rPr lang="cs-CZ" b="1" dirty="0" err="1">
                <a:hlinkClick r:id="rId3"/>
              </a:rPr>
              <a:t>Knowledge</a:t>
            </a:r>
            <a:endParaRPr lang="cs-CZ" b="1" dirty="0"/>
          </a:p>
          <a:p>
            <a:pPr marL="114300" indent="0">
              <a:buNone/>
            </a:pPr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 err="1">
                <a:hlinkClick r:id="rId4"/>
              </a:rPr>
              <a:t>Bookport</a:t>
            </a:r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hlinkClick r:id="rId5"/>
              </a:rPr>
              <a:t>E-</a:t>
            </a:r>
            <a:r>
              <a:rPr lang="cs-CZ" b="1" dirty="0" err="1">
                <a:hlinkClick r:id="rId5"/>
              </a:rPr>
              <a:t>prezenčka</a:t>
            </a:r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hlinkClick r:id="rId6"/>
              </a:rPr>
              <a:t>Národní digitální knihovna – Díla nedostupná na trhu</a:t>
            </a:r>
            <a:endParaRPr lang="cs-CZ" b="1" dirty="0"/>
          </a:p>
          <a:p>
            <a:pPr marL="114300" indent="0">
              <a:buNone/>
            </a:pPr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hlinkClick r:id="rId7"/>
              </a:rPr>
              <a:t>E-kniha na počkání (</a:t>
            </a:r>
            <a:r>
              <a:rPr lang="cs-CZ" b="1" dirty="0" err="1">
                <a:hlinkClick r:id="rId7"/>
              </a:rPr>
              <a:t>ProQuest</a:t>
            </a:r>
            <a:r>
              <a:rPr lang="cs-CZ" b="1" dirty="0">
                <a:hlinkClick r:id="rId7"/>
              </a:rPr>
              <a:t>)</a:t>
            </a:r>
            <a:endParaRPr lang="cs-CZ" b="1" dirty="0"/>
          </a:p>
          <a:p>
            <a:endParaRPr lang="cs-CZ" dirty="0"/>
          </a:p>
          <a:p>
            <a:pPr marL="11430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1654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g70c28b1a9b_1_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70c28b1a9b_1_130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EBSCO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eBook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Academic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Collection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70c28b1a9b_1_130"/>
          <p:cNvSpPr txBox="1">
            <a:spLocks noGrp="1"/>
          </p:cNvSpPr>
          <p:nvPr>
            <p:ph type="body" idx="1"/>
          </p:nvPr>
        </p:nvSpPr>
        <p:spPr>
          <a:xfrm>
            <a:off x="628650" y="21673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7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Multioborová kolekce e-</a:t>
            </a:r>
            <a:r>
              <a:rPr lang="cs-CZ" sz="2400" dirty="0" err="1">
                <a:latin typeface="Arial"/>
                <a:ea typeface="Arial"/>
                <a:cs typeface="Arial"/>
                <a:sym typeface="Arial"/>
              </a:rPr>
              <a:t>books</a:t>
            </a: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pro MU na rok 2023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 b="1" dirty="0">
                <a:latin typeface="Arial"/>
                <a:ea typeface="Arial"/>
                <a:cs typeface="Arial"/>
                <a:sym typeface="Arial"/>
              </a:rPr>
              <a:t>Více než 200.000 e-knih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Ukládání do složky (pro trvalé uložení je zapotřebí si založit účet v </a:t>
            </a:r>
            <a:r>
              <a:rPr lang="cs-CZ" dirty="0" err="1">
                <a:latin typeface="Arial"/>
                <a:ea typeface="Arial"/>
                <a:cs typeface="Arial"/>
                <a:sym typeface="Arial"/>
              </a:rPr>
              <a:t>db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 EBSCO)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 dirty="0" err="1">
                <a:latin typeface="Arial"/>
                <a:ea typeface="Arial"/>
                <a:cs typeface="Arial"/>
                <a:sym typeface="Arial"/>
              </a:rPr>
              <a:t>Offline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 čtení přes Adobe Digital </a:t>
            </a:r>
            <a:r>
              <a:rPr lang="cs-CZ" dirty="0" err="1">
                <a:latin typeface="Arial"/>
                <a:ea typeface="Arial"/>
                <a:cs typeface="Arial"/>
                <a:sym typeface="Arial"/>
              </a:rPr>
              <a:t>Editions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Sdílení s dalšími uživateli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Import do Citace.com a </a:t>
            </a:r>
            <a:r>
              <a:rPr lang="cs-CZ" dirty="0" err="1">
                <a:latin typeface="Arial"/>
                <a:ea typeface="Arial"/>
                <a:cs typeface="Arial"/>
                <a:sym typeface="Arial"/>
              </a:rPr>
              <a:t>EndNote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 Web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g70c28b1a9b_1_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70c28b1a9b_1_136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EBSCO eBook Academic Collection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70c28b1a9b_1_136"/>
          <p:cNvSpPr txBox="1">
            <a:spLocks noGrp="1"/>
          </p:cNvSpPr>
          <p:nvPr>
            <p:ph type="body" idx="1"/>
          </p:nvPr>
        </p:nvSpPr>
        <p:spPr>
          <a:xfrm>
            <a:off x="628650" y="21673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7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Multioborová kolekce e-books pro MU na rok 2019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 b="1">
                <a:latin typeface="Arial"/>
                <a:ea typeface="Arial"/>
                <a:cs typeface="Arial"/>
                <a:sym typeface="Arial"/>
              </a:rPr>
              <a:t>Více než 160.000 e-knih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Ukládání do složky (pro trvalé uložení je zapotřebí si založit účet v db EBSCO)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Offline čtení přes Adobe Digital Editions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Sdílení s dalšími uživateli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Import do Citace.com a EndNote Web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g70c28b1a9b_1_1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3138BB3E-5AD8-4F0A-BB17-C01AFBCC93E6}"/>
              </a:ext>
            </a:extLst>
          </p:cNvPr>
          <p:cNvSpPr/>
          <p:nvPr/>
        </p:nvSpPr>
        <p:spPr>
          <a:xfrm>
            <a:off x="422031" y="6236842"/>
            <a:ext cx="886264" cy="2817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09A97114-8A9F-4519-BDC8-9A97A8F41B07}"/>
              </a:ext>
            </a:extLst>
          </p:cNvPr>
          <p:cNvSpPr/>
          <p:nvPr/>
        </p:nvSpPr>
        <p:spPr>
          <a:xfrm>
            <a:off x="267286" y="2167371"/>
            <a:ext cx="1716259" cy="3929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66FE558-B386-42C2-AD83-F1EA4507E2E4}"/>
              </a:ext>
            </a:extLst>
          </p:cNvPr>
          <p:cNvSpPr txBox="1"/>
          <p:nvPr/>
        </p:nvSpPr>
        <p:spPr>
          <a:xfrm>
            <a:off x="6020972" y="621158"/>
            <a:ext cx="2700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Listování podle oboru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0c28b1a9b_1_143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Výpůjčka e-knih - Adobe Digital Editions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70c28b1a9b_1_143"/>
          <p:cNvSpPr txBox="1">
            <a:spLocks noGrp="1"/>
          </p:cNvSpPr>
          <p:nvPr>
            <p:ph type="body" idx="1"/>
          </p:nvPr>
        </p:nvSpPr>
        <p:spPr>
          <a:xfrm>
            <a:off x="628650" y="21673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6387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Ke stažení (vypůjčení) e-knih je potřebné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 nainstalovat do počítače </a:t>
            </a:r>
            <a:r>
              <a:rPr lang="cs-CZ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Adobe® Digital </a:t>
            </a:r>
            <a:r>
              <a:rPr lang="cs-CZ" u="sng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Editions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 a aktivovat </a:t>
            </a:r>
            <a:r>
              <a:rPr lang="cs-CZ" dirty="0" err="1">
                <a:latin typeface="Arial"/>
                <a:ea typeface="Arial"/>
                <a:cs typeface="Arial"/>
                <a:sym typeface="Arial"/>
              </a:rPr>
              <a:t>AdobeID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6387" algn="l" rtl="0">
              <a:spcBef>
                <a:spcPts val="595"/>
              </a:spcBef>
              <a:spcAft>
                <a:spcPts val="0"/>
              </a:spcAft>
              <a:buSzPts val="2400"/>
              <a:buChar char="❑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E-knihy lze stáhnout do kteréhokoliv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r>
              <a:rPr lang="cs-CZ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zařízení,  které podporuje Adobe® Digital </a:t>
            </a:r>
            <a:r>
              <a:rPr lang="cs-CZ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Editions</a:t>
            </a:r>
            <a:r>
              <a:rPr lang="cs-CZ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6387" algn="l" rtl="0">
              <a:spcBef>
                <a:spcPts val="595"/>
              </a:spcBef>
              <a:spcAft>
                <a:spcPts val="0"/>
              </a:spcAft>
              <a:buSzPts val="2400"/>
              <a:buChar char="❑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Možnost číst knihy na zařízení s OS Android 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    (Android market) a </a:t>
            </a:r>
            <a:r>
              <a:rPr lang="cs-CZ" sz="2400" dirty="0" err="1">
                <a:latin typeface="Arial"/>
                <a:ea typeface="Arial"/>
                <a:cs typeface="Arial"/>
                <a:sym typeface="Arial"/>
              </a:rPr>
              <a:t>iPad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g70c28b1a9b_1_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70c28b1a9b_1_149"/>
          <p:cNvSpPr txBox="1">
            <a:spLocks noGrp="1"/>
          </p:cNvSpPr>
          <p:nvPr>
            <p:ph type="title"/>
          </p:nvPr>
        </p:nvSpPr>
        <p:spPr>
          <a:xfrm>
            <a:off x="628650" y="4325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Výpůjčka e-knih - Adobe Digital Editions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g70c28b1a9b_1_149" descr="ADE verze 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1268760"/>
            <a:ext cx="8003100" cy="55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70c28b1a9b_1_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70c28b1a9b_1_156"/>
          <p:cNvSpPr txBox="1">
            <a:spLocks noGrp="1"/>
          </p:cNvSpPr>
          <p:nvPr>
            <p:ph type="title"/>
          </p:nvPr>
        </p:nvSpPr>
        <p:spPr>
          <a:xfrm>
            <a:off x="628650" y="4230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Výpůjčka e-knih - Adobe Digital Editions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g70c28b1a9b_1_156" descr="ADE verze 2 otevrena kniha (1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" y="1172967"/>
            <a:ext cx="7886700" cy="5685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70c28b1a9b_1_163"/>
          <p:cNvSpPr txBox="1">
            <a:spLocks noGrp="1"/>
          </p:cNvSpPr>
          <p:nvPr>
            <p:ph type="title"/>
          </p:nvPr>
        </p:nvSpPr>
        <p:spPr>
          <a:xfrm>
            <a:off x="487150" y="3947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Sage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Knowledge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70c28b1a9b_1_163"/>
          <p:cNvSpPr txBox="1"/>
          <p:nvPr/>
        </p:nvSpPr>
        <p:spPr>
          <a:xfrm>
            <a:off x="433925" y="1082958"/>
            <a:ext cx="8224300" cy="55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07340" algn="l" rtl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2200" dirty="0">
                <a:solidFill>
                  <a:schemeClr val="dk1"/>
                </a:solidFill>
              </a:rPr>
              <a:t>Více než 1700 e-knih</a:t>
            </a:r>
          </a:p>
          <a:p>
            <a:pPr marL="742950" indent="-285432">
              <a:lnSpc>
                <a:spcPct val="80000"/>
              </a:lnSpc>
              <a:spcBef>
                <a:spcPts val="481"/>
              </a:spcBef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</a:rPr>
              <a:t>Vydavatelství </a:t>
            </a:r>
            <a:r>
              <a:rPr lang="cs-CZ" sz="2400" dirty="0" err="1">
                <a:solidFill>
                  <a:schemeClr val="dk1"/>
                </a:solidFill>
              </a:rPr>
              <a:t>Sage</a:t>
            </a: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2400" dirty="0" err="1">
                <a:solidFill>
                  <a:schemeClr val="dk1"/>
                </a:solidFill>
              </a:rPr>
              <a:t>Publications</a:t>
            </a:r>
            <a:endParaRPr lang="cs-CZ" sz="2400" dirty="0">
              <a:solidFill>
                <a:schemeClr val="dk1"/>
              </a:solidFill>
            </a:endParaRPr>
          </a:p>
          <a:p>
            <a:pPr marL="742950" lvl="1" indent="-285432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2200" dirty="0">
                <a:solidFill>
                  <a:schemeClr val="dk1"/>
                </a:solidFill>
              </a:rPr>
              <a:t>kolekce:</a:t>
            </a:r>
          </a:p>
          <a:p>
            <a:pPr marL="1227075" lvl="2" indent="-342900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dk1"/>
                </a:solidFill>
              </a:rPr>
              <a:t> </a:t>
            </a:r>
            <a:r>
              <a:rPr lang="cs-CZ" sz="2200" i="1" dirty="0" err="1">
                <a:solidFill>
                  <a:schemeClr val="dk1"/>
                </a:solidFill>
              </a:rPr>
              <a:t>Counseling</a:t>
            </a:r>
            <a:r>
              <a:rPr lang="cs-CZ" sz="2200" i="1" dirty="0">
                <a:solidFill>
                  <a:schemeClr val="dk1"/>
                </a:solidFill>
              </a:rPr>
              <a:t> and </a:t>
            </a:r>
            <a:r>
              <a:rPr lang="cs-CZ" sz="2200" i="1" dirty="0" err="1">
                <a:solidFill>
                  <a:schemeClr val="dk1"/>
                </a:solidFill>
              </a:rPr>
              <a:t>Psychotherapy</a:t>
            </a:r>
            <a:endParaRPr lang="cs-CZ" sz="2200" i="1" dirty="0">
              <a:solidFill>
                <a:schemeClr val="dk1"/>
              </a:solidFill>
            </a:endParaRPr>
          </a:p>
          <a:p>
            <a:pPr marL="1227075" lvl="2" indent="-342900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dk1"/>
                </a:solidFill>
              </a:rPr>
              <a:t> </a:t>
            </a:r>
            <a:r>
              <a:rPr lang="cs-CZ" sz="2200" i="1" dirty="0" err="1">
                <a:solidFill>
                  <a:schemeClr val="dk1"/>
                </a:solidFill>
              </a:rPr>
              <a:t>Geography</a:t>
            </a:r>
            <a:r>
              <a:rPr lang="cs-CZ" sz="2200" i="1" dirty="0">
                <a:solidFill>
                  <a:schemeClr val="dk1"/>
                </a:solidFill>
              </a:rPr>
              <a:t>, </a:t>
            </a:r>
            <a:r>
              <a:rPr lang="cs-CZ" sz="2200" i="1" dirty="0" err="1">
                <a:solidFill>
                  <a:schemeClr val="dk1"/>
                </a:solidFill>
              </a:rPr>
              <a:t>Earth</a:t>
            </a:r>
            <a:r>
              <a:rPr lang="cs-CZ" sz="2200" i="1" dirty="0">
                <a:solidFill>
                  <a:schemeClr val="dk1"/>
                </a:solidFill>
              </a:rPr>
              <a:t> &amp; </a:t>
            </a:r>
            <a:r>
              <a:rPr lang="cs-CZ" sz="2200" i="1" dirty="0" err="1">
                <a:solidFill>
                  <a:schemeClr val="dk1"/>
                </a:solidFill>
              </a:rPr>
              <a:t>Environmental</a:t>
            </a:r>
            <a:r>
              <a:rPr lang="cs-CZ" sz="2200" i="1" dirty="0">
                <a:solidFill>
                  <a:schemeClr val="dk1"/>
                </a:solidFill>
              </a:rPr>
              <a:t> Science</a:t>
            </a:r>
          </a:p>
          <a:p>
            <a:pPr marL="1227075" lvl="2" indent="-342900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dk1"/>
                </a:solidFill>
              </a:rPr>
              <a:t> </a:t>
            </a:r>
            <a:r>
              <a:rPr lang="cs-CZ" sz="2200" i="1" dirty="0" err="1">
                <a:solidFill>
                  <a:schemeClr val="dk1"/>
                </a:solidFill>
              </a:rPr>
              <a:t>Health</a:t>
            </a:r>
            <a:r>
              <a:rPr lang="cs-CZ" sz="2200" i="1" dirty="0">
                <a:solidFill>
                  <a:schemeClr val="dk1"/>
                </a:solidFill>
              </a:rPr>
              <a:t> and </a:t>
            </a:r>
            <a:r>
              <a:rPr lang="cs-CZ" sz="2200" i="1" dirty="0" err="1">
                <a:solidFill>
                  <a:schemeClr val="dk1"/>
                </a:solidFill>
              </a:rPr>
              <a:t>Social</a:t>
            </a:r>
            <a:r>
              <a:rPr lang="cs-CZ" sz="2200" i="1" dirty="0">
                <a:solidFill>
                  <a:schemeClr val="dk1"/>
                </a:solidFill>
              </a:rPr>
              <a:t> Care</a:t>
            </a:r>
          </a:p>
          <a:p>
            <a:pPr marL="1227075" lvl="2" indent="-342900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dk1"/>
                </a:solidFill>
              </a:rPr>
              <a:t> Media, </a:t>
            </a:r>
            <a:r>
              <a:rPr lang="cs-CZ" sz="2200" i="1" dirty="0" err="1">
                <a:solidFill>
                  <a:schemeClr val="dk1"/>
                </a:solidFill>
              </a:rPr>
              <a:t>Communication</a:t>
            </a:r>
            <a:r>
              <a:rPr lang="cs-CZ" sz="2200" i="1" dirty="0">
                <a:solidFill>
                  <a:schemeClr val="dk1"/>
                </a:solidFill>
              </a:rPr>
              <a:t> &amp; </a:t>
            </a:r>
            <a:r>
              <a:rPr lang="cs-CZ" sz="2200" i="1" dirty="0" err="1">
                <a:solidFill>
                  <a:schemeClr val="dk1"/>
                </a:solidFill>
              </a:rPr>
              <a:t>Cultural</a:t>
            </a:r>
            <a:r>
              <a:rPr lang="cs-CZ" sz="2200" i="1" dirty="0">
                <a:solidFill>
                  <a:schemeClr val="dk1"/>
                </a:solidFill>
              </a:rPr>
              <a:t> </a:t>
            </a:r>
            <a:r>
              <a:rPr lang="cs-CZ" sz="2200" i="1" dirty="0" err="1">
                <a:solidFill>
                  <a:schemeClr val="dk1"/>
                </a:solidFill>
              </a:rPr>
              <a:t>Studies</a:t>
            </a:r>
            <a:endParaRPr lang="cs-CZ" sz="2200" i="1" dirty="0">
              <a:solidFill>
                <a:schemeClr val="dk1"/>
              </a:solidFill>
            </a:endParaRPr>
          </a:p>
          <a:p>
            <a:pPr marL="1227075" lvl="2" indent="-342900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200" b="1" i="1" dirty="0">
                <a:solidFill>
                  <a:schemeClr val="dk1"/>
                </a:solidFill>
              </a:rPr>
              <a:t> </a:t>
            </a:r>
            <a:r>
              <a:rPr lang="cs-CZ" sz="2200" b="1" i="1" dirty="0" err="1">
                <a:solidFill>
                  <a:schemeClr val="dk1"/>
                </a:solidFill>
              </a:rPr>
              <a:t>Politics</a:t>
            </a:r>
            <a:r>
              <a:rPr lang="cs-CZ" sz="2200" b="1" i="1" dirty="0">
                <a:solidFill>
                  <a:schemeClr val="dk1"/>
                </a:solidFill>
              </a:rPr>
              <a:t> and International Relations</a:t>
            </a:r>
          </a:p>
          <a:p>
            <a:pPr marL="1227075" lvl="2" indent="-342900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dk1"/>
                </a:solidFill>
              </a:rPr>
              <a:t> Psychology</a:t>
            </a:r>
          </a:p>
          <a:p>
            <a:pPr marL="1227075" lvl="2" indent="-342900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dk1"/>
                </a:solidFill>
              </a:rPr>
              <a:t> Sociology</a:t>
            </a:r>
          </a:p>
          <a:p>
            <a:pPr marL="884175" lvl="2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C650A29-2690-4347-83B1-9519BAABF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4552"/>
            <a:ext cx="9144000" cy="406889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g70c28b1a9b_1_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-394929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g70c28b1a9b_1_208"/>
          <p:cNvSpPr txBox="1">
            <a:spLocks noGrp="1"/>
          </p:cNvSpPr>
          <p:nvPr>
            <p:ph type="title"/>
          </p:nvPr>
        </p:nvSpPr>
        <p:spPr>
          <a:xfrm>
            <a:off x="487150" y="3947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E-kniha na počkání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70c28b1a9b_1_208"/>
          <p:cNvSpPr txBox="1"/>
          <p:nvPr/>
        </p:nvSpPr>
        <p:spPr>
          <a:xfrm>
            <a:off x="487150" y="1858375"/>
            <a:ext cx="8480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073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kolekce e-knih (cca 500 000 titulů)</a:t>
            </a:r>
            <a:endParaRPr sz="2400" dirty="0">
              <a:solidFill>
                <a:schemeClr val="dk1"/>
              </a:solidFill>
            </a:endParaRPr>
          </a:p>
          <a:p>
            <a:pPr marL="342900" lvl="0" indent="-3073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uživatelé si vybírají na základě vlastních požadavků</a:t>
            </a:r>
            <a:endParaRPr sz="2400" dirty="0">
              <a:solidFill>
                <a:schemeClr val="dk1"/>
              </a:solidFill>
            </a:endParaRPr>
          </a:p>
          <a:p>
            <a:pPr marL="342900" lvl="0" indent="-3073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po 5 minutách mohou poslat knihovníkům požadavek na nákup</a:t>
            </a:r>
            <a:endParaRPr sz="2400" dirty="0">
              <a:solidFill>
                <a:schemeClr val="dk1"/>
              </a:solidFill>
            </a:endParaRPr>
          </a:p>
          <a:p>
            <a:pPr marL="342900" lvl="0" indent="-3073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výhodou je téměř okamžitá dostupnost knihy (pokud je daný požadavek schválen)</a:t>
            </a:r>
            <a:endParaRPr sz="2400" dirty="0">
              <a:solidFill>
                <a:schemeClr val="dk1"/>
              </a:solidFill>
            </a:endParaRPr>
          </a:p>
          <a:p>
            <a:pPr marL="342900" lvl="0" indent="-3073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Více na webu knihovny v sekci </a:t>
            </a:r>
            <a:r>
              <a:rPr lang="cs-CZ" sz="2400" u="sng" dirty="0">
                <a:solidFill>
                  <a:srgbClr val="0000FF"/>
                </a:solidFill>
                <a:hlinkClick r:id="rId4"/>
              </a:rPr>
              <a:t>E-kniha na počkání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70c28b1a9b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70c28b1a9b_1_22"/>
          <p:cNvSpPr txBox="1"/>
          <p:nvPr/>
        </p:nvSpPr>
        <p:spPr>
          <a:xfrm>
            <a:off x="1141425" y="3957175"/>
            <a:ext cx="7197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>
                <a:solidFill>
                  <a:srgbClr val="FFFFFF"/>
                </a:solidFill>
              </a:rPr>
              <a:t>discovery.muni.cz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g70c28b1a9b_1_22" descr="ED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3800" y="1056813"/>
            <a:ext cx="3296400" cy="33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8633195-36A5-4348-9924-31656E20E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77" y="509180"/>
            <a:ext cx="8583223" cy="58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76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70c28b1a9b_1_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70c28b1a9b_1_124"/>
          <p:cNvSpPr txBox="1"/>
          <p:nvPr/>
        </p:nvSpPr>
        <p:spPr>
          <a:xfrm>
            <a:off x="973200" y="1608300"/>
            <a:ext cx="7197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dirty="0" err="1">
                <a:solidFill>
                  <a:srgbClr val="FFFFFF"/>
                </a:solidFill>
              </a:rPr>
              <a:t>NewtonOne</a:t>
            </a:r>
            <a:endParaRPr sz="6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8972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g70c28b1a9b_1_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-394929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g70c28b1a9b_1_208"/>
          <p:cNvSpPr txBox="1">
            <a:spLocks noGrp="1"/>
          </p:cNvSpPr>
          <p:nvPr>
            <p:ph type="title"/>
          </p:nvPr>
        </p:nvSpPr>
        <p:spPr>
          <a:xfrm>
            <a:off x="487150" y="0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NewtonOne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70c28b1a9b_1_208"/>
          <p:cNvSpPr txBox="1"/>
          <p:nvPr/>
        </p:nvSpPr>
        <p:spPr>
          <a:xfrm>
            <a:off x="487150" y="883940"/>
            <a:ext cx="8480400" cy="5363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Databáze </a:t>
            </a:r>
            <a:r>
              <a:rPr lang="cs-CZ" sz="2400" b="1" dirty="0"/>
              <a:t>českých mediálních zdrojů</a:t>
            </a:r>
            <a:r>
              <a:rPr lang="cs-CZ" sz="2400" dirty="0"/>
              <a:t> - tisk, televize, rozhlas, internet (plné texty novinových a časopiseckých článků, doslovné přepisy televizních a rozhlasových relací a zprávy z internetových serverů)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/>
              <a:t>Hluboká retrospektiva </a:t>
            </a:r>
            <a:r>
              <a:rPr lang="cs-CZ" sz="2400" dirty="0"/>
              <a:t>- u některých zdrojů až do roku 1996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/>
                </a:solidFill>
                <a:effectLst/>
              </a:rPr>
              <a:t>Databáze je dostupná </a:t>
            </a:r>
            <a:r>
              <a:rPr lang="cs-CZ" sz="2400" b="1" dirty="0">
                <a:solidFill>
                  <a:schemeClr val="tx1"/>
                </a:solidFill>
                <a:effectLst/>
              </a:rPr>
              <a:t>pouze pro studenty a zaměstnance FSS </a:t>
            </a:r>
            <a:r>
              <a:rPr lang="cs-CZ" sz="2400" dirty="0">
                <a:solidFill>
                  <a:schemeClr val="tx1"/>
                </a:solidFill>
                <a:effectLst/>
              </a:rPr>
              <a:t>(včetně vzdáleného přístupu)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tx1"/>
                </a:solidFill>
              </a:rPr>
              <a:t>O</a:t>
            </a:r>
            <a:r>
              <a:rPr lang="cs-CZ" sz="2400" b="1" dirty="0">
                <a:solidFill>
                  <a:schemeClr val="tx1"/>
                </a:solidFill>
                <a:effectLst/>
              </a:rPr>
              <a:t>mezen měsíční objem stažených článků</a:t>
            </a:r>
            <a:endParaRPr lang="cs-CZ" sz="2400" dirty="0">
              <a:solidFill>
                <a:schemeClr val="tx1"/>
              </a:solidFill>
            </a:endParaRPr>
          </a:p>
          <a:p>
            <a:pPr lvl="5"/>
            <a:r>
              <a:rPr lang="cs-CZ" sz="2000" b="1" dirty="0"/>
              <a:t>       </a:t>
            </a:r>
            <a:endParaRPr sz="2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76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B546B21-0619-4353-9B03-40AAF7A08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9250"/>
            <a:ext cx="9144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4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g613c9f9505_0_7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613c9f9505_0_79"/>
          <p:cNvSpPr txBox="1"/>
          <p:nvPr/>
        </p:nvSpPr>
        <p:spPr>
          <a:xfrm>
            <a:off x="2210350" y="2516250"/>
            <a:ext cx="4489800" cy="25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cs-CZ" sz="7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Shrnutí</a:t>
            </a:r>
            <a:endParaRPr sz="7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"/>
          <p:cNvSpPr txBox="1">
            <a:spLocks noGrp="1"/>
          </p:cNvSpPr>
          <p:nvPr>
            <p:ph type="title"/>
          </p:nvPr>
        </p:nvSpPr>
        <p:spPr>
          <a:xfrm>
            <a:off x="460875" y="61128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EBSCO </a:t>
            </a:r>
            <a:r>
              <a:rPr lang="cs-CZ" sz="40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Discovery</a:t>
            </a: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40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sz="4000" dirty="0"/>
          </a:p>
        </p:txBody>
      </p:sp>
      <p:sp>
        <p:nvSpPr>
          <p:cNvPr id="322" name="Google Shape;322;p3"/>
          <p:cNvSpPr txBox="1"/>
          <p:nvPr/>
        </p:nvSpPr>
        <p:spPr>
          <a:xfrm>
            <a:off x="251125" y="1766208"/>
            <a:ext cx="8641749" cy="532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Umožňuje vyhledávat ve více zdrojích současně</a:t>
            </a:r>
            <a:endParaRPr sz="2400" dirty="0">
              <a:solidFill>
                <a:schemeClr val="dk1"/>
              </a:solidFill>
            </a:endParaRPr>
          </a:p>
          <a:p>
            <a:pPr marL="742950" lvl="1" indent="-952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34290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 Seznam dostupných časopisů a knih na MU </a:t>
            </a:r>
            <a:r>
              <a:rPr lang="cs-CZ" sz="2400" dirty="0">
                <a:solidFill>
                  <a:schemeClr val="dk1"/>
                </a:solidFill>
              </a:rPr>
              <a:t>-   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</a:rPr>
              <a:t>     ověření, zda MU má přístup k zadanému titulu časopisu           </a:t>
            </a: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</a:rPr>
              <a:t>     nebo knihy</a:t>
            </a:r>
            <a:endParaRPr sz="2400" dirty="0">
              <a:solidFill>
                <a:schemeClr val="dk1"/>
              </a:solidFill>
            </a:endParaRPr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34290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 EBSCO Full Text </a:t>
            </a:r>
            <a:r>
              <a:rPr lang="cs-CZ" sz="2400" b="1" dirty="0" err="1">
                <a:solidFill>
                  <a:schemeClr val="dk1"/>
                </a:solidFill>
              </a:rPr>
              <a:t>Finder</a:t>
            </a:r>
            <a:r>
              <a:rPr lang="cs-CZ" sz="2400" b="1" dirty="0">
                <a:solidFill>
                  <a:schemeClr val="dk1"/>
                </a:solidFill>
              </a:rPr>
              <a:t> </a:t>
            </a:r>
            <a:r>
              <a:rPr lang="cs-CZ" sz="2400" dirty="0">
                <a:solidFill>
                  <a:schemeClr val="dk1"/>
                </a:solidFill>
              </a:rPr>
              <a:t>- umožňuje </a:t>
            </a:r>
            <a:r>
              <a:rPr lang="cs-CZ" sz="2400" dirty="0" err="1">
                <a:solidFill>
                  <a:schemeClr val="dk1"/>
                </a:solidFill>
              </a:rPr>
              <a:t>prolinkování</a:t>
            </a:r>
            <a:r>
              <a:rPr lang="cs-CZ" sz="2400" dirty="0">
                <a:solidFill>
                  <a:schemeClr val="dk1"/>
                </a:solidFill>
              </a:rPr>
              <a:t> k plnému textu</a:t>
            </a:r>
          </a:p>
          <a:p>
            <a:pPr marL="34290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0c28b1a9b_1_214"/>
          <p:cNvSpPr txBox="1"/>
          <p:nvPr/>
        </p:nvSpPr>
        <p:spPr>
          <a:xfrm>
            <a:off x="363667" y="1149129"/>
            <a:ext cx="8416666" cy="45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cs-CZ" sz="2400" b="1" dirty="0">
              <a:solidFill>
                <a:schemeClr val="dk1"/>
              </a:solidFill>
            </a:endParaRPr>
          </a:p>
          <a:p>
            <a:pPr marL="3429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EBSCO </a:t>
            </a:r>
            <a:r>
              <a:rPr lang="cs-CZ" sz="2400" b="1" dirty="0" err="1">
                <a:solidFill>
                  <a:schemeClr val="dk1"/>
                </a:solidFill>
              </a:rPr>
              <a:t>eBook</a:t>
            </a:r>
            <a:r>
              <a:rPr lang="cs-CZ" sz="2400" b="1" dirty="0">
                <a:solidFill>
                  <a:schemeClr val="dk1"/>
                </a:solidFill>
              </a:rPr>
              <a:t> </a:t>
            </a:r>
            <a:r>
              <a:rPr lang="cs-CZ" sz="2400" b="1" dirty="0" err="1">
                <a:solidFill>
                  <a:schemeClr val="dk1"/>
                </a:solidFill>
              </a:rPr>
              <a:t>Academic</a:t>
            </a:r>
            <a:r>
              <a:rPr lang="cs-CZ" sz="2400" b="1" dirty="0">
                <a:solidFill>
                  <a:schemeClr val="dk1"/>
                </a:solidFill>
              </a:rPr>
              <a:t> </a:t>
            </a:r>
            <a:r>
              <a:rPr lang="cs-CZ" sz="2400" b="1" dirty="0" err="1">
                <a:solidFill>
                  <a:schemeClr val="dk1"/>
                </a:solidFill>
              </a:rPr>
              <a:t>Collection</a:t>
            </a:r>
            <a:endParaRPr sz="2400" b="1" dirty="0">
              <a:solidFill>
                <a:schemeClr val="dk1"/>
              </a:solidFill>
            </a:endParaRPr>
          </a:p>
          <a:p>
            <a:pPr marL="742950" lvl="1" indent="-2730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</a:rPr>
              <a:t> Multioborová databáze, více jak 200.000 e-knih</a:t>
            </a:r>
            <a:endParaRPr sz="2400" dirty="0">
              <a:solidFill>
                <a:schemeClr val="dk1"/>
              </a:solidFill>
            </a:endParaRPr>
          </a:p>
          <a:p>
            <a:pPr marL="709612" lvl="1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342900" lvl="0" indent="-3302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 dirty="0" err="1">
                <a:solidFill>
                  <a:schemeClr val="dk1"/>
                </a:solidFill>
              </a:rPr>
              <a:t>Sage</a:t>
            </a:r>
            <a:r>
              <a:rPr lang="cs-CZ" sz="2400" b="1" dirty="0">
                <a:solidFill>
                  <a:schemeClr val="dk1"/>
                </a:solidFill>
              </a:rPr>
              <a:t> </a:t>
            </a:r>
            <a:r>
              <a:rPr lang="cs-CZ" sz="2400" b="1" dirty="0" err="1">
                <a:solidFill>
                  <a:schemeClr val="dk1"/>
                </a:solidFill>
              </a:rPr>
              <a:t>Knowledge</a:t>
            </a:r>
            <a:endParaRPr sz="2400" b="1" dirty="0">
              <a:solidFill>
                <a:schemeClr val="dk1"/>
              </a:solidFill>
            </a:endParaRPr>
          </a:p>
          <a:p>
            <a:pPr marL="742950" lvl="1" indent="-2730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</a:rPr>
              <a:t> Více než 1700 e-knih od vydavatele </a:t>
            </a:r>
            <a:r>
              <a:rPr lang="cs-CZ" sz="2400" dirty="0" err="1">
                <a:solidFill>
                  <a:schemeClr val="dk1"/>
                </a:solidFill>
              </a:rPr>
              <a:t>Sage</a:t>
            </a: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2400" dirty="0" err="1">
                <a:solidFill>
                  <a:schemeClr val="dk1"/>
                </a:solidFill>
              </a:rPr>
              <a:t>Publications</a:t>
            </a:r>
            <a:endParaRPr sz="2400" dirty="0">
              <a:solidFill>
                <a:schemeClr val="dk1"/>
              </a:solidFill>
            </a:endParaRPr>
          </a:p>
          <a:p>
            <a:pPr marL="742950" lvl="1" indent="-1206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342900" lvl="0" indent="-330200">
              <a:spcBef>
                <a:spcPts val="520"/>
              </a:spcBef>
              <a:buClr>
                <a:schemeClr val="dk1"/>
              </a:buClr>
              <a:buSzPts val="2400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DDA - služba e-kniha na počkání</a:t>
            </a:r>
          </a:p>
          <a:p>
            <a:pPr marL="742950" lvl="1" indent="-273050">
              <a:spcBef>
                <a:spcPts val="520"/>
              </a:spcBef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</a:rPr>
              <a:t> obsahuje přes 500.000 titulů, lze zadat požadavek na nákup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89C4DF-90DD-48E6-BFF2-2FA9D92F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400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00DC"/>
                </a:solidFill>
                <a:latin typeface="Arial"/>
                <a:cs typeface="Arial"/>
              </a:rPr>
              <a:t>E-knihy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0c28b1a9b_1_214"/>
          <p:cNvSpPr txBox="1"/>
          <p:nvPr/>
        </p:nvSpPr>
        <p:spPr>
          <a:xfrm>
            <a:off x="363667" y="1149129"/>
            <a:ext cx="8416666" cy="45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cs-CZ" sz="2400" b="1" dirty="0">
              <a:solidFill>
                <a:schemeClr val="dk1"/>
              </a:solidFill>
            </a:endParaRPr>
          </a:p>
          <a:p>
            <a:pPr marL="3429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Databáze českých mediálních zdrojů</a:t>
            </a:r>
            <a:endParaRPr sz="2400" dirty="0">
              <a:solidFill>
                <a:schemeClr val="dk1"/>
              </a:solidFill>
            </a:endParaRPr>
          </a:p>
          <a:p>
            <a:pPr marL="709612" lvl="1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342900" lvl="0" indent="-3302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U některých retrospektiva až do roku 1996</a:t>
            </a:r>
          </a:p>
          <a:p>
            <a:pPr marL="12700" lvl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cs-CZ" sz="2400" dirty="0">
              <a:solidFill>
                <a:schemeClr val="dk1"/>
              </a:solidFill>
            </a:endParaRPr>
          </a:p>
          <a:p>
            <a:pPr marL="342900" lvl="0" indent="-3302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Pouze pro FSS</a:t>
            </a:r>
          </a:p>
          <a:p>
            <a:pPr marL="12700" lvl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cs-CZ" sz="2400" dirty="0">
              <a:solidFill>
                <a:schemeClr val="dk1"/>
              </a:solidFill>
            </a:endParaRPr>
          </a:p>
          <a:p>
            <a:pPr marL="342900" lvl="0" indent="-3302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Omezen měsíční objem stažených článků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89C4DF-90DD-48E6-BFF2-2FA9D92F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4003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rgbClr val="0000DC"/>
                </a:solidFill>
                <a:latin typeface="Arial"/>
                <a:cs typeface="Arial"/>
              </a:rPr>
              <a:t>NewtonOne</a:t>
            </a:r>
            <a:endParaRPr lang="cs-CZ" b="1" dirty="0">
              <a:solidFill>
                <a:srgbClr val="0000D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34785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g70c28b1a9b_1_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70c28b1a9b_1_220"/>
          <p:cNvSpPr txBox="1">
            <a:spLocks noGrp="1"/>
          </p:cNvSpPr>
          <p:nvPr>
            <p:ph type="title"/>
          </p:nvPr>
        </p:nvSpPr>
        <p:spPr>
          <a:xfrm>
            <a:off x="460875" y="61128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Použité zdroje</a:t>
            </a:r>
            <a:endParaRPr sz="4000" dirty="0"/>
          </a:p>
        </p:txBody>
      </p:sp>
      <p:sp>
        <p:nvSpPr>
          <p:cNvPr id="335" name="Google Shape;335;g70c28b1a9b_1_220"/>
          <p:cNvSpPr txBox="1"/>
          <p:nvPr/>
        </p:nvSpPr>
        <p:spPr>
          <a:xfrm>
            <a:off x="460875" y="17565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>
                <a:solidFill>
                  <a:schemeClr val="dk1"/>
                </a:solidFill>
              </a:rPr>
              <a:t> Informace z portálu ezdroje.muni.cz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g613c9f9505_0_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828" y="0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613c9f9505_0_120"/>
          <p:cNvSpPr txBox="1">
            <a:spLocks noGrp="1"/>
          </p:cNvSpPr>
          <p:nvPr>
            <p:ph type="title"/>
          </p:nvPr>
        </p:nvSpPr>
        <p:spPr>
          <a:xfrm>
            <a:off x="689110" y="2258221"/>
            <a:ext cx="8152625" cy="259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lvl="0" algn="ctr">
              <a:buClr>
                <a:srgbClr val="0000DC"/>
              </a:buClr>
              <a:buSzPts val="4000"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Děkuji za pozornost </a:t>
            </a: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</a:t>
            </a:r>
            <a:b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 dirty="0"/>
          </a:p>
        </p:txBody>
      </p:sp>
      <p:sp>
        <p:nvSpPr>
          <p:cNvPr id="342" name="Google Shape;342;g613c9f9505_0_120"/>
          <p:cNvSpPr txBox="1"/>
          <p:nvPr/>
        </p:nvSpPr>
        <p:spPr>
          <a:xfrm>
            <a:off x="131550" y="3000701"/>
            <a:ext cx="8880900" cy="226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Dana Mazancová</a:t>
            </a: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mazancov@fss.muni.cz</a:t>
            </a:r>
            <a:endParaRPr lang="cs-CZ" sz="3500" b="1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0c28b1a9b_1_28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EBSCO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Discovery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70c28b1a9b_1_28"/>
          <p:cNvSpPr txBox="1">
            <a:spLocks noGrp="1"/>
          </p:cNvSpPr>
          <p:nvPr>
            <p:ph type="body" idx="1"/>
          </p:nvPr>
        </p:nvSpPr>
        <p:spPr>
          <a:xfrm>
            <a:off x="628649" y="1865496"/>
            <a:ext cx="8121455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Na základě jednoho vyhledávacího  dotazu 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     umožňuje prohledávat více zdrojů současně v 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     rámci jednoho rozhraní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92100" algn="just" rtl="0">
              <a:spcBef>
                <a:spcPts val="640"/>
              </a:spcBef>
              <a:spcAft>
                <a:spcPts val="0"/>
              </a:spcAft>
              <a:buSzPts val="2400"/>
              <a:buChar char="❑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 Podpora vzdáleného přístupu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92100" algn="just" rtl="0">
              <a:spcBef>
                <a:spcPts val="640"/>
              </a:spcBef>
              <a:spcAft>
                <a:spcPts val="0"/>
              </a:spcAft>
              <a:buSzPts val="2400"/>
              <a:buChar char="❑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 Producent fa EBSCO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70c28b1a9b_1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70c28b1a9b_1_4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EBSCO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Discovery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70c28b1a9b_1_42"/>
          <p:cNvSpPr txBox="1">
            <a:spLocks noGrp="1"/>
          </p:cNvSpPr>
          <p:nvPr>
            <p:ph type="body" idx="1"/>
          </p:nvPr>
        </p:nvSpPr>
        <p:spPr>
          <a:xfrm>
            <a:off x="628650" y="186549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Umožňuje prohledávání: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838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v"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 Souborného katalogu knihoven MU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838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v"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 Univerzitních databází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838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v"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 Databází elektronických knih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838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v"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 Závěrečných prací MU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838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v"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 Volně dostupných zdrojů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7742B-9ADF-494C-9F6A-F6E462BCB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FF"/>
                </a:solidFill>
                <a:latin typeface="Arial"/>
                <a:cs typeface="Arial"/>
              </a:rPr>
              <a:t>Vyhledávání v EDS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BAA0008-C844-485F-80A4-A21B3EFBC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90688"/>
            <a:ext cx="7886700" cy="480218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Jednoduché vyhledávání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Rozšířené vyhledávání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Možnost uložit a znovu zobrazit historii hledání (vytvoření vlastního účtu)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Ukládání výsledků hledání do složky a další práce s nimi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Export citací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Zobrazení plného textu článků, možnost ho uložit, tisknout, odeslat emailem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Dohledání plného textu přes Full Text </a:t>
            </a:r>
            <a:r>
              <a:rPr lang="cs-CZ" dirty="0" err="1"/>
              <a:t>Finder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6485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E89ED51-DDF2-486B-8D67-4DC990E1B2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7" t="13949" b="19832"/>
          <a:stretch/>
        </p:blipFill>
        <p:spPr>
          <a:xfrm>
            <a:off x="0" y="1311203"/>
            <a:ext cx="9144000" cy="385164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D1C761D-609D-49BD-B173-AE8A57244F32}"/>
              </a:ext>
            </a:extLst>
          </p:cNvPr>
          <p:cNvSpPr txBox="1"/>
          <p:nvPr/>
        </p:nvSpPr>
        <p:spPr>
          <a:xfrm>
            <a:off x="182879" y="344658"/>
            <a:ext cx="8750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00CC"/>
                </a:solidFill>
              </a:rPr>
              <a:t>EDS - Jednoduché vyhledávání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11F9C4-1442-468D-888F-BFBA73F6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72" y="193110"/>
            <a:ext cx="7886700" cy="639809"/>
          </a:xfrm>
        </p:spPr>
        <p:txBody>
          <a:bodyPr>
            <a:normAutofit/>
          </a:bodyPr>
          <a:lstStyle/>
          <a:p>
            <a:r>
              <a:rPr lang="cs-CZ" sz="3200" b="1" dirty="0" err="1">
                <a:solidFill>
                  <a:srgbClr val="0000FF"/>
                </a:solidFill>
                <a:latin typeface="Arial"/>
                <a:cs typeface="Arial"/>
              </a:rPr>
              <a:t>Research</a:t>
            </a:r>
            <a:r>
              <a:rPr lang="cs-CZ" sz="3200" b="1" dirty="0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cs typeface="Arial"/>
              </a:rPr>
              <a:t>Starters</a:t>
            </a:r>
            <a:endParaRPr lang="cs-CZ" sz="32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629008F-E8BD-4467-9DEA-AB6833193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624" y="897655"/>
            <a:ext cx="8619234" cy="37558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funkce v EDS (objevuje se jako 1. výsledek mezi vyhledanými záznamy)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poskytuje souhrnné články či výklad hesel z různých tematických oblastí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obsah pochází z kvalitních zdrojů jako jsou publikace z nakladatelství </a:t>
            </a:r>
            <a:r>
              <a:rPr lang="cs-CZ" b="1" dirty="0" err="1"/>
              <a:t>Salem</a:t>
            </a:r>
            <a:r>
              <a:rPr lang="cs-CZ" b="1" dirty="0"/>
              <a:t> </a:t>
            </a:r>
            <a:r>
              <a:rPr lang="cs-CZ" b="1" dirty="0" err="1"/>
              <a:t>Press</a:t>
            </a:r>
            <a:r>
              <a:rPr lang="cs-CZ" dirty="0"/>
              <a:t> či </a:t>
            </a:r>
            <a:r>
              <a:rPr lang="cs-CZ" b="1" dirty="0" err="1"/>
              <a:t>Encyklopedica</a:t>
            </a:r>
            <a:r>
              <a:rPr lang="cs-CZ" b="1" dirty="0"/>
              <a:t> </a:t>
            </a:r>
            <a:r>
              <a:rPr lang="cs-CZ" b="1" dirty="0" err="1"/>
              <a:t>Britannica</a:t>
            </a:r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záznamy doplněny použitou literaturou</a:t>
            </a:r>
          </a:p>
          <a:p>
            <a:endParaRPr lang="cs-CZ" dirty="0"/>
          </a:p>
          <a:p>
            <a:endParaRPr lang="cs-CZ" dirty="0"/>
          </a:p>
          <a:p>
            <a:pPr marL="11430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4A63C01-5A5F-4AE9-83D1-67D256E180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06" t="32213" r="5469" b="31102"/>
          <a:stretch/>
        </p:blipFill>
        <p:spPr>
          <a:xfrm>
            <a:off x="1581880" y="4535787"/>
            <a:ext cx="6729201" cy="212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43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37F38BC-66B9-4A00-8931-6BCCC843A8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27" r="1231" b="5876"/>
          <a:stretch/>
        </p:blipFill>
        <p:spPr>
          <a:xfrm>
            <a:off x="0" y="1039968"/>
            <a:ext cx="6745339" cy="2969324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0247191A-910E-4F0B-9883-4E82C639D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57" y="262063"/>
            <a:ext cx="7886700" cy="4413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SzPts val="3200"/>
            </a:pPr>
            <a:r>
              <a:rPr lang="cs-CZ" sz="3200" b="1" dirty="0" err="1">
                <a:solidFill>
                  <a:srgbClr val="0000FF"/>
                </a:solidFill>
                <a:latin typeface="Arial"/>
                <a:cs typeface="Arial"/>
              </a:rPr>
              <a:t>Research</a:t>
            </a:r>
            <a:r>
              <a:rPr lang="cs-CZ" sz="32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cs typeface="Arial"/>
              </a:rPr>
              <a:t>Starters</a:t>
            </a:r>
            <a:r>
              <a:rPr lang="cs-CZ" sz="3200" b="1" dirty="0">
                <a:solidFill>
                  <a:srgbClr val="0000FF"/>
                </a:solidFill>
                <a:latin typeface="Arial"/>
                <a:cs typeface="Arial"/>
              </a:rPr>
              <a:t> - detail záznamu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39AE2B7-A3C8-49D4-AAF3-AA1833BB54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69" t="31187" r="9539" b="12032"/>
          <a:stretch/>
        </p:blipFill>
        <p:spPr>
          <a:xfrm>
            <a:off x="3474718" y="3073285"/>
            <a:ext cx="5507384" cy="226293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4DDE473-3210-445D-8CE9-808310B0C2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54" t="12033" r="8308"/>
          <a:stretch/>
        </p:blipFill>
        <p:spPr>
          <a:xfrm>
            <a:off x="7153" y="4050454"/>
            <a:ext cx="4093698" cy="2545483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7BCF4B78-4720-4338-B35B-BFF0B979FA20}"/>
              </a:ext>
            </a:extLst>
          </p:cNvPr>
          <p:cNvCxnSpPr/>
          <p:nvPr/>
        </p:nvCxnSpPr>
        <p:spPr>
          <a:xfrm>
            <a:off x="2208628" y="2433711"/>
            <a:ext cx="4192172" cy="128016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C3E58D26-3B0D-4B9B-897D-54A062A0811D}"/>
              </a:ext>
            </a:extLst>
          </p:cNvPr>
          <p:cNvCxnSpPr/>
          <p:nvPr/>
        </p:nvCxnSpPr>
        <p:spPr>
          <a:xfrm>
            <a:off x="2138289" y="2447778"/>
            <a:ext cx="0" cy="209608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1954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909</Words>
  <Application>Microsoft Office PowerPoint</Application>
  <PresentationFormat>Předvádění na obrazovce (4:3)</PresentationFormat>
  <Paragraphs>185</Paragraphs>
  <Slides>39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Calibri</vt:lpstr>
      <vt:lpstr>Noto Sans Symbols</vt:lpstr>
      <vt:lpstr>Wingdings</vt:lpstr>
      <vt:lpstr>Motiv Office</vt:lpstr>
      <vt:lpstr>Základy práce s informačními zdroji pro bc. studenty MVZ221</vt:lpstr>
      <vt:lpstr>Práce s EIZ II - cíle dnešní lekce</vt:lpstr>
      <vt:lpstr>Prezentace aplikace PowerPoint</vt:lpstr>
      <vt:lpstr>EBSCO Discovery Service</vt:lpstr>
      <vt:lpstr>EBSCO Discovery Service</vt:lpstr>
      <vt:lpstr>Vyhledávání v EDS</vt:lpstr>
      <vt:lpstr>Prezentace aplikace PowerPoint</vt:lpstr>
      <vt:lpstr>Research  Starters</vt:lpstr>
      <vt:lpstr>Research Starters - detail záznamu</vt:lpstr>
      <vt:lpstr>EBSCO Full Text Finder</vt:lpstr>
      <vt:lpstr>Prezentace aplikace PowerPoint</vt:lpstr>
      <vt:lpstr>Seznam dostupných časopisů a knih na MU</vt:lpstr>
      <vt:lpstr>EDS - Seznam dostupných časopisů a knih na MU </vt:lpstr>
      <vt:lpstr>Seznam dostupných časopisů a knih na MU - výsledky vyhledávání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</vt:lpstr>
      <vt:lpstr>Prezentace aplikace PowerPoint</vt:lpstr>
      <vt:lpstr>Mimořádný zkušební přístup</vt:lpstr>
      <vt:lpstr>Doporučené databáze - e-knihy</vt:lpstr>
      <vt:lpstr>EBSCO eBook Academic Collection</vt:lpstr>
      <vt:lpstr>EBSCO eBook Academic Collection</vt:lpstr>
      <vt:lpstr>Výpůjčka e-knih - Adobe Digital Editions</vt:lpstr>
      <vt:lpstr>Výpůjčka e-knih - Adobe Digital Editions</vt:lpstr>
      <vt:lpstr>Výpůjčka e-knih - Adobe Digital Editions</vt:lpstr>
      <vt:lpstr>Sage Knowledge</vt:lpstr>
      <vt:lpstr>Prezentace aplikace PowerPoint</vt:lpstr>
      <vt:lpstr>E-kniha na počkání</vt:lpstr>
      <vt:lpstr>Prezentace aplikace PowerPoint</vt:lpstr>
      <vt:lpstr>Prezentace aplikace PowerPoint</vt:lpstr>
      <vt:lpstr>NewtonOne</vt:lpstr>
      <vt:lpstr>Prezentace aplikace PowerPoint</vt:lpstr>
      <vt:lpstr>Prezentace aplikace PowerPoint</vt:lpstr>
      <vt:lpstr>EBSCO Discovery Service</vt:lpstr>
      <vt:lpstr>E-knihy</vt:lpstr>
      <vt:lpstr>NewtonOne</vt:lpstr>
      <vt:lpstr>Použité zdroje</vt:lpstr>
      <vt:lpstr>Děkuji za pozornost 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bc. studenty MVZ221</dc:title>
  <dc:creator>Aneta Pilátová</dc:creator>
  <cp:lastModifiedBy>Aneta</cp:lastModifiedBy>
  <cp:revision>107</cp:revision>
  <cp:lastPrinted>2023-03-22T13:01:45Z</cp:lastPrinted>
  <dcterms:created xsi:type="dcterms:W3CDTF">2019-07-22T10:37:01Z</dcterms:created>
  <dcterms:modified xsi:type="dcterms:W3CDTF">2023-03-24T14:16:11Z</dcterms:modified>
</cp:coreProperties>
</file>