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59" r:id="rId3"/>
    <p:sldId id="358" r:id="rId4"/>
    <p:sldId id="265" r:id="rId5"/>
    <p:sldId id="296" r:id="rId6"/>
    <p:sldId id="267" r:id="rId7"/>
    <p:sldId id="268" r:id="rId8"/>
    <p:sldId id="269" r:id="rId9"/>
    <p:sldId id="270" r:id="rId10"/>
    <p:sldId id="360" r:id="rId11"/>
    <p:sldId id="361" r:id="rId12"/>
    <p:sldId id="362" r:id="rId13"/>
    <p:sldId id="273" r:id="rId14"/>
    <p:sldId id="262" r:id="rId15"/>
    <p:sldId id="312" r:id="rId16"/>
    <p:sldId id="274" r:id="rId17"/>
    <p:sldId id="363" r:id="rId18"/>
    <p:sldId id="364" r:id="rId19"/>
    <p:sldId id="365" r:id="rId20"/>
    <p:sldId id="366" r:id="rId21"/>
    <p:sldId id="305" r:id="rId22"/>
    <p:sldId id="332" r:id="rId23"/>
    <p:sldId id="367" r:id="rId24"/>
    <p:sldId id="368" r:id="rId25"/>
    <p:sldId id="325" r:id="rId26"/>
    <p:sldId id="326" r:id="rId27"/>
    <p:sldId id="327" r:id="rId28"/>
    <p:sldId id="369" r:id="rId29"/>
    <p:sldId id="370" r:id="rId30"/>
    <p:sldId id="371" r:id="rId31"/>
    <p:sldId id="353" r:id="rId32"/>
    <p:sldId id="354" r:id="rId33"/>
    <p:sldId id="355" r:id="rId34"/>
    <p:sldId id="356" r:id="rId35"/>
    <p:sldId id="303" r:id="rId36"/>
    <p:sldId id="328" r:id="rId37"/>
    <p:sldId id="263" r:id="rId38"/>
    <p:sldId id="352" r:id="rId39"/>
    <p:sldId id="271" r:id="rId40"/>
    <p:sldId id="342" r:id="rId41"/>
    <p:sldId id="275" r:id="rId42"/>
    <p:sldId id="338" r:id="rId43"/>
    <p:sldId id="334" r:id="rId44"/>
    <p:sldId id="335" r:id="rId45"/>
    <p:sldId id="339" r:id="rId46"/>
    <p:sldId id="333" r:id="rId47"/>
    <p:sldId id="341" r:id="rId48"/>
    <p:sldId id="357" r:id="rId49"/>
    <p:sldId id="340" r:id="rId50"/>
    <p:sldId id="350" r:id="rId51"/>
    <p:sldId id="351" r:id="rId52"/>
    <p:sldId id="343" r:id="rId53"/>
    <p:sldId id="290" r:id="rId54"/>
    <p:sldId id="272" r:id="rId55"/>
    <p:sldId id="337" r:id="rId56"/>
    <p:sldId id="300" r:id="rId57"/>
  </p:sldIdLst>
  <p:sldSz cx="12192000" cy="6858000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126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2A6E18-66DE-4CEB-B7B2-B7745547FA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6C69998-1125-44DC-BA87-40A909D9F2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165F764-6D12-4980-ADC9-CF3958D2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A9577F-E4EE-4C09-95E4-BE517C0C4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71E1B8-393A-4B89-8486-33BC7BA1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2600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D3EAD1-5349-46D2-8B50-7AF608874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779E289-A883-4758-AF07-87673F8AA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67295F5-CBC8-436F-8835-CF88CB39B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4F616CD-5878-410B-8D8E-23AA9108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2018F0-E8C8-4423-B2D6-B3CAB2C35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237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A4FE423-74F4-4277-AB2B-BED38088A8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9751B84-5708-4862-88A7-0A7DC81E5A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865EA7F-6EFB-4BDB-B03D-07E95D4BA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3C7CD8-3C7E-4B48-9F6F-FBF7957E0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A73A461-A0B0-40DC-8145-80A99D612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71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4A97A6-F4ED-4AD1-9F79-10ED36D2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1BB052-49EC-41B0-9012-4041F4B68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7990FC5-EF16-4041-9EAD-CB3C630E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FB6CB5-0065-458F-8AAB-CB5058C28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1739D5-3964-492D-B98E-3B85EBA8A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01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07C09A-75D9-4E34-94F9-25CFF81F9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9CB5984-095C-48F8-B526-7F77B110A4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A47AA24-B91B-412D-9327-D9A82A0F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58F604-8D34-4CB5-A9FE-28EFDC208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9988C9-5559-424F-A7B8-25838734E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97481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6984DC-D897-4383-B4A8-48590C139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DD76564-2649-45D2-B996-4155733F5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837421C-BEBE-4339-AF2B-C082A0149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2912F3B-0752-4281-A178-1D84187A6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005E62A-DBA8-48A1-9118-122FEE868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0E5B41E-2BDD-4F3F-B89F-2F8C82513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988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593195-ED69-4695-BD32-6D7D64787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2B3A033B-5843-44C3-8A1E-E7A18D7416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A83BBC9-0E02-4283-B59F-288624701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14988EF4-DE4B-4FCE-AD19-054C00E95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59FCD49E-E791-42D6-A497-3093EE7526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B2D52F0D-5564-43B5-9E5A-075070C8B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5F58ABB-22DC-4528-BA41-A16E0D0F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DD45FED-013C-4DFF-8B10-C0D4B6611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3806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7FAC6-85CC-4B2D-91AE-C1ECEC90D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A79EB-119D-49F2-806C-A6BE8AD38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4085441-A04E-4E03-A2D6-834295FD8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0507C0E-6AE8-44F3-869B-FF8F3211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7948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E46369E-D10F-4B52-BB8F-19FAF72DF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B5902D5-2186-4BA3-8907-41312907D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42B511C-FA7A-438F-B019-BEA82C35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272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29CC5E-3EE7-40B4-B961-037BFF782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694575-E862-4F7F-ABE5-31249A837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9F1DEA81-CAF1-44EF-817A-3910C8875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968057E-6A8F-4D9C-84BD-66007C53B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10ADAA-47DE-4C1F-BBF5-FE25EF167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B082E36-4C51-446E-92FE-6952DC66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9738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074BC-F13D-4A1B-BA74-0846CEFE8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648090B-5730-4040-A91C-BD27FBC25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78CE5E5-2822-4BED-BBB5-A2F7D1448A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101F576-D21D-4325-8B87-F708CFAD73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777B6-3D14-4C2B-B7C3-7004D0EE93E9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A8D26ED-55B9-41EA-B75A-E914E3FA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44D8658-911A-4E86-A58D-D4FF20003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9378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E072E5F-3A7D-4F91-A50C-C218C5E85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ADA370B-64C0-4B4B-A2AE-4CDA5147FD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6BB8E8C-6A48-4245-B679-10242234D0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9777B6-3D14-4C2B-B7C3-7004D0EE93E9}" type="datetimeFigureOut">
              <a:rPr lang="cs-CZ" smtClean="0"/>
              <a:t>20.02.2023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7C034CC-CEE3-4C3F-AD91-16A7288D01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47A4CDE-E8D5-4098-BB78-CB699B11A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FB5E-2F20-4C91-BAC9-57DB54E611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463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gif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49297" y="2752425"/>
            <a:ext cx="9239410" cy="1470025"/>
          </a:xfrm>
        </p:spPr>
        <p:txBody>
          <a:bodyPr>
            <a:normAutofit fontScale="90000"/>
          </a:bodyPr>
          <a:lstStyle/>
          <a:p>
            <a:r>
              <a:rPr lang="cs-CZ" sz="4900" b="1" dirty="0">
                <a:latin typeface="+mn-lt"/>
              </a:rPr>
              <a:t>Muslimský svět, italské městské státy</a:t>
            </a:r>
            <a:br>
              <a:rPr lang="cs-CZ" b="1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480316"/>
            <a:ext cx="9144000" cy="1655762"/>
          </a:xfrm>
        </p:spPr>
        <p:txBody>
          <a:bodyPr/>
          <a:lstStyle/>
          <a:p>
            <a:r>
              <a:rPr lang="cs-CZ" dirty="0"/>
              <a:t>Evropa ve světové ekonomice</a:t>
            </a:r>
          </a:p>
          <a:p>
            <a:r>
              <a:rPr lang="cs-CZ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685992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1289E67-EBCC-444C-BE41-7FD71599F9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63" y="0"/>
            <a:ext cx="55260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2581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23120\Desktop\EEveGE2012\Obrázky\Rus-vikingové.JPG">
            <a:extLst>
              <a:ext uri="{FF2B5EF4-FFF2-40B4-BE49-F238E27FC236}">
                <a16:creationId xmlns:a16="http://schemas.microsoft.com/office/drawing/2014/main" id="{0145BA46-D949-4846-95BB-A8F9454EB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752" y="201234"/>
            <a:ext cx="9144000" cy="645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068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34003A6-8FB7-475C-B993-7DE94AC4AC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92" y="523702"/>
            <a:ext cx="7850537" cy="5314649"/>
          </a:xfrm>
          <a:prstGeom prst="rect">
            <a:avLst/>
          </a:prstGeom>
        </p:spPr>
      </p:pic>
      <p:pic>
        <p:nvPicPr>
          <p:cNvPr id="2050" name="Picture 2" descr="📗 Krása nesmírná | Irina Valer&amp;#39;janovna Karnauchova 1984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824" y="2739961"/>
            <a:ext cx="2306341" cy="309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679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Rus-ořez.gif">
            <a:extLst>
              <a:ext uri="{FF2B5EF4-FFF2-40B4-BE49-F238E27FC236}">
                <a16:creationId xmlns:a16="http://schemas.microsoft.com/office/drawing/2014/main" id="{13669117-0E68-4E96-BD77-635B00E24D9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029" y="204138"/>
            <a:ext cx="5688632" cy="6480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2185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thumb/5/50/Viking_Expansion.svg/1280px-Viking_Expansion.svg.png">
            <a:extLst>
              <a:ext uri="{FF2B5EF4-FFF2-40B4-BE49-F238E27FC236}">
                <a16:creationId xmlns:a16="http://schemas.microsoft.com/office/drawing/2014/main" id="{31209873-4839-4E6F-A308-B45E7A598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0"/>
            <a:ext cx="104759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6247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lose">
            <a:extLst>
              <a:ext uri="{FF2B5EF4-FFF2-40B4-BE49-F238E27FC236}">
                <a16:creationId xmlns:a16="http://schemas.microsoft.com/office/drawing/2014/main" id="{81A7F7FD-1926-49CF-90FE-CDFD9E029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2177" y="63777"/>
            <a:ext cx="1969685" cy="2112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0DCF2E51-C17B-4553-A34F-DCA36218A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678" y="97749"/>
            <a:ext cx="1457993" cy="124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8D9C91F5-FDE0-4AF4-9DC2-83D27CEB3A82}"/>
              </a:ext>
            </a:extLst>
          </p:cNvPr>
          <p:cNvSpPr txBox="1"/>
          <p:nvPr/>
        </p:nvSpPr>
        <p:spPr>
          <a:xfrm>
            <a:off x="632214" y="496556"/>
            <a:ext cx="791455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8"/>
            <a:r>
              <a:rPr lang="cs-CZ" sz="2400" b="1" u="sng" dirty="0">
                <a:solidFill>
                  <a:srgbClr val="00B050"/>
                </a:solidFill>
              </a:rPr>
              <a:t>Britské ostrovy</a:t>
            </a:r>
            <a:r>
              <a:rPr lang="cs-CZ" sz="2400" b="1" dirty="0">
                <a:solidFill>
                  <a:srgbClr val="00B050"/>
                </a:solidFill>
              </a:rPr>
              <a:t> </a:t>
            </a:r>
          </a:p>
          <a:p>
            <a:endParaRPr lang="cs-CZ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legie odešly v 5st.; invaze Sasů, </a:t>
            </a:r>
            <a:r>
              <a:rPr lang="cs-CZ" sz="1600" dirty="0" err="1"/>
              <a:t>Anglů</a:t>
            </a:r>
            <a:r>
              <a:rPr lang="cs-CZ" sz="1600" dirty="0"/>
              <a:t> a </a:t>
            </a:r>
            <a:r>
              <a:rPr lang="cs-CZ" sz="1600" dirty="0" err="1"/>
              <a:t>Jutů</a:t>
            </a:r>
            <a:r>
              <a:rPr lang="cs-CZ" sz="1600" dirty="0"/>
              <a:t> (vytlačeni </a:t>
            </a:r>
            <a:r>
              <a:rPr lang="cs-CZ" sz="1600" dirty="0" err="1"/>
              <a:t>Britoni</a:t>
            </a:r>
            <a:r>
              <a:rPr lang="cs-CZ" sz="1600" dirty="0"/>
              <a:t>); konverze 7st.; prosperita 8st. – baltský obchod;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nájezdy na kláštery –&gt; 9st. dánská invaze </a:t>
            </a:r>
            <a:r>
              <a:rPr lang="cs-CZ" sz="1600" b="1" dirty="0"/>
              <a:t>Alfred Veliký </a:t>
            </a:r>
            <a:r>
              <a:rPr lang="cs-CZ" sz="1600" dirty="0"/>
              <a:t>(871-899) vytlačil (878) a unifikoval Anglii (definitivně cca 1000); politika tributu (nárazník);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La Manche – výstup pásu měst ze severní Itálie…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/>
              <a:t>1066 dobytí saské Anglie normanskou armádou – </a:t>
            </a:r>
            <a:r>
              <a:rPr lang="cs-CZ" sz="1600" dirty="0" err="1"/>
              <a:t>Vílém</a:t>
            </a:r>
            <a:r>
              <a:rPr lang="cs-CZ" sz="1600" dirty="0"/>
              <a:t> dobyvatel… </a:t>
            </a:r>
          </a:p>
        </p:txBody>
      </p:sp>
      <p:pic>
        <p:nvPicPr>
          <p:cNvPr id="4098" name="Picture 2" descr="Anglo-Saxon Chronicle | Anglo saxon kingdoms, Anglo saxon, Medieval england">
            <a:extLst>
              <a:ext uri="{FF2B5EF4-FFF2-40B4-BE49-F238E27FC236}">
                <a16:creationId xmlns:a16="http://schemas.microsoft.com/office/drawing/2014/main" id="{3543B39D-A7F6-4DB2-A764-B99B3C5F9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426" y="2677662"/>
            <a:ext cx="2919616" cy="398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undefined">
            <a:extLst>
              <a:ext uri="{FF2B5EF4-FFF2-40B4-BE49-F238E27FC236}">
                <a16:creationId xmlns:a16="http://schemas.microsoft.com/office/drawing/2014/main" id="{B3B18F5E-46A7-49FA-B7D0-61AAF89D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556" y="2843092"/>
            <a:ext cx="4081715" cy="368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undefined">
            <a:extLst>
              <a:ext uri="{FF2B5EF4-FFF2-40B4-BE49-F238E27FC236}">
                <a16:creationId xmlns:a16="http://schemas.microsoft.com/office/drawing/2014/main" id="{1E3CE13E-B334-4A0C-90BD-09B4C4F8C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874" y="2620214"/>
            <a:ext cx="2902255" cy="410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Wessex Flag | Free official image and info | UK Flag Registry">
            <a:extLst>
              <a:ext uri="{FF2B5EF4-FFF2-40B4-BE49-F238E27FC236}">
                <a16:creationId xmlns:a16="http://schemas.microsoft.com/office/drawing/2014/main" id="{AF02C325-BA27-45C2-ADDA-4D2EF77D1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55426" cy="105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E335FE-E628-44D1-A107-56580B9B6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06" y="6723"/>
            <a:ext cx="10515600" cy="1325563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rgbClr val="FFC000"/>
                </a:solidFill>
                <a:latin typeface="+mn-lt"/>
              </a:rPr>
              <a:t>Islámský svět</a:t>
            </a:r>
            <a:endParaRPr lang="cs-CZ" sz="4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6441601-86BC-48FD-927D-106481E4B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970" y="1321351"/>
            <a:ext cx="10515600" cy="5693789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</a:pPr>
            <a:r>
              <a:rPr lang="cs-CZ" sz="2400" dirty="0"/>
              <a:t>Klíčová oblast (Nil, Mezopotámie, </a:t>
            </a:r>
            <a:r>
              <a:rPr lang="cs-CZ" sz="2400" dirty="0" err="1"/>
              <a:t>Arab.polostrov</a:t>
            </a:r>
            <a:r>
              <a:rPr lang="cs-CZ" sz="2400" dirty="0"/>
              <a:t>, Irán, </a:t>
            </a:r>
            <a:r>
              <a:rPr lang="cs-CZ" sz="2400" dirty="0" err="1"/>
              <a:t>Afgh</a:t>
            </a:r>
            <a:r>
              <a:rPr lang="cs-CZ" sz="2400" dirty="0"/>
              <a:t>. + Indický pol.); propojení Římské říše a SZM s Blízkým východem a Perskou kulturou; </a:t>
            </a:r>
          </a:p>
          <a:p>
            <a:pPr>
              <a:spcBef>
                <a:spcPts val="0"/>
              </a:spcBef>
            </a:pPr>
            <a:endParaRPr lang="cs-CZ" sz="800" b="1" dirty="0"/>
          </a:p>
          <a:p>
            <a:pPr>
              <a:spcBef>
                <a:spcPts val="0"/>
              </a:spcBef>
            </a:pPr>
            <a:r>
              <a:rPr lang="cs-CZ" sz="2400" b="1" dirty="0"/>
              <a:t>Arabský jazyk </a:t>
            </a:r>
            <a:r>
              <a:rPr lang="cs-CZ" sz="2400" dirty="0"/>
              <a:t>a </a:t>
            </a:r>
            <a:r>
              <a:rPr lang="cs-CZ" sz="2400" b="1" dirty="0"/>
              <a:t>islám </a:t>
            </a:r>
            <a:r>
              <a:rPr lang="cs-CZ" sz="2400" dirty="0"/>
              <a:t>(obchod, administrativa, právo) – arabské kmeny + </a:t>
            </a:r>
            <a:r>
              <a:rPr lang="cs-CZ" sz="2400" dirty="0" err="1"/>
              <a:t>Byz</a:t>
            </a:r>
            <a:r>
              <a:rPr lang="cs-CZ" sz="2400" dirty="0"/>
              <a:t>. a perská </a:t>
            </a:r>
            <a:r>
              <a:rPr lang="cs-CZ" sz="2400" b="1" dirty="0"/>
              <a:t>administrativa</a:t>
            </a:r>
            <a:r>
              <a:rPr lang="cs-CZ" sz="2400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endParaRPr lang="cs-CZ" sz="800" dirty="0"/>
          </a:p>
          <a:p>
            <a:pPr>
              <a:spcBef>
                <a:spcPts val="0"/>
              </a:spcBef>
            </a:pPr>
            <a:endParaRPr lang="cs-CZ" sz="800" dirty="0"/>
          </a:p>
          <a:p>
            <a:pPr>
              <a:spcBef>
                <a:spcPts val="0"/>
              </a:spcBef>
            </a:pPr>
            <a:r>
              <a:rPr lang="cs-CZ" sz="2400" dirty="0"/>
              <a:t>9-10st. </a:t>
            </a:r>
            <a:r>
              <a:rPr lang="cs-CZ" sz="2400" b="1" dirty="0"/>
              <a:t>zlatý věk </a:t>
            </a:r>
            <a:r>
              <a:rPr lang="cs-CZ" sz="2400" dirty="0"/>
              <a:t>islámu- </a:t>
            </a:r>
            <a:r>
              <a:rPr lang="cs-CZ" sz="2400" b="1" dirty="0"/>
              <a:t>obchod</a:t>
            </a:r>
            <a:r>
              <a:rPr lang="cs-CZ" sz="2400" dirty="0"/>
              <a:t>: luxus a průmyslové výrobky za suroviny a otroky </a:t>
            </a:r>
            <a:r>
              <a:rPr lang="cs-CZ" sz="2400" b="1" dirty="0"/>
              <a:t>Evropy</a:t>
            </a:r>
            <a:r>
              <a:rPr lang="cs-CZ" sz="2400" dirty="0"/>
              <a:t> (holandská nemoc);</a:t>
            </a:r>
          </a:p>
          <a:p>
            <a:pPr>
              <a:spcBef>
                <a:spcPts val="0"/>
              </a:spcBef>
            </a:pPr>
            <a:endParaRPr lang="cs-CZ" sz="900" b="1" dirty="0"/>
          </a:p>
          <a:p>
            <a:pPr>
              <a:spcBef>
                <a:spcPts val="0"/>
              </a:spcBef>
            </a:pPr>
            <a:r>
              <a:rPr lang="cs-CZ" sz="2400" b="1" dirty="0"/>
              <a:t>Expanze:</a:t>
            </a:r>
            <a:r>
              <a:rPr lang="cs-CZ" sz="2400" dirty="0"/>
              <a:t> Španělsko 711-714; </a:t>
            </a:r>
            <a:r>
              <a:rPr lang="cs-CZ" sz="2400" dirty="0" err="1"/>
              <a:t>Poitiers</a:t>
            </a:r>
            <a:r>
              <a:rPr lang="cs-CZ" sz="2400" dirty="0"/>
              <a:t> 732; 751 </a:t>
            </a:r>
            <a:r>
              <a:rPr lang="cs-CZ" sz="2400" dirty="0" err="1"/>
              <a:t>Talas</a:t>
            </a:r>
            <a:r>
              <a:rPr lang="cs-CZ" sz="2400" dirty="0"/>
              <a:t>;</a:t>
            </a:r>
          </a:p>
          <a:p>
            <a:pPr marL="0" indent="0">
              <a:spcBef>
                <a:spcPts val="0"/>
              </a:spcBef>
              <a:buNone/>
            </a:pPr>
            <a:endParaRPr lang="cs-CZ" sz="900" dirty="0"/>
          </a:p>
          <a:p>
            <a:pPr>
              <a:spcBef>
                <a:spcPts val="0"/>
              </a:spcBef>
            </a:pPr>
            <a:r>
              <a:rPr lang="cs-CZ" sz="2400" dirty="0"/>
              <a:t>Nelze ovládat z </a:t>
            </a:r>
            <a:r>
              <a:rPr lang="cs-CZ" sz="2400" b="1" dirty="0"/>
              <a:t>Damašku</a:t>
            </a:r>
            <a:r>
              <a:rPr lang="cs-CZ" sz="2400" dirty="0"/>
              <a:t> – rozprostření arabské </a:t>
            </a:r>
            <a:r>
              <a:rPr lang="cs-CZ" sz="2400" b="1" dirty="0"/>
              <a:t>válečnické aristokracie </a:t>
            </a:r>
            <a:r>
              <a:rPr lang="cs-CZ" sz="2400" dirty="0"/>
              <a:t>(</a:t>
            </a:r>
            <a:r>
              <a:rPr lang="cs-CZ" sz="2400" dirty="0" err="1"/>
              <a:t>Umar</a:t>
            </a:r>
            <a:r>
              <a:rPr lang="cs-CZ" sz="2400" dirty="0"/>
              <a:t> – </a:t>
            </a:r>
            <a:r>
              <a:rPr lang="cs-CZ" sz="2400" b="1" dirty="0"/>
              <a:t>koncentrace</a:t>
            </a:r>
            <a:r>
              <a:rPr lang="cs-CZ" sz="2400" dirty="0"/>
              <a:t> Arabů a daně do centrální pokladny) – kulturu přejímalo ovládnuté obyvatelstvo; </a:t>
            </a:r>
            <a:r>
              <a:rPr lang="cs-CZ" sz="2400" b="1" dirty="0"/>
              <a:t>monetizace</a:t>
            </a:r>
            <a:r>
              <a:rPr lang="cs-CZ" sz="2400" dirty="0"/>
              <a:t> </a:t>
            </a:r>
            <a:r>
              <a:rPr lang="cs-CZ" sz="2400" dirty="0" err="1"/>
              <a:t>Byz</a:t>
            </a:r>
            <a:r>
              <a:rPr lang="cs-CZ" sz="2400" dirty="0"/>
              <a:t>. a Persie (dinár a dirham); svět urbánních ostrovů (rabat - Persie);</a:t>
            </a:r>
          </a:p>
          <a:p>
            <a:pPr marL="0" indent="0">
              <a:spcBef>
                <a:spcPts val="0"/>
              </a:spcBef>
              <a:buNone/>
            </a:pPr>
            <a:endParaRPr lang="cs-CZ" sz="800" dirty="0"/>
          </a:p>
          <a:p>
            <a:pPr>
              <a:spcBef>
                <a:spcPts val="0"/>
              </a:spcBef>
            </a:pPr>
            <a:r>
              <a:rPr lang="cs-CZ" sz="2400" dirty="0"/>
              <a:t>Riziko </a:t>
            </a:r>
            <a:r>
              <a:rPr lang="cs-CZ" sz="2400" b="1" dirty="0"/>
              <a:t>rentiérství</a:t>
            </a:r>
            <a:r>
              <a:rPr lang="cs-CZ" sz="2400" dirty="0"/>
              <a:t> – vojenskou funkci válečné kasty </a:t>
            </a:r>
            <a:r>
              <a:rPr lang="cs-CZ" sz="2400" dirty="0" err="1"/>
              <a:t>turkínů</a:t>
            </a:r>
            <a:r>
              <a:rPr lang="cs-CZ" sz="2400" dirty="0"/>
              <a:t>;</a:t>
            </a:r>
          </a:p>
          <a:p>
            <a:pPr>
              <a:spcBef>
                <a:spcPts val="0"/>
              </a:spcBef>
            </a:pPr>
            <a:endParaRPr lang="cs-CZ" sz="900" dirty="0"/>
          </a:p>
          <a:p>
            <a:pPr>
              <a:spcBef>
                <a:spcPts val="0"/>
              </a:spcBef>
            </a:pPr>
            <a:r>
              <a:rPr lang="cs-CZ" sz="2400" dirty="0"/>
              <a:t>Mekka a Medína (</a:t>
            </a:r>
            <a:r>
              <a:rPr lang="cs-CZ" sz="2400" dirty="0" err="1"/>
              <a:t>náb</a:t>
            </a:r>
            <a:r>
              <a:rPr lang="cs-CZ" sz="2400" dirty="0"/>
              <a:t>.); </a:t>
            </a:r>
            <a:r>
              <a:rPr lang="cs-CZ" sz="2400" b="1" dirty="0"/>
              <a:t>Damašek</a:t>
            </a:r>
            <a:r>
              <a:rPr lang="cs-CZ" sz="2400" dirty="0"/>
              <a:t> (</a:t>
            </a:r>
            <a:r>
              <a:rPr lang="cs-CZ" sz="2400" dirty="0" err="1"/>
              <a:t>Umajj</a:t>
            </a:r>
            <a:r>
              <a:rPr lang="cs-CZ" sz="2400" dirty="0"/>
              <a:t>. 662-750) a </a:t>
            </a:r>
            <a:r>
              <a:rPr lang="cs-CZ" sz="2400" b="1" dirty="0"/>
              <a:t>Bagdád</a:t>
            </a:r>
            <a:r>
              <a:rPr lang="cs-CZ" sz="2400" dirty="0"/>
              <a:t> (</a:t>
            </a:r>
            <a:r>
              <a:rPr lang="cs-CZ" sz="2400" dirty="0" err="1"/>
              <a:t>Abbás</a:t>
            </a:r>
            <a:r>
              <a:rPr lang="cs-CZ" sz="2400" dirty="0"/>
              <a:t>. 750-1258);</a:t>
            </a:r>
          </a:p>
          <a:p>
            <a:pPr>
              <a:spcBef>
                <a:spcPts val="0"/>
              </a:spcBef>
            </a:pPr>
            <a:endParaRPr lang="cs-CZ" sz="800" dirty="0"/>
          </a:p>
          <a:p>
            <a:pPr>
              <a:spcBef>
                <a:spcPts val="0"/>
              </a:spcBef>
            </a:pPr>
            <a:r>
              <a:rPr lang="cs-CZ" sz="2400" b="1" dirty="0"/>
              <a:t>Dálkový obchod </a:t>
            </a:r>
            <a:r>
              <a:rPr lang="cs-CZ" sz="2400" dirty="0"/>
              <a:t>– kontrola Rudého m. a Perského </a:t>
            </a:r>
            <a:r>
              <a:rPr lang="cs-CZ" sz="2400" dirty="0" err="1"/>
              <a:t>zál</a:t>
            </a:r>
            <a:r>
              <a:rPr lang="cs-CZ" sz="2400" dirty="0"/>
              <a:t>. – Indický oceán – zprostředkování Evropě a </a:t>
            </a:r>
            <a:r>
              <a:rPr lang="cs-CZ" sz="2400" b="1" dirty="0"/>
              <a:t>renty</a:t>
            </a:r>
            <a:r>
              <a:rPr lang="cs-CZ" sz="2400" dirty="0"/>
              <a:t>;</a:t>
            </a:r>
          </a:p>
          <a:p>
            <a:pPr>
              <a:spcBef>
                <a:spcPts val="0"/>
              </a:spcBef>
            </a:pPr>
            <a:endParaRPr lang="cs-CZ" sz="800" dirty="0"/>
          </a:p>
          <a:p>
            <a:pPr>
              <a:spcBef>
                <a:spcPts val="0"/>
              </a:spcBef>
            </a:pPr>
            <a:r>
              <a:rPr lang="cs-CZ" sz="2400" dirty="0"/>
              <a:t>Města Iránu a střední Asie – </a:t>
            </a:r>
            <a:r>
              <a:rPr lang="cs-CZ" sz="2400" b="1" dirty="0"/>
              <a:t>karavany</a:t>
            </a:r>
            <a:r>
              <a:rPr lang="cs-CZ" sz="2400" dirty="0"/>
              <a:t> – Samarkand, </a:t>
            </a:r>
            <a:r>
              <a:rPr lang="cs-CZ" sz="2400" dirty="0" err="1"/>
              <a:t>Nishapur</a:t>
            </a:r>
            <a:r>
              <a:rPr lang="cs-CZ" sz="2400" dirty="0"/>
              <a:t>, </a:t>
            </a:r>
            <a:r>
              <a:rPr lang="cs-CZ" sz="2400" dirty="0" err="1"/>
              <a:t>Herat</a:t>
            </a:r>
            <a:r>
              <a:rPr lang="cs-CZ" sz="2400" dirty="0"/>
              <a:t>, </a:t>
            </a:r>
            <a:r>
              <a:rPr lang="cs-CZ" sz="2400" dirty="0" err="1"/>
              <a:t>Bukhara</a:t>
            </a:r>
            <a:r>
              <a:rPr lang="cs-CZ" sz="2400" dirty="0"/>
              <a:t>…</a:t>
            </a:r>
          </a:p>
          <a:p>
            <a:endParaRPr lang="cs-CZ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CCD48ABA-FD97-48B1-8795-5352DF05C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5892" y="135666"/>
            <a:ext cx="1831706" cy="1067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667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Islám.gif">
            <a:extLst>
              <a:ext uri="{FF2B5EF4-FFF2-40B4-BE49-F238E27FC236}">
                <a16:creationId xmlns:a16="http://schemas.microsoft.com/office/drawing/2014/main" id="{2CB7058D-BBF2-4E9F-A622-B123C081438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080" y="219173"/>
            <a:ext cx="8710367" cy="64196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531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063552" y="836712"/>
          <a:ext cx="7848872" cy="50405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297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91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94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Kalifát/vláda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období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94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život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Muhamada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570–632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94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Kalifát Rashidum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632–661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89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Umajjovský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 kalifát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662–750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ve Španělsku do 1031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94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Abbásidský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 kalifát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750–1258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949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vláda Fatímovců v Egyptě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909–1171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949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vláda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Almorávidů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 (Berbeři) v Maroku a Španělsku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1040–1130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56066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vláda 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Almohadů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cs-CZ" sz="1800" dirty="0" err="1">
                          <a:solidFill>
                            <a:schemeClr val="tx1"/>
                          </a:solidFill>
                          <a:effectLst/>
                        </a:rPr>
                        <a:t>Berběři</a:t>
                      </a: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) v severní Africe 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a Španělsku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1130–1269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949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vláda Ajjůbovců v Egyptě a Levantě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1171–1258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949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Calibri"/>
                        <a:buChar char="-"/>
                      </a:pPr>
                      <a:r>
                        <a:rPr lang="cs-CZ" sz="1800">
                          <a:solidFill>
                            <a:schemeClr val="tx1"/>
                          </a:solidFill>
                          <a:effectLst/>
                        </a:rPr>
                        <a:t>vláda Mameluků v Egyptě</a:t>
                      </a:r>
                      <a:endParaRPr lang="cs-CZ" sz="18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Calibri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1259–1517</a:t>
                      </a:r>
                      <a:endParaRPr lang="cs-CZ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949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solidFill>
                            <a:schemeClr val="tx1"/>
                          </a:solidFill>
                          <a:effectLst/>
                        </a:rPr>
                        <a:t>Otomanský kalifát</a:t>
                      </a:r>
                      <a:endParaRPr lang="cs-CZ" sz="18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1299–1924</a:t>
                      </a:r>
                      <a:endParaRPr lang="cs-CZ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61987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2F24C41-7F66-4437-8FE6-F4B868E67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3" y="0"/>
            <a:ext cx="6387589" cy="429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ůže jít o obrázek monument a venkovnímu">
            <a:extLst>
              <a:ext uri="{FF2B5EF4-FFF2-40B4-BE49-F238E27FC236}">
                <a16:creationId xmlns:a16="http://schemas.microsoft.com/office/drawing/2014/main" id="{95EB9560-257F-45F7-96FC-CFAB3CB0C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-7749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378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34CB14-91A4-4EF0-96C0-14B076AE3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793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solidFill>
                  <a:srgbClr val="0070C0"/>
                </a:solidFill>
                <a:latin typeface="+mn-lt"/>
              </a:rPr>
              <a:t>Karolínský </a:t>
            </a:r>
            <a:r>
              <a:rPr lang="cs-CZ" sz="3600" b="1" dirty="0">
                <a:latin typeface="+mn-lt"/>
              </a:rPr>
              <a:t>svět, formování států, obchod</a:t>
            </a:r>
            <a:endParaRPr lang="cs-CZ" sz="3600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09DB56-B631-46D8-AA8B-EBA0B761E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708" y="1401309"/>
            <a:ext cx="10515600" cy="5646656"/>
          </a:xfrm>
        </p:spPr>
        <p:txBody>
          <a:bodyPr>
            <a:normAutofit/>
          </a:bodyPr>
          <a:lstStyle/>
          <a:p>
            <a:r>
              <a:rPr lang="cs-CZ" sz="2100" b="1" u="sng" dirty="0">
                <a:solidFill>
                  <a:srgbClr val="FF0000"/>
                </a:solidFill>
              </a:rPr>
              <a:t>Řím</a:t>
            </a:r>
            <a:r>
              <a:rPr lang="cs-CZ" sz="2100" dirty="0"/>
              <a:t> – 2000 </a:t>
            </a:r>
            <a:r>
              <a:rPr lang="cs-CZ" sz="2100" b="1" dirty="0"/>
              <a:t>sídel</a:t>
            </a:r>
            <a:r>
              <a:rPr lang="cs-CZ" sz="2100" dirty="0"/>
              <a:t> spojených </a:t>
            </a:r>
            <a:r>
              <a:rPr lang="cs-CZ" sz="2100" b="1" dirty="0"/>
              <a:t>silnicemi</a:t>
            </a:r>
            <a:r>
              <a:rPr lang="cs-CZ" sz="2100" dirty="0"/>
              <a:t>, daně ze zemědělské produkce – </a:t>
            </a:r>
            <a:r>
              <a:rPr lang="cs-CZ" sz="2100" b="1" dirty="0"/>
              <a:t>velkostatky</a:t>
            </a:r>
            <a:r>
              <a:rPr lang="cs-CZ" sz="2100" dirty="0"/>
              <a:t> a </a:t>
            </a:r>
            <a:r>
              <a:rPr lang="cs-CZ" sz="2100" b="1" dirty="0"/>
              <a:t>otrocká</a:t>
            </a:r>
            <a:r>
              <a:rPr lang="cs-CZ" sz="2100" dirty="0"/>
              <a:t> </a:t>
            </a:r>
            <a:r>
              <a:rPr lang="cs-CZ" sz="2100" b="1" dirty="0"/>
              <a:t>práce</a:t>
            </a:r>
            <a:r>
              <a:rPr lang="cs-CZ" sz="2100" dirty="0"/>
              <a:t> + daně na obchod, velká </a:t>
            </a:r>
            <a:r>
              <a:rPr lang="cs-CZ" sz="2100" b="1" dirty="0"/>
              <a:t>města</a:t>
            </a:r>
            <a:r>
              <a:rPr lang="cs-CZ" sz="2100" dirty="0"/>
              <a:t> a dálkový obchod; </a:t>
            </a:r>
            <a:r>
              <a:rPr lang="cs-CZ" sz="2100" b="1" dirty="0"/>
              <a:t>SZM </a:t>
            </a:r>
            <a:r>
              <a:rPr lang="cs-CZ" sz="2100" dirty="0"/>
              <a:t>(centrum); financování </a:t>
            </a:r>
            <a:r>
              <a:rPr lang="cs-CZ" sz="2100" b="1" dirty="0"/>
              <a:t>armády</a:t>
            </a:r>
            <a:r>
              <a:rPr lang="cs-CZ" sz="2100" dirty="0"/>
              <a:t>; </a:t>
            </a:r>
            <a:r>
              <a:rPr lang="cs-CZ" sz="2100" dirty="0" err="1"/>
              <a:t>Justiniánský</a:t>
            </a:r>
            <a:r>
              <a:rPr lang="cs-CZ" sz="2100" dirty="0"/>
              <a:t> mor 542 (-25%), Řím vypleněn Germány (410 Vis, </a:t>
            </a:r>
            <a:r>
              <a:rPr lang="cs-CZ" sz="2100" b="1" dirty="0"/>
              <a:t>455 Van</a:t>
            </a:r>
            <a:r>
              <a:rPr lang="cs-CZ" sz="2100" dirty="0"/>
              <a:t>, 546 </a:t>
            </a:r>
            <a:r>
              <a:rPr lang="cs-CZ" sz="2100" dirty="0" err="1"/>
              <a:t>Ostr</a:t>
            </a:r>
            <a:r>
              <a:rPr lang="cs-CZ" sz="2100" dirty="0"/>
              <a:t>);</a:t>
            </a:r>
          </a:p>
          <a:p>
            <a:pPr marL="0" indent="0">
              <a:buNone/>
            </a:pPr>
            <a:endParaRPr lang="cs-CZ" sz="800" dirty="0"/>
          </a:p>
          <a:p>
            <a:r>
              <a:rPr lang="cs-CZ" sz="2100" b="1" u="sng" dirty="0">
                <a:solidFill>
                  <a:srgbClr val="0070C0"/>
                </a:solidFill>
              </a:rPr>
              <a:t>Francká říše</a:t>
            </a:r>
            <a:r>
              <a:rPr lang="cs-CZ" sz="2100" b="1" dirty="0">
                <a:solidFill>
                  <a:srgbClr val="0070C0"/>
                </a:solidFill>
              </a:rPr>
              <a:t> </a:t>
            </a:r>
            <a:r>
              <a:rPr lang="cs-CZ" sz="2100" dirty="0"/>
              <a:t>(481-751) – elita na </a:t>
            </a:r>
            <a:r>
              <a:rPr lang="cs-CZ" sz="2100" b="1" dirty="0"/>
              <a:t>venkově</a:t>
            </a:r>
            <a:r>
              <a:rPr lang="cs-CZ" sz="2100" dirty="0"/>
              <a:t>, statky a </a:t>
            </a:r>
            <a:r>
              <a:rPr lang="cs-CZ" sz="2100" b="1" dirty="0"/>
              <a:t>opatství</a:t>
            </a:r>
            <a:r>
              <a:rPr lang="cs-CZ" sz="2100" dirty="0"/>
              <a:t>, družiny; zmenšení rozsahu trhu a specializace, úrovně správy;</a:t>
            </a:r>
          </a:p>
          <a:p>
            <a:pPr lvl="1"/>
            <a:r>
              <a:rPr lang="cs-CZ" sz="1900" b="1" dirty="0"/>
              <a:t>Karel Veliký </a:t>
            </a:r>
            <a:r>
              <a:rPr lang="cs-CZ" sz="1900" dirty="0"/>
              <a:t>císařem (800), přijetí nástupnictví ŘŘ; 843 </a:t>
            </a:r>
            <a:r>
              <a:rPr lang="cs-CZ" sz="1900" dirty="0" err="1"/>
              <a:t>Verdun</a:t>
            </a:r>
            <a:r>
              <a:rPr lang="cs-CZ" sz="1900" dirty="0"/>
              <a:t> rozdělení;</a:t>
            </a:r>
          </a:p>
          <a:p>
            <a:pPr marL="0" indent="0">
              <a:buNone/>
            </a:pPr>
            <a:endParaRPr lang="cs-CZ" sz="800" dirty="0"/>
          </a:p>
          <a:p>
            <a:r>
              <a:rPr lang="cs-CZ" sz="2100" dirty="0"/>
              <a:t>Nelze vládnout z </a:t>
            </a:r>
            <a:r>
              <a:rPr lang="cs-CZ" sz="2100" b="1" dirty="0"/>
              <a:t>Cách</a:t>
            </a:r>
            <a:r>
              <a:rPr lang="cs-CZ" sz="2100" dirty="0"/>
              <a:t> – migrace; armáda – </a:t>
            </a:r>
            <a:r>
              <a:rPr lang="cs-CZ" sz="2100" b="1" dirty="0"/>
              <a:t>feudální jízda </a:t>
            </a:r>
            <a:r>
              <a:rPr lang="cs-CZ" sz="2100" dirty="0"/>
              <a:t>leníků ad hoc; odpovídající </a:t>
            </a:r>
            <a:r>
              <a:rPr lang="cs-CZ" sz="2100" dirty="0" err="1"/>
              <a:t>dencentr</a:t>
            </a:r>
            <a:r>
              <a:rPr lang="cs-CZ" sz="2100" dirty="0"/>
              <a:t>. </a:t>
            </a:r>
            <a:r>
              <a:rPr lang="cs-CZ" sz="2100" dirty="0" err="1"/>
              <a:t>admin</a:t>
            </a:r>
            <a:r>
              <a:rPr lang="cs-CZ" sz="2100" dirty="0"/>
              <a:t>. struktura; rytířský étos;</a:t>
            </a:r>
          </a:p>
          <a:p>
            <a:pPr lvl="1"/>
            <a:r>
              <a:rPr lang="cs-CZ" sz="1900" b="1" dirty="0"/>
              <a:t>Plundrování</a:t>
            </a:r>
            <a:r>
              <a:rPr lang="cs-CZ" sz="1900" dirty="0"/>
              <a:t> jako zdroj – příjmy a odměňování; </a:t>
            </a:r>
            <a:r>
              <a:rPr lang="cs-CZ" sz="1900" b="1" dirty="0"/>
              <a:t>otroci</a:t>
            </a:r>
            <a:r>
              <a:rPr lang="cs-CZ" sz="1900" dirty="0"/>
              <a:t> pro muslimy; posun hranice na východ -&gt; krize (více kořisti, centralizovanější kontrola); </a:t>
            </a:r>
            <a:r>
              <a:rPr lang="cs-CZ" sz="1900" b="1" dirty="0"/>
              <a:t>konverze</a:t>
            </a:r>
            <a:r>
              <a:rPr lang="cs-CZ" sz="1900" dirty="0"/>
              <a:t> Slovanů a Maďarů (cca 1000); </a:t>
            </a:r>
          </a:p>
          <a:p>
            <a:endParaRPr lang="cs-CZ" sz="800" b="1" dirty="0"/>
          </a:p>
          <a:p>
            <a:r>
              <a:rPr lang="cs-CZ" sz="2100" b="1" dirty="0"/>
              <a:t>Ota veliký </a:t>
            </a:r>
            <a:r>
              <a:rPr lang="cs-CZ" sz="2100" dirty="0"/>
              <a:t>(936, 962-973) </a:t>
            </a:r>
            <a:r>
              <a:rPr lang="cs-CZ" sz="2100" b="1" u="sng" dirty="0"/>
              <a:t>Německo</a:t>
            </a:r>
            <a:r>
              <a:rPr lang="cs-CZ" sz="2100" dirty="0"/>
              <a:t>; Lešské pole 955 (Maďaři, císař SŘŘNN);</a:t>
            </a:r>
          </a:p>
          <a:p>
            <a:r>
              <a:rPr lang="cs-CZ" sz="2100" dirty="0"/>
              <a:t>Spor o </a:t>
            </a:r>
            <a:r>
              <a:rPr lang="cs-CZ" sz="2100" b="1" dirty="0"/>
              <a:t>investituru</a:t>
            </a:r>
            <a:r>
              <a:rPr lang="cs-CZ" sz="2100" dirty="0"/>
              <a:t>;</a:t>
            </a:r>
          </a:p>
          <a:p>
            <a:endParaRPr lang="cs-CZ" sz="8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146" name="Picture 2" descr="Vlajka státu">
            <a:extLst>
              <a:ext uri="{FF2B5EF4-FFF2-40B4-BE49-F238E27FC236}">
                <a16:creationId xmlns:a16="http://schemas.microsoft.com/office/drawing/2014/main" id="{C73F077B-9BF8-46A7-B73F-4EE8758E0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0372241" y="183130"/>
            <a:ext cx="1808135" cy="6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Vlajka státu">
            <a:extLst>
              <a:ext uri="{FF2B5EF4-FFF2-40B4-BE49-F238E27FC236}">
                <a16:creationId xmlns:a16="http://schemas.microsoft.com/office/drawing/2014/main" id="{74C3F08C-CA39-4600-BD8E-9C598AC74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3" y="183131"/>
            <a:ext cx="1808135" cy="67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8095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D0A3A097-8114-4D6A-BBEF-BA20F707A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626" y="589001"/>
            <a:ext cx="11458280" cy="5976664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cs-CZ" sz="2200" dirty="0"/>
              <a:t>750 </a:t>
            </a:r>
            <a:r>
              <a:rPr lang="cs-CZ" sz="2200" b="1" u="sng" dirty="0" err="1">
                <a:solidFill>
                  <a:srgbClr val="FF0000"/>
                </a:solidFill>
              </a:rPr>
              <a:t>Umajjovci</a:t>
            </a:r>
            <a:r>
              <a:rPr lang="cs-CZ" sz="2200" dirty="0"/>
              <a:t> svrženi sun. </a:t>
            </a:r>
            <a:r>
              <a:rPr lang="cs-CZ" sz="2200" b="1" u="sng" dirty="0" err="1">
                <a:solidFill>
                  <a:srgbClr val="00B050"/>
                </a:solidFill>
              </a:rPr>
              <a:t>Abbásidy</a:t>
            </a:r>
            <a:r>
              <a:rPr lang="cs-CZ" sz="2200" dirty="0"/>
              <a:t> – kmenové společenství nahrazeno byrokratičtějším systémem </a:t>
            </a:r>
            <a:r>
              <a:rPr lang="cs-CZ" sz="2200" dirty="0" err="1"/>
              <a:t>Sasánovské</a:t>
            </a:r>
            <a:r>
              <a:rPr lang="cs-CZ" sz="2200" dirty="0"/>
              <a:t> </a:t>
            </a:r>
            <a:r>
              <a:rPr lang="cs-CZ" sz="2200" b="1" dirty="0"/>
              <a:t>Persie</a:t>
            </a:r>
            <a:r>
              <a:rPr lang="cs-CZ" sz="2200" dirty="0"/>
              <a:t> (oslabení důrazu na vojenství – turečtí </a:t>
            </a:r>
            <a:r>
              <a:rPr lang="cs-CZ" sz="2200" dirty="0" err="1"/>
              <a:t>Gulamové</a:t>
            </a:r>
            <a:r>
              <a:rPr lang="cs-CZ" sz="2200" dirty="0"/>
              <a:t>, prof. armáda);</a:t>
            </a:r>
          </a:p>
          <a:p>
            <a:pPr>
              <a:spcBef>
                <a:spcPts val="0"/>
              </a:spcBef>
            </a:pPr>
            <a:endParaRPr lang="cs-CZ" sz="1200" dirty="0"/>
          </a:p>
          <a:p>
            <a:pPr>
              <a:spcBef>
                <a:spcPts val="0"/>
              </a:spcBef>
            </a:pPr>
            <a:r>
              <a:rPr lang="cs-CZ" sz="2200" dirty="0"/>
              <a:t>Šíitští </a:t>
            </a:r>
            <a:r>
              <a:rPr lang="cs-CZ" sz="2200" b="1" u="sng" dirty="0" err="1">
                <a:solidFill>
                  <a:srgbClr val="FF0000"/>
                </a:solidFill>
              </a:rPr>
              <a:t>Fatímové</a:t>
            </a:r>
            <a:r>
              <a:rPr lang="cs-CZ" sz="2200" dirty="0"/>
              <a:t> (vs. </a:t>
            </a:r>
            <a:r>
              <a:rPr lang="cs-CZ" sz="2200" dirty="0" err="1"/>
              <a:t>Abbasovci</a:t>
            </a:r>
            <a:r>
              <a:rPr lang="cs-CZ" sz="2200" dirty="0"/>
              <a:t>) v </a:t>
            </a:r>
            <a:r>
              <a:rPr lang="cs-CZ" sz="2200" b="1" dirty="0"/>
              <a:t>Egyptě</a:t>
            </a:r>
            <a:r>
              <a:rPr lang="cs-CZ" sz="2200" dirty="0"/>
              <a:t> od 969 (+ Sýrie), </a:t>
            </a:r>
            <a:r>
              <a:rPr lang="cs-CZ" sz="2200" b="1" dirty="0"/>
              <a:t>obilný</a:t>
            </a:r>
            <a:r>
              <a:rPr lang="cs-CZ" sz="2200" dirty="0"/>
              <a:t> tribut – prosperita (</a:t>
            </a:r>
            <a:r>
              <a:rPr lang="cs-CZ" sz="2200" b="1" dirty="0"/>
              <a:t>cukr, bavlna</a:t>
            </a:r>
            <a:r>
              <a:rPr lang="cs-CZ" sz="2200" dirty="0"/>
              <a:t>); odklonění trhu s </a:t>
            </a:r>
            <a:r>
              <a:rPr lang="cs-CZ" sz="2200" b="1" dirty="0"/>
              <a:t>kořením</a:t>
            </a:r>
            <a:r>
              <a:rPr lang="cs-CZ" sz="2200" dirty="0"/>
              <a:t> (Asie) do Rudého moře – top renta středověku;</a:t>
            </a:r>
          </a:p>
          <a:p>
            <a:pPr>
              <a:spcBef>
                <a:spcPts val="0"/>
              </a:spcBef>
            </a:pPr>
            <a:endParaRPr lang="cs-CZ" sz="1200" dirty="0"/>
          </a:p>
          <a:p>
            <a:pPr>
              <a:spcBef>
                <a:spcPts val="0"/>
              </a:spcBef>
            </a:pPr>
            <a:r>
              <a:rPr lang="cs-CZ" sz="2200" dirty="0"/>
              <a:t>Prostředí </a:t>
            </a:r>
            <a:r>
              <a:rPr lang="cs-CZ" sz="2200" b="1" dirty="0"/>
              <a:t>obchodu</a:t>
            </a:r>
            <a:r>
              <a:rPr lang="cs-CZ" sz="2200" dirty="0"/>
              <a:t> a </a:t>
            </a:r>
            <a:r>
              <a:rPr lang="cs-CZ" sz="2200" b="1" dirty="0"/>
              <a:t>podnikání</a:t>
            </a:r>
            <a:r>
              <a:rPr lang="cs-CZ" sz="2200" dirty="0"/>
              <a:t> – křesťanské a židovské obchodní komunity (Italové, Alexandrie); „liberální“(klientelismus) obchodní režim; zanedbávání zemědělství v Egyptě;</a:t>
            </a:r>
          </a:p>
          <a:p>
            <a:pPr marL="0" indent="0">
              <a:spcBef>
                <a:spcPts val="0"/>
              </a:spcBef>
              <a:buNone/>
            </a:pPr>
            <a:endParaRPr lang="cs-CZ" sz="1200" dirty="0"/>
          </a:p>
          <a:p>
            <a:pPr>
              <a:spcBef>
                <a:spcPts val="0"/>
              </a:spcBef>
            </a:pPr>
            <a:r>
              <a:rPr lang="cs-CZ" sz="2200" b="1" u="sng" dirty="0"/>
              <a:t>Arabské Španělsko</a:t>
            </a:r>
            <a:r>
              <a:rPr lang="cs-CZ" sz="2200" dirty="0"/>
              <a:t>: bohatý stát od 711; Arabové a berbeři, rozvinuté zemědělství (zahrady Persie); konverze, židé; samostatný </a:t>
            </a:r>
            <a:r>
              <a:rPr lang="cs-CZ" sz="2200" dirty="0" err="1"/>
              <a:t>Umajj</a:t>
            </a:r>
            <a:r>
              <a:rPr lang="cs-CZ" sz="2200" dirty="0"/>
              <a:t>. </a:t>
            </a:r>
            <a:r>
              <a:rPr lang="cs-CZ" sz="2200" b="1" dirty="0" err="1">
                <a:solidFill>
                  <a:srgbClr val="00B050"/>
                </a:solidFill>
              </a:rPr>
              <a:t>chalifát</a:t>
            </a:r>
            <a:r>
              <a:rPr lang="cs-CZ" sz="2200" b="1" dirty="0">
                <a:solidFill>
                  <a:srgbClr val="00B050"/>
                </a:solidFill>
              </a:rPr>
              <a:t> v </a:t>
            </a:r>
            <a:r>
              <a:rPr lang="cs-CZ" sz="2200" b="1" dirty="0" err="1">
                <a:solidFill>
                  <a:srgbClr val="00B050"/>
                </a:solidFill>
              </a:rPr>
              <a:t>Cordóbě</a:t>
            </a:r>
            <a:r>
              <a:rPr lang="cs-CZ" sz="2200" b="1" dirty="0">
                <a:solidFill>
                  <a:srgbClr val="00B050"/>
                </a:solidFill>
              </a:rPr>
              <a:t> </a:t>
            </a:r>
            <a:r>
              <a:rPr lang="cs-CZ" sz="2200" dirty="0"/>
              <a:t>(756-1031) - </a:t>
            </a:r>
            <a:r>
              <a:rPr lang="cs-CZ" sz="2200" b="1" dirty="0"/>
              <a:t>el-</a:t>
            </a:r>
            <a:r>
              <a:rPr lang="cs-CZ" sz="2200" b="1" dirty="0" err="1"/>
              <a:t>Dorado</a:t>
            </a:r>
            <a:r>
              <a:rPr lang="cs-CZ" sz="2200" dirty="0"/>
              <a:t>; </a:t>
            </a:r>
            <a:r>
              <a:rPr lang="cs-CZ" sz="2200" b="1" dirty="0">
                <a:solidFill>
                  <a:srgbClr val="00B050"/>
                </a:solidFill>
              </a:rPr>
              <a:t>emirát</a:t>
            </a:r>
            <a:r>
              <a:rPr lang="cs-CZ" sz="2200" b="1" dirty="0"/>
              <a:t> </a:t>
            </a:r>
            <a:r>
              <a:rPr lang="cs-CZ" sz="2200" b="1" dirty="0">
                <a:solidFill>
                  <a:srgbClr val="00B050"/>
                </a:solidFill>
              </a:rPr>
              <a:t>Granada</a:t>
            </a:r>
            <a:r>
              <a:rPr lang="cs-CZ" sz="2200" b="1" dirty="0"/>
              <a:t> </a:t>
            </a:r>
            <a:r>
              <a:rPr lang="cs-CZ" sz="2200" dirty="0"/>
              <a:t>(1230-1492);</a:t>
            </a:r>
          </a:p>
          <a:p>
            <a:pPr>
              <a:spcBef>
                <a:spcPts val="0"/>
              </a:spcBef>
            </a:pPr>
            <a:endParaRPr lang="cs-CZ" sz="1200" dirty="0"/>
          </a:p>
          <a:p>
            <a:pPr>
              <a:spcBef>
                <a:spcPts val="0"/>
              </a:spcBef>
            </a:pPr>
            <a:r>
              <a:rPr lang="cs-CZ" sz="2200" b="1" dirty="0"/>
              <a:t>Problémy</a:t>
            </a:r>
            <a:r>
              <a:rPr lang="cs-CZ" sz="2200" dirty="0"/>
              <a:t> od 11st.: </a:t>
            </a:r>
            <a:r>
              <a:rPr lang="cs-CZ" sz="2200" b="1" dirty="0" err="1">
                <a:solidFill>
                  <a:srgbClr val="00B050"/>
                </a:solidFill>
              </a:rPr>
              <a:t>Seldžuci</a:t>
            </a:r>
            <a:r>
              <a:rPr lang="cs-CZ" sz="2200" dirty="0"/>
              <a:t> na východě, křížové výpravy, beduínské revolty v Africe; </a:t>
            </a:r>
          </a:p>
          <a:p>
            <a:pPr marL="0" indent="0">
              <a:spcBef>
                <a:spcPts val="0"/>
              </a:spcBef>
              <a:buNone/>
            </a:pPr>
            <a:endParaRPr lang="cs-CZ" sz="1200" dirty="0"/>
          </a:p>
          <a:p>
            <a:pPr>
              <a:spcBef>
                <a:spcPts val="0"/>
              </a:spcBef>
            </a:pPr>
            <a:r>
              <a:rPr lang="cs-CZ" sz="2200" dirty="0"/>
              <a:t>Převrat </a:t>
            </a:r>
            <a:r>
              <a:rPr lang="cs-CZ" sz="2200" b="1" dirty="0" err="1"/>
              <a:t>Saladina</a:t>
            </a:r>
            <a:r>
              <a:rPr lang="cs-CZ" sz="2200" dirty="0"/>
              <a:t> 1171 v </a:t>
            </a:r>
            <a:r>
              <a:rPr lang="cs-CZ" sz="2200" b="1" dirty="0"/>
              <a:t>Egyptě</a:t>
            </a:r>
            <a:r>
              <a:rPr lang="cs-CZ" sz="2200" dirty="0"/>
              <a:t> (Hatín 1187) – </a:t>
            </a:r>
            <a:r>
              <a:rPr lang="cs-CZ" sz="2200" b="1" u="sng" dirty="0" err="1">
                <a:solidFill>
                  <a:srgbClr val="00B050"/>
                </a:solidFill>
              </a:rPr>
              <a:t>Ajjůbovci</a:t>
            </a:r>
            <a:r>
              <a:rPr lang="cs-CZ" sz="2200" dirty="0"/>
              <a:t>; přetížení náklady na armádu – 1250 </a:t>
            </a:r>
            <a:r>
              <a:rPr lang="cs-CZ" sz="2200" b="1" dirty="0">
                <a:solidFill>
                  <a:srgbClr val="00B050"/>
                </a:solidFill>
              </a:rPr>
              <a:t>Mamelucký</a:t>
            </a:r>
            <a:r>
              <a:rPr lang="cs-CZ" sz="2200" b="1" dirty="0"/>
              <a:t> </a:t>
            </a:r>
            <a:r>
              <a:rPr lang="cs-CZ" sz="2200" dirty="0"/>
              <a:t>převrat</a:t>
            </a:r>
            <a:r>
              <a:rPr lang="cs-CZ" sz="2200" b="1" dirty="0"/>
              <a:t> </a:t>
            </a:r>
            <a:r>
              <a:rPr lang="cs-CZ" sz="2200" dirty="0"/>
              <a:t>(efektivní centralizovaný vojenský systém; dobyt </a:t>
            </a:r>
            <a:r>
              <a:rPr lang="cs-CZ" sz="2200" dirty="0" err="1"/>
              <a:t>Ottomany</a:t>
            </a:r>
            <a:r>
              <a:rPr lang="cs-CZ" sz="2200" dirty="0"/>
              <a:t> 1517); </a:t>
            </a:r>
            <a:r>
              <a:rPr lang="cs-CZ" sz="2200" b="1" dirty="0"/>
              <a:t>1260 </a:t>
            </a:r>
            <a:r>
              <a:rPr lang="cs-CZ" sz="2200" b="1" dirty="0" err="1"/>
              <a:t>Ain</a:t>
            </a:r>
            <a:r>
              <a:rPr lang="cs-CZ" sz="2200" b="1" dirty="0"/>
              <a:t> </a:t>
            </a:r>
            <a:r>
              <a:rPr lang="cs-CZ" sz="2200" b="1" dirty="0" err="1"/>
              <a:t>Jalut</a:t>
            </a:r>
            <a:r>
              <a:rPr lang="cs-CZ" sz="2200" b="1" dirty="0"/>
              <a:t> </a:t>
            </a:r>
            <a:r>
              <a:rPr lang="cs-CZ" sz="2200" dirty="0"/>
              <a:t>– Káhira hlavní město;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5322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9455995"/>
              </p:ext>
            </p:extLst>
          </p:nvPr>
        </p:nvGraphicFramePr>
        <p:xfrm>
          <a:off x="3503712" y="1196752"/>
          <a:ext cx="5516530" cy="4225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795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69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Dynastie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Období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Čchin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221-206 BC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Chan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strike="noStrike" dirty="0">
                          <a:solidFill>
                            <a:schemeClr val="tx1"/>
                          </a:solidFill>
                          <a:effectLst/>
                        </a:rPr>
                        <a:t>206 BC – 220</a:t>
                      </a:r>
                      <a:r>
                        <a:rPr lang="cs-CZ" sz="20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 AD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Wej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 (</a:t>
                      </a: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Toba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386–534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Suej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581–618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Tchang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618–907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 err="1">
                          <a:solidFill>
                            <a:schemeClr val="tx1"/>
                          </a:solidFill>
                          <a:effectLst/>
                        </a:rPr>
                        <a:t>Sung</a:t>
                      </a: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 /Song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960–1279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 err="1">
                          <a:solidFill>
                            <a:schemeClr val="tx1"/>
                          </a:solidFill>
                          <a:effectLst/>
                        </a:rPr>
                        <a:t>Jüan</a:t>
                      </a: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 / </a:t>
                      </a:r>
                      <a:r>
                        <a:rPr lang="cs-CZ" sz="2000" u="none" dirty="0" err="1">
                          <a:solidFill>
                            <a:schemeClr val="tx1"/>
                          </a:solidFill>
                          <a:effectLst/>
                        </a:rPr>
                        <a:t>Yuan</a:t>
                      </a: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cs-CZ" sz="2000" b="0" u="none" dirty="0" err="1">
                          <a:solidFill>
                            <a:schemeClr val="tx1"/>
                          </a:solidFill>
                          <a:effectLst/>
                        </a:rPr>
                        <a:t>monglolská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1271–1368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Ming 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>
                          <a:solidFill>
                            <a:schemeClr val="tx1"/>
                          </a:solidFill>
                          <a:effectLst/>
                        </a:rPr>
                        <a:t>1368–1644</a:t>
                      </a:r>
                      <a:endParaRPr lang="cs-CZ" sz="2000" u="none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25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 err="1">
                          <a:solidFill>
                            <a:schemeClr val="tx1"/>
                          </a:solidFill>
                          <a:effectLst/>
                        </a:rPr>
                        <a:t>Čching</a:t>
                      </a: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 / </a:t>
                      </a:r>
                      <a:r>
                        <a:rPr lang="cs-CZ" sz="2000" u="none" dirty="0" err="1">
                          <a:solidFill>
                            <a:schemeClr val="tx1"/>
                          </a:solidFill>
                          <a:effectLst/>
                        </a:rPr>
                        <a:t>Qing</a:t>
                      </a: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2000" b="0" u="none" dirty="0">
                          <a:solidFill>
                            <a:schemeClr val="tx1"/>
                          </a:solidFill>
                          <a:effectLst/>
                        </a:rPr>
                        <a:t>(mandžuská)</a:t>
                      </a:r>
                      <a:endParaRPr lang="cs-CZ" sz="2000" b="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000" u="none" dirty="0">
                          <a:solidFill>
                            <a:schemeClr val="tx1"/>
                          </a:solidFill>
                          <a:effectLst/>
                        </a:rPr>
                        <a:t>1644–1911</a:t>
                      </a:r>
                      <a:endParaRPr lang="cs-CZ" sz="2000" u="none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67037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Sunny Alhambra | Plakáty, Obrazy a Fototapety na zeď | Posters.cz">
            <a:extLst>
              <a:ext uri="{FF2B5EF4-FFF2-40B4-BE49-F238E27FC236}">
                <a16:creationId xmlns:a16="http://schemas.microsoft.com/office/drawing/2014/main" id="{04A12B8D-664C-4C5C-A5D6-48BD6C3E9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814" y="128973"/>
            <a:ext cx="5853190" cy="3908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he Alhambra">
            <a:extLst>
              <a:ext uri="{FF2B5EF4-FFF2-40B4-BE49-F238E27FC236}">
                <a16:creationId xmlns:a16="http://schemas.microsoft.com/office/drawing/2014/main" id="{85AB8A65-5988-41FD-8C71-1489F63CF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821" y="4183949"/>
            <a:ext cx="5946183" cy="23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he Great Mosque of Córdoba – Smarthistory">
            <a:extLst>
              <a:ext uri="{FF2B5EF4-FFF2-40B4-BE49-F238E27FC236}">
                <a16:creationId xmlns:a16="http://schemas.microsoft.com/office/drawing/2014/main" id="{4CFF5F80-2F83-470D-AB0E-2760F06CD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16" y="59231"/>
            <a:ext cx="4718266" cy="313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he Great Mosque of Córdoba (article) | Khan Academy">
            <a:extLst>
              <a:ext uri="{FF2B5EF4-FFF2-40B4-BE49-F238E27FC236}">
                <a16:creationId xmlns:a16="http://schemas.microsoft.com/office/drawing/2014/main" id="{5B882690-56AC-42D9-8474-992643054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16" y="3305014"/>
            <a:ext cx="4698682" cy="313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552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C8DC32A-3E62-4395-B6B5-9E0B69401A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075" y="0"/>
            <a:ext cx="47339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9A51205-D4B2-4DA1-9934-F31EB99AF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28420"/>
            <a:ext cx="6498490" cy="612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Attributed arms of the Mamluk Sultan">
            <a:extLst>
              <a:ext uri="{FF2B5EF4-FFF2-40B4-BE49-F238E27FC236}">
                <a16:creationId xmlns:a16="http://schemas.microsoft.com/office/drawing/2014/main" id="{51ACDA1A-8269-4287-96A7-92BD8A70E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584" y="0"/>
            <a:ext cx="2128982" cy="2162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6305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rewminate.com/wp-content/uploads/2017/03/CentralAsia02.png">
            <a:extLst>
              <a:ext uri="{FF2B5EF4-FFF2-40B4-BE49-F238E27FC236}">
                <a16:creationId xmlns:a16="http://schemas.microsoft.com/office/drawing/2014/main" id="{3D6231D7-2014-4CE3-8015-2FC42DBC6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538"/>
            <a:ext cx="12192000" cy="587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0992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764704"/>
            <a:ext cx="8352928" cy="5633876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295800" y="18864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Samarkand (Uzbekistán)</a:t>
            </a:r>
          </a:p>
        </p:txBody>
      </p:sp>
    </p:spTree>
    <p:extLst>
      <p:ext uri="{BB962C8B-B14F-4D97-AF65-F5344CB8AC3E}">
        <p14:creationId xmlns:p14="http://schemas.microsoft.com/office/powerpoint/2010/main" val="3062835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8" y="836712"/>
            <a:ext cx="7812360" cy="585927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5087888" y="260648"/>
            <a:ext cx="2267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 err="1"/>
              <a:t>Bukchara</a:t>
            </a:r>
            <a:r>
              <a:rPr lang="cs-CZ" dirty="0"/>
              <a:t> (Uzbekistán)</a:t>
            </a:r>
          </a:p>
        </p:txBody>
      </p:sp>
    </p:spTree>
    <p:extLst>
      <p:ext uri="{BB962C8B-B14F-4D97-AF65-F5344CB8AC3E}">
        <p14:creationId xmlns:p14="http://schemas.microsoft.com/office/powerpoint/2010/main" val="1394107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19" y="764704"/>
            <a:ext cx="7691374" cy="511256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4295800" y="18864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err="1"/>
              <a:t>Merv</a:t>
            </a:r>
            <a:r>
              <a:rPr lang="cs-CZ" dirty="0"/>
              <a:t> (Turkmenistán)</a:t>
            </a:r>
          </a:p>
        </p:txBody>
      </p:sp>
    </p:spTree>
    <p:extLst>
      <p:ext uri="{BB962C8B-B14F-4D97-AF65-F5344CB8AC3E}">
        <p14:creationId xmlns:p14="http://schemas.microsoft.com/office/powerpoint/2010/main" val="37591807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A6F00D-98DF-49B4-B3EE-805E69C1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b="1" dirty="0">
                <a:latin typeface="+mn-lt"/>
              </a:rPr>
              <a:t>Asijské ekonomiky</a:t>
            </a:r>
            <a:endParaRPr lang="cs-CZ" sz="3200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8CCF4F2-3A75-4F6D-BC19-BF6E4E033E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Indie</a:t>
            </a:r>
            <a:r>
              <a:rPr lang="cs-CZ" sz="2000" dirty="0"/>
              <a:t> – pobřežní obchodní státy (</a:t>
            </a:r>
            <a:r>
              <a:rPr lang="cs-CZ" sz="2000" dirty="0" err="1"/>
              <a:t>Malabar</a:t>
            </a:r>
            <a:r>
              <a:rPr lang="cs-CZ" sz="2000" dirty="0"/>
              <a:t> a </a:t>
            </a:r>
            <a:r>
              <a:rPr lang="cs-CZ" sz="2000" dirty="0" err="1"/>
              <a:t>Koromandel</a:t>
            </a:r>
            <a:r>
              <a:rPr lang="cs-CZ" sz="2000" dirty="0"/>
              <a:t>) a vnitrozemské expanzivní říše (</a:t>
            </a:r>
            <a:r>
              <a:rPr lang="cs-CZ" sz="2000" dirty="0" err="1"/>
              <a:t>Chola</a:t>
            </a:r>
            <a:r>
              <a:rPr lang="cs-CZ" sz="2000" dirty="0"/>
              <a:t>); zlatý věk už za říše </a:t>
            </a:r>
            <a:r>
              <a:rPr lang="cs-CZ" sz="2000" dirty="0" err="1"/>
              <a:t>Guptů</a:t>
            </a:r>
            <a:r>
              <a:rPr lang="cs-CZ" sz="2000" dirty="0"/>
              <a:t> (320-550); pronikání islámu;</a:t>
            </a:r>
          </a:p>
          <a:p>
            <a:r>
              <a:rPr lang="cs-CZ" sz="2000" dirty="0"/>
              <a:t>Bavlna a pepř, přístup ke všemu zboží Asie…</a:t>
            </a:r>
          </a:p>
          <a:p>
            <a:endParaRPr lang="cs-CZ" sz="900" b="1" dirty="0"/>
          </a:p>
          <a:p>
            <a:r>
              <a:rPr lang="cs-CZ" sz="2000" b="1" dirty="0"/>
              <a:t>Jihovýchodní Asie</a:t>
            </a:r>
            <a:r>
              <a:rPr lang="cs-CZ" sz="2000" dirty="0"/>
              <a:t>: pevnina - usazené zemědělské populace (Barma, Siam); ostrovy – obchodní státy (Sumatra, Borneo, Jáva) + Moluky;</a:t>
            </a:r>
          </a:p>
          <a:p>
            <a:r>
              <a:rPr lang="cs-CZ" sz="2000" dirty="0"/>
              <a:t>Poloostrovy - rýže a potraviny; ostrovy - koření (hřebíček, muškátový oříšek a muškátový květ);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029911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B650D9-DE60-4D79-AB49-F3F0E3FA8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8188" y="18255"/>
            <a:ext cx="10385612" cy="1325563"/>
          </a:xfrm>
        </p:spPr>
        <p:txBody>
          <a:bodyPr/>
          <a:lstStyle/>
          <a:p>
            <a:r>
              <a:rPr lang="cs-CZ" sz="3600" b="1" dirty="0">
                <a:latin typeface="+mn-lt"/>
              </a:rPr>
              <a:t>Čína</a:t>
            </a:r>
            <a:endParaRPr lang="cs-CZ" b="1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D0CD26-3C76-4BA8-9A5B-B1DB8BAC4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31215"/>
            <a:ext cx="10515600" cy="5288437"/>
          </a:xfrm>
        </p:spPr>
        <p:txBody>
          <a:bodyPr>
            <a:normAutofit/>
          </a:bodyPr>
          <a:lstStyle/>
          <a:p>
            <a:r>
              <a:rPr lang="cs-CZ" sz="2000" b="1" dirty="0" err="1"/>
              <a:t>Čchin</a:t>
            </a:r>
            <a:r>
              <a:rPr lang="cs-CZ" sz="2000" dirty="0"/>
              <a:t> (221-206 BC) – </a:t>
            </a:r>
            <a:r>
              <a:rPr lang="cs-CZ" sz="2000" b="1" dirty="0"/>
              <a:t>centralizovaný</a:t>
            </a:r>
            <a:r>
              <a:rPr lang="cs-CZ" sz="2000" dirty="0"/>
              <a:t>, despotický stát;</a:t>
            </a:r>
          </a:p>
          <a:p>
            <a:r>
              <a:rPr lang="cs-CZ" sz="2000" dirty="0" err="1"/>
              <a:t>Chan</a:t>
            </a:r>
            <a:r>
              <a:rPr lang="cs-CZ" sz="2000" dirty="0"/>
              <a:t> (206 BC – 220 AD) – první vrchol – </a:t>
            </a:r>
            <a:r>
              <a:rPr lang="cs-CZ" sz="2000" b="1" dirty="0"/>
              <a:t>byrokratický</a:t>
            </a:r>
            <a:r>
              <a:rPr lang="cs-CZ" sz="2000" dirty="0"/>
              <a:t> </a:t>
            </a:r>
            <a:r>
              <a:rPr lang="cs-CZ" sz="2000" b="1" dirty="0"/>
              <a:t>konfuciánský</a:t>
            </a:r>
            <a:r>
              <a:rPr lang="cs-CZ" sz="2000" dirty="0"/>
              <a:t> systém;</a:t>
            </a:r>
          </a:p>
          <a:p>
            <a:r>
              <a:rPr lang="cs-CZ" sz="2000" dirty="0"/>
              <a:t>Vláda turkického klanu </a:t>
            </a:r>
            <a:r>
              <a:rPr lang="cs-CZ" sz="2000" dirty="0" err="1"/>
              <a:t>Toba</a:t>
            </a:r>
            <a:r>
              <a:rPr lang="cs-CZ" sz="2000" dirty="0"/>
              <a:t> (386-534) – přesun obyvatel na </a:t>
            </a:r>
            <a:r>
              <a:rPr lang="cs-CZ" sz="2000" b="1" dirty="0"/>
              <a:t>jih</a:t>
            </a:r>
            <a:r>
              <a:rPr lang="cs-CZ" sz="2000" dirty="0"/>
              <a:t> (rýže) k </a:t>
            </a:r>
            <a:r>
              <a:rPr lang="cs-CZ" sz="2000" b="1" dirty="0"/>
              <a:t>Jang-c-</a:t>
            </a:r>
            <a:r>
              <a:rPr lang="cs-CZ" sz="2000" b="1" dirty="0" err="1"/>
              <a:t>tiang</a:t>
            </a:r>
            <a:r>
              <a:rPr lang="cs-CZ" sz="2000" dirty="0"/>
              <a:t> (budhismus);</a:t>
            </a:r>
          </a:p>
          <a:p>
            <a:r>
              <a:rPr lang="cs-CZ" sz="2000" dirty="0"/>
              <a:t>Znovusjednocení generály </a:t>
            </a:r>
            <a:r>
              <a:rPr lang="cs-CZ" sz="2000" dirty="0" err="1"/>
              <a:t>Suej</a:t>
            </a:r>
            <a:r>
              <a:rPr lang="cs-CZ" sz="2000" dirty="0"/>
              <a:t> (581-618) a úspěšná epocha </a:t>
            </a:r>
            <a:r>
              <a:rPr lang="cs-CZ" sz="2000" b="1" u="sng" dirty="0" err="1"/>
              <a:t>Tchang</a:t>
            </a:r>
            <a:r>
              <a:rPr lang="cs-CZ" sz="2000" dirty="0"/>
              <a:t> (618-907) – kulturní vliv v celé Asii (JVA, Korea, Japonsko); </a:t>
            </a:r>
            <a:r>
              <a:rPr lang="cs-CZ" sz="2000" b="1" dirty="0"/>
              <a:t>monetizace</a:t>
            </a:r>
            <a:r>
              <a:rPr lang="cs-CZ" sz="2000" dirty="0"/>
              <a:t> (stříbro);</a:t>
            </a:r>
          </a:p>
          <a:p>
            <a:r>
              <a:rPr lang="cs-CZ" sz="2000" dirty="0"/>
              <a:t>Po období konfliktů </a:t>
            </a:r>
            <a:r>
              <a:rPr lang="cs-CZ" sz="2000" b="1" dirty="0"/>
              <a:t>vrchol</a:t>
            </a:r>
            <a:r>
              <a:rPr lang="cs-CZ" sz="2000" dirty="0"/>
              <a:t> za </a:t>
            </a:r>
            <a:r>
              <a:rPr lang="cs-CZ" sz="2000" b="1" u="sng" dirty="0" err="1"/>
              <a:t>Sung</a:t>
            </a:r>
            <a:r>
              <a:rPr lang="cs-CZ" sz="2000" dirty="0"/>
              <a:t> (960-1279) – ekonomická expanze na jihu, zemědělská revoluce, růst populace (z 59 na 100mil.); tržní specializace, infrastruktura (Marco Polo), obchod;</a:t>
            </a:r>
          </a:p>
          <a:p>
            <a:r>
              <a:rPr lang="cs-CZ" sz="2000" dirty="0"/>
              <a:t>Konflikt s </a:t>
            </a:r>
            <a:r>
              <a:rPr lang="cs-CZ" sz="2000" b="1" dirty="0"/>
              <a:t>nomády</a:t>
            </a:r>
            <a:r>
              <a:rPr lang="cs-CZ" sz="2000" dirty="0"/>
              <a:t>, armáda až 1,25mil(!) – </a:t>
            </a:r>
            <a:r>
              <a:rPr lang="cs-CZ" sz="2000" dirty="0" err="1"/>
              <a:t>Džurdženi</a:t>
            </a:r>
            <a:r>
              <a:rPr lang="cs-CZ" sz="2000" dirty="0"/>
              <a:t> – opuštění severu…</a:t>
            </a:r>
          </a:p>
          <a:p>
            <a:r>
              <a:rPr lang="cs-CZ" sz="2000" dirty="0"/>
              <a:t>Budování přístavů, </a:t>
            </a:r>
            <a:r>
              <a:rPr lang="cs-CZ" sz="2000" b="1" dirty="0"/>
              <a:t>lodě</a:t>
            </a:r>
            <a:r>
              <a:rPr lang="cs-CZ" sz="2000" dirty="0"/>
              <a:t>, kompas, mapy; export hedvábí a porcelánu, dovoz koření a stříbra; produkce oceli (1078 jako Evropa 1700), střelný prach;</a:t>
            </a:r>
          </a:p>
          <a:p>
            <a:r>
              <a:rPr lang="cs-CZ" sz="2000" dirty="0"/>
              <a:t>Konfuciánství – loajalita, autority, soběstačnost, zemědělství;</a:t>
            </a:r>
          </a:p>
          <a:p>
            <a:endParaRPr lang="cs-CZ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63A5C5B-94A6-4B39-83D2-EB7CC0988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514" y="76841"/>
            <a:ext cx="2276379" cy="171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414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C4A6A1E-023A-41DE-BBDB-0D5E94F98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795" y="0"/>
            <a:ext cx="8336410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10350285" y="5215575"/>
            <a:ext cx="184171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/>
              <a:t>de </a:t>
            </a:r>
            <a:r>
              <a:rPr lang="cs-CZ" sz="1200" dirty="0" err="1"/>
              <a:t>Steuben's</a:t>
            </a:r>
            <a:r>
              <a:rPr lang="cs-CZ" sz="1200" dirty="0"/>
              <a:t> </a:t>
            </a:r>
            <a:r>
              <a:rPr lang="cs-CZ" sz="1200" i="1" dirty="0" err="1"/>
              <a:t>Bataille</a:t>
            </a:r>
            <a:r>
              <a:rPr lang="cs-CZ" sz="1200" i="1" dirty="0"/>
              <a:t> de </a:t>
            </a:r>
            <a:r>
              <a:rPr lang="cs-CZ" sz="1200" i="1" dirty="0" err="1"/>
              <a:t>Poitiers</a:t>
            </a:r>
            <a:r>
              <a:rPr lang="cs-CZ" sz="1200" i="1" dirty="0"/>
              <a:t>, 732</a:t>
            </a:r>
          </a:p>
          <a:p>
            <a:endParaRPr lang="cs-CZ" sz="1200" dirty="0"/>
          </a:p>
          <a:p>
            <a:r>
              <a:rPr lang="cs-CZ" sz="1200" dirty="0"/>
              <a:t>Vítězný Karel </a:t>
            </a:r>
            <a:r>
              <a:rPr lang="cs-CZ" sz="1200" dirty="0" err="1"/>
              <a:t>Martel</a:t>
            </a:r>
            <a:r>
              <a:rPr lang="cs-CZ" sz="1200" dirty="0"/>
              <a:t> (718-741) čelí Abdul </a:t>
            </a:r>
            <a:r>
              <a:rPr lang="cs-CZ" sz="1200" dirty="0" err="1"/>
              <a:t>Rahmanovi</a:t>
            </a:r>
            <a:r>
              <a:rPr lang="cs-CZ" sz="1200" dirty="0"/>
              <a:t> Al </a:t>
            </a:r>
            <a:r>
              <a:rPr lang="cs-CZ" sz="1200" dirty="0" err="1"/>
              <a:t>Ghafiqimu</a:t>
            </a:r>
            <a:r>
              <a:rPr lang="cs-CZ" sz="1200" dirty="0"/>
              <a:t> v bitvě u </a:t>
            </a:r>
            <a:r>
              <a:rPr lang="cs-CZ" sz="1200" dirty="0" err="1"/>
              <a:t>Tours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8266447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D:\23120\Desktop\Nová složka\Mapy OK\Čína-stará3.gif">
            <a:extLst>
              <a:ext uri="{FF2B5EF4-FFF2-40B4-BE49-F238E27FC236}">
                <a16:creationId xmlns:a16="http://schemas.microsoft.com/office/drawing/2014/main" id="{4BF79394-8DCF-4606-A338-93B2FEE68CE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365" y="275734"/>
            <a:ext cx="8465269" cy="63065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3843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thumb/1/17/Ming-Beamtenpr%C3%BCfungen1.jpg/1920px-Ming-Beamtenpr%C3%BCfungen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10" y="2774441"/>
            <a:ext cx="6026986" cy="3939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hina&amp;#39;s schools are testing factories. Why is Britain so keen to copy them?  | Simon Jenkins | The Guard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29" y="1620253"/>
            <a:ext cx="5093702" cy="509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ivil-service imperial examinations in China « Life of a Roo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190" y="164032"/>
            <a:ext cx="3757027" cy="2507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5670816" y="398947"/>
            <a:ext cx="62138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202122"/>
                </a:solidFill>
              </a:rPr>
              <a:t>Císařská zkouška - systém se stal dominantním za dynastie </a:t>
            </a:r>
            <a:r>
              <a:rPr lang="cs-CZ" b="1" dirty="0">
                <a:solidFill>
                  <a:srgbClr val="202122"/>
                </a:solidFill>
              </a:rPr>
              <a:t>Song</a:t>
            </a:r>
            <a:r>
              <a:rPr lang="cs-CZ" dirty="0">
                <a:solidFill>
                  <a:srgbClr val="202122"/>
                </a:solidFill>
              </a:rPr>
              <a:t> (960-1279) a trval téměř tisíc let až do svého zrušení v rámci reforem na konci dynastie </a:t>
            </a:r>
            <a:r>
              <a:rPr lang="cs-CZ" b="1" dirty="0" err="1">
                <a:solidFill>
                  <a:srgbClr val="202122"/>
                </a:solidFill>
              </a:rPr>
              <a:t>Čching</a:t>
            </a:r>
            <a:r>
              <a:rPr lang="cs-CZ" dirty="0">
                <a:solidFill>
                  <a:srgbClr val="202122"/>
                </a:solidFill>
              </a:rPr>
              <a:t> v roce </a:t>
            </a:r>
            <a:r>
              <a:rPr lang="cs-CZ" b="1" dirty="0">
                <a:solidFill>
                  <a:srgbClr val="202122"/>
                </a:solidFill>
              </a:rPr>
              <a:t>1905</a:t>
            </a:r>
            <a:r>
              <a:rPr lang="cs-CZ" dirty="0">
                <a:solidFill>
                  <a:srgbClr val="202122"/>
                </a:solidFill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30925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AD Classics: Forbidden City / Kuai Xiang | ArchDa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67" y="84763"/>
            <a:ext cx="5106957" cy="340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upload.wikimedia.org/wikipedia/commons/f/f2/Beijing_histo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404" y="199785"/>
            <a:ext cx="5754739" cy="455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DCA3DAA8-EBEA-461E-85BD-5C71B44D5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67" y="3578600"/>
            <a:ext cx="5056501" cy="3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7056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environmentalchina.history.lmu.build/wp-content/uploads/2019/04/IMG_4688.jp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" y="1773793"/>
            <a:ext cx="7094476" cy="456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cdn.britannica.com/75/196675-050-4E4DD725/Cargo-barges-Grand-Canal-China-Hangzho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869" y="3610947"/>
            <a:ext cx="4543086" cy="303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hina&amp;#39;s Grand Canal, the longest in the Wor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869" y="177282"/>
            <a:ext cx="4404521" cy="311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720064" y="6336462"/>
            <a:ext cx="3473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Sui</a:t>
            </a:r>
            <a:r>
              <a:rPr lang="cs-CZ" dirty="0"/>
              <a:t> 581-618; 1271-1633 (1776km)</a:t>
            </a:r>
          </a:p>
        </p:txBody>
      </p:sp>
      <p:pic>
        <p:nvPicPr>
          <p:cNvPr id="4" name="Picture 4" descr="undefined">
            <a:extLst>
              <a:ext uri="{FF2B5EF4-FFF2-40B4-BE49-F238E27FC236}">
                <a16:creationId xmlns:a16="http://schemas.microsoft.com/office/drawing/2014/main" id="{F6408C8B-8A8E-4ABE-BB67-6BC8AF4E2E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1" y="115251"/>
            <a:ext cx="2880231" cy="162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1781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1E216A-0EBD-4C07-86DD-2117F9C17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6395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3200" b="1" dirty="0" err="1">
                <a:latin typeface="+mn-lt"/>
              </a:rPr>
              <a:t>Čeng</a:t>
            </a:r>
            <a:r>
              <a:rPr lang="cs-CZ" sz="3200" b="1" dirty="0">
                <a:latin typeface="+mn-lt"/>
              </a:rPr>
              <a:t> che</a:t>
            </a:r>
            <a:r>
              <a:rPr lang="cs-CZ" sz="3200" dirty="0">
                <a:latin typeface="+mn-lt"/>
              </a:rPr>
              <a:t>/</a:t>
            </a:r>
            <a:r>
              <a:rPr lang="cs-CZ" sz="3200" dirty="0" err="1">
                <a:latin typeface="+mn-lt"/>
              </a:rPr>
              <a:t>Zheng</a:t>
            </a:r>
            <a:r>
              <a:rPr lang="cs-CZ" sz="3200" dirty="0">
                <a:latin typeface="+mn-lt"/>
              </a:rPr>
              <a:t> he </a:t>
            </a:r>
            <a:r>
              <a:rPr lang="cs-CZ" sz="3200" b="1" dirty="0">
                <a:latin typeface="+mn-lt"/>
              </a:rPr>
              <a:t>– 1405 v </a:t>
            </a:r>
            <a:r>
              <a:rPr lang="cs-CZ" sz="3200" b="1" dirty="0" err="1">
                <a:latin typeface="+mn-lt"/>
              </a:rPr>
              <a:t>Malacce</a:t>
            </a:r>
            <a:r>
              <a:rPr lang="cs-CZ" sz="3200" b="1" dirty="0">
                <a:latin typeface="+mn-lt"/>
              </a:rPr>
              <a:t>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1EF1082-D66F-499B-AB53-9EC4D469F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924" y="2686640"/>
            <a:ext cx="5720076" cy="4171360"/>
          </a:xfrm>
          <a:prstGeom prst="rect">
            <a:avLst/>
          </a:prstGeom>
        </p:spPr>
      </p:pic>
      <p:pic>
        <p:nvPicPr>
          <p:cNvPr id="1044" name="Picture 20" descr="The imagined appearance of the Zheng He Treasure Fleet. Source: Lin... |  Download Scientific Diagram">
            <a:extLst>
              <a:ext uri="{FF2B5EF4-FFF2-40B4-BE49-F238E27FC236}">
                <a16:creationId xmlns:a16="http://schemas.microsoft.com/office/drawing/2014/main" id="{975A5976-95A5-4FA6-A51A-71739332D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0031"/>
            <a:ext cx="6522436" cy="4013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7747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0680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latin typeface="+mn-lt"/>
              </a:rPr>
              <a:t>Vpád Mongolů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44717" y="1052737"/>
            <a:ext cx="10312923" cy="5073427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Analogie - Řím (</a:t>
            </a:r>
            <a:r>
              <a:rPr lang="cs-CZ" dirty="0" err="1"/>
              <a:t>Skythie</a:t>
            </a:r>
            <a:r>
              <a:rPr lang="cs-CZ" dirty="0"/>
              <a:t> a </a:t>
            </a:r>
            <a:r>
              <a:rPr lang="cs-CZ" dirty="0" err="1"/>
              <a:t>Parthie</a:t>
            </a:r>
            <a:r>
              <a:rPr lang="cs-CZ" dirty="0"/>
              <a:t>), Evropa (Hunové a Avaři), </a:t>
            </a:r>
            <a:br>
              <a:rPr lang="cs-CZ" dirty="0"/>
            </a:br>
            <a:r>
              <a:rPr lang="cs-CZ" dirty="0"/>
              <a:t>Čína (</a:t>
            </a:r>
            <a:r>
              <a:rPr lang="cs-CZ" dirty="0" err="1"/>
              <a:t>Hsiung</a:t>
            </a:r>
            <a:r>
              <a:rPr lang="cs-CZ" dirty="0"/>
              <a:t>-nu);</a:t>
            </a:r>
          </a:p>
          <a:p>
            <a:endParaRPr lang="cs-CZ" sz="1100" dirty="0"/>
          </a:p>
          <a:p>
            <a:r>
              <a:rPr lang="cs-CZ" b="1" dirty="0"/>
              <a:t>Hedvábná stezka</a:t>
            </a:r>
            <a:r>
              <a:rPr lang="cs-CZ" dirty="0"/>
              <a:t>: luxus východu za otroky, kožešiny, jantar, vosk, med – </a:t>
            </a:r>
            <a:r>
              <a:rPr lang="cs-CZ" b="1" dirty="0"/>
              <a:t>danění</a:t>
            </a:r>
            <a:r>
              <a:rPr lang="cs-CZ" dirty="0"/>
              <a:t> karavan výnosnější než plundrování;</a:t>
            </a:r>
          </a:p>
          <a:p>
            <a:r>
              <a:rPr lang="cs-CZ" b="1" dirty="0" err="1"/>
              <a:t>Sung</a:t>
            </a:r>
            <a:r>
              <a:rPr lang="cs-CZ" dirty="0"/>
              <a:t> proti nájezdníkům (</a:t>
            </a:r>
            <a:r>
              <a:rPr lang="cs-CZ" dirty="0" err="1"/>
              <a:t>Liao</a:t>
            </a:r>
            <a:r>
              <a:rPr lang="cs-CZ" dirty="0"/>
              <a:t>, </a:t>
            </a:r>
            <a:r>
              <a:rPr lang="cs-CZ" dirty="0" err="1"/>
              <a:t>Hsi</a:t>
            </a:r>
            <a:r>
              <a:rPr lang="cs-CZ" dirty="0"/>
              <a:t> </a:t>
            </a:r>
            <a:r>
              <a:rPr lang="cs-CZ" dirty="0" err="1"/>
              <a:t>Hsia</a:t>
            </a:r>
            <a:r>
              <a:rPr lang="cs-CZ" dirty="0"/>
              <a:t>), přemoženi </a:t>
            </a:r>
            <a:r>
              <a:rPr lang="cs-CZ" dirty="0" err="1"/>
              <a:t>Džurdženy</a:t>
            </a:r>
            <a:r>
              <a:rPr lang="cs-CZ" dirty="0"/>
              <a:t> (Jin)…</a:t>
            </a:r>
          </a:p>
          <a:p>
            <a:r>
              <a:rPr lang="cs-CZ" dirty="0" err="1"/>
              <a:t>Temüdžin</a:t>
            </a:r>
            <a:r>
              <a:rPr lang="cs-CZ" dirty="0"/>
              <a:t> 1206 </a:t>
            </a:r>
            <a:r>
              <a:rPr lang="cs-CZ" b="1" u="sng" dirty="0"/>
              <a:t>Čingischán</a:t>
            </a:r>
            <a:r>
              <a:rPr lang="cs-CZ" dirty="0"/>
              <a:t>: napadení Číny </a:t>
            </a:r>
            <a:r>
              <a:rPr lang="cs-CZ" b="1" dirty="0"/>
              <a:t>1211</a:t>
            </a:r>
            <a:r>
              <a:rPr lang="cs-CZ" dirty="0"/>
              <a:t> -&gt; Peking 1215, ovládnutí severu 1234 (redukce </a:t>
            </a:r>
            <a:r>
              <a:rPr lang="cs-CZ" dirty="0" err="1"/>
              <a:t>polulace</a:t>
            </a:r>
            <a:r>
              <a:rPr lang="cs-CZ" dirty="0"/>
              <a:t> 35mil. z 115);</a:t>
            </a:r>
          </a:p>
          <a:p>
            <a:r>
              <a:rPr lang="cs-CZ" dirty="0"/>
              <a:t>Chán zemřel 1227 – </a:t>
            </a:r>
            <a:r>
              <a:rPr lang="cs-CZ" dirty="0" err="1"/>
              <a:t>Ögedaj</a:t>
            </a:r>
            <a:r>
              <a:rPr lang="cs-CZ" dirty="0"/>
              <a:t> dobyl Kyjev 1240 a Maďarsko 1241, zemřel 1245;</a:t>
            </a:r>
          </a:p>
          <a:p>
            <a:r>
              <a:rPr lang="cs-CZ" dirty="0" err="1"/>
              <a:t>Möngke</a:t>
            </a:r>
            <a:r>
              <a:rPr lang="cs-CZ" dirty="0"/>
              <a:t> dobyl 1258 </a:t>
            </a:r>
            <a:r>
              <a:rPr lang="cs-CZ" b="1" dirty="0"/>
              <a:t>Bagdád</a:t>
            </a:r>
            <a:r>
              <a:rPr lang="cs-CZ" dirty="0"/>
              <a:t> a </a:t>
            </a:r>
            <a:r>
              <a:rPr lang="cs-CZ" b="1" dirty="0"/>
              <a:t>Damašek</a:t>
            </a:r>
            <a:r>
              <a:rPr lang="cs-CZ" dirty="0"/>
              <a:t>; (</a:t>
            </a:r>
            <a:r>
              <a:rPr lang="cs-CZ" b="1" dirty="0" err="1"/>
              <a:t>Ain</a:t>
            </a:r>
            <a:r>
              <a:rPr lang="cs-CZ" b="1" dirty="0"/>
              <a:t> </a:t>
            </a:r>
            <a:r>
              <a:rPr lang="cs-CZ" b="1" dirty="0" err="1"/>
              <a:t>Džálút</a:t>
            </a:r>
            <a:r>
              <a:rPr lang="cs-CZ" b="1" dirty="0"/>
              <a:t> </a:t>
            </a:r>
            <a:r>
              <a:rPr lang="cs-CZ" dirty="0"/>
              <a:t>1260)</a:t>
            </a:r>
          </a:p>
          <a:p>
            <a:r>
              <a:rPr lang="cs-CZ" dirty="0"/>
              <a:t>1276 odevzdali </a:t>
            </a:r>
            <a:r>
              <a:rPr lang="cs-CZ" dirty="0" err="1"/>
              <a:t>Sung</a:t>
            </a:r>
            <a:r>
              <a:rPr lang="cs-CZ" dirty="0"/>
              <a:t> vládu v Číně (dynastie </a:t>
            </a:r>
            <a:r>
              <a:rPr lang="cs-CZ" dirty="0" err="1"/>
              <a:t>Jüan</a:t>
            </a:r>
            <a:r>
              <a:rPr lang="cs-CZ" dirty="0"/>
              <a:t> 1271 </a:t>
            </a:r>
            <a:r>
              <a:rPr lang="cs-CZ" dirty="0" err="1"/>
              <a:t>Kublai</a:t>
            </a:r>
            <a:r>
              <a:rPr lang="cs-CZ" dirty="0"/>
              <a:t> </a:t>
            </a:r>
            <a:r>
              <a:rPr lang="cs-CZ" dirty="0" err="1"/>
              <a:t>Khan</a:t>
            </a:r>
            <a:r>
              <a:rPr lang="cs-CZ" dirty="0"/>
              <a:t> -1368 Ming); Korea a Japonsko (neúspěch 1281);</a:t>
            </a:r>
          </a:p>
          <a:p>
            <a:endParaRPr lang="cs-CZ" sz="1100" dirty="0"/>
          </a:p>
          <a:p>
            <a:r>
              <a:rPr lang="cs-CZ" dirty="0"/>
              <a:t>Volná kontrola území (kromě Číny a Persie) - příklad Zlatá horda;</a:t>
            </a:r>
          </a:p>
          <a:p>
            <a:r>
              <a:rPr lang="cs-CZ" b="1" dirty="0"/>
              <a:t>Pax </a:t>
            </a:r>
            <a:r>
              <a:rPr lang="cs-CZ" b="1" dirty="0" err="1"/>
              <a:t>Mongolica</a:t>
            </a:r>
            <a:r>
              <a:rPr lang="cs-CZ" b="1" dirty="0"/>
              <a:t> </a:t>
            </a:r>
            <a:r>
              <a:rPr lang="cs-CZ" dirty="0"/>
              <a:t>– kontrola a zabezpečení obchodu přes střední Asii (Krym-Peking 8-11měsíců) – tratí </a:t>
            </a:r>
            <a:r>
              <a:rPr lang="cs-CZ" b="1" dirty="0"/>
              <a:t>Muslimové</a:t>
            </a:r>
            <a:r>
              <a:rPr lang="cs-CZ" dirty="0"/>
              <a:t>, získávají </a:t>
            </a:r>
            <a:r>
              <a:rPr lang="cs-CZ" b="1" dirty="0"/>
              <a:t>Italové</a:t>
            </a:r>
            <a:r>
              <a:rPr lang="cs-CZ" dirty="0"/>
              <a:t>;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736C6F4-A570-4DBA-844D-AB606DD1B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387" y="95870"/>
            <a:ext cx="2276475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2016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76672"/>
            <a:ext cx="6093296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502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rewminate.com/wp-content/uploads/2017/03/CentralAsia09.png">
            <a:extLst>
              <a:ext uri="{FF2B5EF4-FFF2-40B4-BE49-F238E27FC236}">
                <a16:creationId xmlns:a16="http://schemas.microsoft.com/office/drawing/2014/main" id="{10EE8A18-0F3D-4521-9791-8EDB12CC1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505" y="857250"/>
            <a:ext cx="794980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4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ict states of the Mongol Emp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310" y="352708"/>
            <a:ext cx="7714103" cy="586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596128" y="6323960"/>
            <a:ext cx="529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Státy po dezintegraci </a:t>
            </a:r>
            <a:r>
              <a:rPr lang="cs-CZ" dirty="0" err="1"/>
              <a:t>Mongoského</a:t>
            </a:r>
            <a:r>
              <a:rPr lang="cs-CZ" dirty="0"/>
              <a:t> impéria (1335)</a:t>
            </a:r>
          </a:p>
        </p:txBody>
      </p:sp>
    </p:spTree>
    <p:extLst>
      <p:ext uri="{BB962C8B-B14F-4D97-AF65-F5344CB8AC3E}">
        <p14:creationId xmlns:p14="http://schemas.microsoft.com/office/powerpoint/2010/main" val="16322512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91544" y="579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cs-CZ" sz="3600" b="1" dirty="0">
                <a:latin typeface="+mn-lt"/>
              </a:rPr>
              <a:t>Křesťanská expanze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95080" y="1148796"/>
            <a:ext cx="10001840" cy="5688632"/>
          </a:xfrm>
        </p:spPr>
        <p:txBody>
          <a:bodyPr>
            <a:normAutofit/>
          </a:bodyPr>
          <a:lstStyle/>
          <a:p>
            <a:r>
              <a:rPr lang="cs-CZ" sz="2000" b="1" u="sng" dirty="0"/>
              <a:t>Obrat</a:t>
            </a:r>
            <a:r>
              <a:rPr lang="cs-CZ" sz="2000" dirty="0"/>
              <a:t> ve SZM – dobytí Sevilly a </a:t>
            </a:r>
            <a:r>
              <a:rPr lang="cs-CZ" sz="2000" b="1" dirty="0"/>
              <a:t>Córdoby</a:t>
            </a:r>
            <a:r>
              <a:rPr lang="cs-CZ" sz="2000" dirty="0"/>
              <a:t> (1248, 1254); obchod přes východní cestu, </a:t>
            </a:r>
            <a:r>
              <a:rPr lang="cs-CZ" sz="2000" b="1" dirty="0"/>
              <a:t>pax </a:t>
            </a:r>
            <a:r>
              <a:rPr lang="cs-CZ" sz="2000" b="1" dirty="0" err="1"/>
              <a:t>monglica</a:t>
            </a:r>
            <a:r>
              <a:rPr lang="cs-CZ" sz="2000" dirty="0"/>
              <a:t>;</a:t>
            </a:r>
          </a:p>
          <a:p>
            <a:endParaRPr lang="cs-CZ" sz="800" dirty="0"/>
          </a:p>
          <a:p>
            <a:r>
              <a:rPr lang="cs-CZ" sz="2000" b="1" u="sng" dirty="0">
                <a:solidFill>
                  <a:srgbClr val="0070C0"/>
                </a:solidFill>
              </a:rPr>
              <a:t>Itálie</a:t>
            </a:r>
            <a:r>
              <a:rPr lang="cs-CZ" sz="2000" dirty="0">
                <a:solidFill>
                  <a:srgbClr val="0070C0"/>
                </a:solidFill>
              </a:rPr>
              <a:t> </a:t>
            </a:r>
            <a:r>
              <a:rPr lang="cs-CZ" sz="2000" dirty="0"/>
              <a:t>– nejvyspělejší urbánní oblast, fragmentovaná suverenita ‚(SŘŘ, Byzanc, Papež); inovace v zemědělství a textilním průmyslu;</a:t>
            </a:r>
          </a:p>
          <a:p>
            <a:endParaRPr lang="cs-CZ" sz="800" dirty="0"/>
          </a:p>
          <a:p>
            <a:r>
              <a:rPr lang="cs-CZ" sz="2000" b="1" dirty="0"/>
              <a:t>Dálkový obchod </a:t>
            </a:r>
            <a:r>
              <a:rPr lang="cs-CZ" sz="2000" dirty="0"/>
              <a:t>– sofistikované praktiky východu, oslabení pozic obchodních komunit Řeků a Židů; za italskými komunitami stojí vojenská </a:t>
            </a:r>
            <a:r>
              <a:rPr lang="cs-CZ" sz="2000" b="1" dirty="0"/>
              <a:t>síla republik</a:t>
            </a:r>
            <a:r>
              <a:rPr lang="cs-CZ" sz="2000" dirty="0"/>
              <a:t>; </a:t>
            </a:r>
            <a:r>
              <a:rPr lang="cs-CZ" sz="2000" b="1" dirty="0"/>
              <a:t>Byzanc</a:t>
            </a:r>
            <a:r>
              <a:rPr lang="cs-CZ" sz="2000" dirty="0"/>
              <a:t> upadá pod tlakem Turků (1204-1260 </a:t>
            </a:r>
            <a:r>
              <a:rPr lang="cs-CZ" sz="2000" i="1" dirty="0"/>
              <a:t>Latinské císařství</a:t>
            </a:r>
            <a:r>
              <a:rPr lang="cs-CZ" sz="2000" dirty="0"/>
              <a:t>);</a:t>
            </a:r>
          </a:p>
          <a:p>
            <a:endParaRPr lang="cs-CZ" sz="800" dirty="0"/>
          </a:p>
          <a:p>
            <a:r>
              <a:rPr lang="cs-CZ" sz="2000" b="1" u="sng" dirty="0">
                <a:solidFill>
                  <a:srgbClr val="0070C0"/>
                </a:solidFill>
              </a:rPr>
              <a:t>Trans-alpský obchod</a:t>
            </a:r>
            <a:r>
              <a:rPr lang="cs-CZ" sz="2000" dirty="0"/>
              <a:t>:</a:t>
            </a:r>
            <a:r>
              <a:rPr lang="cs-CZ" sz="2000" b="1" dirty="0"/>
              <a:t> </a:t>
            </a:r>
            <a:r>
              <a:rPr lang="cs-CZ" sz="2000" dirty="0"/>
              <a:t>Flandry -&gt; Itálie (</a:t>
            </a:r>
            <a:r>
              <a:rPr lang="cs-CZ" sz="2000" dirty="0" err="1"/>
              <a:t>Amalfi</a:t>
            </a:r>
            <a:r>
              <a:rPr lang="cs-CZ" sz="2000" dirty="0"/>
              <a:t>, Bari, Pisa, Benátky, Janov) -&gt; SZM Islám a Byzanc -&gt; Asie;</a:t>
            </a:r>
          </a:p>
          <a:p>
            <a:pPr marL="0" indent="0">
              <a:buNone/>
            </a:pPr>
            <a:endParaRPr lang="cs-CZ" sz="1100" dirty="0"/>
          </a:p>
          <a:p>
            <a:r>
              <a:rPr lang="cs-CZ" sz="2000" b="1" dirty="0"/>
              <a:t>Pragmatizmus</a:t>
            </a:r>
            <a:r>
              <a:rPr lang="cs-CZ" sz="2000" dirty="0"/>
              <a:t> – obchod s muslimy, export otroků (odpustky); ovládnutí SZM obchodu, poznatky od muslimů a z Asie; cukr (obchod a produkce);  </a:t>
            </a:r>
          </a:p>
        </p:txBody>
      </p:sp>
    </p:spTree>
    <p:extLst>
      <p:ext uri="{BB962C8B-B14F-4D97-AF65-F5344CB8AC3E}">
        <p14:creationId xmlns:p14="http://schemas.microsoft.com/office/powerpoint/2010/main" val="308713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1F241BB-6179-4F38-AAC7-385542EEA2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387" y="366956"/>
            <a:ext cx="7765226" cy="5884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333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36A84E-4D9F-41C2-BEC6-BBD4ED0FD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17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latin typeface="+mn-lt"/>
              </a:rPr>
              <a:t>Italské obchodní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285C4FA-798D-49B8-8F86-9B74DB91D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5313" y="1336414"/>
            <a:ext cx="9094051" cy="5420412"/>
          </a:xfrm>
        </p:spPr>
        <p:txBody>
          <a:bodyPr>
            <a:normAutofit fontScale="77500" lnSpcReduction="20000"/>
          </a:bodyPr>
          <a:lstStyle/>
          <a:p>
            <a:r>
              <a:rPr lang="cs-CZ" b="1" u="sng" dirty="0">
                <a:solidFill>
                  <a:srgbClr val="0070C0"/>
                </a:solidFill>
              </a:rPr>
              <a:t>Benátky</a:t>
            </a:r>
            <a:r>
              <a:rPr lang="cs-CZ" b="1" dirty="0">
                <a:solidFill>
                  <a:srgbClr val="0070C0"/>
                </a:solidFill>
              </a:rPr>
              <a:t> </a:t>
            </a:r>
            <a:r>
              <a:rPr lang="cs-CZ" dirty="0"/>
              <a:t>(9-15 st.): </a:t>
            </a:r>
          </a:p>
          <a:p>
            <a:pPr lvl="1"/>
            <a:r>
              <a:rPr lang="cs-CZ" b="1" i="1" dirty="0" err="1"/>
              <a:t>Stato</a:t>
            </a:r>
            <a:r>
              <a:rPr lang="cs-CZ" b="1" i="1" dirty="0"/>
              <a:t> da </a:t>
            </a:r>
            <a:r>
              <a:rPr lang="cs-CZ" b="1" i="1" dirty="0" err="1"/>
              <a:t>Mar</a:t>
            </a:r>
            <a:r>
              <a:rPr lang="cs-CZ" b="1" i="1" dirty="0"/>
              <a:t> </a:t>
            </a:r>
            <a:r>
              <a:rPr lang="cs-CZ" i="1" dirty="0"/>
              <a:t>– </a:t>
            </a:r>
            <a:r>
              <a:rPr lang="cs-CZ" dirty="0"/>
              <a:t>obchodní impérium ve východním Středomoří; a </a:t>
            </a:r>
            <a:r>
              <a:rPr lang="cs-CZ" i="1" dirty="0" err="1"/>
              <a:t>Terraferma</a:t>
            </a:r>
            <a:r>
              <a:rPr lang="cs-CZ" i="1" dirty="0"/>
              <a:t> – </a:t>
            </a:r>
            <a:r>
              <a:rPr lang="cs-CZ" dirty="0"/>
              <a:t>hospodářské zázemí, nárazníková zóna a ochrana alpských cest; </a:t>
            </a:r>
          </a:p>
          <a:p>
            <a:pPr lvl="1"/>
            <a:r>
              <a:rPr lang="cs-CZ" dirty="0"/>
              <a:t>podpora Byzance (ochrana obchodu a bezpečnost v východního Středomoří), podpora kruciát - privilegia od </a:t>
            </a:r>
            <a:r>
              <a:rPr lang="cs-CZ" b="1" dirty="0"/>
              <a:t>Byzance</a:t>
            </a:r>
            <a:r>
              <a:rPr lang="cs-CZ" dirty="0"/>
              <a:t>; </a:t>
            </a:r>
          </a:p>
          <a:p>
            <a:pPr lvl="1"/>
            <a:r>
              <a:rPr lang="cs-CZ" dirty="0"/>
              <a:t>dominance v Jadranu , specializace (zprostředkování obchodu a dovoz potravin); </a:t>
            </a:r>
          </a:p>
          <a:p>
            <a:pPr lvl="1"/>
            <a:r>
              <a:rPr lang="cs-CZ" dirty="0"/>
              <a:t>zvrat 1204 – podíl na plenění </a:t>
            </a:r>
            <a:r>
              <a:rPr lang="cs-CZ" b="1" dirty="0"/>
              <a:t>Konstantinopole</a:t>
            </a:r>
            <a:r>
              <a:rPr lang="cs-CZ" dirty="0"/>
              <a:t>, přístup k Černému moři; + Kréta; </a:t>
            </a:r>
          </a:p>
          <a:p>
            <a:pPr lvl="1"/>
            <a:r>
              <a:rPr lang="cs-CZ" dirty="0"/>
              <a:t>pol. instituce - dóže a velká rada, </a:t>
            </a:r>
            <a:r>
              <a:rPr lang="cs-CZ" b="1" i="1" dirty="0"/>
              <a:t>La </a:t>
            </a:r>
            <a:r>
              <a:rPr lang="cs-CZ" b="1" i="1" dirty="0" err="1"/>
              <a:t>serrata</a:t>
            </a:r>
            <a:r>
              <a:rPr lang="cs-CZ" b="1" i="1" dirty="0"/>
              <a:t> </a:t>
            </a:r>
            <a:r>
              <a:rPr lang="cs-CZ" dirty="0"/>
              <a:t>1297; </a:t>
            </a:r>
            <a:r>
              <a:rPr lang="cs-CZ" b="1" i="1" dirty="0" err="1"/>
              <a:t>commenda</a:t>
            </a:r>
            <a:r>
              <a:rPr lang="cs-CZ" i="1" dirty="0"/>
              <a:t>;</a:t>
            </a:r>
          </a:p>
          <a:p>
            <a:pPr lvl="1"/>
            <a:r>
              <a:rPr lang="cs-CZ" b="1" dirty="0"/>
              <a:t>úpadek</a:t>
            </a:r>
            <a:r>
              <a:rPr lang="cs-CZ" i="1" dirty="0"/>
              <a:t> – </a:t>
            </a:r>
            <a:r>
              <a:rPr lang="cs-CZ" dirty="0"/>
              <a:t>pád</a:t>
            </a:r>
            <a:r>
              <a:rPr lang="cs-CZ" i="1" dirty="0"/>
              <a:t> </a:t>
            </a:r>
            <a:r>
              <a:rPr lang="cs-CZ" dirty="0"/>
              <a:t>Konstantinopole</a:t>
            </a:r>
            <a:r>
              <a:rPr lang="cs-CZ" i="1" dirty="0"/>
              <a:t>, </a:t>
            </a:r>
            <a:r>
              <a:rPr lang="cs-CZ" dirty="0"/>
              <a:t>války s Osmany a cesta kolem Afriky;  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b="1" u="sng" dirty="0">
                <a:solidFill>
                  <a:srgbClr val="0070C0"/>
                </a:solidFill>
              </a:rPr>
              <a:t>Janov</a:t>
            </a:r>
            <a:r>
              <a:rPr lang="cs-CZ" dirty="0"/>
              <a:t> (12-15 st.): </a:t>
            </a:r>
          </a:p>
          <a:p>
            <a:pPr lvl="1"/>
            <a:r>
              <a:rPr lang="cs-CZ" dirty="0"/>
              <a:t>nájezdy na arabské přístavy v </a:t>
            </a:r>
            <a:r>
              <a:rPr lang="cs-CZ" dirty="0" err="1"/>
              <a:t>sev</a:t>
            </a:r>
            <a:r>
              <a:rPr lang="cs-CZ" dirty="0"/>
              <a:t>. Africe, spolupráce s křižáky; </a:t>
            </a:r>
          </a:p>
          <a:p>
            <a:pPr lvl="1"/>
            <a:r>
              <a:rPr lang="cs-CZ" dirty="0"/>
              <a:t>Formálně vládl biskup (SŘŘ), fakticky </a:t>
            </a:r>
            <a:r>
              <a:rPr lang="cs-CZ" b="1" dirty="0"/>
              <a:t>konzulové</a:t>
            </a:r>
            <a:r>
              <a:rPr lang="cs-CZ" dirty="0"/>
              <a:t> voleni měšťany;</a:t>
            </a:r>
          </a:p>
          <a:p>
            <a:pPr lvl="1"/>
            <a:r>
              <a:rPr lang="cs-CZ" dirty="0"/>
              <a:t>podpora </a:t>
            </a:r>
            <a:r>
              <a:rPr lang="cs-CZ" b="1" dirty="0"/>
              <a:t>Byzantského protiútoku </a:t>
            </a:r>
            <a:r>
              <a:rPr lang="cs-CZ" dirty="0"/>
              <a:t>1261 – privilegia na úkor Ben.; </a:t>
            </a:r>
          </a:p>
          <a:p>
            <a:pPr lvl="1"/>
            <a:r>
              <a:rPr lang="cs-CZ" dirty="0"/>
              <a:t>otevření </a:t>
            </a:r>
            <a:r>
              <a:rPr lang="cs-CZ" dirty="0">
                <a:solidFill>
                  <a:srgbClr val="0070C0"/>
                </a:solidFill>
              </a:rPr>
              <a:t>mořských cest do </a:t>
            </a:r>
            <a:r>
              <a:rPr lang="cs-CZ" b="1" dirty="0">
                <a:solidFill>
                  <a:srgbClr val="0070C0"/>
                </a:solidFill>
              </a:rPr>
              <a:t>Flander </a:t>
            </a:r>
            <a:r>
              <a:rPr lang="cs-CZ" b="1" dirty="0"/>
              <a:t>a Anglie</a:t>
            </a:r>
            <a:r>
              <a:rPr lang="cs-CZ" dirty="0"/>
              <a:t>; </a:t>
            </a:r>
          </a:p>
          <a:p>
            <a:pPr lvl="1"/>
            <a:r>
              <a:rPr lang="cs-CZ" dirty="0"/>
              <a:t>Porážka </a:t>
            </a:r>
            <a:r>
              <a:rPr lang="cs-CZ" dirty="0" err="1"/>
              <a:t>Pissy</a:t>
            </a:r>
            <a:r>
              <a:rPr lang="cs-CZ" dirty="0"/>
              <a:t> 1284 a Benátek </a:t>
            </a:r>
            <a:r>
              <a:rPr lang="cs-CZ" dirty="0" err="1"/>
              <a:t>Curzola</a:t>
            </a:r>
            <a:r>
              <a:rPr lang="cs-CZ" dirty="0"/>
              <a:t> 1298;</a:t>
            </a:r>
          </a:p>
          <a:p>
            <a:pPr lvl="1"/>
            <a:r>
              <a:rPr lang="cs-CZ" dirty="0"/>
              <a:t>Opakované </a:t>
            </a:r>
            <a:r>
              <a:rPr lang="cs-CZ" b="1" dirty="0"/>
              <a:t>války</a:t>
            </a:r>
            <a:r>
              <a:rPr lang="cs-CZ" dirty="0"/>
              <a:t> – prohra s Benátkami 1380 (</a:t>
            </a:r>
            <a:r>
              <a:rPr lang="cs-CZ" dirty="0" err="1"/>
              <a:t>Battle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Chioggia</a:t>
            </a:r>
            <a:r>
              <a:rPr lang="cs-CZ" dirty="0"/>
              <a:t>) – Janov vytlačen z Jadranu;</a:t>
            </a:r>
          </a:p>
          <a:p>
            <a:pPr lvl="1"/>
            <a:r>
              <a:rPr lang="cs-CZ" dirty="0"/>
              <a:t>Kontrolován Francií, Milánem – postupně centrum </a:t>
            </a:r>
            <a:r>
              <a:rPr lang="cs-CZ" b="1" dirty="0"/>
              <a:t>bankovnictví</a:t>
            </a:r>
            <a:r>
              <a:rPr lang="cs-CZ" dirty="0"/>
              <a:t> (</a:t>
            </a:r>
            <a:r>
              <a:rPr lang="cs-CZ" dirty="0" err="1"/>
              <a:t>san</a:t>
            </a:r>
            <a:r>
              <a:rPr lang="cs-CZ" dirty="0"/>
              <a:t> Giorgio 1407); v 16 stol. satelit Španělska… </a:t>
            </a:r>
          </a:p>
          <a:p>
            <a:endParaRPr lang="cs-CZ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7DE65D3-D747-4012-AA35-AA2A44A2F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8" y="101174"/>
            <a:ext cx="2013858" cy="104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public of Genoa - Wikipedia">
            <a:extLst>
              <a:ext uri="{FF2B5EF4-FFF2-40B4-BE49-F238E27FC236}">
                <a16:creationId xmlns:a16="http://schemas.microsoft.com/office/drawing/2014/main" id="{57F6B63C-BDEB-4FD8-93A8-DA5BD0D5A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0238" y="41891"/>
            <a:ext cx="2199554" cy="109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Untitled Document">
            <a:extLst>
              <a:ext uri="{FF2B5EF4-FFF2-40B4-BE49-F238E27FC236}">
                <a16:creationId xmlns:a16="http://schemas.microsoft.com/office/drawing/2014/main" id="{4412BE0B-2F6D-4A63-8D30-3206BC9D9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18" y="1232202"/>
            <a:ext cx="3493674" cy="429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4530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D:\23120\Desktop\Nová složka\Mapy OK\Benátky-Janov OK ořez.g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692696"/>
            <a:ext cx="8208912" cy="54726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663161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thoughtco.com/thmb/lUTLhXgZm7xOkD6cuv4ookfpeVQ=/1725x970/smart/filters:no_upscale()/Venice-1697-Gaspar-van-Wittel-5755ddad3df78c9b46943658.jpg">
            <a:extLst>
              <a:ext uri="{FF2B5EF4-FFF2-40B4-BE49-F238E27FC236}">
                <a16:creationId xmlns:a16="http://schemas.microsoft.com/office/drawing/2014/main" id="{EBEF1A09-4765-4632-A50F-8A82310A0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57251"/>
            <a:ext cx="9144000" cy="51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13324" y="6231751"/>
            <a:ext cx="8606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Nám. Sv. Marka, dóžecí palác, zvonice, bazilika - v této podobě od 1177 (Van </a:t>
            </a:r>
            <a:r>
              <a:rPr lang="cs-CZ" dirty="0" err="1"/>
              <a:t>Vittel</a:t>
            </a:r>
            <a:r>
              <a:rPr lang="cs-CZ" dirty="0"/>
              <a:t> 1697)</a:t>
            </a:r>
          </a:p>
        </p:txBody>
      </p:sp>
    </p:spTree>
    <p:extLst>
      <p:ext uri="{BB962C8B-B14F-4D97-AF65-F5344CB8AC3E}">
        <p14:creationId xmlns:p14="http://schemas.microsoft.com/office/powerpoint/2010/main" val="22512372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21494"/>
            <a:ext cx="9144000" cy="5815013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428155" y="6423852"/>
            <a:ext cx="8536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Arsenal od 1104, největší průmyslový areál předindustriálního světa</a:t>
            </a:r>
          </a:p>
        </p:txBody>
      </p:sp>
    </p:spTree>
    <p:extLst>
      <p:ext uri="{BB962C8B-B14F-4D97-AF65-F5344CB8AC3E}">
        <p14:creationId xmlns:p14="http://schemas.microsoft.com/office/powerpoint/2010/main" val="34295035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996480"/>
            <a:ext cx="7884368" cy="5790083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D5554E7-724E-4635-84B5-507EF67431E4}"/>
              </a:ext>
            </a:extLst>
          </p:cNvPr>
          <p:cNvSpPr/>
          <p:nvPr/>
        </p:nvSpPr>
        <p:spPr>
          <a:xfrm>
            <a:off x="5015881" y="260648"/>
            <a:ext cx="2967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>
                <a:solidFill>
                  <a:srgbClr val="202122"/>
                </a:solidFill>
                <a:latin typeface="Arial" panose="020B0604020202020204" pitchFamily="34" charset="0"/>
              </a:rPr>
              <a:t>Galea</a:t>
            </a:r>
            <a:r>
              <a:rPr lang="cs-CZ" i="1" dirty="0">
                <a:solidFill>
                  <a:srgbClr val="202122"/>
                </a:solidFill>
                <a:latin typeface="Arial" panose="020B0604020202020204" pitchFamily="34" charset="0"/>
              </a:rPr>
              <a:t> grossa da </a:t>
            </a:r>
            <a:r>
              <a:rPr lang="cs-CZ" i="1" dirty="0" err="1">
                <a:solidFill>
                  <a:srgbClr val="202122"/>
                </a:solidFill>
                <a:latin typeface="Arial" panose="020B0604020202020204" pitchFamily="34" charset="0"/>
              </a:rPr>
              <a:t>merchado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322751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enezianische Kolonien.png">
            <a:extLst>
              <a:ext uri="{FF2B5EF4-FFF2-40B4-BE49-F238E27FC236}">
                <a16:creationId xmlns:a16="http://schemas.microsoft.com/office/drawing/2014/main" id="{5EC6BD18-6CDE-4A01-9411-8DB308E2C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7325"/>
            <a:ext cx="9144000" cy="648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0420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509" y="0"/>
            <a:ext cx="71309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120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1/14/San_Marco_horses.jpg">
            <a:extLst>
              <a:ext uri="{FF2B5EF4-FFF2-40B4-BE49-F238E27FC236}">
                <a16:creationId xmlns:a16="http://schemas.microsoft.com/office/drawing/2014/main" id="{0B18FF1B-29AB-4089-8341-DF4774B4C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009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upload.wikimedia.org/wikipedia/commons/thumb/e/e6/Hippolyte_Bellang%C3%A9_-_Un_jour_de_revue_sous_l%E2%80%99Empire_-_1810.jpg/1920px-Hippolyte_Bellang%C3%A9_-_Un_jour_de_revue_sous_l%E2%80%99Empire_-_18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479" y="3125462"/>
            <a:ext cx="5385741" cy="333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21506" y="6457890"/>
            <a:ext cx="54787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202122"/>
                </a:solidFill>
              </a:rPr>
              <a:t>Vojenská</a:t>
            </a:r>
            <a:r>
              <a:rPr lang="en-US" sz="1000" dirty="0">
                <a:solidFill>
                  <a:srgbClr val="202122"/>
                </a:solidFill>
              </a:rPr>
              <a:t> </a:t>
            </a:r>
            <a:r>
              <a:rPr lang="en-US" sz="1000" dirty="0" err="1">
                <a:solidFill>
                  <a:srgbClr val="202122"/>
                </a:solidFill>
              </a:rPr>
              <a:t>přehlídka</a:t>
            </a:r>
            <a:r>
              <a:rPr lang="en-US" sz="1000" dirty="0">
                <a:solidFill>
                  <a:srgbClr val="202122"/>
                </a:solidFill>
              </a:rPr>
              <a:t> </a:t>
            </a:r>
            <a:r>
              <a:rPr lang="en-US" sz="1000" dirty="0" err="1">
                <a:solidFill>
                  <a:srgbClr val="202122"/>
                </a:solidFill>
              </a:rPr>
              <a:t>před</a:t>
            </a:r>
            <a:r>
              <a:rPr lang="en-US" sz="1000" dirty="0">
                <a:solidFill>
                  <a:srgbClr val="202122"/>
                </a:solidFill>
              </a:rPr>
              <a:t> </a:t>
            </a:r>
            <a:r>
              <a:rPr lang="cs-CZ" sz="1000" dirty="0">
                <a:solidFill>
                  <a:srgbClr val="202122"/>
                </a:solidFill>
              </a:rPr>
              <a:t>palácem </a:t>
            </a:r>
            <a:r>
              <a:rPr lang="en-US" sz="1000" dirty="0" err="1">
                <a:solidFill>
                  <a:srgbClr val="202122"/>
                </a:solidFill>
              </a:rPr>
              <a:t>Tuileri</a:t>
            </a:r>
            <a:r>
              <a:rPr lang="cs-CZ" sz="1000" dirty="0">
                <a:solidFill>
                  <a:srgbClr val="202122"/>
                </a:solidFill>
              </a:rPr>
              <a:t>es</a:t>
            </a:r>
            <a:r>
              <a:rPr lang="en-US" sz="1000" dirty="0">
                <a:solidFill>
                  <a:srgbClr val="202122"/>
                </a:solidFill>
              </a:rPr>
              <a:t> v </a:t>
            </a:r>
            <a:r>
              <a:rPr lang="en-US" sz="1000" dirty="0" err="1">
                <a:solidFill>
                  <a:srgbClr val="202122"/>
                </a:solidFill>
              </a:rPr>
              <a:t>roce</a:t>
            </a:r>
            <a:r>
              <a:rPr lang="en-US" sz="1000" dirty="0">
                <a:solidFill>
                  <a:srgbClr val="202122"/>
                </a:solidFill>
              </a:rPr>
              <a:t> 1810. </a:t>
            </a:r>
            <a:r>
              <a:rPr lang="en-US" sz="1000" dirty="0" err="1">
                <a:solidFill>
                  <a:srgbClr val="202122"/>
                </a:solidFill>
              </a:rPr>
              <a:t>Vítězný</a:t>
            </a:r>
            <a:r>
              <a:rPr lang="en-US" sz="1000" dirty="0">
                <a:solidFill>
                  <a:srgbClr val="202122"/>
                </a:solidFill>
              </a:rPr>
              <a:t> </a:t>
            </a:r>
            <a:r>
              <a:rPr lang="en-US" sz="1000" dirty="0" err="1">
                <a:solidFill>
                  <a:srgbClr val="202122"/>
                </a:solidFill>
              </a:rPr>
              <a:t>oblouk</a:t>
            </a:r>
            <a:r>
              <a:rPr lang="en-US" sz="1000" dirty="0">
                <a:solidFill>
                  <a:srgbClr val="202122"/>
                </a:solidFill>
              </a:rPr>
              <a:t> Carrousel </a:t>
            </a:r>
            <a:r>
              <a:rPr lang="en-US" sz="1000" dirty="0" err="1">
                <a:solidFill>
                  <a:srgbClr val="202122"/>
                </a:solidFill>
              </a:rPr>
              <a:t>původně</a:t>
            </a:r>
            <a:r>
              <a:rPr lang="en-US" sz="1000" dirty="0">
                <a:solidFill>
                  <a:srgbClr val="202122"/>
                </a:solidFill>
              </a:rPr>
              <a:t> </a:t>
            </a:r>
            <a:r>
              <a:rPr lang="en-US" sz="1000" dirty="0" err="1">
                <a:solidFill>
                  <a:srgbClr val="202122"/>
                </a:solidFill>
              </a:rPr>
              <a:t>postavený</a:t>
            </a:r>
            <a:r>
              <a:rPr lang="en-US" sz="1000" dirty="0">
                <a:solidFill>
                  <a:srgbClr val="202122"/>
                </a:solidFill>
              </a:rPr>
              <a:t> </a:t>
            </a:r>
            <a:r>
              <a:rPr lang="en-US" sz="1000" dirty="0" err="1">
                <a:solidFill>
                  <a:srgbClr val="202122"/>
                </a:solidFill>
              </a:rPr>
              <a:t>jako</a:t>
            </a:r>
            <a:r>
              <a:rPr lang="en-US" sz="1000" dirty="0">
                <a:solidFill>
                  <a:srgbClr val="202122"/>
                </a:solidFill>
              </a:rPr>
              <a:t> </a:t>
            </a:r>
            <a:r>
              <a:rPr lang="en-US" sz="1000" dirty="0" err="1">
                <a:solidFill>
                  <a:srgbClr val="202122"/>
                </a:solidFill>
              </a:rPr>
              <a:t>brána</a:t>
            </a:r>
            <a:r>
              <a:rPr lang="en-US" sz="1000" dirty="0">
                <a:solidFill>
                  <a:srgbClr val="202122"/>
                </a:solidFill>
              </a:rPr>
              <a:t> </a:t>
            </a:r>
            <a:r>
              <a:rPr lang="en-US" sz="1000" dirty="0" err="1">
                <a:solidFill>
                  <a:srgbClr val="202122"/>
                </a:solidFill>
              </a:rPr>
              <a:t>paláce</a:t>
            </a:r>
            <a:r>
              <a:rPr lang="en-US" sz="1000" dirty="0">
                <a:solidFill>
                  <a:srgbClr val="202122"/>
                </a:solidFill>
              </a:rPr>
              <a:t> (</a:t>
            </a:r>
            <a:r>
              <a:rPr lang="en-US" sz="1000" dirty="0" err="1">
                <a:solidFill>
                  <a:srgbClr val="202122"/>
                </a:solidFill>
              </a:rPr>
              <a:t>shořel</a:t>
            </a:r>
            <a:r>
              <a:rPr lang="en-US" sz="1000" dirty="0">
                <a:solidFill>
                  <a:srgbClr val="202122"/>
                </a:solidFill>
              </a:rPr>
              <a:t> v </a:t>
            </a:r>
            <a:r>
              <a:rPr lang="en-US" sz="1000" dirty="0" err="1">
                <a:solidFill>
                  <a:srgbClr val="202122"/>
                </a:solidFill>
              </a:rPr>
              <a:t>roce</a:t>
            </a:r>
            <a:r>
              <a:rPr lang="en-US" sz="1000" dirty="0">
                <a:solidFill>
                  <a:srgbClr val="202122"/>
                </a:solidFill>
              </a:rPr>
              <a:t> 1871). </a:t>
            </a:r>
            <a:endParaRPr lang="cs-CZ" sz="1000" dirty="0"/>
          </a:p>
        </p:txBody>
      </p:sp>
      <p:pic>
        <p:nvPicPr>
          <p:cNvPr id="1028" name="Picture 4" descr="Hors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506" y="115259"/>
            <a:ext cx="3653586" cy="2855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9591765" y="2171354"/>
            <a:ext cx="220066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000" dirty="0">
                <a:solidFill>
                  <a:srgbClr val="000000"/>
                </a:solidFill>
                <a:latin typeface="helvetica-w01-roman"/>
              </a:rPr>
              <a:t>Triumfální kvadriga - startovní brána na hipodromu v Konstantinopoli... 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38220654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FEEF930-55B5-413F-8A0F-C9AFB4B59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746582" cy="41720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DA81F4D-EF58-40DA-B0E4-4EF86BA77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22923" y="1488924"/>
            <a:ext cx="6873369" cy="3864783"/>
          </a:xfrm>
          <a:prstGeom prst="rect">
            <a:avLst/>
          </a:prstGeom>
        </p:spPr>
      </p:pic>
      <p:pic>
        <p:nvPicPr>
          <p:cNvPr id="3074" name="Picture 2" descr="undefined">
            <a:extLst>
              <a:ext uri="{FF2B5EF4-FFF2-40B4-BE49-F238E27FC236}">
                <a16:creationId xmlns:a16="http://schemas.microsoft.com/office/drawing/2014/main" id="{090F436E-2B5C-44D3-985D-45CA5FA59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348" y="4318427"/>
            <a:ext cx="3330838" cy="253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3211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1F45F64D-129F-405D-8026-E2F0307AD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6452"/>
            <a:ext cx="9144000" cy="5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16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upload.wikimedia.org/wikipedia/commons/9/95/Teutonic_Order_1260.png">
            <a:extLst>
              <a:ext uri="{FF2B5EF4-FFF2-40B4-BE49-F238E27FC236}">
                <a16:creationId xmlns:a16="http://schemas.microsoft.com/office/drawing/2014/main" id="{8CE83DCC-E5A2-4BAA-8821-C37239493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1063" y="0"/>
            <a:ext cx="7889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38116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f/f0/Caffa_and_Theodoro_2.svg/1920px-Caffa_and_Theodoro_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991" y="1037345"/>
            <a:ext cx="7178367" cy="475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305210" y="5893654"/>
            <a:ext cx="8275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Cca 1450, války mezi Janov a Mongoly (nástupnickými státy – Zlatou Hordou a od 1449 Krymským </a:t>
            </a:r>
            <a:r>
              <a:rPr lang="cs-CZ" dirty="0" err="1"/>
              <a:t>chánátem</a:t>
            </a:r>
            <a:r>
              <a:rPr lang="cs-CZ" dirty="0"/>
              <a:t>) 13-15. století</a:t>
            </a:r>
          </a:p>
        </p:txBody>
      </p:sp>
    </p:spTree>
    <p:extLst>
      <p:ext uri="{BB962C8B-B14F-4D97-AF65-F5344CB8AC3E}">
        <p14:creationId xmlns:p14="http://schemas.microsoft.com/office/powerpoint/2010/main" val="11107044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4/4d/New_Russia_on_territory_of_Ukrain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417" y="497794"/>
            <a:ext cx="7620000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3035194" y="6008914"/>
            <a:ext cx="66466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Anektováno 1764 v rámci příprav na Rusko-Turecké války (1768-1774), součástí Ruského impéria do revoluce 1917</a:t>
            </a:r>
          </a:p>
        </p:txBody>
      </p:sp>
    </p:spTree>
    <p:extLst>
      <p:ext uri="{BB962C8B-B14F-4D97-AF65-F5344CB8AC3E}">
        <p14:creationId xmlns:p14="http://schemas.microsoft.com/office/powerpoint/2010/main" val="118225761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8D997C-9591-4D15-BDA5-61D02F38E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635" y="-61472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it-IT" sz="2400" dirty="0">
                <a:latin typeface="+mn-lt"/>
              </a:rPr>
              <a:t>Casa delle compere e dei banchi di San Giorgio</a:t>
            </a:r>
            <a:r>
              <a:rPr lang="cs-CZ" sz="2400" dirty="0">
                <a:latin typeface="+mn-lt"/>
              </a:rPr>
              <a:t> 1407</a:t>
            </a:r>
          </a:p>
        </p:txBody>
      </p:sp>
      <p:pic>
        <p:nvPicPr>
          <p:cNvPr id="4098" name="Picture 2" descr="https://upload.wikimedia.org/wikipedia/commons/thumb/0/0e/Palazzo_San_Georgio_Genova_W.jpg/800px-Palazzo_San_Georgio_Genova_W.jpg">
            <a:extLst>
              <a:ext uri="{FF2B5EF4-FFF2-40B4-BE49-F238E27FC236}">
                <a16:creationId xmlns:a16="http://schemas.microsoft.com/office/drawing/2014/main" id="{BAB1DF50-E728-4742-B80B-71DB1DDBB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046" y="977470"/>
            <a:ext cx="6435907" cy="5599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2972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6672263" y="1628775"/>
          <a:ext cx="2841626" cy="422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3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3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73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1500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1600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1700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36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>
                          <a:solidFill>
                            <a:schemeClr val="bg1"/>
                          </a:solidFill>
                          <a:effectLst/>
                        </a:rPr>
                        <a:t>Německo a Rakousko</a:t>
                      </a:r>
                      <a:endParaRPr lang="cs-CZ" sz="1600" b="0" i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Norimberk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36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Kolín n. R.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42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Gdaňsk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Vídeň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20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114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36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>
                          <a:solidFill>
                            <a:schemeClr val="bg1"/>
                          </a:solidFill>
                          <a:effectLst/>
                        </a:rPr>
                        <a:t>Pyrenejský poloostrov</a:t>
                      </a:r>
                      <a:endParaRPr lang="cs-CZ" sz="1600" b="0" i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Grenada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69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Valencie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65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Lisabon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30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100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165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Barcelona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29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43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43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Córdoba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27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45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28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Sevilla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90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96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Madrid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49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110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36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>
                          <a:solidFill>
                            <a:schemeClr val="bg1"/>
                          </a:solidFill>
                          <a:effectLst/>
                        </a:rPr>
                        <a:t>Anglie</a:t>
                      </a:r>
                      <a:endParaRPr lang="cs-CZ" sz="1600" b="0" i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Londýn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200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solidFill>
                            <a:srgbClr val="FF0000"/>
                          </a:solidFill>
                          <a:effectLst/>
                        </a:rPr>
                        <a:t>575</a:t>
                      </a:r>
                      <a:endParaRPr lang="cs-CZ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44" marR="51944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2999657" y="1628800"/>
          <a:ext cx="2840039" cy="42224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28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70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7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370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1500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1600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1700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36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>
                          <a:solidFill>
                            <a:schemeClr val="bg1"/>
                          </a:solidFill>
                          <a:effectLst/>
                        </a:rPr>
                        <a:t>Itálie</a:t>
                      </a:r>
                      <a:endParaRPr lang="cs-CZ" sz="1600" b="0" i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Neapol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150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281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216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Benátky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100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139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138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Milán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120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124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Florencie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72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Janov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60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71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Řím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55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105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138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536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>
                          <a:solidFill>
                            <a:schemeClr val="bg1"/>
                          </a:solidFill>
                          <a:effectLst/>
                        </a:rPr>
                        <a:t>Francie</a:t>
                      </a:r>
                      <a:endParaRPr lang="cs-CZ" sz="1600" b="0" i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Paříž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100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220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510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Lyon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97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36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i="1" dirty="0">
                          <a:solidFill>
                            <a:schemeClr val="bg1"/>
                          </a:solidFill>
                          <a:effectLst/>
                        </a:rPr>
                        <a:t>Belgie a Nizozemsko</a:t>
                      </a:r>
                      <a:endParaRPr lang="cs-CZ" sz="1600" b="0" i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Antverpy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47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70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Ghent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40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31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51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Brusel</a:t>
                      </a:r>
                      <a:endParaRPr lang="cs-CZ" sz="160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35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50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80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536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Amsterodam</a:t>
                      </a:r>
                      <a:endParaRPr lang="cs-CZ" sz="1600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solidFill>
                            <a:schemeClr val="tx1"/>
                          </a:solidFill>
                          <a:effectLst/>
                        </a:rPr>
                        <a:t>14</a:t>
                      </a:r>
                      <a:endParaRPr lang="cs-CZ" sz="16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rgbClr val="FF0000"/>
                          </a:solidFill>
                          <a:effectLst/>
                        </a:rPr>
                        <a:t>65</a:t>
                      </a:r>
                      <a:endParaRPr lang="cs-CZ" sz="1600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solidFill>
                            <a:schemeClr val="tx1"/>
                          </a:solidFill>
                          <a:effectLst/>
                        </a:rPr>
                        <a:t>200</a:t>
                      </a:r>
                      <a:endParaRPr lang="cs-CZ" sz="16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915" marR="51915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6560" name="TextovéPole 4"/>
          <p:cNvSpPr txBox="1">
            <a:spLocks noChangeArrowheads="1"/>
          </p:cNvSpPr>
          <p:nvPr/>
        </p:nvSpPr>
        <p:spPr bwMode="auto">
          <a:xfrm>
            <a:off x="2855913" y="923926"/>
            <a:ext cx="7200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sz="2400" b="1">
                <a:latin typeface="Calibri" pitchFamily="34" charset="0"/>
              </a:rPr>
              <a:t>Velikost největších evropských měst v tisících obyvatel</a:t>
            </a:r>
          </a:p>
        </p:txBody>
      </p:sp>
    </p:spTree>
    <p:extLst>
      <p:ext uri="{BB962C8B-B14F-4D97-AF65-F5344CB8AC3E}">
        <p14:creationId xmlns:p14="http://schemas.microsoft.com/office/powerpoint/2010/main" val="12920154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-71905"/>
            <a:ext cx="8229600" cy="1143000"/>
          </a:xfrm>
        </p:spPr>
        <p:txBody>
          <a:bodyPr>
            <a:noAutofit/>
          </a:bodyPr>
          <a:lstStyle/>
          <a:p>
            <a:r>
              <a:rPr lang="cs-CZ" sz="3200" b="1" dirty="0">
                <a:latin typeface="+mn-lt"/>
              </a:rPr>
              <a:t>Proměna sociálních a ekonomických institucí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1567" y="1071095"/>
            <a:ext cx="9916998" cy="5760640"/>
          </a:xfrm>
        </p:spPr>
        <p:txBody>
          <a:bodyPr>
            <a:norm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Černý</a:t>
            </a:r>
            <a:r>
              <a:rPr lang="cs-CZ" sz="2000" b="1" dirty="0"/>
              <a:t> </a:t>
            </a:r>
            <a:r>
              <a:rPr lang="cs-CZ" sz="2000" b="1" dirty="0">
                <a:solidFill>
                  <a:srgbClr val="0070C0"/>
                </a:solidFill>
              </a:rPr>
              <a:t>mor</a:t>
            </a:r>
            <a:r>
              <a:rPr lang="cs-CZ" sz="2000" dirty="0"/>
              <a:t>: Barma – </a:t>
            </a:r>
            <a:r>
              <a:rPr lang="cs-CZ" sz="2000" dirty="0" err="1"/>
              <a:t>Kaffa</a:t>
            </a:r>
            <a:r>
              <a:rPr lang="cs-CZ" sz="2000" dirty="0"/>
              <a:t> – Mesina (1348-1351) Evropa: 25 mil. z 80 mil. v Evropě; dopad na Islámský svět;</a:t>
            </a:r>
          </a:p>
          <a:p>
            <a:pPr lvl="1"/>
            <a:r>
              <a:rPr lang="cs-CZ" sz="1800" dirty="0"/>
              <a:t>Nezasáhl dobytek a fyzický kapitál – </a:t>
            </a:r>
            <a:r>
              <a:rPr lang="cs-CZ" sz="1800" b="1" dirty="0"/>
              <a:t>urychlení procesů </a:t>
            </a:r>
            <a:r>
              <a:rPr lang="cs-CZ" sz="1800" dirty="0"/>
              <a:t>změny -&gt; zvýšení </a:t>
            </a:r>
            <a:r>
              <a:rPr lang="cs-CZ" sz="1800" b="1" dirty="0"/>
              <a:t>ceny práce </a:t>
            </a:r>
            <a:r>
              <a:rPr lang="cs-CZ" sz="1800" dirty="0"/>
              <a:t>a snížení ceny půdy; </a:t>
            </a:r>
          </a:p>
          <a:p>
            <a:pPr lvl="1"/>
            <a:r>
              <a:rPr lang="cs-CZ" sz="1800" dirty="0"/>
              <a:t>růst mezd (Edward III. 1351 – fix mezd); </a:t>
            </a:r>
            <a:r>
              <a:rPr lang="cs-CZ" sz="1800" b="1" dirty="0"/>
              <a:t>města</a:t>
            </a:r>
            <a:r>
              <a:rPr lang="cs-CZ" sz="1800" dirty="0"/>
              <a:t> s průmyslovou výrobou rostou;</a:t>
            </a:r>
          </a:p>
          <a:p>
            <a:endParaRPr lang="cs-CZ" sz="800" dirty="0"/>
          </a:p>
          <a:p>
            <a:r>
              <a:rPr lang="cs-CZ" sz="2000" b="1" dirty="0"/>
              <a:t>Racionalizace </a:t>
            </a:r>
            <a:r>
              <a:rPr lang="cs-CZ" sz="2000" b="1" dirty="0">
                <a:solidFill>
                  <a:srgbClr val="0070C0"/>
                </a:solidFill>
              </a:rPr>
              <a:t>zemědělství</a:t>
            </a:r>
            <a:r>
              <a:rPr lang="cs-CZ" sz="2000" dirty="0"/>
              <a:t>, poptávka po zboží široké spotřeby; specializace WE na průmysl (VA) a EE na produkci potravin;</a:t>
            </a:r>
          </a:p>
          <a:p>
            <a:pPr lvl="1"/>
            <a:r>
              <a:rPr lang="cs-CZ" sz="1800" dirty="0"/>
              <a:t>Produkce </a:t>
            </a:r>
            <a:r>
              <a:rPr lang="cs-CZ" sz="1800" dirty="0" err="1"/>
              <a:t>živ.výr</a:t>
            </a:r>
            <a:r>
              <a:rPr lang="cs-CZ" sz="1800" dirty="0"/>
              <a:t>. na úkor rostl., </a:t>
            </a:r>
            <a:r>
              <a:rPr lang="cs-CZ" sz="1800" b="1" dirty="0"/>
              <a:t>suroviny pro průmysl </a:t>
            </a:r>
            <a:r>
              <a:rPr lang="cs-CZ" sz="1800" dirty="0"/>
              <a:t>(vlna); mez. </a:t>
            </a:r>
            <a:r>
              <a:rPr lang="cs-CZ" sz="1800" b="1" dirty="0"/>
              <a:t>dělba práce </a:t>
            </a:r>
            <a:r>
              <a:rPr lang="cs-CZ" sz="1800" dirty="0"/>
              <a:t>– Anglie produkuje vlnu, Flandry látky, dokončení ve Florencii; </a:t>
            </a:r>
            <a:r>
              <a:rPr lang="cs-CZ" sz="1800" i="1" dirty="0"/>
              <a:t>Edward III. zdaňuje export vlny </a:t>
            </a:r>
            <a:r>
              <a:rPr lang="cs-CZ" sz="1800" dirty="0"/>
              <a:t>(protekce);</a:t>
            </a:r>
          </a:p>
          <a:p>
            <a:endParaRPr lang="cs-CZ" sz="800" dirty="0"/>
          </a:p>
          <a:p>
            <a:r>
              <a:rPr lang="cs-CZ" sz="2000" dirty="0"/>
              <a:t>Populace vzrostla, ale </a:t>
            </a:r>
            <a:r>
              <a:rPr lang="cs-CZ" sz="2000" b="1" dirty="0"/>
              <a:t>změna</a:t>
            </a:r>
            <a:r>
              <a:rPr lang="cs-CZ" sz="2000" dirty="0"/>
              <a:t> reprodukčního </a:t>
            </a:r>
            <a:r>
              <a:rPr lang="cs-CZ" sz="2000" b="1" dirty="0"/>
              <a:t>chování</a:t>
            </a:r>
            <a:r>
              <a:rPr lang="cs-CZ" sz="2000" dirty="0"/>
              <a:t>;</a:t>
            </a:r>
          </a:p>
          <a:p>
            <a:r>
              <a:rPr lang="cs-CZ" sz="2000" dirty="0"/>
              <a:t>Zvětšuje se </a:t>
            </a:r>
            <a:r>
              <a:rPr lang="cs-CZ" sz="2000" b="1" dirty="0"/>
              <a:t>rozsah trhu </a:t>
            </a:r>
            <a:r>
              <a:rPr lang="cs-CZ" sz="2000" dirty="0"/>
              <a:t>(specializace, technologie); </a:t>
            </a:r>
            <a:r>
              <a:rPr lang="cs-CZ" sz="2000" b="1" dirty="0"/>
              <a:t>střední stav</a:t>
            </a:r>
            <a:r>
              <a:rPr lang="cs-CZ" sz="2000" dirty="0"/>
              <a:t> a panovník vytváří koalici </a:t>
            </a:r>
            <a:r>
              <a:rPr lang="cs-CZ" sz="2000" b="1" dirty="0"/>
              <a:t>proti šlechtě (autonomní </a:t>
            </a:r>
            <a:r>
              <a:rPr lang="cs-CZ" sz="2000" b="1" dirty="0">
                <a:solidFill>
                  <a:srgbClr val="0070C0"/>
                </a:solidFill>
              </a:rPr>
              <a:t>města</a:t>
            </a:r>
            <a:r>
              <a:rPr lang="cs-CZ" sz="2000" b="1" dirty="0"/>
              <a:t>)</a:t>
            </a:r>
            <a:r>
              <a:rPr lang="cs-CZ" sz="2000" dirty="0"/>
              <a:t>;</a:t>
            </a:r>
          </a:p>
          <a:p>
            <a:r>
              <a:rPr lang="cs-CZ" sz="2000" b="1" dirty="0"/>
              <a:t>Východní Evropa </a:t>
            </a:r>
            <a:r>
              <a:rPr lang="cs-CZ" sz="2000" dirty="0"/>
              <a:t>– opak – produkce potravin donucením pevně etablované </a:t>
            </a:r>
            <a:r>
              <a:rPr lang="cs-CZ" sz="2000" b="1" dirty="0"/>
              <a:t>šlechty</a:t>
            </a:r>
            <a:r>
              <a:rPr lang="cs-CZ" sz="2000" dirty="0"/>
              <a:t> – decentralizace a </a:t>
            </a:r>
            <a:r>
              <a:rPr lang="cs-CZ" sz="2000" b="1" dirty="0">
                <a:solidFill>
                  <a:srgbClr val="0070C0"/>
                </a:solidFill>
              </a:rPr>
              <a:t>nevolnictví</a:t>
            </a:r>
            <a:r>
              <a:rPr lang="cs-CZ" sz="2000" b="1" dirty="0"/>
              <a:t> </a:t>
            </a:r>
            <a:r>
              <a:rPr lang="cs-CZ" sz="2000" dirty="0"/>
              <a:t>(1600: 3 dny nucené práce týdně);</a:t>
            </a:r>
          </a:p>
        </p:txBody>
      </p:sp>
    </p:spTree>
    <p:extLst>
      <p:ext uri="{BB962C8B-B14F-4D97-AF65-F5344CB8AC3E}">
        <p14:creationId xmlns:p14="http://schemas.microsoft.com/office/powerpoint/2010/main" val="5872917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:\23120\Desktop\Nuremberg_chronicles_-_Nuremberg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764705"/>
            <a:ext cx="8797673" cy="584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456294" y="246508"/>
            <a:ext cx="37439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/>
              <a:t>Stadtluft macht frei nach Jahr und Tag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782099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6" y="33338"/>
            <a:ext cx="5256213" cy="668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85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upload.wikimedia.org/wikipedia/commons/8/8b/Europe_around_900.jpg">
            <a:extLst>
              <a:ext uri="{FF2B5EF4-FFF2-40B4-BE49-F238E27FC236}">
                <a16:creationId xmlns:a16="http://schemas.microsoft.com/office/drawing/2014/main" id="{143FCB7C-2E96-4C77-9DEA-A4C02EC91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500" y="30375"/>
            <a:ext cx="8532440" cy="679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35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4FEB5C3A-68D0-40FC-996B-7AF81D7B8A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457" y="180160"/>
            <a:ext cx="4386019" cy="649767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DCF58E7-F855-42B7-BEFD-86BEA620C8FE}"/>
              </a:ext>
            </a:extLst>
          </p:cNvPr>
          <p:cNvSpPr txBox="1"/>
          <p:nvPr/>
        </p:nvSpPr>
        <p:spPr>
          <a:xfrm>
            <a:off x="10221131" y="4168645"/>
            <a:ext cx="182105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Svatý Ulrich (</a:t>
            </a:r>
            <a:r>
              <a:rPr lang="cs-CZ" sz="1600" dirty="0" err="1"/>
              <a:t>Odalrici</a:t>
            </a:r>
            <a:r>
              <a:rPr lang="cs-CZ" sz="1600" dirty="0"/>
              <a:t>) - první svatý kanonizován papežem (993)</a:t>
            </a:r>
          </a:p>
          <a:p>
            <a:endParaRPr lang="cs-CZ" sz="1600" dirty="0"/>
          </a:p>
          <a:p>
            <a:r>
              <a:rPr lang="cs-CZ" sz="1600" dirty="0"/>
              <a:t>Biskup Augsburský (923), generál císařské armády a velitel obrany města (955).  </a:t>
            </a:r>
          </a:p>
        </p:txBody>
      </p:sp>
      <p:pic>
        <p:nvPicPr>
          <p:cNvPr id="1026" name="Picture 2" descr="https://upload.wikimedia.org/wikipedia/commons/9/99/Bas-c%C3%B4t%C3%A9_nord%2C_baie_VI_Otto_Rex_%28dernier_tiers_XIIe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01" y="0"/>
            <a:ext cx="32385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635402" y="5856209"/>
            <a:ext cx="195795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Otto</a:t>
            </a:r>
            <a:r>
              <a:rPr lang="cs-CZ" dirty="0"/>
              <a:t> </a:t>
            </a:r>
            <a:r>
              <a:rPr lang="en-US" dirty="0"/>
              <a:t>I, </a:t>
            </a:r>
            <a:endParaRPr lang="cs-CZ" dirty="0"/>
          </a:p>
          <a:p>
            <a:r>
              <a:rPr lang="en-US" dirty="0"/>
              <a:t>Strasbourg</a:t>
            </a:r>
            <a:r>
              <a:rPr lang="cs-CZ" dirty="0"/>
              <a:t> (</a:t>
            </a:r>
            <a:r>
              <a:rPr lang="cs-CZ" sz="2000" dirty="0"/>
              <a:t>12st.)</a:t>
            </a:r>
            <a:endParaRPr lang="cs-CZ" dirty="0"/>
          </a:p>
        </p:txBody>
      </p:sp>
      <p:pic>
        <p:nvPicPr>
          <p:cNvPr id="7170" name="Picture 2" descr="Holy Roman Empire - Wikipedia">
            <a:extLst>
              <a:ext uri="{FF2B5EF4-FFF2-40B4-BE49-F238E27FC236}">
                <a16:creationId xmlns:a16="http://schemas.microsoft.com/office/drawing/2014/main" id="{C252A886-ED82-4ABA-A5AA-42B028B95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708" y="180160"/>
            <a:ext cx="1752966" cy="116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704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F4FB187-F2CA-4243-9043-CA6B924A8A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220" y="0"/>
            <a:ext cx="5377780" cy="6858000"/>
          </a:xfrm>
          <a:prstGeom prst="rect">
            <a:avLst/>
          </a:prstGeom>
        </p:spPr>
      </p:pic>
      <p:pic>
        <p:nvPicPr>
          <p:cNvPr id="5" name="Picture 2" descr="SouvisejÃ­cÃ­ obrÃ¡zek">
            <a:extLst>
              <a:ext uri="{FF2B5EF4-FFF2-40B4-BE49-F238E27FC236}">
                <a16:creationId xmlns:a16="http://schemas.microsoft.com/office/drawing/2014/main" id="{2DC134CE-ECED-40E3-A8A5-954716241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5" y="116741"/>
            <a:ext cx="6486825" cy="611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B349C29-610C-4E0A-B16B-69A77CC40161}"/>
              </a:ext>
            </a:extLst>
          </p:cNvPr>
          <p:cNvSpPr txBox="1"/>
          <p:nvPr/>
        </p:nvSpPr>
        <p:spPr>
          <a:xfrm>
            <a:off x="150145" y="6273225"/>
            <a:ext cx="6607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Císařská koruna (962-1806) pro korunovaci germánského římského krále; císařský kříž: „</a:t>
            </a:r>
            <a:r>
              <a:rPr lang="cs-CZ" sz="1600" dirty="0" err="1"/>
              <a:t>holy</a:t>
            </a:r>
            <a:r>
              <a:rPr lang="cs-CZ" sz="1600" dirty="0"/>
              <a:t> lance“ a „</a:t>
            </a:r>
            <a:r>
              <a:rPr lang="cs-CZ" sz="1600" dirty="0" err="1"/>
              <a:t>true</a:t>
            </a:r>
            <a:r>
              <a:rPr lang="cs-CZ" sz="1600" dirty="0"/>
              <a:t> </a:t>
            </a:r>
            <a:r>
              <a:rPr lang="cs-CZ" sz="1600" dirty="0" err="1"/>
              <a:t>cross</a:t>
            </a:r>
            <a:r>
              <a:rPr lang="cs-CZ" sz="1600" dirty="0"/>
              <a:t>“.</a:t>
            </a:r>
          </a:p>
        </p:txBody>
      </p:sp>
    </p:spTree>
    <p:extLst>
      <p:ext uri="{BB962C8B-B14F-4D97-AF65-F5344CB8AC3E}">
        <p14:creationId xmlns:p14="http://schemas.microsoft.com/office/powerpoint/2010/main" val="1782326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7AEDF0-D729-4C92-B5E5-1010452AA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73" y="-238990"/>
            <a:ext cx="5291379" cy="1325563"/>
          </a:xfrm>
        </p:spPr>
        <p:txBody>
          <a:bodyPr/>
          <a:lstStyle/>
          <a:p>
            <a:r>
              <a:rPr lang="cs-CZ" b="1" dirty="0">
                <a:latin typeface="+mn-lt"/>
              </a:rPr>
              <a:t>Východní Evropa</a:t>
            </a:r>
            <a:endParaRPr lang="cs-CZ" dirty="0">
              <a:latin typeface="+mn-lt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6E5D1B6-742C-4531-97A8-0BAE9431C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773" y="912335"/>
            <a:ext cx="10312831" cy="5480715"/>
          </a:xfrm>
        </p:spPr>
        <p:txBody>
          <a:bodyPr>
            <a:normAutofit/>
          </a:bodyPr>
          <a:lstStyle/>
          <a:p>
            <a:r>
              <a:rPr lang="cs-CZ" sz="2000" b="1" dirty="0"/>
              <a:t>Rus: Vikingové</a:t>
            </a:r>
            <a:r>
              <a:rPr lang="cs-CZ" sz="2000" dirty="0"/>
              <a:t> – vojenská aristokracie, slovanští rolníci;</a:t>
            </a:r>
          </a:p>
          <a:p>
            <a:r>
              <a:rPr lang="cs-CZ" sz="2000" dirty="0"/>
              <a:t>Legenda - </a:t>
            </a:r>
            <a:r>
              <a:rPr lang="cs-CZ" sz="2000" b="1" dirty="0" err="1"/>
              <a:t>Rurik</a:t>
            </a:r>
            <a:r>
              <a:rPr lang="cs-CZ" sz="2000" dirty="0"/>
              <a:t> (</a:t>
            </a:r>
            <a:r>
              <a:rPr lang="cs-CZ" sz="2000" dirty="0" err="1"/>
              <a:t>Varjag</a:t>
            </a:r>
            <a:r>
              <a:rPr lang="cs-CZ" sz="2000" dirty="0"/>
              <a:t> - SWE) – 862 vládce Novgorodu; princ </a:t>
            </a:r>
            <a:r>
              <a:rPr lang="cs-CZ" sz="2000" b="1" dirty="0"/>
              <a:t>Oleg</a:t>
            </a:r>
            <a:r>
              <a:rPr lang="cs-CZ" sz="2000" dirty="0"/>
              <a:t> – 882 dobyl Kyjev – centrum ruského světa, obchodní křižovatka; největší evropský stát; ortodoxní křest </a:t>
            </a:r>
            <a:r>
              <a:rPr lang="cs-CZ" sz="2000" b="1" dirty="0"/>
              <a:t>Vladimira</a:t>
            </a:r>
            <a:r>
              <a:rPr lang="cs-CZ" sz="2000" dirty="0"/>
              <a:t> 988; vrchol – 11. st.; dobytí Mongoly 1245…</a:t>
            </a:r>
          </a:p>
          <a:p>
            <a:r>
              <a:rPr lang="cs-CZ" sz="2000" b="1" dirty="0"/>
              <a:t>Bulharové</a:t>
            </a:r>
            <a:r>
              <a:rPr lang="cs-CZ" sz="2000" dirty="0"/>
              <a:t> (</a:t>
            </a:r>
            <a:r>
              <a:rPr lang="cs-CZ" sz="2000" dirty="0" err="1"/>
              <a:t>Krum</a:t>
            </a:r>
            <a:r>
              <a:rPr lang="cs-CZ" sz="2000" dirty="0"/>
              <a:t>: 811, </a:t>
            </a:r>
            <a:r>
              <a:rPr lang="cs-CZ" sz="2000" dirty="0" err="1"/>
              <a:t>Pliška</a:t>
            </a:r>
            <a:r>
              <a:rPr lang="cs-CZ" sz="2000" dirty="0"/>
              <a:t>) Byzanc, konverze;</a:t>
            </a:r>
          </a:p>
          <a:p>
            <a:pPr lvl="1"/>
            <a:r>
              <a:rPr lang="cs-CZ" sz="1800" dirty="0"/>
              <a:t>Asimilace do usazených populací – obecné schéma;</a:t>
            </a:r>
          </a:p>
          <a:p>
            <a:pPr marL="457200" lvl="1" indent="0">
              <a:buNone/>
            </a:pPr>
            <a:endParaRPr lang="cs-CZ" sz="600" dirty="0"/>
          </a:p>
          <a:p>
            <a:r>
              <a:rPr lang="cs-CZ" sz="2000" b="1" dirty="0"/>
              <a:t>Obchodní cesty</a:t>
            </a:r>
            <a:r>
              <a:rPr lang="cs-CZ" sz="2000" dirty="0"/>
              <a:t>: Balt, stanice (</a:t>
            </a:r>
            <a:r>
              <a:rPr lang="cs-CZ" sz="2000" dirty="0" err="1"/>
              <a:t>Ladoga</a:t>
            </a:r>
            <a:r>
              <a:rPr lang="cs-CZ" sz="2000" dirty="0"/>
              <a:t>, Novgorod, Kyjev) –&gt; řeky Dněpr a Volha –&gt; Byzanc a Islámský svět;</a:t>
            </a:r>
          </a:p>
          <a:p>
            <a:r>
              <a:rPr lang="cs-CZ" sz="2000" dirty="0"/>
              <a:t>9st. </a:t>
            </a:r>
            <a:r>
              <a:rPr lang="cs-CZ" sz="2000" b="1" dirty="0"/>
              <a:t>Chalífát</a:t>
            </a:r>
            <a:r>
              <a:rPr lang="cs-CZ" sz="2000" dirty="0"/>
              <a:t> porazil Chazary – </a:t>
            </a:r>
            <a:r>
              <a:rPr lang="cs-CZ" sz="2000" b="1" dirty="0"/>
              <a:t>obchod</a:t>
            </a:r>
            <a:r>
              <a:rPr lang="cs-CZ" sz="2000" dirty="0"/>
              <a:t> kožešiny a otroci (</a:t>
            </a:r>
            <a:r>
              <a:rPr lang="cs-CZ" sz="2000" dirty="0" err="1"/>
              <a:t>Vých.E</a:t>
            </a:r>
            <a:r>
              <a:rPr lang="cs-CZ" sz="2000" dirty="0"/>
              <a:t>), otroci a zbraně (</a:t>
            </a:r>
            <a:r>
              <a:rPr lang="cs-CZ" sz="2000" dirty="0" err="1"/>
              <a:t>Záp.E</a:t>
            </a:r>
            <a:r>
              <a:rPr lang="cs-CZ" sz="2000" dirty="0"/>
              <a:t>) za luxus východu (hedvábí, koření a další);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24B308E-AD55-4B94-8355-B47D5FB41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312" y="4145850"/>
            <a:ext cx="3613688" cy="2712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311B2F59-8BD7-4549-B36D-F08035C3A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15" y="4197593"/>
            <a:ext cx="3985970" cy="26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6AA2460-AAFD-4187-9354-17EB9F1A9012}"/>
              </a:ext>
            </a:extLst>
          </p:cNvPr>
          <p:cNvSpPr txBox="1"/>
          <p:nvPr/>
        </p:nvSpPr>
        <p:spPr>
          <a:xfrm>
            <a:off x="1054893" y="6069884"/>
            <a:ext cx="3525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Chrám sv. Sofie Novgorod a katedrála sv. Sofie Kyjev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EC106DD1-361E-43AF-8F90-FCB3F60C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312" y="44098"/>
            <a:ext cx="3505845" cy="1168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97388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4159</TotalTime>
  <Words>2226</Words>
  <Application>Microsoft Office PowerPoint</Application>
  <PresentationFormat>Širokoúhlá obrazovka</PresentationFormat>
  <Paragraphs>304</Paragraphs>
  <Slides>56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helvetica-w01-roman</vt:lpstr>
      <vt:lpstr>Motiv Office</vt:lpstr>
      <vt:lpstr>Muslimský svět, italské městské státy </vt:lpstr>
      <vt:lpstr>Karolínský svět, formování států, obchod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Východní Evropa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Islámský svět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Asijské ekonomiky</vt:lpstr>
      <vt:lpstr>Čína</vt:lpstr>
      <vt:lpstr>Prezentace aplikace PowerPoint</vt:lpstr>
      <vt:lpstr>Prezentace aplikace PowerPoint</vt:lpstr>
      <vt:lpstr>Prezentace aplikace PowerPoint</vt:lpstr>
      <vt:lpstr>Prezentace aplikace PowerPoint</vt:lpstr>
      <vt:lpstr>Čeng che/Zheng he – 1405 v Malacce </vt:lpstr>
      <vt:lpstr>Vpád Mongolů</vt:lpstr>
      <vt:lpstr>Prezentace aplikace PowerPoint</vt:lpstr>
      <vt:lpstr>Prezentace aplikace PowerPoint</vt:lpstr>
      <vt:lpstr>Prezentace aplikace PowerPoint</vt:lpstr>
      <vt:lpstr>Křesťanská expanze</vt:lpstr>
      <vt:lpstr>Italské obchodní republiky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Casa delle compere e dei banchi di San Giorgio 1407</vt:lpstr>
      <vt:lpstr>Prezentace aplikace PowerPoint</vt:lpstr>
      <vt:lpstr>Proměna sociálních a ekonomických institucí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Evropská expanze – italské městské státy, Portugalské impérium</dc:title>
  <dc:creator>Julie Krpcová</dc:creator>
  <cp:lastModifiedBy>Oldřich Krpec</cp:lastModifiedBy>
  <cp:revision>38</cp:revision>
  <cp:lastPrinted>2022-02-28T10:39:42Z</cp:lastPrinted>
  <dcterms:created xsi:type="dcterms:W3CDTF">2021-03-14T14:30:18Z</dcterms:created>
  <dcterms:modified xsi:type="dcterms:W3CDTF">2023-02-20T10:58:42Z</dcterms:modified>
</cp:coreProperties>
</file>