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2" r:id="rId16"/>
    <p:sldId id="277" r:id="rId17"/>
    <p:sldId id="278" r:id="rId18"/>
    <p:sldId id="273" r:id="rId19"/>
    <p:sldId id="279" r:id="rId20"/>
    <p:sldId id="281" r:id="rId21"/>
    <p:sldId id="282" r:id="rId22"/>
    <p:sldId id="283" r:id="rId23"/>
    <p:sldId id="286" r:id="rId24"/>
    <p:sldId id="284" r:id="rId25"/>
    <p:sldId id="288" r:id="rId26"/>
    <p:sldId id="290" r:id="rId27"/>
    <p:sldId id="289" r:id="rId28"/>
    <p:sldId id="285" r:id="rId29"/>
    <p:sldId id="291" r:id="rId30"/>
    <p:sldId id="292" r:id="rId31"/>
    <p:sldId id="294" r:id="rId32"/>
    <p:sldId id="295" r:id="rId33"/>
    <p:sldId id="296" r:id="rId34"/>
    <p:sldId id="298" r:id="rId35"/>
    <p:sldId id="299" r:id="rId36"/>
    <p:sldId id="348" r:id="rId37"/>
    <p:sldId id="351" r:id="rId38"/>
    <p:sldId id="349" r:id="rId39"/>
    <p:sldId id="352" r:id="rId40"/>
    <p:sldId id="353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12" r:id="rId52"/>
    <p:sldId id="311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720CE39D-0BB1-4BD8-89AD-4C9DFB2FA394}"/>
    <pc:docChg chg="custSel addSld modSld">
      <pc:chgData name="Peter" userId="2e8d26cd-55d7-4d78-8227-1866407259d9" providerId="ADAL" clId="{720CE39D-0BB1-4BD8-89AD-4C9DFB2FA394}" dt="2023-04-16T21:14:05.763" v="296" actId="20577"/>
      <pc:docMkLst>
        <pc:docMk/>
      </pc:docMkLst>
      <pc:sldChg chg="modSp mod">
        <pc:chgData name="Peter" userId="2e8d26cd-55d7-4d78-8227-1866407259d9" providerId="ADAL" clId="{720CE39D-0BB1-4BD8-89AD-4C9DFB2FA394}" dt="2023-04-16T21:06:19.987" v="46" actId="20577"/>
        <pc:sldMkLst>
          <pc:docMk/>
          <pc:sldMk cId="1696693300" sldId="340"/>
        </pc:sldMkLst>
        <pc:graphicFrameChg chg="mod modGraphic">
          <ac:chgData name="Peter" userId="2e8d26cd-55d7-4d78-8227-1866407259d9" providerId="ADAL" clId="{720CE39D-0BB1-4BD8-89AD-4C9DFB2FA394}" dt="2023-04-16T21:06:19.987" v="46" actId="20577"/>
          <ac:graphicFrameMkLst>
            <pc:docMk/>
            <pc:sldMk cId="1696693300" sldId="340"/>
            <ac:graphicFrameMk id="4" creationId="{E8BC83B4-B4CB-4B98-B0C0-42F83FD3E8C9}"/>
          </ac:graphicFrameMkLst>
        </pc:graphicFrameChg>
      </pc:sldChg>
      <pc:sldChg chg="modSp mod">
        <pc:chgData name="Peter" userId="2e8d26cd-55d7-4d78-8227-1866407259d9" providerId="ADAL" clId="{720CE39D-0BB1-4BD8-89AD-4C9DFB2FA394}" dt="2023-04-16T21:06:53.492" v="71" actId="20577"/>
        <pc:sldMkLst>
          <pc:docMk/>
          <pc:sldMk cId="3366307371" sldId="343"/>
        </pc:sldMkLst>
        <pc:spChg chg="mod">
          <ac:chgData name="Peter" userId="2e8d26cd-55d7-4d78-8227-1866407259d9" providerId="ADAL" clId="{720CE39D-0BB1-4BD8-89AD-4C9DFB2FA394}" dt="2023-04-16T21:06:53.492" v="71" actId="20577"/>
          <ac:spMkLst>
            <pc:docMk/>
            <pc:sldMk cId="3366307371" sldId="343"/>
            <ac:spMk id="3" creationId="{61F9A880-6A30-4E43-A1DE-FF55E2592DE0}"/>
          </ac:spMkLst>
        </pc:spChg>
      </pc:sldChg>
      <pc:sldChg chg="modSp mod">
        <pc:chgData name="Peter" userId="2e8d26cd-55d7-4d78-8227-1866407259d9" providerId="ADAL" clId="{720CE39D-0BB1-4BD8-89AD-4C9DFB2FA394}" dt="2023-04-16T21:07:08.936" v="73" actId="20577"/>
        <pc:sldMkLst>
          <pc:docMk/>
          <pc:sldMk cId="2337727574" sldId="346"/>
        </pc:sldMkLst>
        <pc:spChg chg="mod">
          <ac:chgData name="Peter" userId="2e8d26cd-55d7-4d78-8227-1866407259d9" providerId="ADAL" clId="{720CE39D-0BB1-4BD8-89AD-4C9DFB2FA394}" dt="2023-04-16T21:07:08.936" v="73" actId="20577"/>
          <ac:spMkLst>
            <pc:docMk/>
            <pc:sldMk cId="2337727574" sldId="346"/>
            <ac:spMk id="3" creationId="{0330B719-F897-419A-8E54-1594FC1C5B44}"/>
          </ac:spMkLst>
        </pc:spChg>
      </pc:sldChg>
      <pc:sldChg chg="modSp new mod">
        <pc:chgData name="Peter" userId="2e8d26cd-55d7-4d78-8227-1866407259d9" providerId="ADAL" clId="{720CE39D-0BB1-4BD8-89AD-4C9DFB2FA394}" dt="2023-04-16T21:04:00.964" v="15" actId="20577"/>
        <pc:sldMkLst>
          <pc:docMk/>
          <pc:sldMk cId="323805596" sldId="348"/>
        </pc:sldMkLst>
        <pc:spChg chg="mod">
          <ac:chgData name="Peter" userId="2e8d26cd-55d7-4d78-8227-1866407259d9" providerId="ADAL" clId="{720CE39D-0BB1-4BD8-89AD-4C9DFB2FA394}" dt="2023-04-16T21:04:00.964" v="15" actId="20577"/>
          <ac:spMkLst>
            <pc:docMk/>
            <pc:sldMk cId="323805596" sldId="348"/>
            <ac:spMk id="2" creationId="{4F71E5BC-CB21-07AD-FD2E-32614D6B4972}"/>
          </ac:spMkLst>
        </pc:spChg>
      </pc:sldChg>
      <pc:sldChg chg="modSp add mod">
        <pc:chgData name="Peter" userId="2e8d26cd-55d7-4d78-8227-1866407259d9" providerId="ADAL" clId="{720CE39D-0BB1-4BD8-89AD-4C9DFB2FA394}" dt="2023-04-16T21:13:30.315" v="166" actId="20577"/>
        <pc:sldMkLst>
          <pc:docMk/>
          <pc:sldMk cId="2514011139" sldId="349"/>
        </pc:sldMkLst>
        <pc:spChg chg="mod">
          <ac:chgData name="Peter" userId="2e8d26cd-55d7-4d78-8227-1866407259d9" providerId="ADAL" clId="{720CE39D-0BB1-4BD8-89AD-4C9DFB2FA394}" dt="2023-04-16T21:13:30.315" v="166" actId="20577"/>
          <ac:spMkLst>
            <pc:docMk/>
            <pc:sldMk cId="2514011139" sldId="349"/>
            <ac:spMk id="2" creationId="{DFD1431A-467C-4D66-90FA-70E20E9A3512}"/>
          </ac:spMkLst>
        </pc:spChg>
        <pc:spChg chg="mod">
          <ac:chgData name="Peter" userId="2e8d26cd-55d7-4d78-8227-1866407259d9" providerId="ADAL" clId="{720CE39D-0BB1-4BD8-89AD-4C9DFB2FA394}" dt="2023-04-16T21:10:58.588" v="102" actId="20577"/>
          <ac:spMkLst>
            <pc:docMk/>
            <pc:sldMk cId="2514011139" sldId="349"/>
            <ac:spMk id="3" creationId="{AE80C98E-8B83-422A-83B1-8E62F04EB742}"/>
          </ac:spMkLst>
        </pc:spChg>
        <pc:graphicFrameChg chg="modGraphic">
          <ac:chgData name="Peter" userId="2e8d26cd-55d7-4d78-8227-1866407259d9" providerId="ADAL" clId="{720CE39D-0BB1-4BD8-89AD-4C9DFB2FA394}" dt="2023-04-16T21:13:21.772" v="164" actId="20577"/>
          <ac:graphicFrameMkLst>
            <pc:docMk/>
            <pc:sldMk cId="2514011139" sldId="349"/>
            <ac:graphicFrameMk id="4" creationId="{9A24AAEE-118C-43BF-B690-4A6C635F8C6D}"/>
          </ac:graphicFrameMkLst>
        </pc:graphicFrameChg>
      </pc:sldChg>
    </pc:docChg>
  </pc:docChgLst>
  <pc:docChgLst>
    <pc:chgData name="Peter Spáč" userId="2e8d26cd-55d7-4d78-8227-1866407259d9" providerId="ADAL" clId="{F939296E-322F-4021-996F-99AAB1FA0ECA}"/>
  </pc:docChgLst>
  <pc:docChgLst>
    <pc:chgData name="Peter Spáč" userId="2e8d26cd-55d7-4d78-8227-1866407259d9" providerId="ADAL" clId="{11AF40B3-5C4A-41AF-8A6C-826F673FFC2B}"/>
    <pc:docChg chg="delSld">
      <pc:chgData name="Peter Spáč" userId="2e8d26cd-55d7-4d78-8227-1866407259d9" providerId="ADAL" clId="{11AF40B3-5C4A-41AF-8A6C-826F673FFC2B}" dt="2023-04-27T10:16:15.433" v="10" actId="2696"/>
      <pc:docMkLst>
        <pc:docMk/>
      </pc:docMkLst>
      <pc:sldChg chg="del">
        <pc:chgData name="Peter Spáč" userId="2e8d26cd-55d7-4d78-8227-1866407259d9" providerId="ADAL" clId="{11AF40B3-5C4A-41AF-8A6C-826F673FFC2B}" dt="2023-04-27T10:13:40.804" v="0" actId="2696"/>
        <pc:sldMkLst>
          <pc:docMk/>
          <pc:sldMk cId="2265257101" sldId="266"/>
        </pc:sldMkLst>
      </pc:sldChg>
      <pc:sldChg chg="del">
        <pc:chgData name="Peter Spáč" userId="2e8d26cd-55d7-4d78-8227-1866407259d9" providerId="ADAL" clId="{11AF40B3-5C4A-41AF-8A6C-826F673FFC2B}" dt="2023-04-27T10:13:44.932" v="1" actId="2696"/>
        <pc:sldMkLst>
          <pc:docMk/>
          <pc:sldMk cId="2034350545" sldId="267"/>
        </pc:sldMkLst>
      </pc:sldChg>
      <pc:sldChg chg="del">
        <pc:chgData name="Peter Spáč" userId="2e8d26cd-55d7-4d78-8227-1866407259d9" providerId="ADAL" clId="{11AF40B3-5C4A-41AF-8A6C-826F673FFC2B}" dt="2023-04-27T10:13:48.988" v="2" actId="2696"/>
        <pc:sldMkLst>
          <pc:docMk/>
          <pc:sldMk cId="1794894621" sldId="271"/>
        </pc:sldMkLst>
      </pc:sldChg>
      <pc:sldChg chg="del">
        <pc:chgData name="Peter Spáč" userId="2e8d26cd-55d7-4d78-8227-1866407259d9" providerId="ADAL" clId="{11AF40B3-5C4A-41AF-8A6C-826F673FFC2B}" dt="2023-04-27T10:13:52.888" v="3" actId="2696"/>
        <pc:sldMkLst>
          <pc:docMk/>
          <pc:sldMk cId="860884841" sldId="280"/>
        </pc:sldMkLst>
      </pc:sldChg>
      <pc:sldChg chg="del">
        <pc:chgData name="Peter Spáč" userId="2e8d26cd-55d7-4d78-8227-1866407259d9" providerId="ADAL" clId="{11AF40B3-5C4A-41AF-8A6C-826F673FFC2B}" dt="2023-04-27T10:13:57.683" v="4" actId="2696"/>
        <pc:sldMkLst>
          <pc:docMk/>
          <pc:sldMk cId="1401122602" sldId="287"/>
        </pc:sldMkLst>
      </pc:sldChg>
      <pc:sldChg chg="del">
        <pc:chgData name="Peter Spáč" userId="2e8d26cd-55d7-4d78-8227-1866407259d9" providerId="ADAL" clId="{11AF40B3-5C4A-41AF-8A6C-826F673FFC2B}" dt="2023-04-27T10:14:02.715" v="5" actId="2696"/>
        <pc:sldMkLst>
          <pc:docMk/>
          <pc:sldMk cId="3816172327" sldId="293"/>
        </pc:sldMkLst>
      </pc:sldChg>
      <pc:sldChg chg="del">
        <pc:chgData name="Peter Spáč" userId="2e8d26cd-55d7-4d78-8227-1866407259d9" providerId="ADAL" clId="{11AF40B3-5C4A-41AF-8A6C-826F673FFC2B}" dt="2023-04-27T10:14:05.883" v="6" actId="2696"/>
        <pc:sldMkLst>
          <pc:docMk/>
          <pc:sldMk cId="1384231473" sldId="297"/>
        </pc:sldMkLst>
      </pc:sldChg>
      <pc:sldChg chg="del">
        <pc:chgData name="Peter Spáč" userId="2e8d26cd-55d7-4d78-8227-1866407259d9" providerId="ADAL" clId="{11AF40B3-5C4A-41AF-8A6C-826F673FFC2B}" dt="2023-04-27T10:16:05.291" v="8" actId="2696"/>
        <pc:sldMkLst>
          <pc:docMk/>
          <pc:sldMk cId="2007287710" sldId="305"/>
        </pc:sldMkLst>
      </pc:sldChg>
      <pc:sldChg chg="del">
        <pc:chgData name="Peter Spáč" userId="2e8d26cd-55d7-4d78-8227-1866407259d9" providerId="ADAL" clId="{11AF40B3-5C4A-41AF-8A6C-826F673FFC2B}" dt="2023-04-27T10:16:15.433" v="10" actId="2696"/>
        <pc:sldMkLst>
          <pc:docMk/>
          <pc:sldMk cId="525614663" sldId="313"/>
        </pc:sldMkLst>
      </pc:sldChg>
      <pc:sldChg chg="del">
        <pc:chgData name="Peter Spáč" userId="2e8d26cd-55d7-4d78-8227-1866407259d9" providerId="ADAL" clId="{11AF40B3-5C4A-41AF-8A6C-826F673FFC2B}" dt="2023-04-27T10:16:12.614" v="9" actId="2696"/>
        <pc:sldMkLst>
          <pc:docMk/>
          <pc:sldMk cId="2058973102" sldId="336"/>
        </pc:sldMkLst>
      </pc:sldChg>
      <pc:sldChg chg="del">
        <pc:chgData name="Peter Spáč" userId="2e8d26cd-55d7-4d78-8227-1866407259d9" providerId="ADAL" clId="{11AF40B3-5C4A-41AF-8A6C-826F673FFC2B}" dt="2023-04-27T10:14:15.827" v="7" actId="2696"/>
        <pc:sldMkLst>
          <pc:docMk/>
          <pc:sldMk cId="1167618714" sldId="354"/>
        </pc:sldMkLst>
      </pc:sldChg>
    </pc:docChg>
  </pc:docChgLst>
  <pc:docChgLst>
    <pc:chgData name="Peter Spáč" userId="2e8d26cd-55d7-4d78-8227-1866407259d9" providerId="ADAL" clId="{7C1678A3-D26C-441D-8941-6502341E041A}"/>
    <pc:docChg chg="undo custSel addSld delSld modSld">
      <pc:chgData name="Peter Spáč" userId="2e8d26cd-55d7-4d78-8227-1866407259d9" providerId="ADAL" clId="{7C1678A3-D26C-441D-8941-6502341E041A}" dt="2023-04-17T07:49:01.813" v="820" actId="20577"/>
      <pc:docMkLst>
        <pc:docMk/>
      </pc:docMkLst>
      <pc:sldChg chg="modSp">
        <pc:chgData name="Peter Spáč" userId="2e8d26cd-55d7-4d78-8227-1866407259d9" providerId="ADAL" clId="{7C1678A3-D26C-441D-8941-6502341E041A}" dt="2023-04-17T07:38:16.865" v="782"/>
        <pc:sldMkLst>
          <pc:docMk/>
          <pc:sldMk cId="4149013829" sldId="273"/>
        </pc:sldMkLst>
        <pc:spChg chg="mod">
          <ac:chgData name="Peter Spáč" userId="2e8d26cd-55d7-4d78-8227-1866407259d9" providerId="ADAL" clId="{7C1678A3-D26C-441D-8941-6502341E041A}" dt="2023-04-17T07:38:16.865" v="782"/>
          <ac:spMkLst>
            <pc:docMk/>
            <pc:sldMk cId="4149013829" sldId="273"/>
            <ac:spMk id="3" creationId="{45E103F9-9048-4DEF-9F50-90B6548B87FD}"/>
          </ac:spMkLst>
        </pc:spChg>
      </pc:sldChg>
      <pc:sldChg chg="modSp">
        <pc:chgData name="Peter Spáč" userId="2e8d26cd-55d7-4d78-8227-1866407259d9" providerId="ADAL" clId="{7C1678A3-D26C-441D-8941-6502341E041A}" dt="2023-04-17T07:44:41.548" v="798" actId="6549"/>
        <pc:sldMkLst>
          <pc:docMk/>
          <pc:sldMk cId="3862151983" sldId="302"/>
        </pc:sldMkLst>
        <pc:spChg chg="mod">
          <ac:chgData name="Peter Spáč" userId="2e8d26cd-55d7-4d78-8227-1866407259d9" providerId="ADAL" clId="{7C1678A3-D26C-441D-8941-6502341E041A}" dt="2023-04-17T07:44:41.548" v="798" actId="6549"/>
          <ac:spMkLst>
            <pc:docMk/>
            <pc:sldMk cId="3862151983" sldId="302"/>
            <ac:spMk id="3" creationId="{EC66917B-9B6D-4EB1-855F-B122CAB87770}"/>
          </ac:spMkLst>
        </pc:spChg>
      </pc:sldChg>
      <pc:sldChg chg="modSp">
        <pc:chgData name="Peter Spáč" userId="2e8d26cd-55d7-4d78-8227-1866407259d9" providerId="ADAL" clId="{7C1678A3-D26C-441D-8941-6502341E041A}" dt="2023-04-17T07:47:06.135" v="804" actId="20577"/>
        <pc:sldMkLst>
          <pc:docMk/>
          <pc:sldMk cId="3029224394" sldId="339"/>
        </pc:sldMkLst>
        <pc:spChg chg="mod">
          <ac:chgData name="Peter Spáč" userId="2e8d26cd-55d7-4d78-8227-1866407259d9" providerId="ADAL" clId="{7C1678A3-D26C-441D-8941-6502341E041A}" dt="2023-04-17T07:47:06.135" v="804" actId="20577"/>
          <ac:spMkLst>
            <pc:docMk/>
            <pc:sldMk cId="3029224394" sldId="339"/>
            <ac:spMk id="3" creationId="{84A5D8C7-79E1-47EC-A81F-A2368E27ABC5}"/>
          </ac:spMkLst>
        </pc:spChg>
      </pc:sldChg>
      <pc:sldChg chg="modSp">
        <pc:chgData name="Peter Spáč" userId="2e8d26cd-55d7-4d78-8227-1866407259d9" providerId="ADAL" clId="{7C1678A3-D26C-441D-8941-6502341E041A}" dt="2023-04-17T07:49:01.813" v="820" actId="20577"/>
        <pc:sldMkLst>
          <pc:docMk/>
          <pc:sldMk cId="3366307371" sldId="343"/>
        </pc:sldMkLst>
        <pc:spChg chg="mod">
          <ac:chgData name="Peter Spáč" userId="2e8d26cd-55d7-4d78-8227-1866407259d9" providerId="ADAL" clId="{7C1678A3-D26C-441D-8941-6502341E041A}" dt="2023-04-17T07:49:01.813" v="820" actId="20577"/>
          <ac:spMkLst>
            <pc:docMk/>
            <pc:sldMk cId="3366307371" sldId="343"/>
            <ac:spMk id="3" creationId="{61F9A880-6A30-4E43-A1DE-FF55E2592DE0}"/>
          </ac:spMkLst>
        </pc:spChg>
      </pc:sldChg>
      <pc:sldChg chg="modSp">
        <pc:chgData name="Peter Spáč" userId="2e8d26cd-55d7-4d78-8227-1866407259d9" providerId="ADAL" clId="{7C1678A3-D26C-441D-8941-6502341E041A}" dt="2023-04-17T07:13:08.353" v="532" actId="20577"/>
        <pc:sldMkLst>
          <pc:docMk/>
          <pc:sldMk cId="323805596" sldId="348"/>
        </pc:sldMkLst>
        <pc:spChg chg="mod">
          <ac:chgData name="Peter Spáč" userId="2e8d26cd-55d7-4d78-8227-1866407259d9" providerId="ADAL" clId="{7C1678A3-D26C-441D-8941-6502341E041A}" dt="2023-04-17T07:13:08.353" v="532" actId="20577"/>
          <ac:spMkLst>
            <pc:docMk/>
            <pc:sldMk cId="323805596" sldId="348"/>
            <ac:spMk id="3" creationId="{1E73CB54-0F14-F3DB-79D9-B2C1AD0B3AC8}"/>
          </ac:spMkLst>
        </pc:spChg>
      </pc:sldChg>
      <pc:sldChg chg="modSp">
        <pc:chgData name="Peter Spáč" userId="2e8d26cd-55d7-4d78-8227-1866407259d9" providerId="ADAL" clId="{7C1678A3-D26C-441D-8941-6502341E041A}" dt="2023-04-17T07:13:58.123" v="555" actId="114"/>
        <pc:sldMkLst>
          <pc:docMk/>
          <pc:sldMk cId="2514011139" sldId="349"/>
        </pc:sldMkLst>
        <pc:spChg chg="mod">
          <ac:chgData name="Peter Spáč" userId="2e8d26cd-55d7-4d78-8227-1866407259d9" providerId="ADAL" clId="{7C1678A3-D26C-441D-8941-6502341E041A}" dt="2023-04-17T07:13:58.123" v="555" actId="114"/>
          <ac:spMkLst>
            <pc:docMk/>
            <pc:sldMk cId="2514011139" sldId="349"/>
            <ac:spMk id="3" creationId="{AE80C98E-8B83-422A-83B1-8E62F04EB742}"/>
          </ac:spMkLst>
        </pc:spChg>
      </pc:sldChg>
      <pc:sldChg chg="modSp add">
        <pc:chgData name="Peter Spáč" userId="2e8d26cd-55d7-4d78-8227-1866407259d9" providerId="ADAL" clId="{7C1678A3-D26C-441D-8941-6502341E041A}" dt="2023-04-17T07:14:32.677" v="660" actId="20577"/>
        <pc:sldMkLst>
          <pc:docMk/>
          <pc:sldMk cId="1280159348" sldId="351"/>
        </pc:sldMkLst>
        <pc:spChg chg="mod">
          <ac:chgData name="Peter Spáč" userId="2e8d26cd-55d7-4d78-8227-1866407259d9" providerId="ADAL" clId="{7C1678A3-D26C-441D-8941-6502341E041A}" dt="2023-04-17T07:13:32.473" v="548" actId="20577"/>
          <ac:spMkLst>
            <pc:docMk/>
            <pc:sldMk cId="1280159348" sldId="351"/>
            <ac:spMk id="2" creationId="{B06F8579-BA15-4EC0-B498-905FFE213FA8}"/>
          </ac:spMkLst>
        </pc:spChg>
        <pc:spChg chg="mod">
          <ac:chgData name="Peter Spáč" userId="2e8d26cd-55d7-4d78-8227-1866407259d9" providerId="ADAL" clId="{7C1678A3-D26C-441D-8941-6502341E041A}" dt="2023-04-17T07:14:32.677" v="660" actId="20577"/>
          <ac:spMkLst>
            <pc:docMk/>
            <pc:sldMk cId="1280159348" sldId="351"/>
            <ac:spMk id="3" creationId="{0A01498C-A33C-4760-ABED-608A060A4423}"/>
          </ac:spMkLst>
        </pc:spChg>
      </pc:sldChg>
      <pc:sldChg chg="modSp add">
        <pc:chgData name="Peter Spáč" userId="2e8d26cd-55d7-4d78-8227-1866407259d9" providerId="ADAL" clId="{7C1678A3-D26C-441D-8941-6502341E041A}" dt="2023-04-17T07:15:25.580" v="719" actId="20577"/>
        <pc:sldMkLst>
          <pc:docMk/>
          <pc:sldMk cId="2122457447" sldId="352"/>
        </pc:sldMkLst>
        <pc:spChg chg="mod">
          <ac:chgData name="Peter Spáč" userId="2e8d26cd-55d7-4d78-8227-1866407259d9" providerId="ADAL" clId="{7C1678A3-D26C-441D-8941-6502341E041A}" dt="2023-04-17T07:15:01.961" v="666" actId="20577"/>
          <ac:spMkLst>
            <pc:docMk/>
            <pc:sldMk cId="2122457447" sldId="352"/>
            <ac:spMk id="2" creationId="{1B8B95FB-220A-487D-9CBE-08EB0FEF4827}"/>
          </ac:spMkLst>
        </pc:spChg>
        <pc:spChg chg="mod">
          <ac:chgData name="Peter Spáč" userId="2e8d26cd-55d7-4d78-8227-1866407259d9" providerId="ADAL" clId="{7C1678A3-D26C-441D-8941-6502341E041A}" dt="2023-04-17T07:15:25.580" v="719" actId="20577"/>
          <ac:spMkLst>
            <pc:docMk/>
            <pc:sldMk cId="2122457447" sldId="352"/>
            <ac:spMk id="3" creationId="{C48ACF16-F02B-4F0B-96AD-A18C6CA09AD1}"/>
          </ac:spMkLst>
        </pc:spChg>
      </pc:sldChg>
      <pc:sldChg chg="addSp delSp modSp add mod modTransition modAnim">
        <pc:chgData name="Peter Spáč" userId="2e8d26cd-55d7-4d78-8227-1866407259d9" providerId="ADAL" clId="{7C1678A3-D26C-441D-8941-6502341E041A}" dt="2023-04-17T07:31:50.103" v="778"/>
        <pc:sldMkLst>
          <pc:docMk/>
          <pc:sldMk cId="2616414927" sldId="353"/>
        </pc:sldMkLst>
        <pc:spChg chg="del">
          <ac:chgData name="Peter Spáč" userId="2e8d26cd-55d7-4d78-8227-1866407259d9" providerId="ADAL" clId="{7C1678A3-D26C-441D-8941-6502341E041A}" dt="2023-04-17T07:26:01.094" v="721" actId="478"/>
          <ac:spMkLst>
            <pc:docMk/>
            <pc:sldMk cId="2616414927" sldId="353"/>
            <ac:spMk id="2" creationId="{707592CE-47CB-4B86-83D0-21CF88D09339}"/>
          </ac:spMkLst>
        </pc:spChg>
        <pc:spChg chg="del">
          <ac:chgData name="Peter Spáč" userId="2e8d26cd-55d7-4d78-8227-1866407259d9" providerId="ADAL" clId="{7C1678A3-D26C-441D-8941-6502341E041A}" dt="2023-04-17T07:26:02.993" v="723"/>
          <ac:spMkLst>
            <pc:docMk/>
            <pc:sldMk cId="2616414927" sldId="353"/>
            <ac:spMk id="3" creationId="{F1899DD2-DB3E-4736-B0D8-F266A89ED1F3}"/>
          </ac:spMkLst>
        </pc:spChg>
        <pc:spChg chg="add del mod">
          <ac:chgData name="Peter Spáč" userId="2e8d26cd-55d7-4d78-8227-1866407259d9" providerId="ADAL" clId="{7C1678A3-D26C-441D-8941-6502341E041A}" dt="2023-04-17T07:26:42.906" v="727"/>
          <ac:spMkLst>
            <pc:docMk/>
            <pc:sldMk cId="2616414927" sldId="353"/>
            <ac:spMk id="5" creationId="{0EAF5BFD-F8A4-401D-83F9-9826D7C3381A}"/>
          </ac:spMkLst>
        </pc:spChg>
        <pc:graphicFrameChg chg="add del mod">
          <ac:chgData name="Peter Spáč" userId="2e8d26cd-55d7-4d78-8227-1866407259d9" providerId="ADAL" clId="{7C1678A3-D26C-441D-8941-6502341E041A}" dt="2023-04-17T07:26:40.954" v="725" actId="478"/>
          <ac:graphicFrameMkLst>
            <pc:docMk/>
            <pc:sldMk cId="2616414927" sldId="353"/>
            <ac:graphicFrameMk id="4" creationId="{903E715D-0E3F-4487-B59F-681A4E8545B2}"/>
          </ac:graphicFrameMkLst>
        </pc:graphicFrameChg>
        <pc:graphicFrameChg chg="add mod">
          <ac:chgData name="Peter Spáč" userId="2e8d26cd-55d7-4d78-8227-1866407259d9" providerId="ADAL" clId="{7C1678A3-D26C-441D-8941-6502341E041A}" dt="2023-04-17T07:26:45.301" v="728" actId="14100"/>
          <ac:graphicFrameMkLst>
            <pc:docMk/>
            <pc:sldMk cId="2616414927" sldId="353"/>
            <ac:graphicFrameMk id="6" creationId="{903E715D-0E3F-4487-B59F-681A4E8545B2}"/>
          </ac:graphicFrameMkLst>
        </pc:graphicFrameChg>
        <pc:picChg chg="add mod">
          <ac:chgData name="Peter Spáč" userId="2e8d26cd-55d7-4d78-8227-1866407259d9" providerId="ADAL" clId="{7C1678A3-D26C-441D-8941-6502341E041A}" dt="2023-04-17T07:27:26.125" v="731" actId="1076"/>
          <ac:picMkLst>
            <pc:docMk/>
            <pc:sldMk cId="2616414927" sldId="353"/>
            <ac:picMk id="7" creationId="{F400C234-3896-477A-A3A9-3920FD66D1BF}"/>
          </ac:picMkLst>
        </pc:picChg>
        <pc:inkChg chg="add">
          <ac:chgData name="Peter Spáč" userId="2e8d26cd-55d7-4d78-8227-1866407259d9" providerId="ADAL" clId="{7C1678A3-D26C-441D-8941-6502341E041A}" dt="2023-04-17T07:29:32.605" v="733"/>
          <ac:inkMkLst>
            <pc:docMk/>
            <pc:sldMk cId="2616414927" sldId="353"/>
            <ac:inkMk id="8" creationId="{15E1FBBD-7ED3-4391-8EF1-A99006DB7962}"/>
          </ac:inkMkLst>
        </pc:inkChg>
        <pc:inkChg chg="add del">
          <ac:chgData name="Peter Spáč" userId="2e8d26cd-55d7-4d78-8227-1866407259d9" providerId="ADAL" clId="{7C1678A3-D26C-441D-8941-6502341E041A}" dt="2023-04-17T07:29:46.214" v="737"/>
          <ac:inkMkLst>
            <pc:docMk/>
            <pc:sldMk cId="2616414927" sldId="353"/>
            <ac:inkMk id="9" creationId="{6BC7C2B4-CF7C-4535-95B9-219ECF7565D0}"/>
          </ac:inkMkLst>
        </pc:inkChg>
        <pc:inkChg chg="add del">
          <ac:chgData name="Peter Spáč" userId="2e8d26cd-55d7-4d78-8227-1866407259d9" providerId="ADAL" clId="{7C1678A3-D26C-441D-8941-6502341E041A}" dt="2023-04-17T07:29:45.698" v="736"/>
          <ac:inkMkLst>
            <pc:docMk/>
            <pc:sldMk cId="2616414927" sldId="353"/>
            <ac:inkMk id="10" creationId="{05E64EF0-6FB1-4F64-BE00-BB7F8B29C39E}"/>
          </ac:inkMkLst>
        </pc:inkChg>
        <pc:inkChg chg="add">
          <ac:chgData name="Peter Spáč" userId="2e8d26cd-55d7-4d78-8227-1866407259d9" providerId="ADAL" clId="{7C1678A3-D26C-441D-8941-6502341E041A}" dt="2023-04-17T07:29:52.120" v="738"/>
          <ac:inkMkLst>
            <pc:docMk/>
            <pc:sldMk cId="2616414927" sldId="353"/>
            <ac:inkMk id="11" creationId="{4A7FEE86-71DF-41F0-A237-1F9C266D4955}"/>
          </ac:inkMkLst>
        </pc:inkChg>
        <pc:inkChg chg="add">
          <ac:chgData name="Peter Spáč" userId="2e8d26cd-55d7-4d78-8227-1866407259d9" providerId="ADAL" clId="{7C1678A3-D26C-441D-8941-6502341E041A}" dt="2023-04-17T07:29:54.954" v="739"/>
          <ac:inkMkLst>
            <pc:docMk/>
            <pc:sldMk cId="2616414927" sldId="353"/>
            <ac:inkMk id="12" creationId="{7D61B571-AD41-43AA-8D9E-BE97106C9FF3}"/>
          </ac:inkMkLst>
        </pc:inkChg>
        <pc:inkChg chg="add">
          <ac:chgData name="Peter Spáč" userId="2e8d26cd-55d7-4d78-8227-1866407259d9" providerId="ADAL" clId="{7C1678A3-D26C-441D-8941-6502341E041A}" dt="2023-04-17T07:29:57.623" v="740"/>
          <ac:inkMkLst>
            <pc:docMk/>
            <pc:sldMk cId="2616414927" sldId="353"/>
            <ac:inkMk id="13" creationId="{9B01EFD5-2F32-48C1-9090-D150E32AB5BD}"/>
          </ac:inkMkLst>
        </pc:inkChg>
        <pc:inkChg chg="add">
          <ac:chgData name="Peter Spáč" userId="2e8d26cd-55d7-4d78-8227-1866407259d9" providerId="ADAL" clId="{7C1678A3-D26C-441D-8941-6502341E041A}" dt="2023-04-17T07:29:59.074" v="741"/>
          <ac:inkMkLst>
            <pc:docMk/>
            <pc:sldMk cId="2616414927" sldId="353"/>
            <ac:inkMk id="14" creationId="{4B3464D3-B63E-4416-B638-F645BC083F47}"/>
          </ac:inkMkLst>
        </pc:inkChg>
        <pc:inkChg chg="add">
          <ac:chgData name="Peter Spáč" userId="2e8d26cd-55d7-4d78-8227-1866407259d9" providerId="ADAL" clId="{7C1678A3-D26C-441D-8941-6502341E041A}" dt="2023-04-17T07:30:00.428" v="742"/>
          <ac:inkMkLst>
            <pc:docMk/>
            <pc:sldMk cId="2616414927" sldId="353"/>
            <ac:inkMk id="15" creationId="{9BD0876B-AD8F-4AD4-B020-0FD9FEF6C501}"/>
          </ac:inkMkLst>
        </pc:inkChg>
        <pc:inkChg chg="add">
          <ac:chgData name="Peter Spáč" userId="2e8d26cd-55d7-4d78-8227-1866407259d9" providerId="ADAL" clId="{7C1678A3-D26C-441D-8941-6502341E041A}" dt="2023-04-17T07:30:01.388" v="743"/>
          <ac:inkMkLst>
            <pc:docMk/>
            <pc:sldMk cId="2616414927" sldId="353"/>
            <ac:inkMk id="16" creationId="{2ED310D5-E1A9-4ABE-B028-A885FAC9BC5E}"/>
          </ac:inkMkLst>
        </pc:inkChg>
        <pc:inkChg chg="add">
          <ac:chgData name="Peter Spáč" userId="2e8d26cd-55d7-4d78-8227-1866407259d9" providerId="ADAL" clId="{7C1678A3-D26C-441D-8941-6502341E041A}" dt="2023-04-17T07:30:02.845" v="744"/>
          <ac:inkMkLst>
            <pc:docMk/>
            <pc:sldMk cId="2616414927" sldId="353"/>
            <ac:inkMk id="17" creationId="{1005E0C1-B9F2-414D-B5FF-F3DB453C4C7D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Referendum/Tabu&#318;ky%20a%20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Support of SMER</a:t>
            </a:r>
            <a:endParaRPr lang="cs-CZ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Prieskumy!$C$9:$C$69</c:f>
              <c:strCache>
                <c:ptCount val="61"/>
                <c:pt idx="0">
                  <c:v>3/16</c:v>
                </c:pt>
                <c:pt idx="1">
                  <c:v>5/16</c:v>
                </c:pt>
                <c:pt idx="2">
                  <c:v>6/16</c:v>
                </c:pt>
                <c:pt idx="3">
                  <c:v>8/16</c:v>
                </c:pt>
                <c:pt idx="4">
                  <c:v>9/16</c:v>
                </c:pt>
                <c:pt idx="5">
                  <c:v>10/16</c:v>
                </c:pt>
                <c:pt idx="6">
                  <c:v>11/16</c:v>
                </c:pt>
                <c:pt idx="7">
                  <c:v>1/17</c:v>
                </c:pt>
                <c:pt idx="8">
                  <c:v>2/17</c:v>
                </c:pt>
                <c:pt idx="9">
                  <c:v>4/17</c:v>
                </c:pt>
                <c:pt idx="10">
                  <c:v>6/17</c:v>
                </c:pt>
                <c:pt idx="11">
                  <c:v>7/17</c:v>
                </c:pt>
                <c:pt idx="12">
                  <c:v>9/17</c:v>
                </c:pt>
                <c:pt idx="13">
                  <c:v>10/17</c:v>
                </c:pt>
                <c:pt idx="14">
                  <c:v>11/17</c:v>
                </c:pt>
                <c:pt idx="15">
                  <c:v>1/18</c:v>
                </c:pt>
                <c:pt idx="16">
                  <c:v>3/18</c:v>
                </c:pt>
                <c:pt idx="17">
                  <c:v>4/18</c:v>
                </c:pt>
                <c:pt idx="18">
                  <c:v>6/18</c:v>
                </c:pt>
                <c:pt idx="19">
                  <c:v>8/18</c:v>
                </c:pt>
                <c:pt idx="20">
                  <c:v>9/18</c:v>
                </c:pt>
                <c:pt idx="21">
                  <c:v>11/18</c:v>
                </c:pt>
                <c:pt idx="22">
                  <c:v>12/18</c:v>
                </c:pt>
                <c:pt idx="23">
                  <c:v>1/19</c:v>
                </c:pt>
                <c:pt idx="24">
                  <c:v>2/19</c:v>
                </c:pt>
                <c:pt idx="25">
                  <c:v>3/19</c:v>
                </c:pt>
                <c:pt idx="26">
                  <c:v>4/19</c:v>
                </c:pt>
                <c:pt idx="27">
                  <c:v>6/19</c:v>
                </c:pt>
                <c:pt idx="28">
                  <c:v>8/19</c:v>
                </c:pt>
                <c:pt idx="29">
                  <c:v>9/19</c:v>
                </c:pt>
                <c:pt idx="30">
                  <c:v>10/19</c:v>
                </c:pt>
                <c:pt idx="31">
                  <c:v>11/19</c:v>
                </c:pt>
                <c:pt idx="32">
                  <c:v>12/19</c:v>
                </c:pt>
                <c:pt idx="33">
                  <c:v>1/20</c:v>
                </c:pt>
                <c:pt idx="34">
                  <c:v>2/20</c:v>
                </c:pt>
                <c:pt idx="35">
                  <c:v>3/20</c:v>
                </c:pt>
                <c:pt idx="36">
                  <c:v>4/20</c:v>
                </c:pt>
                <c:pt idx="37">
                  <c:v>5/20</c:v>
                </c:pt>
                <c:pt idx="38">
                  <c:v>6/20</c:v>
                </c:pt>
                <c:pt idx="39">
                  <c:v>9/20</c:v>
                </c:pt>
                <c:pt idx="40">
                  <c:v>10/20</c:v>
                </c:pt>
                <c:pt idx="41">
                  <c:v>11/20</c:v>
                </c:pt>
                <c:pt idx="42">
                  <c:v>12/20</c:v>
                </c:pt>
                <c:pt idx="43">
                  <c:v>1/21</c:v>
                </c:pt>
                <c:pt idx="44">
                  <c:v>2/21</c:v>
                </c:pt>
                <c:pt idx="45">
                  <c:v>4/21</c:v>
                </c:pt>
                <c:pt idx="46">
                  <c:v>5/21</c:v>
                </c:pt>
                <c:pt idx="47">
                  <c:v>6/21</c:v>
                </c:pt>
                <c:pt idx="48">
                  <c:v>9/21</c:v>
                </c:pt>
                <c:pt idx="49">
                  <c:v>10/21</c:v>
                </c:pt>
                <c:pt idx="50">
                  <c:v>11/21</c:v>
                </c:pt>
                <c:pt idx="51">
                  <c:v>1/22</c:v>
                </c:pt>
                <c:pt idx="52">
                  <c:v>2/22</c:v>
                </c:pt>
                <c:pt idx="53">
                  <c:v>4/22</c:v>
                </c:pt>
                <c:pt idx="54">
                  <c:v>5/22</c:v>
                </c:pt>
                <c:pt idx="55">
                  <c:v>6/22</c:v>
                </c:pt>
                <c:pt idx="56">
                  <c:v>9/22</c:v>
                </c:pt>
                <c:pt idx="57">
                  <c:v>11/22</c:v>
                </c:pt>
                <c:pt idx="58">
                  <c:v>12/22</c:v>
                </c:pt>
                <c:pt idx="59">
                  <c:v>2/23</c:v>
                </c:pt>
                <c:pt idx="60">
                  <c:v>3/23</c:v>
                </c:pt>
              </c:strCache>
            </c:strRef>
          </c:cat>
          <c:val>
            <c:numRef>
              <c:f>Prieskumy!$D$9:$D$69</c:f>
              <c:numCache>
                <c:formatCode>General</c:formatCode>
                <c:ptCount val="61"/>
                <c:pt idx="0">
                  <c:v>28.3</c:v>
                </c:pt>
                <c:pt idx="1">
                  <c:v>28.7</c:v>
                </c:pt>
                <c:pt idx="2">
                  <c:v>26.4</c:v>
                </c:pt>
                <c:pt idx="3">
                  <c:v>27</c:v>
                </c:pt>
                <c:pt idx="4">
                  <c:v>27.7</c:v>
                </c:pt>
                <c:pt idx="5">
                  <c:v>26.9</c:v>
                </c:pt>
                <c:pt idx="6">
                  <c:v>23.3</c:v>
                </c:pt>
                <c:pt idx="7">
                  <c:v>27.9</c:v>
                </c:pt>
                <c:pt idx="8">
                  <c:v>25.5</c:v>
                </c:pt>
                <c:pt idx="9">
                  <c:v>26.6</c:v>
                </c:pt>
                <c:pt idx="10">
                  <c:v>26.2</c:v>
                </c:pt>
                <c:pt idx="11">
                  <c:v>26.4</c:v>
                </c:pt>
                <c:pt idx="12">
                  <c:v>26</c:v>
                </c:pt>
                <c:pt idx="13">
                  <c:v>26.2</c:v>
                </c:pt>
                <c:pt idx="14">
                  <c:v>24.8</c:v>
                </c:pt>
                <c:pt idx="15">
                  <c:v>25.5</c:v>
                </c:pt>
                <c:pt idx="16">
                  <c:v>20.2</c:v>
                </c:pt>
                <c:pt idx="17">
                  <c:v>20.5</c:v>
                </c:pt>
                <c:pt idx="18">
                  <c:v>21.7</c:v>
                </c:pt>
                <c:pt idx="19">
                  <c:v>20.7</c:v>
                </c:pt>
                <c:pt idx="20">
                  <c:v>22.4</c:v>
                </c:pt>
                <c:pt idx="21">
                  <c:v>20.9</c:v>
                </c:pt>
                <c:pt idx="22">
                  <c:v>21.7</c:v>
                </c:pt>
                <c:pt idx="23">
                  <c:v>22.5</c:v>
                </c:pt>
                <c:pt idx="24">
                  <c:v>21.2</c:v>
                </c:pt>
                <c:pt idx="25">
                  <c:v>22.4</c:v>
                </c:pt>
                <c:pt idx="26">
                  <c:v>19</c:v>
                </c:pt>
                <c:pt idx="27">
                  <c:v>19.7</c:v>
                </c:pt>
                <c:pt idx="28">
                  <c:v>21.8</c:v>
                </c:pt>
                <c:pt idx="29">
                  <c:v>21.7</c:v>
                </c:pt>
                <c:pt idx="30">
                  <c:v>22</c:v>
                </c:pt>
                <c:pt idx="31">
                  <c:v>20</c:v>
                </c:pt>
                <c:pt idx="32">
                  <c:v>19.600000000000001</c:v>
                </c:pt>
                <c:pt idx="33">
                  <c:v>18.7</c:v>
                </c:pt>
                <c:pt idx="34">
                  <c:v>17</c:v>
                </c:pt>
                <c:pt idx="35">
                  <c:v>18.3</c:v>
                </c:pt>
                <c:pt idx="36">
                  <c:v>21.8</c:v>
                </c:pt>
                <c:pt idx="37">
                  <c:v>21.6</c:v>
                </c:pt>
                <c:pt idx="38">
                  <c:v>19</c:v>
                </c:pt>
                <c:pt idx="39">
                  <c:v>10.9</c:v>
                </c:pt>
                <c:pt idx="40">
                  <c:v>10.5</c:v>
                </c:pt>
                <c:pt idx="41">
                  <c:v>9.5</c:v>
                </c:pt>
                <c:pt idx="42">
                  <c:v>9.8000000000000007</c:v>
                </c:pt>
                <c:pt idx="43">
                  <c:v>9.1</c:v>
                </c:pt>
                <c:pt idx="44">
                  <c:v>9.1999999999999993</c:v>
                </c:pt>
                <c:pt idx="45">
                  <c:v>10.9</c:v>
                </c:pt>
                <c:pt idx="46">
                  <c:v>11.8</c:v>
                </c:pt>
                <c:pt idx="47">
                  <c:v>12</c:v>
                </c:pt>
                <c:pt idx="48">
                  <c:v>14.4</c:v>
                </c:pt>
                <c:pt idx="49">
                  <c:v>15.5</c:v>
                </c:pt>
                <c:pt idx="50">
                  <c:v>15</c:v>
                </c:pt>
                <c:pt idx="51">
                  <c:v>16.3</c:v>
                </c:pt>
                <c:pt idx="52">
                  <c:v>15.6</c:v>
                </c:pt>
                <c:pt idx="53">
                  <c:v>15.1</c:v>
                </c:pt>
                <c:pt idx="54">
                  <c:v>14.9</c:v>
                </c:pt>
                <c:pt idx="55">
                  <c:v>14.4</c:v>
                </c:pt>
                <c:pt idx="56">
                  <c:v>15.3</c:v>
                </c:pt>
                <c:pt idx="57">
                  <c:v>15.6</c:v>
                </c:pt>
                <c:pt idx="58">
                  <c:v>16.600000000000001</c:v>
                </c:pt>
                <c:pt idx="59">
                  <c:v>14.6</c:v>
                </c:pt>
                <c:pt idx="60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04-474D-9EEC-56D4392D4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0737792"/>
        <c:axId val="762998240"/>
      </c:lineChart>
      <c:catAx>
        <c:axId val="7607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2998240"/>
        <c:crosses val="autoZero"/>
        <c:auto val="1"/>
        <c:lblAlgn val="ctr"/>
        <c:lblOffset val="100"/>
        <c:noMultiLvlLbl val="0"/>
      </c:catAx>
      <c:valAx>
        <c:axId val="7629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07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7T07:29:32.59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2793,'15'0,"0"-1,0-1,0 0,0-1,0-1,0 0,-1-1,1 0,-1-2,-1 1,1-2,-1 0,11-8,612-329,-459 239,-91 63,2 3,2 5,1 3,2 4,0 5,93-11,-91 14,541-112,-314 52,280-119,55-50,-586 224,1 4,2 3,0 3,6 3,92-20,323-62,-138 18,-12-2,307-77,-312 54,-243 62,2 4,1 4,53-8,24-41,-76 24,215-110,-141 71,126-66,-265 142,-22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7T07:29:52.12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1,'51'177,"18"-7,47 165,-23-37,-61-169,-34-132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7T07:29:54.95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1,'414'0,"-405"2,0 0,0 1,-1 0,1 1,0-1,-1 2,0-1,0 1,0 0,-1 1,0 0,0 0,0 1,-1 0,0 0,0 0,0 1,-1-1,-1 1,1 1,-1-1,0 1,-1-1,0 1,-1 0,0 0,0 0,0 1,-2 0,1 9,2-1,-1-1,-1 1,-1 0,0-1,-1 1,-1-1,-1 1,-1-1,0 0,-1 0,-1 0,0-1,-1 0,-1 0,0-1,-5 6,-128 142,75-100,66-63,1 0,0 1,-1-1,1 0,-1 1,0-1,1 0,-1 1,1-1,-1 1,0-1,1 1,-1-1,0 1,1-1,-1 1,0-1,0 1,1-1,-1 1,0 0,0-1,0 1,0-1,0 1,0 0,0-1,0 1,0-1,0 1,0 0,0-1,-1 1,1-1,0 1,0-1,-1 1,1-1,0 1,-1-1,1 1,0-1,-1 1,1-1,-1 1,1-1,0 0,-1 1,1-1,-1 0,1 1,-1-1,0 0,63 3,-57-3,148 20,6 23,-1 36,63 4,-208-78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7T07:29:57.62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764 2,'-36'0,"-1"-1,1 1,-1 2,1 1,0 2,0 2,-17 5,20-4,-1-2,0-2,-1-1,1-1,-1-2,-32-4,-28 1,92 2,0 0,0 0,1 1,-1-1,0 1,0 0,0 0,0 0,0 0,1 0,-1 1,0-1,0 1,0 0,1-1,-1 1,0 1,1-1,-1 0,1 1,-1-1,1 1,0 0,-1 0,1 0,0 0,0 0,1 0,-1 0,0 1,1-1,-1 1,1-1,0 1,0 0,0-1,0 1,0 0,1 0,-1 0,1-1,0 1,0 2,26 327,18-56,-43-244,1 0,2 0,1 0,2-1,1 0,1 0,6 10,-9-35,-1-1,1 0,0 0,1-1,-1 1,1-1,0-1,-1 1,2-1,-1-1,0 1,1-1,-1 0,1-1,-1 0,1 0,0-1,0 0,-1 0,1 0,0-1,-1-1,1 1,-1-1,4-1,36-1,227-32,-118-16,-104 19,-50 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7T07:29:59.07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23,'282'0,"-130"-22,-22 23,-111-1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7T07:30:00.42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1,'29'76,"48"174,-18 39,-50 227,7-454,-13-56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7T07:30:01.38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3,'592'0,"-591"0,1 0,-1-1,0 1,0 0,1-1,-1 1,0 0,1 0,-1 0,0 0,1 0,-1 0,0 0,1 0,-1 0,0 1,1-1,-1 0,0 1,0-1,0 1,1 0,-1-1,0 1,0 0,0 0,0 0,0-1,0 1,0 0,0 0,-1 1,1-1,0 0,-1 0,1 0,0 0,-1 1,0-1,1 0,-1 0,0 1,1-1,-1 1,-5 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7T07:30:02.84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89,'179'-62,"-54"36,-107 26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0C2D8-BA52-40A0-9304-2D3AA1FF8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FF62C-CC0A-4077-AE4D-2613C2ADE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876AC-3509-4D60-8668-64E1AC89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30D771-5F0E-476F-8AE7-506174C7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3C2827-BC7E-4612-9AB9-473B250E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60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E58D0-A403-4C2E-8C84-4A82436E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43AA12-FB24-4AA4-BAAC-9FBF48D9A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CBBEA1-5664-4A92-AB54-7280B867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530BF3-F14F-4E3B-89AC-BAA6D8D1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CD7344-DDF2-4116-8BF4-ACA07428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1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FE8D94C-7F40-4738-8910-5075C26BB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B18C05-89BD-4196-9BEB-69B72ABAB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AE7226-11CA-45AF-AF48-26C71EFE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0D3A8A-71F5-48AB-A63F-DAE8CC33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B8F29A-1098-463F-A06E-4FD4807B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5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32B16-E96F-4BF9-A018-135C01656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FBACDD-CE6E-474F-9A48-82EE3644D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ED979A5-8EDB-4C58-AB1C-6760DDF6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748ADB2-52DA-4254-913E-973DAE96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4E4630-DAEB-4E49-A4E0-D7DACB5F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7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7DD43-4229-4E80-B8C9-54D7E860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2ADB9D-8F41-4D06-AC91-B7015209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1B52CE-D79E-4155-B660-99A68851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327A45-244D-4822-A535-D4A5B204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C56D53-9492-429A-A0F6-DFD92A7F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45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9C334-4B61-4CAE-B4D5-E4E26BB0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4CFB18-1D60-42F2-8EBB-A40F08AA3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387AC1-9170-4367-BAF6-7E8BD3CB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532FA86-CB7D-44DA-B283-63491219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E5A3FF-2321-4D18-AA5B-F270C370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49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D5993-C94B-4039-A933-8961B53A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15ED09-E94E-4622-B65F-D368C0CB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AEFE744-AFAF-4D28-BCA7-5FE0FFF1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0E4DAD2-003B-4BBB-B2DF-BB7F03E9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37DB22-1977-4835-890B-68900F6E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7FA1DC8-6DED-49FE-BB2F-41FDF69F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023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0E389-2207-4B1B-94E9-97AD3A2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33F37-3788-4BF3-9478-9B6E309E3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6A4E06-C0BF-4CBA-A090-4F21FF08A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93A083-95FC-46C9-8E2D-971929F5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5837FB5-8E08-46FC-80E3-4307CBF7C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9A7CBBC-945C-4640-A324-F5B25218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8E28B65-A40E-411C-BCD4-16CA4A1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D020D37-3B60-47A9-8CD8-9224CFCD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8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8DB60-07A1-437C-B85D-06215C74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5D55DB2-6359-4182-A678-6837279E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3E98C23-5A7F-44E2-9562-D5D1B865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1BED51-4D86-4B88-9C2C-95166B35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54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0F8DF71-EF89-4962-BD4E-5F521FD4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1801DE5-0850-4EBA-948D-693D4CA9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44EDC0-1D78-449E-9573-6247D6CC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00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D9F7E-0113-465A-BE0E-D1EBC073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6B04F9-C35C-42FB-8225-517C42FB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29DB96-4AFE-45DF-ADB6-D62CA8BF0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5B8F22-94CF-4C92-995F-7F7D549E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C731FEF-56D7-4BB2-AE5D-E9196979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DD414E-80FC-4F0F-B284-0BA49E8D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30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A3DDB-6B92-4781-B1B1-FB7607C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F154B7-7466-49AF-93B6-CF565D3BE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42BF75-E259-450F-A5CE-6FFBECBD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76576B-AD80-4C7B-AB96-102C650C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EAF007-C582-4AA3-954E-64780EEA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404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FEBC3-389B-4CCC-B163-1C91C801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84B51CD-8546-4026-B114-F20513762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25F931-C7AA-4418-9964-612673941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4B78392-4C8D-4058-8D38-8E27984D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CE43915-1828-4CDA-97F1-D25CC428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79A893-3167-407A-A06F-0DF10C9F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32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0516C-D4D5-4C14-A61C-F26671DF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4144513-1939-4E0C-816D-1723A7F1B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2C4AD2-B9E6-4859-93E8-164E5D99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BF3F87-0F1B-4849-A7CA-EEBE002A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3885DD-3BFB-44F2-84DB-F952695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30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949D2B6-772B-4BCF-BD16-6AAF47234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F2961B-B675-45DA-B5BB-D575D944B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23F17E-D969-4812-8306-EE2A5C5B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EF515E-0C2B-4B28-8257-84C8AFF6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386890-DDA8-4871-B72C-3713AB26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53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9345C-38CB-4E3D-B669-63E1E780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763CBB-F3CA-4799-9CAC-0AD6FF50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ABF027-D4B1-40D3-95D9-3754E007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23FC87-F896-4001-BB65-F95C07F0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FE83E-9EB7-4453-BC56-CB1CEDFF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74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68A28-4900-49E2-9BC3-06AD2146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7236A-EEAE-491A-86F0-C37F57031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0F94B2C-5853-4CE3-AB29-F3D052C6A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19D97F-7AEC-493A-A04A-9F629B19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F17258-E61C-4587-8DE3-B998D3D9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338BD3-9D65-46C8-BCC2-69474C1D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BC1F1-F496-47A0-8985-28588387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081417-BFF5-4E7D-A36F-3F28A18EC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9910BDF-8809-430B-ABBE-EF2E8F887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6DC82FE-9BB8-4F6F-B6CD-F014C974C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0E8790A-5ACD-4236-9962-77D4EEBF6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202619-2386-4506-B3B1-474FFC1E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6D6C32-9977-439F-BBDA-C1A768C6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C8AB0B-8CBF-446A-B3E4-C0C86AD7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34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97E4F-07EC-40E2-8E3B-2779A7BD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C2FFA6-8519-47AE-A1E6-CFAB9972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DA7181-03B5-4A56-9197-6DBA27EE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50BBA5-14AF-41FB-A232-4BD4034C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21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8CEC34-945A-492C-81C5-AF2C7EF9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49D589-77B0-4CB3-A584-C8FC48BD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49ECE3-E4C2-40B1-8E44-4F36696E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65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8025C-1793-45FB-8749-1AFE63FC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AC4A3A-4926-4EB7-BB29-B8DA7FD5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F133EFA-4C27-49EF-A322-6EF7935E1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E8A530-3E99-4CCE-A89A-E06CC55F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4DBB24-7B76-420A-8F67-3EA52A6A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907BC4-284E-43DA-8263-91FEEDAB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0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D5F20-8F15-4700-B1CC-26A6B04A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58E5CC-B3A7-4944-8BB9-B567E6101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307599-B2C2-4B26-94F0-5879F2B1C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D093F4-59F7-446D-B34E-0409E58E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3F18C3-DA85-40A3-8CDF-01E5E31E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15FEF8-4E86-4797-8754-7024D0C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8BF0FF-ED6E-41EA-A3C4-DB3C8B66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FA1CD45-80DB-42BD-B20A-804C61F9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77BEF2-0F09-4B98-8ACA-9F52AA72E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C63B-CCD1-477F-ACAE-8DFDF44C958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558E2-F70A-441C-9F4F-3506B43B1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B4C16A-6662-40B8-9AE1-419FBAF8B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1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88C2D6A-4966-4C21-959A-6D5E4384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4F0F41-5FDF-4A62-A3DC-78A4DE81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549CB9-FE42-4F5A-A183-8DBEB3069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85AE-BCDB-4520-98EF-D96E4FC4678D}" type="datetimeFigureOut">
              <a:rPr lang="cs-CZ" smtClean="0"/>
              <a:t>27.04.2023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A1ADD3-F681-4AF6-93F4-1551CD1CC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5EC30F-A2DB-4F74-B745-626FF8040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97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" Type="http://schemas.openxmlformats.org/officeDocument/2006/relationships/chart" Target="../charts/chart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4.xml"/><Relationship Id="rId19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37B2-AB18-4D0B-BCDD-E3EF315DC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Referendum in Slovakia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335005-C1AC-4911-A69D-4E960DFC8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POLb1135 Slovak Politics</a:t>
            </a:r>
          </a:p>
        </p:txBody>
      </p:sp>
    </p:spTree>
    <p:extLst>
      <p:ext uri="{BB962C8B-B14F-4D97-AF65-F5344CB8AC3E}">
        <p14:creationId xmlns:p14="http://schemas.microsoft.com/office/powerpoint/2010/main" val="286024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689D2-92E9-4378-81BA-68A252E9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Referendum in Slovakia since 1993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81434B-038E-441B-9A8A-96ADB2DE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referendum is valid if:</a:t>
            </a:r>
          </a:p>
          <a:p>
            <a:pPr lvl="1"/>
            <a:r>
              <a:rPr lang="en-US" dirty="0"/>
              <a:t>The turnout reaches at least 50 % and</a:t>
            </a:r>
          </a:p>
          <a:p>
            <a:pPr lvl="1"/>
            <a:r>
              <a:rPr lang="en-US" dirty="0"/>
              <a:t>A decision is endorsed by at least 50 % of those who participated</a:t>
            </a:r>
          </a:p>
          <a:p>
            <a:endParaRPr lang="en-US" dirty="0"/>
          </a:p>
          <a:p>
            <a:r>
              <a:rPr lang="en-US" b="1" dirty="0"/>
              <a:t>Effect:</a:t>
            </a:r>
          </a:p>
          <a:p>
            <a:pPr lvl="1"/>
            <a:r>
              <a:rPr lang="en-US" dirty="0"/>
              <a:t>The result is promulgated by the parliament </a:t>
            </a:r>
            <a:r>
              <a:rPr lang="en-US" b="1" dirty="0"/>
              <a:t>as a law</a:t>
            </a:r>
          </a:p>
          <a:p>
            <a:pPr lvl="1"/>
            <a:r>
              <a:rPr lang="en-US" dirty="0"/>
              <a:t>For the </a:t>
            </a:r>
            <a:r>
              <a:rPr lang="en-US" b="1" dirty="0"/>
              <a:t>next 3 years</a:t>
            </a:r>
            <a:r>
              <a:rPr lang="en-US" dirty="0"/>
              <a:t> neither the parliament may modify this result nor another referendum on the same issue may be held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EC58B-6A49-4B8A-8F10-F6C8DDA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 I – Referendum as a part of election campaign </a:t>
            </a:r>
          </a:p>
        </p:txBody>
      </p:sp>
    </p:spTree>
    <p:extLst>
      <p:ext uri="{BB962C8B-B14F-4D97-AF65-F5344CB8AC3E}">
        <p14:creationId xmlns:p14="http://schemas.microsoft.com/office/powerpoint/2010/main" val="361501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9845A-CB97-41C4-AD81-B22A9659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C117B3-8E8F-4BD4-BB7D-CE9FFD385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 impacts of economic transformation in Slovakia since 1989 (inflation, unemployment)</a:t>
            </a:r>
          </a:p>
          <a:p>
            <a:endParaRPr lang="en-US" dirty="0"/>
          </a:p>
          <a:p>
            <a:r>
              <a:rPr lang="en-US" dirty="0"/>
              <a:t>Slovak ex-communists (SD</a:t>
            </a:r>
            <a:r>
              <a:rPr lang="sk-SK" dirty="0"/>
              <a:t>L</a:t>
            </a:r>
            <a:r>
              <a:rPr lang="en-US" dirty="0"/>
              <a:t>) resigned to be a protest party due to their intellectual profile</a:t>
            </a:r>
          </a:p>
          <a:p>
            <a:endParaRPr lang="en-US" dirty="0"/>
          </a:p>
          <a:p>
            <a:r>
              <a:rPr lang="en-US" dirty="0"/>
              <a:t>Secession of radical leftist ZRS (Association of Slovak Workers) in 1994 only a few months before election</a:t>
            </a:r>
          </a:p>
          <a:p>
            <a:endParaRPr lang="en-US" dirty="0"/>
          </a:p>
          <a:p>
            <a:r>
              <a:rPr lang="en-US" dirty="0"/>
              <a:t>Referendum as a part of their electoral campaign to mobilize protest voters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5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56253-A95C-48FF-A1D1-51D38837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64AD4E-9C8C-4B94-A805-8B4B7A67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 – reveal of property </a:t>
            </a:r>
            <a:r>
              <a:rPr lang="cs-CZ" dirty="0" err="1"/>
              <a:t>used</a:t>
            </a:r>
            <a:r>
              <a:rPr lang="cs-CZ" dirty="0"/>
              <a:t> in</a:t>
            </a:r>
            <a:r>
              <a:rPr lang="en-US" dirty="0"/>
              <a:t> privatization and auctions (against </a:t>
            </a:r>
            <a:r>
              <a:rPr lang="sk-SK" i="1" dirty="0"/>
              <a:t>„</a:t>
            </a:r>
            <a:r>
              <a:rPr lang="en-US" i="1" dirty="0"/>
              <a:t>the rich</a:t>
            </a:r>
            <a:r>
              <a:rPr lang="sk-SK" i="1" dirty="0"/>
              <a:t>“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ZRS started a petition but eventually the idea of referendum was supported in parliament</a:t>
            </a:r>
          </a:p>
          <a:p>
            <a:endParaRPr lang="en-US" dirty="0"/>
          </a:p>
          <a:p>
            <a:r>
              <a:rPr lang="en-US" dirty="0"/>
              <a:t>Referendum was held only one month after elections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ZRS could lead both campaigns at once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5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B1068-A593-449D-B36D-AABBEBE0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DAFF8C-1CD0-48E5-A79C-AFC69991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3544"/>
          </a:xfrm>
        </p:spPr>
        <p:txBody>
          <a:bodyPr/>
          <a:lstStyle/>
          <a:p>
            <a:r>
              <a:rPr lang="en-US" dirty="0"/>
              <a:t>Question – </a:t>
            </a:r>
            <a:r>
              <a:rPr lang="en-US" i="1" dirty="0"/>
              <a:t>Would you agree to adopt a law about reveal the origin of finances used for privatization and auctions?  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6E16F2C4-4EC9-4F0B-95FD-D0514FBF7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89140"/>
              </p:ext>
            </p:extLst>
          </p:nvPr>
        </p:nvGraphicFramePr>
        <p:xfrm>
          <a:off x="1154722" y="3192584"/>
          <a:ext cx="1019907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773 624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724 448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93,64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30 733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3,97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07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1713-3E27-4331-9E4D-0B6CD28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5C218A-51EE-4D9D-A77C-A622BE02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16341"/>
              </p:ext>
            </p:extLst>
          </p:nvPr>
        </p:nvGraphicFramePr>
        <p:xfrm>
          <a:off x="838200" y="1825625"/>
          <a:ext cx="10515600" cy="4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03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5A4BD-297A-4E7E-BBFC-6771FF50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F5C980-A804-45BB-B4A8-9DE57ECA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Official – the parliament</a:t>
            </a:r>
          </a:p>
          <a:p>
            <a:pPr lvl="1"/>
            <a:r>
              <a:rPr lang="en-US" dirty="0"/>
              <a:t>Real – ZRS and its leader</a:t>
            </a:r>
            <a:r>
              <a:rPr lang="sk-SK" dirty="0"/>
              <a:t> Ján Ľupták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reveal of property from privatization</a:t>
            </a:r>
          </a:p>
          <a:p>
            <a:pPr lvl="1"/>
            <a:r>
              <a:rPr lang="en-US" dirty="0"/>
              <a:t>Real – mobilize protest voters and raise the chances of ZRS in parliamentary elections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ZRS entered parliament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493EB-9655-46F6-970D-582CDAF2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E103F9-9048-4DEF-9F50-90B6548B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1998 </a:t>
            </a:r>
            <a:r>
              <a:rPr lang="sk-SK" dirty="0"/>
              <a:t>Mečiar</a:t>
            </a:r>
            <a:r>
              <a:rPr lang="en-US" dirty="0"/>
              <a:t>’s HZDS faced:</a:t>
            </a:r>
          </a:p>
          <a:p>
            <a:pPr lvl="1"/>
            <a:r>
              <a:rPr lang="en-US" dirty="0"/>
              <a:t>A decline of public support since 1994 elections</a:t>
            </a:r>
          </a:p>
          <a:p>
            <a:pPr lvl="1"/>
            <a:r>
              <a:rPr lang="en-US" dirty="0"/>
              <a:t>A risk that it will be in opposition after 1998 elections</a:t>
            </a:r>
          </a:p>
          <a:p>
            <a:endParaRPr lang="en-US" dirty="0"/>
          </a:p>
          <a:p>
            <a:r>
              <a:rPr lang="en-US" dirty="0"/>
              <a:t>Referendum as a tool how to:</a:t>
            </a:r>
          </a:p>
          <a:p>
            <a:pPr lvl="1"/>
            <a:r>
              <a:rPr lang="en-US" dirty="0"/>
              <a:t>Mobilize supporters of HZDS</a:t>
            </a:r>
          </a:p>
          <a:p>
            <a:pPr lvl="1"/>
            <a:r>
              <a:rPr lang="en-US" dirty="0"/>
              <a:t>Potentially harm the next government if created by opposition parties</a:t>
            </a:r>
          </a:p>
          <a:p>
            <a:endParaRPr lang="en-US" dirty="0"/>
          </a:p>
          <a:p>
            <a:r>
              <a:rPr lang="en-US" dirty="0"/>
              <a:t>Topic – ban of privatization of strategic companies (nationalist sentiments)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1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E74CF-21BD-4629-A2BF-24F1189E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7ABD20-9DA1-4B63-BA22-138A6BED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Petition:</a:t>
            </a:r>
          </a:p>
          <a:p>
            <a:pPr lvl="1"/>
            <a:r>
              <a:rPr lang="en-US" dirty="0"/>
              <a:t>Started in summer 1998 (two months before elections)</a:t>
            </a:r>
          </a:p>
          <a:p>
            <a:pPr lvl="1"/>
            <a:r>
              <a:rPr lang="en-US" dirty="0"/>
              <a:t>Even the </a:t>
            </a:r>
            <a:r>
              <a:rPr lang="en-US" b="1" dirty="0"/>
              <a:t>employees of civil service </a:t>
            </a:r>
            <a:r>
              <a:rPr lang="en-US" dirty="0"/>
              <a:t>(controlled by HZDS) were assigned to help with the petition</a:t>
            </a:r>
            <a:r>
              <a:rPr lang="sk-SK" dirty="0"/>
              <a:t>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Referendum joined with parliamentary election to secure its maximum mobilizing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0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58EEB-37FF-4F51-B5D5-0236E5C5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AF3708-4E36-4258-8605-226FE710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228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>
                <a:solidFill>
                  <a:prstClr val="black"/>
                </a:solidFill>
              </a:rPr>
              <a:t>Do you favor that National Council adopts a constitutional law to ban privatization of selected strategic companies?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CCABC646-F7F1-4A10-9932-CAB927E4A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836425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1 772 223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1 432 845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80,48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266 991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14,99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72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3E0FC-D047-4CD6-B6AC-A0B2B782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31E2BF-9B4D-4FC0-9761-4F7DA1F02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original type of democracy</a:t>
            </a:r>
          </a:p>
          <a:p>
            <a:endParaRPr lang="en-US" dirty="0"/>
          </a:p>
          <a:p>
            <a:r>
              <a:rPr lang="en-US" dirty="0"/>
              <a:t>Direct vs. representative democracy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b="1" i="1" dirty="0"/>
              <a:t>citizens</a:t>
            </a:r>
            <a:r>
              <a:rPr lang="en-US" dirty="0"/>
              <a:t> entitled to participate on all political decisions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Ancient Athens</a:t>
            </a:r>
          </a:p>
          <a:p>
            <a:pPr lvl="1"/>
            <a:r>
              <a:rPr lang="en-US" dirty="0"/>
              <a:t>Parish meetings in England</a:t>
            </a:r>
          </a:p>
          <a:p>
            <a:pPr lvl="1"/>
            <a:r>
              <a:rPr lang="en-US" dirty="0"/>
              <a:t>J. J. Rousseau – the renaissance of direct democracy</a:t>
            </a:r>
          </a:p>
          <a:p>
            <a:pPr lvl="1"/>
            <a:r>
              <a:rPr lang="en-US" dirty="0" err="1"/>
              <a:t>Landsgemeinde</a:t>
            </a:r>
            <a:r>
              <a:rPr lang="en-US" dirty="0"/>
              <a:t> in Switzerland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1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503F2-9CD1-4580-AE4E-7D34D664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CFC208-DB83-40BC-A549-2AFAF9FF0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HZDS – the party of that time </a:t>
            </a:r>
            <a:r>
              <a:rPr lang="cs-CZ" dirty="0"/>
              <a:t>P</a:t>
            </a:r>
            <a:r>
              <a:rPr lang="en-US" dirty="0"/>
              <a:t>rime Minister </a:t>
            </a:r>
            <a:r>
              <a:rPr lang="en-US" dirty="0" err="1"/>
              <a:t>Mečiar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to secure the property of strategic companies</a:t>
            </a:r>
          </a:p>
          <a:p>
            <a:pPr lvl="1"/>
            <a:r>
              <a:rPr lang="en-US" dirty="0"/>
              <a:t>Real – to increase chances of HZDS in parliamentary election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HZDS won the election but ended in opposition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8C465-8055-4C41-AE9C-E1E21374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29BDC3-BE29-4E7E-9FE9-6F11A6903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Very similar to referendum 1994</a:t>
            </a:r>
          </a:p>
          <a:p>
            <a:endParaRPr lang="en-US" dirty="0"/>
          </a:p>
          <a:p>
            <a:r>
              <a:rPr lang="en-US" dirty="0"/>
              <a:t>In 2008 a civic association Freedom and Solidarity (</a:t>
            </a:r>
            <a:r>
              <a:rPr lang="en-US" dirty="0" err="1"/>
              <a:t>SaS</a:t>
            </a:r>
            <a:r>
              <a:rPr lang="en-US" dirty="0"/>
              <a:t>) started a petition against unfair media fees</a:t>
            </a:r>
          </a:p>
          <a:p>
            <a:endParaRPr lang="en-US" dirty="0"/>
          </a:p>
          <a:p>
            <a:r>
              <a:rPr lang="en-US" dirty="0"/>
              <a:t>In November 2008 </a:t>
            </a:r>
            <a:r>
              <a:rPr lang="en-US" dirty="0" err="1"/>
              <a:t>SaS</a:t>
            </a:r>
            <a:r>
              <a:rPr lang="en-US" dirty="0"/>
              <a:t> emerged as a political party</a:t>
            </a:r>
          </a:p>
          <a:p>
            <a:endParaRPr lang="en-US" dirty="0"/>
          </a:p>
          <a:p>
            <a:r>
              <a:rPr lang="en-US" dirty="0"/>
              <a:t>In 2009 the original petition was widened and was aimed to call for a referendum</a:t>
            </a:r>
          </a:p>
          <a:p>
            <a:pPr lvl="1"/>
            <a:r>
              <a:rPr lang="en-US" dirty="0"/>
              <a:t>Reducing the MPs immunity</a:t>
            </a:r>
          </a:p>
          <a:p>
            <a:pPr lvl="1"/>
            <a:r>
              <a:rPr lang="en-US" dirty="0"/>
              <a:t>Limits on prices of cars used by government official</a:t>
            </a:r>
            <a:r>
              <a:rPr lang="cs-CZ" dirty="0"/>
              <a:t>s</a:t>
            </a:r>
            <a:r>
              <a:rPr lang="en-US" dirty="0"/>
              <a:t>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2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9EEE3-1BE7-45E2-83AB-69016A92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7B65B-9287-41FD-A8AC-AE044392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>
                <a:sym typeface="Wingdings" pitchFamily="2" charset="2"/>
              </a:rPr>
              <a:t>R</a:t>
            </a:r>
            <a:r>
              <a:rPr lang="en-US" i="1" dirty="0"/>
              <a:t>epeal of the duty to pay a fee for services provided to public by Slovak television and radio</a:t>
            </a:r>
          </a:p>
          <a:p>
            <a:endParaRPr lang="en-US" i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>
                <a:sym typeface="Wingdings" pitchFamily="2" charset="2"/>
              </a:rPr>
              <a:t>E</a:t>
            </a:r>
            <a:r>
              <a:rPr lang="en-US" i="1" dirty="0"/>
              <a:t>xtension of the possibility to hear a performance of a National Council’s member as a misdemeanor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100 instead of 150 </a:t>
            </a:r>
            <a:r>
              <a:rPr lang="sk-SK" i="1" dirty="0" err="1"/>
              <a:t>MPs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4. </a:t>
            </a:r>
            <a:r>
              <a:rPr lang="en-US" i="1" dirty="0"/>
              <a:t>Price of governmental vehicles only up to 40k EUR</a:t>
            </a:r>
          </a:p>
          <a:p>
            <a:endParaRPr lang="en-US" i="1" dirty="0"/>
          </a:p>
          <a:p>
            <a:r>
              <a:rPr lang="en-US" dirty="0"/>
              <a:t>5. </a:t>
            </a:r>
            <a:r>
              <a:rPr lang="en-US" i="1" dirty="0"/>
              <a:t>Parliamentary and European elections on Internet</a:t>
            </a:r>
          </a:p>
          <a:p>
            <a:endParaRPr lang="en-US" dirty="0"/>
          </a:p>
          <a:p>
            <a:r>
              <a:rPr lang="en-US" dirty="0"/>
              <a:t>6. </a:t>
            </a:r>
            <a:r>
              <a:rPr lang="en-US" i="1" dirty="0"/>
              <a:t>Ban of the right of reply for public officers in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7DB48-99F1-46FE-B055-35172BB3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5D3137-3DDB-48E5-BA09-D668336BC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SaS</a:t>
            </a:r>
            <a:r>
              <a:rPr lang="en-US" dirty="0"/>
              <a:t> wanted to join the referendum with elections 2010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President</a:t>
            </a:r>
            <a:r>
              <a:rPr lang="sk-SK" dirty="0"/>
              <a:t> Gašparovič</a:t>
            </a:r>
            <a:r>
              <a:rPr lang="en-US" dirty="0"/>
              <a:t> effectively prevented this effort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 err="1"/>
              <a:t>SaS</a:t>
            </a:r>
            <a:r>
              <a:rPr lang="en-US" dirty="0"/>
              <a:t> compensated this by gathering signatures until the date of parliamentary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20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E38D-6439-42D4-AE86-B2DF326D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A50DA05B-7E1F-45F8-A641-80DF3690B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78809"/>
              </p:ext>
            </p:extLst>
          </p:nvPr>
        </p:nvGraphicFramePr>
        <p:xfrm>
          <a:off x="838200" y="1505194"/>
          <a:ext cx="10515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662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998 142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870 864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87,24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90 058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9,02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952 281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95,4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17 333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1,73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925 888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92,76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38 450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3,85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886 767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61 532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6,16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703 336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70,46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221 847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22,22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747 983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74,93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134 163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13,44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92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79A6A-F5B4-4508-A607-A4D71EEB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Election 2010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A5395E4-8532-4D7B-92A3-5A1ED1AF8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66951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34,8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27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56AA5-50B9-483C-9FB6-115C2EF2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56B36E-02B4-44AF-8F46-349C68A67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Freedom and Solidarity (</a:t>
            </a:r>
            <a:r>
              <a:rPr lang="en-US" sz="2700" dirty="0" err="1"/>
              <a:t>SaS</a:t>
            </a:r>
            <a:r>
              <a:rPr lang="en-US" sz="2700" dirty="0"/>
              <a:t>)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– solving several public topics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Real – mobilize voters and raise chances of </a:t>
            </a:r>
            <a:r>
              <a:rPr lang="en-US" sz="2700" dirty="0" err="1"/>
              <a:t>SaS</a:t>
            </a:r>
            <a:r>
              <a:rPr lang="en-US" sz="2700" dirty="0"/>
              <a:t> in election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en-US" sz="2700" dirty="0" err="1"/>
              <a:t>SaS</a:t>
            </a:r>
            <a:r>
              <a:rPr lang="en-US" sz="2700" dirty="0"/>
              <a:t> entered parliament and also the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1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8BF81-97EF-4AF0-8466-CB3B4681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 II – Referendum as a way how to challenge the elections </a:t>
            </a:r>
          </a:p>
        </p:txBody>
      </p:sp>
    </p:spTree>
    <p:extLst>
      <p:ext uri="{BB962C8B-B14F-4D97-AF65-F5344CB8AC3E}">
        <p14:creationId xmlns:p14="http://schemas.microsoft.com/office/powerpoint/2010/main" val="399022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33C0-72A4-4004-8711-71CC89C1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0DF2B5-4A6E-4ABF-9921-76B80C6C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of</a:t>
            </a:r>
            <a:r>
              <a:rPr lang="sk-SK" dirty="0"/>
              <a:t> M</a:t>
            </a:r>
            <a:r>
              <a:rPr lang="en-US" dirty="0"/>
              <a:t>.</a:t>
            </a:r>
            <a:r>
              <a:rPr lang="sk-SK" dirty="0"/>
              <a:t> Dzurinda</a:t>
            </a:r>
            <a:r>
              <a:rPr lang="en-US" dirty="0"/>
              <a:t> formed after 1998:</a:t>
            </a:r>
          </a:p>
          <a:p>
            <a:pPr lvl="1"/>
            <a:r>
              <a:rPr lang="en-US" dirty="0"/>
              <a:t>Negative economic impact of previous era</a:t>
            </a:r>
          </a:p>
          <a:p>
            <a:pPr lvl="1"/>
            <a:r>
              <a:rPr lang="en-US" dirty="0"/>
              <a:t>Decline of public support</a:t>
            </a:r>
          </a:p>
          <a:p>
            <a:endParaRPr lang="en-US" dirty="0"/>
          </a:p>
          <a:p>
            <a:r>
              <a:rPr lang="en-US" dirty="0"/>
              <a:t>Non-co</a:t>
            </a:r>
            <a:r>
              <a:rPr lang="cs-CZ" dirty="0"/>
              <a:t>opera</a:t>
            </a:r>
            <a:r>
              <a:rPr lang="en-US" dirty="0" err="1"/>
              <a:t>tive</a:t>
            </a:r>
            <a:r>
              <a:rPr lang="en-US" dirty="0"/>
              <a:t> parliamentary opposition: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’s HZDS and nationalist SNS</a:t>
            </a:r>
          </a:p>
          <a:p>
            <a:pPr lvl="1"/>
            <a:r>
              <a:rPr lang="en-US" dirty="0"/>
              <a:t>Newly created populist party SMER (Direction) led by Robert Fico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21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F8812-BA16-4F69-ABFA-CF35BED4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1D724F-9B2A-4D5A-B045-6DAC6164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2000 HZDS and SNS started a petition for referendum about early elections</a:t>
            </a:r>
          </a:p>
          <a:p>
            <a:endParaRPr lang="en-US" dirty="0"/>
          </a:p>
          <a:p>
            <a:r>
              <a:rPr lang="en-US" dirty="0"/>
              <a:t>Official motive – the inability of government to solve economic problems</a:t>
            </a:r>
          </a:p>
          <a:p>
            <a:endParaRPr lang="en-US" dirty="0"/>
          </a:p>
          <a:p>
            <a:r>
              <a:rPr lang="en-US" dirty="0"/>
              <a:t>Party SMER originally refused the idea but eventually supported it</a:t>
            </a:r>
          </a:p>
          <a:p>
            <a:endParaRPr lang="en-US" dirty="0"/>
          </a:p>
          <a:p>
            <a:r>
              <a:rPr lang="en-US" dirty="0"/>
              <a:t>The question whether an early elections may be called based on referendum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4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8B134-3B8C-4E8B-AFD8-C11B819C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7505F9-2F86-4882-A490-BB32D75DA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direct to representative democracy: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Politics as permanent occupation</a:t>
            </a:r>
          </a:p>
          <a:p>
            <a:pPr lvl="1"/>
            <a:r>
              <a:rPr lang="en-US" dirty="0"/>
              <a:t>More complicated issues</a:t>
            </a:r>
          </a:p>
          <a:p>
            <a:endParaRPr lang="en-US" dirty="0"/>
          </a:p>
          <a:p>
            <a:r>
              <a:rPr lang="en-US" dirty="0"/>
              <a:t>Result:</a:t>
            </a:r>
          </a:p>
          <a:p>
            <a:pPr lvl="1"/>
            <a:r>
              <a:rPr lang="en-US" dirty="0"/>
              <a:t>Direct democracy now only as a </a:t>
            </a:r>
            <a:r>
              <a:rPr lang="en-US" b="1" dirty="0"/>
              <a:t>supplementary tool</a:t>
            </a:r>
          </a:p>
          <a:p>
            <a:pPr lvl="1"/>
            <a:r>
              <a:rPr lang="en-US" dirty="0"/>
              <a:t>Dominance of representative democracy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2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7398-3CF7-4D58-A02D-C9D3F5AA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ECDFB0-7BAD-4724-B86B-8BFC0E91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791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>
                <a:solidFill>
                  <a:prstClr val="black"/>
                </a:solidFill>
              </a:rPr>
              <a:t>Do you favor that National Council agrees on early elections up to 150 days after the referendum?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1BED40A1-A33B-423D-A111-E2A2CC3FC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27529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816 254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759 124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39 363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4,8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1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5F663-BBC2-4535-A799-42BE7570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47EAC-83BE-49B2-95C3-E8B6FD92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sz="2600" dirty="0"/>
              <a:t>HZDS and SNS – that time opposition parties</a:t>
            </a:r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sz="2600" dirty="0"/>
              <a:t>Official – inability of the government to solve economic problems of Slovakia</a:t>
            </a:r>
          </a:p>
          <a:p>
            <a:pPr lvl="1"/>
            <a:r>
              <a:rPr lang="en-US" sz="2600" dirty="0"/>
              <a:t>Real – aim of the </a:t>
            </a:r>
            <a:r>
              <a:rPr lang="sk-SK" sz="2600" dirty="0"/>
              <a:t>Dzurinda</a:t>
            </a:r>
            <a:r>
              <a:rPr lang="en-US" sz="2600" dirty="0"/>
              <a:t>’s government to investigate scandals of </a:t>
            </a:r>
            <a:r>
              <a:rPr lang="sk-SK" sz="2600" dirty="0"/>
              <a:t>Mečiar</a:t>
            </a:r>
            <a:r>
              <a:rPr lang="en-US" sz="2600" dirty="0"/>
              <a:t>’s government?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sz="2600" dirty="0"/>
              <a:t>Referendum was not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47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C1F1B-9BC9-41FD-9362-2B071665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9365E8-514C-4C10-9B65-C4ED3190C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Second government led by M. </a:t>
            </a:r>
            <a:r>
              <a:rPr lang="en-US" dirty="0" err="1"/>
              <a:t>Dzurinda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Vast liberal economic reforms – taxes, healthcare</a:t>
            </a:r>
          </a:p>
          <a:p>
            <a:pPr lvl="1"/>
            <a:r>
              <a:rPr lang="en-US" dirty="0"/>
              <a:t>High frustration of voters</a:t>
            </a:r>
          </a:p>
          <a:p>
            <a:endParaRPr lang="en-US" dirty="0"/>
          </a:p>
          <a:p>
            <a:r>
              <a:rPr lang="en-US" dirty="0"/>
              <a:t>Opposition:</a:t>
            </a:r>
          </a:p>
          <a:p>
            <a:pPr lvl="1"/>
            <a:r>
              <a:rPr lang="en-US" dirty="0"/>
              <a:t>Since 2002 SMER became the main opposition party</a:t>
            </a:r>
          </a:p>
          <a:p>
            <a:pPr lvl="1"/>
            <a:r>
              <a:rPr lang="en-US" dirty="0"/>
              <a:t>SMER shifted to social democracy and launched harsh criticism of governmental reforms</a:t>
            </a:r>
          </a:p>
          <a:p>
            <a:endParaRPr lang="en-US" dirty="0"/>
          </a:p>
          <a:p>
            <a:r>
              <a:rPr lang="en-US" dirty="0"/>
              <a:t>In November 2003 the Trade unions started petition for referendum about early elections and opposition parties supported the initiative</a:t>
            </a:r>
          </a:p>
          <a:p>
            <a:endParaRPr lang="en-US" dirty="0"/>
          </a:p>
          <a:p>
            <a:r>
              <a:rPr lang="en-US" dirty="0"/>
              <a:t>Merging with presidential elections created a tactical trap for the government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78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1431A-467C-4D66-90FA-70E20E9A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80C98E-8B83-422A-83B1-8E62F04E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102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>
                <a:solidFill>
                  <a:prstClr val="black"/>
                </a:solidFill>
              </a:rPr>
              <a:t>Do you favor that National Council agrees on early elections in 2004?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9A24AAEE-118C-43BF-B690-4A6C635F8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051765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1 503 784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1 305 023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86,78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179 524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11,93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6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B95FB-220A-487D-9CBE-08EB0FEF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8ACF16-F02B-4F0B-96AD-A18C6CA0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Trade unions backed by opposition parties (mostly SMER)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Early elections and mobilization of citizens aimed against the government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cs-CZ" sz="2700" dirty="0"/>
              <a:t>Party </a:t>
            </a:r>
            <a:r>
              <a:rPr lang="en-US" sz="2700" dirty="0"/>
              <a:t>SMER tested its electoral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8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1E5BC-CB21-07AD-FD2E-32614D6B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Referendum 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73CB54-0F14-F3DB-79D9-B2C1AD0B3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in 2021/2022:</a:t>
            </a:r>
          </a:p>
          <a:p>
            <a:pPr lvl="1"/>
            <a:r>
              <a:rPr lang="en-US" dirty="0"/>
              <a:t>Petition by opposition parties (SMER)</a:t>
            </a:r>
          </a:p>
          <a:p>
            <a:pPr lvl="1"/>
            <a:r>
              <a:rPr lang="en-US" dirty="0"/>
              <a:t>Referendum on early election banned by Constitutional court</a:t>
            </a:r>
          </a:p>
          <a:p>
            <a:endParaRPr lang="en-US" dirty="0"/>
          </a:p>
          <a:p>
            <a:r>
              <a:rPr lang="en-GB" dirty="0"/>
              <a:t>Immediate round two:</a:t>
            </a:r>
          </a:p>
          <a:p>
            <a:pPr lvl="1"/>
            <a:r>
              <a:rPr lang="en-GB" dirty="0"/>
              <a:t>New petition in summer 2022</a:t>
            </a:r>
          </a:p>
          <a:p>
            <a:pPr lvl="1"/>
            <a:r>
              <a:rPr lang="en-GB" dirty="0"/>
              <a:t>More than 400 thousand signatures</a:t>
            </a:r>
          </a:p>
          <a:p>
            <a:pPr lvl="1"/>
            <a:r>
              <a:rPr lang="en-GB" dirty="0"/>
              <a:t>Constitutional court banned one of two questions – whether the national government should step down</a:t>
            </a:r>
          </a:p>
        </p:txBody>
      </p:sp>
    </p:spTree>
    <p:extLst>
      <p:ext uri="{BB962C8B-B14F-4D97-AF65-F5344CB8AC3E}">
        <p14:creationId xmlns:p14="http://schemas.microsoft.com/office/powerpoint/2010/main" val="323805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F8579-BA15-4EC0-B498-905FFE21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2023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01498C-A33C-4760-ABED-608A060A4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prstClr val="black"/>
                </a:solidFill>
              </a:rPr>
              <a:t>Do you agree that the early termination of the election period of the NR SR </a:t>
            </a:r>
            <a:r>
              <a:rPr lang="en-US" b="1" i="1" dirty="0">
                <a:solidFill>
                  <a:prstClr val="black"/>
                </a:solidFill>
              </a:rPr>
              <a:t>can be carried out by a referendum</a:t>
            </a:r>
            <a:r>
              <a:rPr lang="en-US" i="1" dirty="0">
                <a:solidFill>
                  <a:prstClr val="black"/>
                </a:solidFill>
              </a:rPr>
              <a:t> or a resolution of the NR SR?</a:t>
            </a:r>
          </a:p>
          <a:p>
            <a:endParaRPr lang="en-US" i="1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Formally a referendum about a further referendum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Voters’ point of view?</a:t>
            </a:r>
          </a:p>
          <a:p>
            <a:endParaRPr lang="en-US" i="1" dirty="0">
              <a:solidFill>
                <a:prstClr val="black"/>
              </a:solidFill>
            </a:endParaRPr>
          </a:p>
          <a:p>
            <a:endParaRPr lang="en-US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59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1431A-467C-4D66-90FA-70E20E9A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2023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80C98E-8B83-422A-83B1-8E62F04E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102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>
                <a:solidFill>
                  <a:prstClr val="black"/>
                </a:solidFill>
              </a:rPr>
              <a:t>Do </a:t>
            </a:r>
            <a:r>
              <a:rPr lang="en-US" dirty="0">
                <a:solidFill>
                  <a:prstClr val="black"/>
                </a:solidFill>
              </a:rPr>
              <a:t>y</a:t>
            </a:r>
            <a:r>
              <a:rPr lang="en-US" i="1" dirty="0">
                <a:solidFill>
                  <a:prstClr val="black"/>
                </a:solidFill>
              </a:rPr>
              <a:t>ou agree that the early termination of the election period of the NR SR can be carried out by a referendum or a resolution of the NR SR?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9A24AAEE-118C-43BF-B690-4A6C635F8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10189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1 193 198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27,25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1 163 586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97,51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18 398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1,54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011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B95FB-220A-487D-9CBE-08EB0FEF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2023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8ACF16-F02B-4F0B-96AD-A18C6CA0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Opposition parties (mainly SMER and Republic)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Early elections and mobilization of citizens aimed against the government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Polls prove mobilization of voters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57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03E715D-0E3F-4487-B59F-681A4E854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591437"/>
              </p:ext>
            </p:extLst>
          </p:nvPr>
        </p:nvGraphicFramePr>
        <p:xfrm>
          <a:off x="838200" y="461108"/>
          <a:ext cx="10515600" cy="57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LAS – sociálna demokracia – Wikipédia">
            <a:extLst>
              <a:ext uri="{FF2B5EF4-FFF2-40B4-BE49-F238E27FC236}">
                <a16:creationId xmlns:a16="http://schemas.microsoft.com/office/drawing/2014/main" id="{F400C234-3896-477A-A3A9-3920FD66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46" y="1898914"/>
            <a:ext cx="978378" cy="8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15E1FBBD-7ED3-4391-8EF1-A99006DB7962}"/>
                  </a:ext>
                </a:extLst>
              </p14:cNvPr>
              <p14:cNvContentPartPr/>
              <p14:nvPr/>
            </p14:nvContentPartPr>
            <p14:xfrm>
              <a:off x="8143388" y="4011726"/>
              <a:ext cx="3011760" cy="100584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15E1FBBD-7ED3-4391-8EF1-A99006DB79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3748" y="3831726"/>
                <a:ext cx="319140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4A7FEE86-71DF-41F0-A237-1F9C266D4955}"/>
                  </a:ext>
                </a:extLst>
              </p14:cNvPr>
              <p14:cNvContentPartPr/>
              <p14:nvPr/>
            </p14:nvContentPartPr>
            <p14:xfrm>
              <a:off x="8690588" y="5165526"/>
              <a:ext cx="130320" cy="39960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4A7FEE86-71DF-41F0-A237-1F9C266D49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2588" y="5129886"/>
                <a:ext cx="16596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7D61B571-AD41-43AA-8D9E-BE97106C9FF3}"/>
                  </a:ext>
                </a:extLst>
              </p14:cNvPr>
              <p14:cNvContentPartPr/>
              <p14:nvPr/>
            </p14:nvContentPartPr>
            <p14:xfrm>
              <a:off x="8690588" y="5126646"/>
              <a:ext cx="392760" cy="3574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7D61B571-AD41-43AA-8D9E-BE97106C9F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2588" y="5091006"/>
                <a:ext cx="42840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9B01EFD5-2F32-48C1-9090-D150E32AB5BD}"/>
                  </a:ext>
                </a:extLst>
              </p14:cNvPr>
              <p14:cNvContentPartPr/>
              <p14:nvPr/>
            </p14:nvContentPartPr>
            <p14:xfrm>
              <a:off x="9134468" y="5024406"/>
              <a:ext cx="302760" cy="3729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9B01EFD5-2F32-48C1-9090-D150E32AB5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16828" y="4988766"/>
                <a:ext cx="3384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4B3464D3-B63E-4416-B638-F645BC083F47}"/>
                  </a:ext>
                </a:extLst>
              </p14:cNvPr>
              <p14:cNvContentPartPr/>
              <p14:nvPr/>
            </p14:nvContentPartPr>
            <p14:xfrm>
              <a:off x="9167228" y="5196486"/>
              <a:ext cx="210240" cy="828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4B3464D3-B63E-4416-B638-F645BC083F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49588" y="5160846"/>
                <a:ext cx="2458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9BD0876B-AD8F-4AD4-B020-0FD9FEF6C501}"/>
                  </a:ext>
                </a:extLst>
              </p14:cNvPr>
              <p14:cNvContentPartPr/>
              <p14:nvPr/>
            </p14:nvContentPartPr>
            <p14:xfrm>
              <a:off x="9604628" y="4946646"/>
              <a:ext cx="69840" cy="43200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9BD0876B-AD8F-4AD4-B020-0FD9FEF6C5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86988" y="4911006"/>
                <a:ext cx="1054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2ED310D5-E1A9-4ABE-B028-A885FAC9BC5E}"/>
                  </a:ext>
                </a:extLst>
              </p14:cNvPr>
              <p14:cNvContentPartPr/>
              <p14:nvPr/>
            </p14:nvContentPartPr>
            <p14:xfrm>
              <a:off x="9573308" y="4898766"/>
              <a:ext cx="229680" cy="1548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2ED310D5-E1A9-4ABE-B028-A885FAC9BC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55668" y="4863126"/>
                <a:ext cx="2653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1005E0C1-B9F2-414D-B5FF-F3DB453C4C7D}"/>
                  </a:ext>
                </a:extLst>
              </p14:cNvPr>
              <p14:cNvContentPartPr/>
              <p14:nvPr/>
            </p14:nvContentPartPr>
            <p14:xfrm>
              <a:off x="9674828" y="5133846"/>
              <a:ext cx="116280" cy="3204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1005E0C1-B9F2-414D-B5FF-F3DB453C4C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57188" y="5098206"/>
                <a:ext cx="15192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41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8/87/Landsgemeinde_Glarus_2006.jpg">
            <a:extLst>
              <a:ext uri="{FF2B5EF4-FFF2-40B4-BE49-F238E27FC236}">
                <a16:creationId xmlns:a16="http://schemas.microsoft.com/office/drawing/2014/main" id="{66CA62A3-141B-4AF0-8657-48428253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30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52285-7EF1-4ED6-97D1-D13A6432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 I</a:t>
            </a:r>
            <a:r>
              <a:rPr lang="cs-CZ" dirty="0"/>
              <a:t>I</a:t>
            </a:r>
            <a:r>
              <a:rPr lang="en-US" dirty="0"/>
              <a:t>I – Referendum as a way how to solve (or create) problems</a:t>
            </a:r>
          </a:p>
        </p:txBody>
      </p:sp>
    </p:spTree>
    <p:extLst>
      <p:ext uri="{BB962C8B-B14F-4D97-AF65-F5344CB8AC3E}">
        <p14:creationId xmlns:p14="http://schemas.microsoft.com/office/powerpoint/2010/main" val="1774264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1F826-D810-4185-ABAF-A1CC5FF5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DFC19F-49FB-4D5F-8630-5C6F3B09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era of </a:t>
            </a:r>
            <a:r>
              <a:rPr lang="sk-SK" dirty="0"/>
              <a:t>Vladimír Mečiar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Decline of quality of democracy</a:t>
            </a:r>
          </a:p>
          <a:p>
            <a:pPr lvl="1"/>
            <a:r>
              <a:rPr lang="en-US" dirty="0"/>
              <a:t>High polarization of society and domestic politics</a:t>
            </a:r>
          </a:p>
          <a:p>
            <a:endParaRPr lang="en-US" dirty="0"/>
          </a:p>
          <a:p>
            <a:r>
              <a:rPr lang="en-US" dirty="0"/>
              <a:t>Risk of inability to elect the new president in parliament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opposition parties started petition for a referendum about direct presidential elections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After 350 000 signatures </a:t>
            </a:r>
            <a:r>
              <a:rPr lang="en-US">
                <a:sym typeface="Wingdings" pitchFamily="2" charset="2"/>
              </a:rPr>
              <a:t>were acquired, </a:t>
            </a:r>
            <a:r>
              <a:rPr lang="en-US" dirty="0">
                <a:sym typeface="Wingdings" pitchFamily="2" charset="2"/>
              </a:rPr>
              <a:t>the government reacted by proposing a referendum about integration to NATO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77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799FB-CB7B-4E33-AF22-9D673751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66917B-9B6D-4EB1-855F-B122CAB8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ym typeface="Wingdings" pitchFamily="2" charset="2"/>
              </a:rPr>
              <a:t>Two initiatives at the same time:</a:t>
            </a:r>
          </a:p>
          <a:p>
            <a:pPr lvl="1"/>
            <a:r>
              <a:rPr lang="en-US" dirty="0">
                <a:sym typeface="Wingdings" pitchFamily="2" charset="2"/>
              </a:rPr>
              <a:t>Direct presidential elections</a:t>
            </a:r>
          </a:p>
          <a:p>
            <a:pPr lvl="1"/>
            <a:r>
              <a:rPr lang="en-US" dirty="0">
                <a:sym typeface="Wingdings" pitchFamily="2" charset="2"/>
              </a:rPr>
              <a:t>Integration to NATO (3 questions)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President called a </a:t>
            </a:r>
            <a:r>
              <a:rPr lang="en-US" b="1" dirty="0">
                <a:sym typeface="Wingdings" pitchFamily="2" charset="2"/>
              </a:rPr>
              <a:t>joint referendum </a:t>
            </a:r>
            <a:r>
              <a:rPr lang="en-US" dirty="0">
                <a:sym typeface="Wingdings" pitchFamily="2" charset="2"/>
              </a:rPr>
              <a:t>with 4 questions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government announced that president broke the Constitution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Ministry of interior published ballots only with the 3 NATO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1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5B314-5BB6-4846-AF08-8FE0D572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22C4EB-1F88-47CC-9A5C-EF30C1B93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/>
              <a:t>Are you in favor of Slovakia's </a:t>
            </a:r>
            <a:r>
              <a:rPr lang="en-US" b="1" i="1" dirty="0"/>
              <a:t>entry into NATO</a:t>
            </a:r>
            <a:r>
              <a:rPr lang="en-US" i="1" dirty="0"/>
              <a:t>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/>
              <a:t>Are you for deploying </a:t>
            </a:r>
            <a:r>
              <a:rPr lang="en-US" b="1" i="1" dirty="0"/>
              <a:t>nuclear weapons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Are you for locating </a:t>
            </a:r>
            <a:r>
              <a:rPr lang="en-US" b="1" i="1" dirty="0"/>
              <a:t>foreign military bases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4. </a:t>
            </a:r>
            <a:r>
              <a:rPr lang="en-US" i="1" dirty="0"/>
              <a:t>Do you agree that the president of the Slovak Republic should be directly elected by the citizens of the Slovak Republic according to the enclosed proposal for a constitutional law?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24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5B314-5BB6-4846-AF08-8FE0D572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22C4EB-1F88-47CC-9A5C-EF30C1B93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/>
              <a:t>Are you in favor of Slovakia's </a:t>
            </a:r>
            <a:r>
              <a:rPr lang="en-US" b="1" i="1" dirty="0"/>
              <a:t>entry into NATO</a:t>
            </a:r>
            <a:r>
              <a:rPr lang="en-US" i="1" dirty="0"/>
              <a:t>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/>
              <a:t>Are you for deploying </a:t>
            </a:r>
            <a:r>
              <a:rPr lang="en-US" b="1" i="1" dirty="0"/>
              <a:t>nuclear weapons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Are you for locating </a:t>
            </a:r>
            <a:r>
              <a:rPr lang="en-US" b="1" i="1" dirty="0"/>
              <a:t>foreign military bases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strike="sngStrike" dirty="0">
                <a:sym typeface="Wingdings" pitchFamily="2" charset="2"/>
              </a:rPr>
              <a:t>4. </a:t>
            </a:r>
            <a:r>
              <a:rPr lang="en-US" i="1" strike="sngStrike" dirty="0"/>
              <a:t>Do you agree that the president of the Slovak Republic should be directly elected by the citizens of the Slovak Republic according to the enclosed proposal for a constitutional law?</a:t>
            </a:r>
            <a:endParaRPr lang="en-US" strike="sngStrike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C7FBF-C626-47C2-80B9-EB42F789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7AE1CC30-8ED7-4F57-9C69-025D88988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426841"/>
              </p:ext>
            </p:extLst>
          </p:nvPr>
        </p:nvGraphicFramePr>
        <p:xfrm>
          <a:off x="838199" y="1544271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29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319 727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130 052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39,02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154 090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46,28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2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29 628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8,87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232 197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69,8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2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42 336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12,71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218 956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65,79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72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DDD77-EF94-48BB-AFAC-324574DA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5F73C9-26D5-495C-BD21-5EF079361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Initiators:</a:t>
            </a:r>
          </a:p>
          <a:p>
            <a:pPr lvl="1"/>
            <a:r>
              <a:rPr lang="en-US" dirty="0"/>
              <a:t>Opposition – presidential elections</a:t>
            </a:r>
          </a:p>
          <a:p>
            <a:pPr lvl="1"/>
            <a:r>
              <a:rPr lang="en-US" dirty="0"/>
              <a:t>Government - NATO</a:t>
            </a:r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Opposition – to enable the election of president,</a:t>
            </a:r>
            <a:r>
              <a:rPr lang="sk-SK" dirty="0"/>
              <a:t> to </a:t>
            </a:r>
            <a:r>
              <a:rPr lang="en-US" dirty="0"/>
              <a:t>mobilize voters</a:t>
            </a:r>
            <a:r>
              <a:rPr lang="sk-SK" dirty="0"/>
              <a:t> </a:t>
            </a:r>
            <a:r>
              <a:rPr lang="en-US" dirty="0"/>
              <a:t>and</a:t>
            </a:r>
            <a:r>
              <a:rPr lang="sk-SK" dirty="0"/>
              <a:t> to</a:t>
            </a:r>
            <a:r>
              <a:rPr lang="en-US" dirty="0"/>
              <a:t> avoid </a:t>
            </a:r>
            <a:r>
              <a:rPr lang="sk-SK" dirty="0"/>
              <a:t>Mečiar</a:t>
            </a:r>
            <a:r>
              <a:rPr lang="en-US" dirty="0"/>
              <a:t> to concentrate too much power</a:t>
            </a:r>
          </a:p>
          <a:p>
            <a:pPr lvl="1"/>
            <a:r>
              <a:rPr lang="en-US" dirty="0"/>
              <a:t>Government – to block the effort of the opposition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 </a:t>
            </a:r>
            <a:endParaRPr lang="sk-SK" dirty="0"/>
          </a:p>
          <a:p>
            <a:pPr lvl="1"/>
            <a:r>
              <a:rPr lang="en-US" dirty="0"/>
              <a:t>For more than a year Slovakia had no president</a:t>
            </a:r>
          </a:p>
          <a:p>
            <a:pPr lvl="1"/>
            <a:r>
              <a:rPr lang="en-US" dirty="0"/>
              <a:t>Frustration of voters against the government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57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E2BA6-235E-4CBB-8D18-24DCEAD7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BEE2E6-DFBE-4DF0-8F79-931E711B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integration to the European Union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Facultative referendum as the others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common effort of all relevant political parties to mobilize voters and ensure the needed 50 % turnout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97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D94A8-02D3-469A-B7FF-0DA398C3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D3ED2D-9597-4585-9548-90CFC784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2539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/>
              <a:t>Do you agree to the proposal that the Slovak Republic should become a member state of the European Union?</a:t>
            </a:r>
            <a:endParaRPr lang="en-US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3C6B8A09-B309-4D82-A6EE-15BD0C954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704091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2 176 990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2 012 870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135 031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6,2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622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FD413-AE5C-4539-AD36-D2DFBFA2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A03965-C7E0-4D79-92BB-8DC54187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dirty="0"/>
              <a:t>Alliance for the Family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The official aim to `</a:t>
            </a:r>
            <a:r>
              <a:rPr lang="en-US" i="1" dirty="0"/>
              <a:t>protect the family in Slovakia</a:t>
            </a:r>
            <a:r>
              <a:rPr lang="en-US" dirty="0"/>
              <a:t>`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threats:</a:t>
            </a:r>
          </a:p>
          <a:p>
            <a:pPr lvl="1" fontAlgn="ctr"/>
            <a:r>
              <a:rPr lang="en-US" dirty="0"/>
              <a:t>Same-sex marriages</a:t>
            </a:r>
          </a:p>
          <a:p>
            <a:pPr lvl="1" fontAlgn="ctr"/>
            <a:r>
              <a:rPr lang="en-US" dirty="0"/>
              <a:t>Adoptions by homosexuals</a:t>
            </a:r>
          </a:p>
          <a:p>
            <a:pPr lvl="1" fontAlgn="ctr"/>
            <a:r>
              <a:rPr lang="en-US" dirty="0"/>
              <a:t>Anti-family values in general</a:t>
            </a:r>
          </a:p>
          <a:p>
            <a:endParaRPr lang="en-US" dirty="0"/>
          </a:p>
          <a:p>
            <a:r>
              <a:rPr lang="en-US" dirty="0"/>
              <a:t>Petition with more than 400 thousand signatures</a:t>
            </a:r>
          </a:p>
          <a:p>
            <a:endParaRPr lang="en-US" dirty="0"/>
          </a:p>
        </p:txBody>
      </p:sp>
      <p:pic>
        <p:nvPicPr>
          <p:cNvPr id="5" name="Picture 2" descr="http://www.alianciazarodinu.sk/foto/page/54364a1f7b711.jpg">
            <a:extLst>
              <a:ext uri="{FF2B5EF4-FFF2-40B4-BE49-F238E27FC236}">
                <a16:creationId xmlns:a16="http://schemas.microsoft.com/office/drawing/2014/main" id="{BCEE3F16-FE48-49F3-99FF-FDEC2C1F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59" y="37005"/>
            <a:ext cx="2740359" cy="2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7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E1BE2-4F88-453A-BF4A-E7FC92F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81C3B-D577-4CE8-9346-50F371794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tool of direct democracy now</a:t>
            </a:r>
          </a:p>
          <a:p>
            <a:endParaRPr lang="en-US" dirty="0"/>
          </a:p>
          <a:p>
            <a:r>
              <a:rPr lang="en-US" dirty="0"/>
              <a:t>Origin in Switzerland in 13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dirty="0"/>
          </a:p>
          <a:p>
            <a:r>
              <a:rPr lang="en-US" dirty="0"/>
              <a:t>Mechanism which allows citizens to express their attitude on a specific question mostly by either a </a:t>
            </a:r>
            <a:r>
              <a:rPr lang="sk-SK" b="1" dirty="0"/>
              <a:t>„</a:t>
            </a:r>
            <a:r>
              <a:rPr lang="en-US" b="1" dirty="0"/>
              <a:t>yes</a:t>
            </a:r>
            <a:r>
              <a:rPr lang="cs-CZ" b="1" dirty="0"/>
              <a:t>“</a:t>
            </a:r>
            <a:r>
              <a:rPr lang="en-US" b="1" dirty="0"/>
              <a:t> </a:t>
            </a:r>
            <a:r>
              <a:rPr lang="en-US" dirty="0"/>
              <a:t>or a </a:t>
            </a:r>
            <a:r>
              <a:rPr lang="sk-SK" b="1" dirty="0"/>
              <a:t>„</a:t>
            </a:r>
            <a:r>
              <a:rPr lang="en-US" b="1" dirty="0"/>
              <a:t>no</a:t>
            </a:r>
            <a:r>
              <a:rPr lang="sk-SK" b="1" dirty="0"/>
              <a:t>“</a:t>
            </a:r>
            <a:r>
              <a:rPr lang="en-US" b="1" dirty="0"/>
              <a:t> </a:t>
            </a:r>
            <a:r>
              <a:rPr lang="en-US" dirty="0"/>
              <a:t>vote</a:t>
            </a:r>
          </a:p>
          <a:p>
            <a:endParaRPr lang="en-US" dirty="0"/>
          </a:p>
          <a:p>
            <a:r>
              <a:rPr lang="en-US" dirty="0"/>
              <a:t>Similar attributes as elections – universal suffrage, secret vote, equal weight of votes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73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FD413-AE5C-4539-AD36-D2DFBFA2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A03965-C7E0-4D79-92BB-8DC54187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dirty="0"/>
              <a:t>Original aim – four questions:</a:t>
            </a:r>
          </a:p>
          <a:p>
            <a:pPr lvl="1" fontAlgn="ctr"/>
            <a:r>
              <a:rPr lang="en-US" dirty="0"/>
              <a:t>Special rights and protection given only to marriage (among all types of relationships)</a:t>
            </a:r>
          </a:p>
          <a:p>
            <a:pPr lvl="1" fontAlgn="ctr"/>
            <a:r>
              <a:rPr lang="en-US" dirty="0"/>
              <a:t>Marriage only as a relationship of </a:t>
            </a:r>
            <a:r>
              <a:rPr lang="cs-CZ" dirty="0"/>
              <a:t>a </a:t>
            </a:r>
            <a:r>
              <a:rPr lang="en-US" dirty="0"/>
              <a:t>m</a:t>
            </a:r>
            <a:r>
              <a:rPr lang="cs-CZ" dirty="0"/>
              <a:t>a</a:t>
            </a:r>
            <a:r>
              <a:rPr lang="en-US" dirty="0"/>
              <a:t>n and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sk-SK" dirty="0" err="1"/>
              <a:t>wom</a:t>
            </a:r>
            <a:r>
              <a:rPr lang="cs-CZ" dirty="0"/>
              <a:t>a</a:t>
            </a:r>
            <a:r>
              <a:rPr lang="en-US" dirty="0"/>
              <a:t>n</a:t>
            </a:r>
          </a:p>
          <a:p>
            <a:pPr lvl="1" fontAlgn="ctr"/>
            <a:r>
              <a:rPr lang="en-US" dirty="0"/>
              <a:t>Ban of adoptions by homosexuals</a:t>
            </a:r>
          </a:p>
          <a:p>
            <a:pPr lvl="1" fontAlgn="ctr"/>
            <a:r>
              <a:rPr lang="en-US" dirty="0"/>
              <a:t>Parents` right to decide about the content of education (sexual behavior, euthanasia)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President Kiska consulted the Constitutional court:</a:t>
            </a:r>
          </a:p>
          <a:p>
            <a:pPr lvl="1" fontAlgn="ctr"/>
            <a:r>
              <a:rPr lang="en-US" dirty="0"/>
              <a:t>First question banned</a:t>
            </a:r>
          </a:p>
          <a:p>
            <a:pPr lvl="1" fontAlgn="ctr"/>
            <a:r>
              <a:rPr lang="en-US" dirty="0"/>
              <a:t>The date of referendum postponed to February 2015</a:t>
            </a:r>
          </a:p>
          <a:p>
            <a:endParaRPr lang="en-US" dirty="0"/>
          </a:p>
        </p:txBody>
      </p:sp>
      <p:pic>
        <p:nvPicPr>
          <p:cNvPr id="4" name="Picture 2" descr="http://www.alianciazarodinu.sk/foto/page/54364a1f7b711.jpg">
            <a:extLst>
              <a:ext uri="{FF2B5EF4-FFF2-40B4-BE49-F238E27FC236}">
                <a16:creationId xmlns:a16="http://schemas.microsoft.com/office/drawing/2014/main" id="{13CA9BF8-F48F-4FF0-81DB-615AC620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59" y="37005"/>
            <a:ext cx="2740359" cy="2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3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7246D-B7F2-486B-8826-DFA6B5C6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Referendum 2015</a:t>
            </a:r>
          </a:p>
        </p:txBody>
      </p:sp>
      <p:pic>
        <p:nvPicPr>
          <p:cNvPr id="4" name="Picture 2" descr="https://a-static.projektn.sk/2015/01/IMG_3426.jpg">
            <a:extLst>
              <a:ext uri="{FF2B5EF4-FFF2-40B4-BE49-F238E27FC236}">
                <a16:creationId xmlns:a16="http://schemas.microsoft.com/office/drawing/2014/main" id="{93E820A3-A5DB-408A-A491-9B3A12996D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86" y="1443018"/>
            <a:ext cx="8878276" cy="53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67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FD413-AE5C-4539-AD36-D2DFBFA2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A03965-C7E0-4D79-92BB-8DC54187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Most political parties remained fairly silent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A fear from losing Catholic voters?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views:</a:t>
            </a:r>
          </a:p>
          <a:p>
            <a:pPr lvl="1" fontAlgn="ctr"/>
            <a:r>
              <a:rPr lang="en-US" dirty="0"/>
              <a:t>KDH and SNS favored the referendum</a:t>
            </a:r>
          </a:p>
          <a:p>
            <a:pPr lvl="1" fontAlgn="ctr"/>
            <a:r>
              <a:rPr lang="en-US" dirty="0" err="1"/>
              <a:t>SaS</a:t>
            </a:r>
            <a:r>
              <a:rPr lang="en-US" dirty="0"/>
              <a:t> rejected the idea and asked people to ignore it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SMER, SDKU only advised people to participate without holding a side</a:t>
            </a:r>
          </a:p>
          <a:p>
            <a:endParaRPr lang="en-US" dirty="0"/>
          </a:p>
        </p:txBody>
      </p:sp>
      <p:pic>
        <p:nvPicPr>
          <p:cNvPr id="4" name="Picture 2" descr="http://www.alianciazarodinu.sk/foto/page/54364a1f7b711.jpg">
            <a:extLst>
              <a:ext uri="{FF2B5EF4-FFF2-40B4-BE49-F238E27FC236}">
                <a16:creationId xmlns:a16="http://schemas.microsoft.com/office/drawing/2014/main" id="{13CA9BF8-F48F-4FF0-81DB-615AC620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59" y="37005"/>
            <a:ext cx="2740359" cy="2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00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AD8E9-B1CE-467F-898A-E0152AE4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09F628B8-67E0-4BB5-8640-125F937DB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079231"/>
              </p:ext>
            </p:extLst>
          </p:nvPr>
        </p:nvGraphicFramePr>
        <p:xfrm>
          <a:off x="838199" y="1825625"/>
          <a:ext cx="10515600" cy="428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751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944 674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man – woman marriage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892 719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94,50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51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39 088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4,13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7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adoptions for homosexuals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873 224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92,43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751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52 389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5,54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Parents`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say in 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ducation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853 241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90,32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751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69 349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7,34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46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44B8D-B1DA-4C10-A68D-C1721F68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A5D8C7-79E1-47EC-A81F-A2368E27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Alliance for the Family</a:t>
            </a:r>
          </a:p>
          <a:p>
            <a:pPr>
              <a:lnSpc>
                <a:spcPct val="120000"/>
              </a:lnSpc>
            </a:pPr>
            <a:endParaRPr lang="sk-SK" sz="2900" b="1" dirty="0"/>
          </a:p>
          <a:p>
            <a:pPr>
              <a:lnSpc>
                <a:spcPct val="120000"/>
              </a:lnSpc>
            </a:pPr>
            <a:r>
              <a:rPr lang="en-US" sz="5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Official – Protection of family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Real – Mostly banning rights of LGBTI+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Official = real?</a:t>
            </a:r>
          </a:p>
          <a:p>
            <a:pPr>
              <a:lnSpc>
                <a:spcPct val="120000"/>
              </a:lnSpc>
            </a:pPr>
            <a:endParaRPr lang="sk-SK" sz="2900" b="1" dirty="0"/>
          </a:p>
          <a:p>
            <a:pPr>
              <a:lnSpc>
                <a:spcPct val="120000"/>
              </a:lnSpc>
            </a:pPr>
            <a:r>
              <a:rPr lang="en-US" sz="5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Referendum was not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24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6D135-F84B-4C9B-BD41-7BDB87DE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Referendums in Slovakia</a:t>
            </a:r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E8BC83B4-B4CB-4B98-B0C0-42F83FD3E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438367"/>
              </p:ext>
            </p:extLst>
          </p:nvPr>
        </p:nvGraphicFramePr>
        <p:xfrm>
          <a:off x="838199" y="1825625"/>
          <a:ext cx="10515599" cy="4988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124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Turnout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Privatization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NATO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President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Strategic companies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Valid – 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Various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Early elections?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27,25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35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93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55195-D420-4354-A4CB-64E68CA7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Referendums that did not happen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27A173-A3CB-44D2-AFBB-B8360179F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several unsuccessful efforts to call for a referendum</a:t>
            </a:r>
          </a:p>
          <a:p>
            <a:endParaRPr lang="en-US" dirty="0"/>
          </a:p>
          <a:p>
            <a:r>
              <a:rPr lang="en-US" dirty="0"/>
              <a:t>1993 – petition of HZDS:</a:t>
            </a:r>
          </a:p>
          <a:p>
            <a:pPr lvl="1"/>
            <a:r>
              <a:rPr lang="en-US" dirty="0"/>
              <a:t>Not enough signatures</a:t>
            </a:r>
          </a:p>
          <a:p>
            <a:endParaRPr lang="en-US" dirty="0"/>
          </a:p>
          <a:p>
            <a:r>
              <a:rPr lang="en-US" dirty="0"/>
              <a:t>1999 – petition of HZDS and SNS:</a:t>
            </a:r>
          </a:p>
          <a:p>
            <a:pPr lvl="1"/>
            <a:r>
              <a:rPr lang="en-US" dirty="0"/>
              <a:t>Minority languages and strategic privatization</a:t>
            </a:r>
          </a:p>
          <a:p>
            <a:pPr lvl="1"/>
            <a:r>
              <a:rPr lang="en-US" dirty="0"/>
              <a:t>Against the Constitution</a:t>
            </a:r>
          </a:p>
          <a:p>
            <a:endParaRPr lang="sk-SK" dirty="0"/>
          </a:p>
          <a:p>
            <a:r>
              <a:rPr lang="en-US" dirty="0"/>
              <a:t>2021 – early election declared against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3858905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7B76C-DCF9-49E3-9CB8-95798420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Initiators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214AD6-1CF0-47C2-86C8-DED336C3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almost all cases referendums were initiated by </a:t>
            </a:r>
            <a:r>
              <a:rPr lang="en-US" b="1" dirty="0"/>
              <a:t>political parties</a:t>
            </a:r>
          </a:p>
          <a:p>
            <a:endParaRPr lang="en-US" dirty="0"/>
          </a:p>
          <a:p>
            <a:r>
              <a:rPr lang="en-US" dirty="0"/>
              <a:t>Usage of both possible channels:</a:t>
            </a:r>
          </a:p>
          <a:p>
            <a:pPr lvl="1"/>
            <a:r>
              <a:rPr lang="en-US" dirty="0"/>
              <a:t>Petitions</a:t>
            </a:r>
          </a:p>
          <a:p>
            <a:pPr lvl="1"/>
            <a:r>
              <a:rPr lang="en-US" dirty="0"/>
              <a:t>Resolution of parliament</a:t>
            </a:r>
          </a:p>
          <a:p>
            <a:pPr lvl="1"/>
            <a:endParaRPr lang="en-US" dirty="0"/>
          </a:p>
          <a:p>
            <a:r>
              <a:rPr lang="en-US" dirty="0"/>
              <a:t>Exceptions:</a:t>
            </a:r>
          </a:p>
          <a:p>
            <a:pPr lvl="1"/>
            <a:r>
              <a:rPr lang="en-US" dirty="0"/>
              <a:t>2004 – Trade unions</a:t>
            </a:r>
          </a:p>
          <a:p>
            <a:pPr lvl="1"/>
            <a:r>
              <a:rPr lang="en-US" dirty="0"/>
              <a:t>2015 – Alliance for the Family</a:t>
            </a:r>
          </a:p>
        </p:txBody>
      </p:sp>
    </p:spTree>
    <p:extLst>
      <p:ext uri="{BB962C8B-B14F-4D97-AF65-F5344CB8AC3E}">
        <p14:creationId xmlns:p14="http://schemas.microsoft.com/office/powerpoint/2010/main" val="3693050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0A56B-1CB4-4638-B1BC-3CB4B710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F9A880-6A30-4E43-A1DE-FF55E259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Two types of referendums:</a:t>
            </a:r>
          </a:p>
          <a:p>
            <a:endParaRPr lang="en-US" dirty="0"/>
          </a:p>
          <a:p>
            <a:r>
              <a:rPr lang="en-US" b="1" dirty="0"/>
              <a:t>About </a:t>
            </a:r>
            <a:r>
              <a:rPr lang="en-US" b="1" i="1" dirty="0"/>
              <a:t>issues:</a:t>
            </a:r>
          </a:p>
          <a:p>
            <a:pPr lvl="1"/>
            <a:r>
              <a:rPr lang="en-US" dirty="0"/>
              <a:t>1994 – reveal of property gained by privatization</a:t>
            </a:r>
          </a:p>
          <a:p>
            <a:pPr lvl="1"/>
            <a:r>
              <a:rPr lang="en-US" dirty="0"/>
              <a:t>1997 – presidential elections and NATO</a:t>
            </a:r>
          </a:p>
          <a:p>
            <a:pPr lvl="1"/>
            <a:r>
              <a:rPr lang="en-US" dirty="0"/>
              <a:t>1998 – ban of privatization of strategic companies</a:t>
            </a:r>
          </a:p>
          <a:p>
            <a:pPr lvl="1"/>
            <a:r>
              <a:rPr lang="en-US" dirty="0"/>
              <a:t>2010 – various topics – immunity, price of cars etc.</a:t>
            </a:r>
          </a:p>
          <a:p>
            <a:pPr lvl="1"/>
            <a:r>
              <a:rPr lang="en-US" dirty="0"/>
              <a:t>2015 – same-sex marriages, adoptions, education</a:t>
            </a:r>
          </a:p>
          <a:p>
            <a:endParaRPr lang="en-US" dirty="0"/>
          </a:p>
          <a:p>
            <a:r>
              <a:rPr lang="en-US" b="1" dirty="0"/>
              <a:t>Without material </a:t>
            </a:r>
            <a:r>
              <a:rPr lang="en-US" b="1" i="1" dirty="0"/>
              <a:t>issues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2000 – early elections</a:t>
            </a:r>
          </a:p>
          <a:p>
            <a:pPr lvl="1"/>
            <a:r>
              <a:rPr lang="en-US" dirty="0"/>
              <a:t>2004 – early elections</a:t>
            </a:r>
          </a:p>
          <a:p>
            <a:pPr lvl="1"/>
            <a:r>
              <a:rPr lang="en-US" dirty="0"/>
              <a:t>2023 – early elections (?)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07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FAC19-36BA-4C46-A068-34BED276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Referendums with issues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02179-BB98-4496-AB7A-15B937A6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Official motive only of secondary value (or not relevant at all)</a:t>
            </a:r>
          </a:p>
          <a:p>
            <a:endParaRPr lang="en-US" dirty="0"/>
          </a:p>
          <a:p>
            <a:r>
              <a:rPr lang="en-US" dirty="0"/>
              <a:t>Primary concern aimed at different motives</a:t>
            </a:r>
          </a:p>
          <a:p>
            <a:endParaRPr lang="en-US" dirty="0"/>
          </a:p>
          <a:p>
            <a:r>
              <a:rPr lang="en-US" dirty="0"/>
              <a:t>1994, 1998, 2010 – increasing chances of initiating parties (ZRS, HZDS, </a:t>
            </a:r>
            <a:r>
              <a:rPr lang="en-US" dirty="0" err="1"/>
              <a:t>SaS</a:t>
            </a:r>
            <a:r>
              <a:rPr lang="en-US" dirty="0"/>
              <a:t>) in parliamentary elections</a:t>
            </a:r>
          </a:p>
          <a:p>
            <a:endParaRPr lang="en-US" dirty="0"/>
          </a:p>
          <a:p>
            <a:r>
              <a:rPr lang="en-US" dirty="0"/>
              <a:t>1997 – blocking the initiative of political opponents</a:t>
            </a:r>
          </a:p>
          <a:p>
            <a:endParaRPr lang="en-US" dirty="0"/>
          </a:p>
          <a:p>
            <a:r>
              <a:rPr lang="en-US" dirty="0"/>
              <a:t>2015 – exception from this trend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1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1FEA8-5D70-46D7-BB25-F7D2B6AB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- types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752C06-4432-4F62-907D-E14AAE83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Obligatory</a:t>
            </a:r>
            <a:r>
              <a:rPr lang="en-US" dirty="0"/>
              <a:t> – must be held </a:t>
            </a:r>
          </a:p>
          <a:p>
            <a:r>
              <a:rPr lang="en-US" b="1" dirty="0"/>
              <a:t>Facultative</a:t>
            </a:r>
            <a:r>
              <a:rPr lang="en-US" dirty="0"/>
              <a:t> – may be held</a:t>
            </a:r>
          </a:p>
          <a:p>
            <a:endParaRPr lang="en-US" dirty="0"/>
          </a:p>
          <a:p>
            <a:r>
              <a:rPr lang="en-US" b="1" dirty="0"/>
              <a:t>Binding</a:t>
            </a:r>
            <a:r>
              <a:rPr lang="en-US" dirty="0"/>
              <a:t> – results bind the elected representatives</a:t>
            </a:r>
          </a:p>
          <a:p>
            <a:r>
              <a:rPr lang="en-US" b="1" dirty="0"/>
              <a:t>Consultative</a:t>
            </a:r>
            <a:r>
              <a:rPr lang="en-US" dirty="0"/>
              <a:t> – results only as a recommendation</a:t>
            </a:r>
          </a:p>
          <a:p>
            <a:endParaRPr lang="en-US" dirty="0"/>
          </a:p>
          <a:p>
            <a:r>
              <a:rPr lang="en-US" b="1" dirty="0"/>
              <a:t>Preliminary</a:t>
            </a:r>
            <a:r>
              <a:rPr lang="en-US" dirty="0"/>
              <a:t> – held before the actual decision</a:t>
            </a:r>
          </a:p>
          <a:p>
            <a:r>
              <a:rPr lang="en-US" b="1" dirty="0"/>
              <a:t>Subsequent</a:t>
            </a:r>
            <a:r>
              <a:rPr lang="en-US" dirty="0"/>
              <a:t> – held after the actual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212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C754E-6006-4C2F-AC21-1B50E9C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Referendums without issues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8C08AE-AFA0-4797-A080-6F3F3229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official motive equals the real motive</a:t>
            </a:r>
          </a:p>
          <a:p>
            <a:endParaRPr lang="en-US" dirty="0"/>
          </a:p>
          <a:p>
            <a:r>
              <a:rPr lang="en-US" dirty="0"/>
              <a:t>An openly expressed aim of initiators to end the </a:t>
            </a:r>
            <a:r>
              <a:rPr lang="cs-CZ" dirty="0"/>
              <a:t>term</a:t>
            </a:r>
            <a:r>
              <a:rPr lang="en-US" dirty="0"/>
              <a:t> of government and call for early elections</a:t>
            </a:r>
          </a:p>
          <a:p>
            <a:endParaRPr lang="en-US" dirty="0"/>
          </a:p>
          <a:p>
            <a:r>
              <a:rPr lang="en-US" dirty="0"/>
              <a:t>Secondary aim to mobilize supporters (even in case the referendum is not valid)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0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027CF-BB6F-4AD8-90E5-7A52BC65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30B719-F897-419A-8E54-1594FC1C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out of 9 referendums were not valid</a:t>
            </a:r>
          </a:p>
          <a:p>
            <a:endParaRPr lang="en-US" dirty="0"/>
          </a:p>
          <a:p>
            <a:r>
              <a:rPr lang="en-US" dirty="0"/>
              <a:t>Main reason – inability to reach the 50 % turnout</a:t>
            </a:r>
          </a:p>
          <a:p>
            <a:endParaRPr lang="en-US" dirty="0"/>
          </a:p>
          <a:p>
            <a:r>
              <a:rPr lang="en-US" dirty="0"/>
              <a:t>One referendum was marred</a:t>
            </a:r>
          </a:p>
          <a:p>
            <a:endParaRPr lang="en-US" dirty="0"/>
          </a:p>
          <a:p>
            <a:r>
              <a:rPr lang="en-US" dirty="0"/>
              <a:t>One referendum was valid yet – integration to the 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27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5A653-1F76-4886-AB35-79C5270A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for the future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0ED94F-25A6-4036-8B7C-A4431E38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Based on experience the referendum in Slovakia may be used as a mobilizing tool: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Quite easy to initiate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Cheap campaign (for the initiator)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turnout may be explained by the stance of political opponents who advised their voters to stay at home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Referendum may </a:t>
            </a:r>
            <a:r>
              <a:rPr lang="en-US" b="1" dirty="0"/>
              <a:t>have a sense</a:t>
            </a:r>
            <a:r>
              <a:rPr lang="en-US" dirty="0"/>
              <a:t> for its initiator </a:t>
            </a:r>
            <a:r>
              <a:rPr lang="en-US" b="1" dirty="0"/>
              <a:t>even if it is not valid</a:t>
            </a:r>
            <a:r>
              <a:rPr lang="en-US" dirty="0"/>
              <a:t>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official vs. real motives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9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62D04-4B5B-4E16-8B35-62C20182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 of Referendum?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198AD9-9228-42AA-AE0B-83F9DCAA3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Czechoslovak Republic (1918-1938):</a:t>
            </a:r>
          </a:p>
          <a:p>
            <a:pPr lvl="1"/>
            <a:r>
              <a:rPr lang="en-US" dirty="0"/>
              <a:t>Constitution – the government may call a referendum if the parliament declined its law proposal</a:t>
            </a:r>
          </a:p>
          <a:p>
            <a:pPr lvl="1"/>
            <a:r>
              <a:rPr lang="en-US" dirty="0"/>
              <a:t>The implementing law was never adopted</a:t>
            </a:r>
          </a:p>
          <a:p>
            <a:endParaRPr lang="en-US" dirty="0"/>
          </a:p>
          <a:p>
            <a:r>
              <a:rPr lang="en-US" dirty="0"/>
              <a:t>Other periods – no mention of referendum</a:t>
            </a:r>
          </a:p>
          <a:p>
            <a:endParaRPr lang="en-US" dirty="0"/>
          </a:p>
          <a:p>
            <a:r>
              <a:rPr lang="en-US" dirty="0"/>
              <a:t>Split of </a:t>
            </a:r>
            <a:r>
              <a:rPr lang="sk-SK" dirty="0"/>
              <a:t>ČSFR</a:t>
            </a:r>
            <a:r>
              <a:rPr lang="en-US" dirty="0"/>
              <a:t> – a constitutionally stated referendum was not used</a:t>
            </a:r>
          </a:p>
          <a:p>
            <a:endParaRPr lang="en-US" dirty="0"/>
          </a:p>
          <a:p>
            <a:r>
              <a:rPr lang="en-US" dirty="0"/>
              <a:t>Result – </a:t>
            </a:r>
            <a:r>
              <a:rPr lang="en-US" b="1" dirty="0"/>
              <a:t>no</a:t>
            </a:r>
            <a:r>
              <a:rPr lang="en-US" dirty="0"/>
              <a:t> nationwide </a:t>
            </a:r>
            <a:r>
              <a:rPr lang="en-US" b="1" dirty="0"/>
              <a:t>referendum</a:t>
            </a:r>
            <a:r>
              <a:rPr lang="en-US" dirty="0"/>
              <a:t> held </a:t>
            </a:r>
            <a:r>
              <a:rPr lang="en-US" b="1" dirty="0"/>
              <a:t>until 1993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7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71C83-EF54-420F-8D7D-539AB5F6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Referendum in Slovakia since 1993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9AB236-5490-44AE-B845-2E390C84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main attributes defined in the Constitution</a:t>
            </a:r>
          </a:p>
          <a:p>
            <a:endParaRPr lang="en-US" dirty="0"/>
          </a:p>
          <a:p>
            <a:r>
              <a:rPr lang="en-US" b="1" dirty="0"/>
              <a:t>Obligatory:</a:t>
            </a:r>
          </a:p>
          <a:p>
            <a:pPr lvl="1"/>
            <a:r>
              <a:rPr lang="en-US" dirty="0"/>
              <a:t>Confirmation of a constitutional law on entering into or withdrawing from an alliance with other states</a:t>
            </a:r>
          </a:p>
          <a:p>
            <a:endParaRPr lang="en-US" dirty="0"/>
          </a:p>
          <a:p>
            <a:r>
              <a:rPr lang="en-US" b="1" dirty="0"/>
              <a:t>Facultative:</a:t>
            </a:r>
          </a:p>
          <a:p>
            <a:pPr lvl="1"/>
            <a:r>
              <a:rPr lang="en-US" dirty="0"/>
              <a:t>About </a:t>
            </a:r>
            <a:r>
              <a:rPr lang="sk-SK" dirty="0"/>
              <a:t>„</a:t>
            </a:r>
            <a:r>
              <a:rPr lang="en-US" i="1" dirty="0"/>
              <a:t>important issues of public interest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en-US" dirty="0"/>
              <a:t>Excluded issues – basic rights and liberties, taxes, state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185B3-852D-43B8-8054-BA561AC0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Referendum in Slovakia since 1993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C7FDD0-3C01-4F91-ACF8-2F854444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Initiation:</a:t>
            </a:r>
          </a:p>
          <a:p>
            <a:pPr lvl="1"/>
            <a:r>
              <a:rPr lang="en-US" dirty="0"/>
              <a:t>Petition of at least 350 000 citizens</a:t>
            </a:r>
          </a:p>
          <a:p>
            <a:pPr lvl="1"/>
            <a:r>
              <a:rPr lang="en-US" dirty="0"/>
              <a:t>Resolution of the parliament</a:t>
            </a:r>
          </a:p>
          <a:p>
            <a:endParaRPr lang="en-US" dirty="0"/>
          </a:p>
          <a:p>
            <a:r>
              <a:rPr lang="en-US" b="1" dirty="0"/>
              <a:t>President calls the referendum:</a:t>
            </a:r>
          </a:p>
          <a:p>
            <a:pPr lvl="1"/>
            <a:r>
              <a:rPr lang="en-US" dirty="0"/>
              <a:t>Not within 90 days before parliamentary elections</a:t>
            </a:r>
          </a:p>
          <a:p>
            <a:pPr lvl="1"/>
            <a:r>
              <a:rPr lang="en-US" dirty="0"/>
              <a:t>But it may be held </a:t>
            </a:r>
            <a:r>
              <a:rPr lang="en-US" b="1" dirty="0"/>
              <a:t>on the day </a:t>
            </a:r>
            <a:r>
              <a:rPr lang="en-US" dirty="0"/>
              <a:t>of parliamentary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07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2799</Words>
  <Application>Microsoft Office PowerPoint</Application>
  <PresentationFormat>Širokoúhlá obrazovka</PresentationFormat>
  <Paragraphs>708</Paragraphs>
  <Slides>62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Motiv Office</vt:lpstr>
      <vt:lpstr>Motív Office</vt:lpstr>
      <vt:lpstr>Referendum in Slovakia</vt:lpstr>
      <vt:lpstr>Direct democracy</vt:lpstr>
      <vt:lpstr>Direct democracy</vt:lpstr>
      <vt:lpstr>Prezentace aplikace PowerPoint</vt:lpstr>
      <vt:lpstr>Referendum</vt:lpstr>
      <vt:lpstr>Referendum - types</vt:lpstr>
      <vt:lpstr>Tradition of Referendum?</vt:lpstr>
      <vt:lpstr>Referendum in Slovakia since 1993</vt:lpstr>
      <vt:lpstr>Referendum in Slovakia since 1993</vt:lpstr>
      <vt:lpstr>Referendum in Slovakia since 1993</vt:lpstr>
      <vt:lpstr>Part I – Referendum as a part of election campaign </vt:lpstr>
      <vt:lpstr>Referendum 1994</vt:lpstr>
      <vt:lpstr>Referendum 1994</vt:lpstr>
      <vt:lpstr>Referendum 1994</vt:lpstr>
      <vt:lpstr>Election 1994</vt:lpstr>
      <vt:lpstr>Referendum 1994</vt:lpstr>
      <vt:lpstr>Referendum 1998</vt:lpstr>
      <vt:lpstr>Referendum 1998</vt:lpstr>
      <vt:lpstr>Referendum 1998</vt:lpstr>
      <vt:lpstr>Referendum 1998</vt:lpstr>
      <vt:lpstr>Referendum 2010</vt:lpstr>
      <vt:lpstr>Referendum 2010</vt:lpstr>
      <vt:lpstr>Referendum 2010</vt:lpstr>
      <vt:lpstr>Referendum 2010</vt:lpstr>
      <vt:lpstr>Election 2010</vt:lpstr>
      <vt:lpstr>Referendum 2010</vt:lpstr>
      <vt:lpstr>Part II – Referendum as a way how to challenge the elections </vt:lpstr>
      <vt:lpstr>Referendum 2000</vt:lpstr>
      <vt:lpstr>Referendum 2000</vt:lpstr>
      <vt:lpstr>Referendum 2000</vt:lpstr>
      <vt:lpstr>Referendum 2000</vt:lpstr>
      <vt:lpstr>Referendum 2004</vt:lpstr>
      <vt:lpstr>Referendum 2004</vt:lpstr>
      <vt:lpstr>Referendum 2004</vt:lpstr>
      <vt:lpstr>Referendum 2023</vt:lpstr>
      <vt:lpstr>Referendum 2023</vt:lpstr>
      <vt:lpstr>Referendum 2023</vt:lpstr>
      <vt:lpstr>Referendum 2023</vt:lpstr>
      <vt:lpstr>Prezentace aplikace PowerPoint</vt:lpstr>
      <vt:lpstr>Part III – Referendum as a way how to solve (or create) problems</vt:lpstr>
      <vt:lpstr>Referendum 1997</vt:lpstr>
      <vt:lpstr>Referendum 1997</vt:lpstr>
      <vt:lpstr>Referendum 1997</vt:lpstr>
      <vt:lpstr>Referendum 1997</vt:lpstr>
      <vt:lpstr>Referendum 1997</vt:lpstr>
      <vt:lpstr>Referendum 1997</vt:lpstr>
      <vt:lpstr>Referendum 2003</vt:lpstr>
      <vt:lpstr>Referendum 2003</vt:lpstr>
      <vt:lpstr>Referendum 2015</vt:lpstr>
      <vt:lpstr>Referendum 2015</vt:lpstr>
      <vt:lpstr>Referendum 2015</vt:lpstr>
      <vt:lpstr>Referendum 2015</vt:lpstr>
      <vt:lpstr>Referendum 2015</vt:lpstr>
      <vt:lpstr>Referendum 2015</vt:lpstr>
      <vt:lpstr>Referendums in Slovakia</vt:lpstr>
      <vt:lpstr>Referendums that did not happen</vt:lpstr>
      <vt:lpstr>Initiators</vt:lpstr>
      <vt:lpstr>Motives</vt:lpstr>
      <vt:lpstr>Referendums with issues</vt:lpstr>
      <vt:lpstr>Referendums without issues</vt:lpstr>
      <vt:lpstr>Results</vt:lpstr>
      <vt:lpstr>Legacy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Referendum in Slovakia</dc:title>
  <dc:creator>Peter Spáč</dc:creator>
  <cp:lastModifiedBy>Peter Spáč</cp:lastModifiedBy>
  <cp:revision>2</cp:revision>
  <dcterms:created xsi:type="dcterms:W3CDTF">2022-04-25T07:06:38Z</dcterms:created>
  <dcterms:modified xsi:type="dcterms:W3CDTF">2023-04-27T10:16:25Z</dcterms:modified>
</cp:coreProperties>
</file>