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381" r:id="rId3"/>
    <p:sldId id="340" r:id="rId4"/>
    <p:sldId id="339" r:id="rId5"/>
    <p:sldId id="303" r:id="rId6"/>
    <p:sldId id="304" r:id="rId7"/>
    <p:sldId id="258" r:id="rId8"/>
    <p:sldId id="354" r:id="rId9"/>
    <p:sldId id="344" r:id="rId10"/>
    <p:sldId id="371" r:id="rId11"/>
    <p:sldId id="272" r:id="rId12"/>
    <p:sldId id="262" r:id="rId13"/>
    <p:sldId id="329" r:id="rId14"/>
    <p:sldId id="364" r:id="rId15"/>
    <p:sldId id="368" r:id="rId16"/>
    <p:sldId id="378" r:id="rId17"/>
    <p:sldId id="379" r:id="rId18"/>
    <p:sldId id="380" r:id="rId19"/>
    <p:sldId id="363" r:id="rId20"/>
    <p:sldId id="335" r:id="rId21"/>
    <p:sldId id="299" r:id="rId22"/>
    <p:sldId id="334" r:id="rId23"/>
    <p:sldId id="383" r:id="rId24"/>
    <p:sldId id="384" r:id="rId25"/>
    <p:sldId id="385" r:id="rId26"/>
    <p:sldId id="260" r:id="rId27"/>
    <p:sldId id="261" r:id="rId28"/>
    <p:sldId id="263" r:id="rId29"/>
    <p:sldId id="365" r:id="rId30"/>
    <p:sldId id="353" r:id="rId31"/>
    <p:sldId id="366" r:id="rId32"/>
    <p:sldId id="382" r:id="rId3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r" initials="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668" autoAdjust="0"/>
  </p:normalViewPr>
  <p:slideViewPr>
    <p:cSldViewPr>
      <p:cViewPr varScale="1">
        <p:scale>
          <a:sx n="61" d="100"/>
          <a:sy n="61" d="100"/>
        </p:scale>
        <p:origin x="207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046F6B-1B1F-4D14-A1FF-D3AB4A9E8B87}" type="datetimeFigureOut">
              <a:rPr lang="cs-CZ" smtClean="0"/>
              <a:t>18.04.2023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126819-6AD8-48C3-AC46-99898B9AC4A6}" type="slidenum">
              <a:rPr lang="cs-CZ" smtClean="0"/>
              <a:t>‹#›</a:t>
            </a:fld>
            <a:endParaRPr lang="cs-CZ"/>
          </a:p>
        </p:txBody>
      </p:sp>
    </p:spTree>
    <p:extLst>
      <p:ext uri="{BB962C8B-B14F-4D97-AF65-F5344CB8AC3E}">
        <p14:creationId xmlns:p14="http://schemas.microsoft.com/office/powerpoint/2010/main" val="180670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1</a:t>
            </a:fld>
            <a:endParaRPr lang="cs-CZ"/>
          </a:p>
        </p:txBody>
      </p:sp>
    </p:spTree>
    <p:extLst>
      <p:ext uri="{BB962C8B-B14F-4D97-AF65-F5344CB8AC3E}">
        <p14:creationId xmlns:p14="http://schemas.microsoft.com/office/powerpoint/2010/main" val="140465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Když chce</a:t>
            </a:r>
            <a:r>
              <a:rPr lang="cs-CZ" baseline="0" dirty="0"/>
              <a:t> člověk dělat kvantitativní výzkum musí mít jasný plán. Struktura kvantitativního plánu je vždycky stejná a vždycky začíná od otázky.</a:t>
            </a:r>
            <a:endParaRPr lang="cs-CZ" dirty="0"/>
          </a:p>
          <a:p>
            <a:endParaRPr lang="cs-CZ" dirty="0"/>
          </a:p>
          <a:p>
            <a:r>
              <a:rPr lang="cs-CZ" baseline="0" dirty="0"/>
              <a:t>plán úkolů, které musíme provést pro </a:t>
            </a:r>
            <a:r>
              <a:rPr lang="cs-CZ" baseline="0" dirty="0" err="1"/>
              <a:t>kvantitatativní</a:t>
            </a:r>
            <a:r>
              <a:rPr lang="cs-CZ" baseline="0" dirty="0"/>
              <a:t> výzkum.</a:t>
            </a:r>
            <a:endParaRPr lang="cs-CZ" dirty="0"/>
          </a:p>
          <a:p>
            <a:r>
              <a:rPr lang="cs-CZ" dirty="0"/>
              <a:t>Popisná otázka: Jak honosné jsou zámky v ČR?</a:t>
            </a:r>
            <a:endParaRPr lang="cs-CZ" baseline="0" dirty="0"/>
          </a:p>
          <a:p>
            <a:pPr marL="171450" indent="-171450">
              <a:buFontTx/>
              <a:buChar char="-"/>
            </a:pPr>
            <a:r>
              <a:rPr lang="cs-CZ" baseline="0" dirty="0"/>
              <a:t>V popisném výzkumu nejsou třeba hypotézy –</a:t>
            </a:r>
          </a:p>
          <a:p>
            <a:pPr marL="171450" indent="-171450">
              <a:buFontTx/>
              <a:buChar char="-"/>
            </a:pPr>
            <a:r>
              <a:rPr lang="cs-CZ" baseline="0" dirty="0"/>
              <a:t>koncept opět vychází z otázky: honosnost -</a:t>
            </a:r>
          </a:p>
          <a:p>
            <a:pPr marL="171450" indent="-171450">
              <a:buFontTx/>
              <a:buChar char="-"/>
            </a:pPr>
            <a:r>
              <a:rPr lang="cs-CZ" baseline="0" dirty="0"/>
              <a:t>operacionalizovány do sady proměnných – cena, obytná plocha, výška věže</a:t>
            </a:r>
          </a:p>
          <a:p>
            <a:pPr marL="171450" indent="-171450">
              <a:buFontTx/>
              <a:buChar char="-"/>
            </a:pPr>
            <a:r>
              <a:rPr lang="cs-CZ" baseline="0" dirty="0"/>
              <a:t> operacionalizace určuje způsob sběru dat –</a:t>
            </a:r>
          </a:p>
          <a:p>
            <a:pPr marL="171450" indent="-171450">
              <a:buFontTx/>
              <a:buChar char="-"/>
            </a:pPr>
            <a:endParaRPr lang="cs-CZ" baseline="0" dirty="0"/>
          </a:p>
          <a:p>
            <a:pPr marL="171450" indent="-171450">
              <a:buFontTx/>
              <a:buChar char="-"/>
            </a:pPr>
            <a:endParaRPr lang="cs-CZ" baseline="0"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12</a:t>
            </a:fld>
            <a:endParaRPr lang="cs-CZ"/>
          </a:p>
        </p:txBody>
      </p:sp>
    </p:spTree>
    <p:extLst>
      <p:ext uri="{BB962C8B-B14F-4D97-AF65-F5344CB8AC3E}">
        <p14:creationId xmlns:p14="http://schemas.microsoft.com/office/powerpoint/2010/main" val="1778116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reálném</a:t>
            </a:r>
            <a:r>
              <a:rPr lang="cs-CZ" baseline="0" dirty="0"/>
              <a:t> procesu mezi výzkumné a statistické hypotézy vstupuje ještě formulace pracovních hypotéz. Na rozdíl od výzkumné hypotézy, která se pohybuje na rovině konceptů, pracovní hypotézy mluví jazykem proměnných. </a:t>
            </a:r>
          </a:p>
          <a:p>
            <a:r>
              <a:rPr lang="cs-CZ" baseline="0" dirty="0"/>
              <a:t>Hypotézy testované statistickými metodami pak nemluví jazykem našeho kmene, ale snaží převést do matematických formulací, z nichž nejobvyklejší je cokoli = 0</a:t>
            </a:r>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13</a:t>
            </a:fld>
            <a:endParaRPr lang="cs-CZ"/>
          </a:p>
        </p:txBody>
      </p:sp>
    </p:spTree>
    <p:extLst>
      <p:ext uri="{BB962C8B-B14F-4D97-AF65-F5344CB8AC3E}">
        <p14:creationId xmlns:p14="http://schemas.microsoft.com/office/powerpoint/2010/main" val="3116949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baseline="0" dirty="0"/>
              <a:t>Máme vzorek a v něm sesbíráme data. – obsahová analýza historických dokument - analýza závisí na typu dat – popisné statistiky</a:t>
            </a:r>
          </a:p>
          <a:p>
            <a:pPr marL="171450" indent="-171450">
              <a:buFontTx/>
              <a:buChar char="-"/>
            </a:pPr>
            <a:endParaRPr lang="cs-CZ" baseline="0" dirty="0"/>
          </a:p>
          <a:p>
            <a:pPr marL="171450" indent="-171450">
              <a:buFontTx/>
              <a:buChar char="-"/>
            </a:pPr>
            <a:endParaRPr lang="cs-CZ" baseline="0" dirty="0"/>
          </a:p>
          <a:p>
            <a:pPr marL="171450" indent="-171450">
              <a:buFontTx/>
              <a:buChar char="-"/>
            </a:pPr>
            <a:r>
              <a:rPr lang="cs-CZ" baseline="0" dirty="0"/>
              <a:t>Popisně </a:t>
            </a:r>
            <a:r>
              <a:rPr lang="cs-CZ" baseline="0" dirty="0" err="1"/>
              <a:t>explanatorní</a:t>
            </a:r>
            <a:r>
              <a:rPr lang="cs-CZ" baseline="0" dirty="0"/>
              <a:t>: Jaký je vztah mezi bohatstvím  šlechtických rodů a honosností jejich sídel?</a:t>
            </a:r>
          </a:p>
          <a:p>
            <a:pPr marL="171450" indent="-171450">
              <a:buFontTx/>
              <a:buChar char="-"/>
            </a:pPr>
            <a:r>
              <a:rPr lang="cs-CZ" baseline="0" dirty="0"/>
              <a:t>Hypotéza už je obsažena v otázce, data jsou stejná, je potřeba konceptualizovat a </a:t>
            </a:r>
            <a:r>
              <a:rPr lang="cs-CZ" baseline="0" dirty="0" err="1"/>
              <a:t>operacianalizovat</a:t>
            </a:r>
            <a:r>
              <a:rPr lang="cs-CZ" baseline="0" dirty="0"/>
              <a:t> ještě bohatství rodů, sběr je stejný ale z širšího okruhu dokumentů – analýza bude korelační</a:t>
            </a:r>
          </a:p>
          <a:p>
            <a:pPr marL="171450" indent="-171450">
              <a:buFontTx/>
              <a:buChar char="-"/>
            </a:pPr>
            <a:r>
              <a:rPr lang="cs-CZ" baseline="0" dirty="0" err="1"/>
              <a:t>Explanatorní</a:t>
            </a:r>
            <a:r>
              <a:rPr lang="cs-CZ" baseline="0" dirty="0"/>
              <a:t>: Proč se zámky liší ve své honosnosti?</a:t>
            </a:r>
          </a:p>
          <a:p>
            <a:pPr marL="171450" indent="-171450">
              <a:buFontTx/>
              <a:buChar char="-"/>
            </a:pPr>
            <a:r>
              <a:rPr lang="cs-CZ" baseline="0" dirty="0"/>
              <a:t>Nejdříve je potřeba hypotéza</a:t>
            </a:r>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14</a:t>
            </a:fld>
            <a:endParaRPr lang="cs-CZ"/>
          </a:p>
        </p:txBody>
      </p:sp>
    </p:spTree>
    <p:extLst>
      <p:ext uri="{BB962C8B-B14F-4D97-AF65-F5344CB8AC3E}">
        <p14:creationId xmlns:p14="http://schemas.microsoft.com/office/powerpoint/2010/main" val="1778116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p>
        </p:txBody>
      </p:sp>
      <p:sp>
        <p:nvSpPr>
          <p:cNvPr id="317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655AC3A-068D-43DC-85BA-31D2333E7054}" type="slidenum">
              <a:rPr lang="cs-CZ" smtClean="0"/>
              <a:pPr eaLnBrk="1" hangingPunct="1"/>
              <a:t>19</a:t>
            </a:fld>
            <a:endParaRPr lang="cs-CZ"/>
          </a:p>
        </p:txBody>
      </p:sp>
    </p:spTree>
    <p:extLst>
      <p:ext uri="{BB962C8B-B14F-4D97-AF65-F5344CB8AC3E}">
        <p14:creationId xmlns:p14="http://schemas.microsoft.com/office/powerpoint/2010/main" val="1809442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Agregace – průměrný rok výstavby zámků</a:t>
            </a:r>
            <a:r>
              <a:rPr lang="cs-CZ" baseline="0" dirty="0"/>
              <a:t> v různých zemí a průměrný počet jejich věží</a:t>
            </a:r>
          </a:p>
          <a:p>
            <a:r>
              <a:rPr lang="cs-CZ" baseline="0" dirty="0"/>
              <a:t>Data jsou tedy agregovány za země</a:t>
            </a:r>
          </a:p>
          <a:p>
            <a:endParaRPr lang="cs-CZ" baseline="0" dirty="0"/>
          </a:p>
          <a:p>
            <a:r>
              <a:rPr lang="cs-CZ" baseline="0" dirty="0"/>
              <a:t>Někdo by třeba řekl, že čím později byl zámek postaven, tím míň bude mít věží</a:t>
            </a:r>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20</a:t>
            </a:fld>
            <a:endParaRPr lang="cs-CZ"/>
          </a:p>
        </p:txBody>
      </p:sp>
    </p:spTree>
    <p:extLst>
      <p:ext uri="{BB962C8B-B14F-4D97-AF65-F5344CB8AC3E}">
        <p14:creationId xmlns:p14="http://schemas.microsoft.com/office/powerpoint/2010/main" val="252031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21</a:t>
            </a:fld>
            <a:endParaRPr lang="cs-CZ"/>
          </a:p>
        </p:txBody>
      </p:sp>
    </p:spTree>
    <p:extLst>
      <p:ext uri="{BB962C8B-B14F-4D97-AF65-F5344CB8AC3E}">
        <p14:creationId xmlns:p14="http://schemas.microsoft.com/office/powerpoint/2010/main" val="3572789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datech o počtu věží k samotným zámkům</a:t>
            </a:r>
            <a:r>
              <a:rPr lang="cs-CZ" baseline="0" dirty="0"/>
              <a:t> je ale patrné, že platí obrácený vztah. Jde totiž o to, že v rámci zemí platí vztah, čím později se zámek v zemi postavil, tím víc měl věží</a:t>
            </a:r>
          </a:p>
          <a:p>
            <a:r>
              <a:rPr lang="cs-CZ" baseline="0" dirty="0"/>
              <a:t>Zatímco na datech agregovaných za stát se nelze vyjádřit k jednotlivým zámkům, ale k jenom ke všem zámkům jako celku a vztah v tabulce by tedy bylo vhodné popsat například takto:</a:t>
            </a:r>
          </a:p>
          <a:p>
            <a:r>
              <a:rPr lang="cs-CZ" baseline="0" dirty="0"/>
              <a:t>Čím později proběhla v zemi „epocha“ výstavby zámku, tím méně mají zámky v zemi věží (přičemž epocha výstavby je měřena průměrným rokem výstavby a počet věží průměrným počtem věží)</a:t>
            </a:r>
          </a:p>
          <a:p>
            <a:endParaRPr lang="cs-CZ" baseline="0" dirty="0"/>
          </a:p>
          <a:p>
            <a:r>
              <a:rPr lang="cs-CZ" baseline="0" dirty="0"/>
              <a:t>V principu tedy jde o to, že na různých úrovních hrají roli různé vlivy, v tomto příkladu je to patrně technologický (a architektonický) „pokrok“, který přímo ovlivňuje počet věží každého zámku v zemi, zatímco na úrovni zemí se může jednat o kombinaci vlivu difúze informací a bohatství země</a:t>
            </a:r>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22</a:t>
            </a:fld>
            <a:endParaRPr lang="cs-CZ"/>
          </a:p>
        </p:txBody>
      </p:sp>
    </p:spTree>
    <p:extLst>
      <p:ext uri="{BB962C8B-B14F-4D97-AF65-F5344CB8AC3E}">
        <p14:creationId xmlns:p14="http://schemas.microsoft.com/office/powerpoint/2010/main" val="1185172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Když je populace příliš velká na to, aby mohly být zjištěny vlastnosti jednotlivých proměnných, tak se nějakým způsobem vyberou jen někteří</a:t>
            </a:r>
            <a:r>
              <a:rPr lang="cs-CZ" baseline="0" dirty="0"/>
              <a:t> členové dané populace.</a:t>
            </a:r>
            <a:endParaRPr lang="cs-CZ" dirty="0"/>
          </a:p>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29</a:t>
            </a:fld>
            <a:endParaRPr lang="cs-CZ"/>
          </a:p>
        </p:txBody>
      </p:sp>
    </p:spTree>
    <p:extLst>
      <p:ext uri="{BB962C8B-B14F-4D97-AF65-F5344CB8AC3E}">
        <p14:creationId xmlns:p14="http://schemas.microsoft.com/office/powerpoint/2010/main" val="3026531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Kvantitativní analýza nechce říct říci „všechno“ o jednom</a:t>
            </a:r>
            <a:r>
              <a:rPr lang="cs-CZ" baseline="0" dirty="0"/>
              <a:t> zámku, ale „něco“ o všech zámcích. Proto sleduje nějaké vlastnosti, které představují to „něco“. </a:t>
            </a:r>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30</a:t>
            </a:fld>
            <a:endParaRPr lang="cs-CZ" dirty="0"/>
          </a:p>
        </p:txBody>
      </p:sp>
    </p:spTree>
    <p:extLst>
      <p:ext uri="{BB962C8B-B14F-4D97-AF65-F5344CB8AC3E}">
        <p14:creationId xmlns:p14="http://schemas.microsoft.com/office/powerpoint/2010/main" val="1138456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Způsobem, jak vybrat jen</a:t>
            </a:r>
            <a:r>
              <a:rPr lang="cs-CZ" baseline="0" dirty="0"/>
              <a:t> některé případy a zároveň si uchovat možnost mluvit o celé populaci poskytuje náhodný výběr. Náhodnost výběru znamená, že každý člen populace má stejnou pravděpodobnost být vybrán do vzorku. </a:t>
            </a:r>
          </a:p>
          <a:p>
            <a:r>
              <a:rPr lang="cs-CZ" baseline="0" dirty="0"/>
              <a:t>Pokud je zámků v ČR třeba 1500, tak pravděpodobnost zařazení každého zámku je 1/1500. Pro výběr případů by pak dobrým způsobem třeba napsání jmen všech zámků na papírky a vylosování příslušného počtu papírků.</a:t>
            </a:r>
          </a:p>
          <a:p>
            <a:endParaRPr lang="cs-CZ" baseline="0" dirty="0"/>
          </a:p>
          <a:p>
            <a:r>
              <a:rPr lang="cs-CZ" baseline="0" dirty="0"/>
              <a:t>V případě obyvatelstva České republiky je takto „dokonale“ náhodný výběr neproveditelný a obvykle se postupuje metodou kvótního výběru, který říká, že má být vybrán určitý počet lidí s určitými charakteristikami (obvykle minimálně věk a pohlaví).</a:t>
            </a:r>
          </a:p>
          <a:p>
            <a:r>
              <a:rPr lang="cs-CZ" baseline="0" dirty="0"/>
              <a:t>V případě zámku by kvótami mohla být třeba velikost a doba vybudování.</a:t>
            </a:r>
          </a:p>
          <a:p>
            <a:endParaRPr lang="cs-CZ" baseline="0" dirty="0"/>
          </a:p>
          <a:p>
            <a:r>
              <a:rPr lang="cs-CZ" baseline="0" dirty="0"/>
              <a:t>Pokud nelze provést náhodný výběr, pak není možné výsledky získané ze vzorku zobecnit na celou populaci. Řekněme, že bychom vybrali jenom zámky ležící do 10 km od dálnice. Pak bychom zjistili jenom to, jak vypadají tyto zámky, ale protože neznáme vlastnosti </a:t>
            </a:r>
            <a:r>
              <a:rPr lang="cs-CZ" baseline="0" dirty="0" err="1"/>
              <a:t>vzdáleněnjších</a:t>
            </a:r>
            <a:r>
              <a:rPr lang="cs-CZ" baseline="0" dirty="0"/>
              <a:t> zámků, nemohli bychom nic říct o českých zámcích obecně. </a:t>
            </a:r>
          </a:p>
          <a:p>
            <a:r>
              <a:rPr lang="cs-CZ" baseline="0" dirty="0"/>
              <a:t>Toto má být ilustrace toho, co vlastně způsobuje  sběr dat přes internet. Vybráni mohou být prostě jen lidé „u dálnice“.</a:t>
            </a:r>
          </a:p>
          <a:p>
            <a:endParaRPr lang="cs-CZ" baseline="0" dirty="0"/>
          </a:p>
          <a:p>
            <a:r>
              <a:rPr lang="cs-CZ" baseline="0" dirty="0"/>
              <a:t>Když se provede výběr, tak se musí provést přejmenování hlavních postav. Zatímco počet případů v populaci se jmenuje N tak ve vzorku je to jen n, stejně tak jednotka v rámci populace je X, zatímco ve vzorku jen x.</a:t>
            </a:r>
          </a:p>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31</a:t>
            </a:fld>
            <a:endParaRPr lang="cs-CZ"/>
          </a:p>
        </p:txBody>
      </p:sp>
    </p:spTree>
    <p:extLst>
      <p:ext uri="{BB962C8B-B14F-4D97-AF65-F5344CB8AC3E}">
        <p14:creationId xmlns:p14="http://schemas.microsoft.com/office/powerpoint/2010/main" val="631876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3</a:t>
            </a:fld>
            <a:endParaRPr lang="cs-CZ"/>
          </a:p>
        </p:txBody>
      </p:sp>
    </p:spTree>
    <p:extLst>
      <p:ext uri="{BB962C8B-B14F-4D97-AF65-F5344CB8AC3E}">
        <p14:creationId xmlns:p14="http://schemas.microsoft.com/office/powerpoint/2010/main" val="2606536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32</a:t>
            </a:fld>
            <a:endParaRPr lang="cs-CZ"/>
          </a:p>
        </p:txBody>
      </p:sp>
    </p:spTree>
    <p:extLst>
      <p:ext uri="{BB962C8B-B14F-4D97-AF65-F5344CB8AC3E}">
        <p14:creationId xmlns:p14="http://schemas.microsoft.com/office/powerpoint/2010/main" val="1902815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4</a:t>
            </a:fld>
            <a:endParaRPr lang="cs-CZ"/>
          </a:p>
        </p:txBody>
      </p:sp>
    </p:spTree>
    <p:extLst>
      <p:ext uri="{BB962C8B-B14F-4D97-AF65-F5344CB8AC3E}">
        <p14:creationId xmlns:p14="http://schemas.microsoft.com/office/powerpoint/2010/main" val="1562480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5</a:t>
            </a:fld>
            <a:endParaRPr lang="cs-CZ"/>
          </a:p>
        </p:txBody>
      </p:sp>
    </p:spTree>
    <p:extLst>
      <p:ext uri="{BB962C8B-B14F-4D97-AF65-F5344CB8AC3E}">
        <p14:creationId xmlns:p14="http://schemas.microsoft.com/office/powerpoint/2010/main" val="3298924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6</a:t>
            </a:fld>
            <a:endParaRPr lang="cs-CZ"/>
          </a:p>
        </p:txBody>
      </p:sp>
    </p:spTree>
    <p:extLst>
      <p:ext uri="{BB962C8B-B14F-4D97-AF65-F5344CB8AC3E}">
        <p14:creationId xmlns:p14="http://schemas.microsoft.com/office/powerpoint/2010/main" val="793957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a:t>Vyjádření nějaké vlastnosti nějakého jevu nebo prvku, tedy případu analýzy </a:t>
            </a:r>
            <a:r>
              <a:rPr lang="cs-CZ" dirty="0"/>
              <a:t>představuje</a:t>
            </a:r>
            <a:r>
              <a:rPr lang="cs-CZ" baseline="0" dirty="0"/>
              <a:t> </a:t>
            </a:r>
            <a:r>
              <a:rPr lang="cs-CZ" dirty="0"/>
              <a:t>Proměnná.</a:t>
            </a:r>
            <a:endParaRPr lang="cs-CZ" baseline="0" dirty="0"/>
          </a:p>
          <a:p>
            <a:r>
              <a:rPr lang="cs-CZ" baseline="0" dirty="0"/>
              <a:t>Protože kvantitativní výzkum je obvykle veden z pozitivistických a pozitivismu blízkých pozic, tak proměnná slouží jako reprezentace reality. Proměnná dokáže zachytit jen jeden atribut případů. Proto, aby byl zámek pomocí proměnných zachycen v nějaké komplexní podobě, je potřeba více proměnných, ale nikdy jich nebudeme mít tolik, aby byly zachyceny skutečně všechny jeho vlastnosti.</a:t>
            </a:r>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7</a:t>
            </a:fld>
            <a:endParaRPr lang="cs-CZ"/>
          </a:p>
        </p:txBody>
      </p:sp>
    </p:spTree>
    <p:extLst>
      <p:ext uri="{BB962C8B-B14F-4D97-AF65-F5344CB8AC3E}">
        <p14:creationId xmlns:p14="http://schemas.microsoft.com/office/powerpoint/2010/main" val="2552834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Proměnné na základě jejich počtu a kombinace dokáží poskytnout různě plastickou představu k případům</a:t>
            </a:r>
            <a:r>
              <a:rPr lang="cs-CZ" baseline="0" dirty="0"/>
              <a:t>, ke kterým se vyjadřují, cílem ale není vytvořit dokonalý obraz pro každý případ, ale zachytit jeho podstatné vlastnosti</a:t>
            </a:r>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8</a:t>
            </a:fld>
            <a:endParaRPr lang="cs-CZ"/>
          </a:p>
        </p:txBody>
      </p:sp>
    </p:spTree>
    <p:extLst>
      <p:ext uri="{BB962C8B-B14F-4D97-AF65-F5344CB8AC3E}">
        <p14:creationId xmlns:p14="http://schemas.microsoft.com/office/powerpoint/2010/main" val="147554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a:t>Proměnná je výsledkem operacionalizace.</a:t>
            </a:r>
          </a:p>
          <a:p>
            <a:pPr marL="0" marR="0" indent="0" algn="l" defTabSz="914400" rtl="0" eaLnBrk="1" fontAlgn="auto" latinLnBrk="0" hangingPunct="1">
              <a:lnSpc>
                <a:spcPct val="100000"/>
              </a:lnSpc>
              <a:spcBef>
                <a:spcPts val="0"/>
              </a:spcBef>
              <a:spcAft>
                <a:spcPts val="0"/>
              </a:spcAft>
              <a:buClrTx/>
              <a:buSzTx/>
              <a:buFontTx/>
              <a:buNone/>
              <a:tabLst/>
              <a:defRPr/>
            </a:pPr>
            <a:endParaRPr lang="cs-CZ"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err="1"/>
              <a:t>Nvšech</a:t>
            </a:r>
            <a:r>
              <a:rPr lang="cs-CZ" baseline="0" dirty="0"/>
              <a:t> zámcích, které někde jsou, bude zajímat jen jedna jejich vlastnost. Podstatnou vlastností je třeba honosnost zámku. Před samotnou operacionalizací je dobré přesně vědět, co to slovo má znamenat – tedy konceptualizovat ho.</a:t>
            </a:r>
          </a:p>
          <a:p>
            <a:pPr marL="0" marR="0" indent="0" algn="l" defTabSz="914400" rtl="0" eaLnBrk="1" fontAlgn="auto" latinLnBrk="0" hangingPunct="1">
              <a:lnSpc>
                <a:spcPct val="100000"/>
              </a:lnSpc>
              <a:spcBef>
                <a:spcPts val="0"/>
              </a:spcBef>
              <a:spcAft>
                <a:spcPts val="0"/>
              </a:spcAft>
              <a:buClrTx/>
              <a:buSzTx/>
              <a:buFontTx/>
              <a:buNone/>
              <a:tabLst/>
              <a:defRPr/>
            </a:pPr>
            <a:endParaRPr lang="cs-CZ"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a:t>Honosnost znamená že, jde o něco skvělého, pompézního, okázalého, přepychového.</a:t>
            </a:r>
          </a:p>
          <a:p>
            <a:pPr marL="0" marR="0" indent="0" algn="l" defTabSz="914400" rtl="0" eaLnBrk="1" fontAlgn="auto" latinLnBrk="0" hangingPunct="1">
              <a:lnSpc>
                <a:spcPct val="100000"/>
              </a:lnSpc>
              <a:spcBef>
                <a:spcPts val="0"/>
              </a:spcBef>
              <a:spcAft>
                <a:spcPts val="0"/>
              </a:spcAft>
              <a:buClrTx/>
              <a:buSzTx/>
              <a:buFontTx/>
              <a:buNone/>
              <a:tabLst/>
              <a:defRPr/>
            </a:pPr>
            <a:endParaRPr lang="cs-CZ"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a:t>Teď jde jen o to jakým způsobem , tyto vlastnosti zachytit do tabulky. </a:t>
            </a:r>
          </a:p>
          <a:p>
            <a:pPr marL="0" marR="0" indent="0" algn="l" defTabSz="914400" rtl="0" eaLnBrk="1" fontAlgn="auto" latinLnBrk="0" hangingPunct="1">
              <a:lnSpc>
                <a:spcPct val="100000"/>
              </a:lnSpc>
              <a:spcBef>
                <a:spcPts val="0"/>
              </a:spcBef>
              <a:spcAft>
                <a:spcPts val="0"/>
              </a:spcAft>
              <a:buClrTx/>
              <a:buSzTx/>
              <a:buFontTx/>
              <a:buNone/>
              <a:tabLst/>
              <a:defRPr/>
            </a:pPr>
            <a:endParaRPr lang="cs-CZ" baseline="0" dirty="0"/>
          </a:p>
          <a:p>
            <a:r>
              <a:rPr lang="cs-CZ" dirty="0"/>
              <a:t>Jeden jev může být měřen více proměnnými</a:t>
            </a:r>
            <a:r>
              <a:rPr lang="cs-CZ" baseline="0" dirty="0"/>
              <a:t> ale jedna proměnná by neměla zároveň zachycovat více jevů.</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a:t>Pokud by proměnná zároveň zachycovala více atributů, pak je to trochu problém, protože vyprávění by mohlo být zmatené .</a:t>
            </a:r>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a:t>Třeba nadmořská výška špičky věže. Jeden by si mohl myslet, že zámky se špičkou věže vysoko nad mořem stojí v horách, někdo jiný, že jsou opravdu vysoké a realita je dána kombinací výšky a polohy.</a:t>
            </a:r>
            <a:endParaRPr lang="cs-CZ" dirty="0"/>
          </a:p>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9</a:t>
            </a:fld>
            <a:endParaRPr lang="cs-CZ"/>
          </a:p>
        </p:txBody>
      </p:sp>
    </p:spTree>
    <p:extLst>
      <p:ext uri="{BB962C8B-B14F-4D97-AF65-F5344CB8AC3E}">
        <p14:creationId xmlns:p14="http://schemas.microsoft.com/office/powerpoint/2010/main" val="526117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11</a:t>
            </a:fld>
            <a:endParaRPr lang="cs-CZ"/>
          </a:p>
        </p:txBody>
      </p:sp>
    </p:spTree>
    <p:extLst>
      <p:ext uri="{BB962C8B-B14F-4D97-AF65-F5344CB8AC3E}">
        <p14:creationId xmlns:p14="http://schemas.microsoft.com/office/powerpoint/2010/main" val="1664947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a:t>Kliknutím lze upravit styl.</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Kliknutím lze upravit styl předlohy.</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4F02016E-81EA-41B2-8483-44852AAF1378}" type="datetimeFigureOut">
              <a:rPr lang="cs-CZ" smtClean="0"/>
              <a:t>18.04.2023</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nice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nice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nice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á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á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á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FD086EC1-226C-4D2E-A37D-68DC6F082E76}"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4F02016E-81EA-41B2-8483-44852AAF1378}" type="datetimeFigureOut">
              <a:rPr lang="cs-CZ" smtClean="0"/>
              <a:t>18.04.2023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086EC1-226C-4D2E-A37D-68DC6F082E76}"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4F02016E-81EA-41B2-8483-44852AAF1378}" type="datetimeFigureOut">
              <a:rPr lang="cs-CZ" smtClean="0"/>
              <a:t>18.04.2023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086EC1-226C-4D2E-A37D-68DC6F082E76}"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4"/>
          </p:nvPr>
        </p:nvSpPr>
        <p:spPr/>
        <p:txBody>
          <a:bodyPr rtlCol="0"/>
          <a:lstStyle/>
          <a:p>
            <a:fld id="{4F02016E-81EA-41B2-8483-44852AAF1378}" type="datetimeFigureOut">
              <a:rPr lang="cs-CZ" smtClean="0"/>
              <a:t>18.04.2023</a:t>
            </a:fld>
            <a:endParaRPr lang="cs-CZ"/>
          </a:p>
        </p:txBody>
      </p:sp>
      <p:sp>
        <p:nvSpPr>
          <p:cNvPr id="9" name="Zástupný symbol pro číslo snímku 8"/>
          <p:cNvSpPr>
            <a:spLocks noGrp="1"/>
          </p:cNvSpPr>
          <p:nvPr>
            <p:ph type="sldNum" sz="quarter" idx="15"/>
          </p:nvPr>
        </p:nvSpPr>
        <p:spPr/>
        <p:txBody>
          <a:bodyPr rtlCol="0"/>
          <a:lstStyle/>
          <a:p>
            <a:fld id="{FD086EC1-226C-4D2E-A37D-68DC6F082E76}" type="slidenum">
              <a:rPr lang="cs-CZ" smtClean="0"/>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a:t>Kliknutím lze upravit styl.</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Kliknutím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4F02016E-81EA-41B2-8483-44852AAF1378}" type="datetimeFigureOut">
              <a:rPr lang="cs-CZ" smtClean="0"/>
              <a:t>18.04.2023</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nice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nice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á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á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á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nice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FD086EC1-226C-4D2E-A37D-68DC6F082E76}"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5" name="Zástupný symbol pro datum 4"/>
          <p:cNvSpPr>
            <a:spLocks noGrp="1"/>
          </p:cNvSpPr>
          <p:nvPr>
            <p:ph type="dt" sz="half" idx="10"/>
          </p:nvPr>
        </p:nvSpPr>
        <p:spPr/>
        <p:txBody>
          <a:bodyPr/>
          <a:lstStyle/>
          <a:p>
            <a:fld id="{4F02016E-81EA-41B2-8483-44852AAF1378}" type="datetimeFigureOut">
              <a:rPr lang="cs-CZ" smtClean="0"/>
              <a:t>18.04.2023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D086EC1-226C-4D2E-A37D-68DC6F082E76}" type="slidenum">
              <a:rPr lang="cs-CZ" smtClean="0"/>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a:t>Kliknutím lze upravit styl.</a:t>
            </a:r>
            <a:endParaRPr kumimoji="0" lang="en-US"/>
          </a:p>
        </p:txBody>
      </p:sp>
      <p:sp>
        <p:nvSpPr>
          <p:cNvPr id="7" name="Zástupný symbol pro datum 6"/>
          <p:cNvSpPr>
            <a:spLocks noGrp="1"/>
          </p:cNvSpPr>
          <p:nvPr>
            <p:ph type="dt" sz="half" idx="10"/>
          </p:nvPr>
        </p:nvSpPr>
        <p:spPr/>
        <p:txBody>
          <a:bodyPr/>
          <a:lstStyle/>
          <a:p>
            <a:fld id="{4F02016E-81EA-41B2-8483-44852AAF1378}" type="datetimeFigureOut">
              <a:rPr lang="cs-CZ" smtClean="0"/>
              <a:t>18.04.2023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D086EC1-226C-4D2E-A37D-68DC6F082E76}" type="slidenum">
              <a:rPr lang="cs-CZ" smtClean="0"/>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a:t>Kliknutím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a:t>Kliknutím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6" name="Zástupný symbol pro datum 5"/>
          <p:cNvSpPr>
            <a:spLocks noGrp="1"/>
          </p:cNvSpPr>
          <p:nvPr>
            <p:ph type="dt" sz="half" idx="10"/>
          </p:nvPr>
        </p:nvSpPr>
        <p:spPr/>
        <p:txBody>
          <a:bodyPr rtlCol="0"/>
          <a:lstStyle/>
          <a:p>
            <a:fld id="{4F02016E-81EA-41B2-8483-44852AAF1378}" type="datetimeFigureOut">
              <a:rPr lang="cs-CZ" smtClean="0"/>
              <a:t>18.04.2023</a:t>
            </a:fld>
            <a:endParaRPr lang="cs-CZ"/>
          </a:p>
        </p:txBody>
      </p:sp>
      <p:sp>
        <p:nvSpPr>
          <p:cNvPr id="7" name="Zástupný symbol pro číslo snímku 6"/>
          <p:cNvSpPr>
            <a:spLocks noGrp="1"/>
          </p:cNvSpPr>
          <p:nvPr>
            <p:ph type="sldNum" sz="quarter" idx="11"/>
          </p:nvPr>
        </p:nvSpPr>
        <p:spPr/>
        <p:txBody>
          <a:bodyPr rtlCol="0"/>
          <a:lstStyle/>
          <a:p>
            <a:fld id="{FD086EC1-226C-4D2E-A37D-68DC6F082E76}" type="slidenum">
              <a:rPr lang="cs-CZ" smtClean="0"/>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F02016E-81EA-41B2-8483-44852AAF1378}" type="datetimeFigureOut">
              <a:rPr lang="cs-CZ" smtClean="0"/>
              <a:t>18.04.2023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D086EC1-226C-4D2E-A37D-68DC6F082E76}"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a:t>Kliknutím lze upravit styl.</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a:t>Kliknutím lze upravit styly předlohy textu.</a:t>
            </a:r>
          </a:p>
        </p:txBody>
      </p:sp>
      <p:sp>
        <p:nvSpPr>
          <p:cNvPr id="8" name="Přímá spojnice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nice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nice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á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1" name="Zástupný symbol pro datum 20"/>
          <p:cNvSpPr>
            <a:spLocks noGrp="1"/>
          </p:cNvSpPr>
          <p:nvPr>
            <p:ph type="dt" sz="half" idx="14"/>
          </p:nvPr>
        </p:nvSpPr>
        <p:spPr/>
        <p:txBody>
          <a:bodyPr rtlCol="0"/>
          <a:lstStyle/>
          <a:p>
            <a:fld id="{4F02016E-81EA-41B2-8483-44852AAF1378}" type="datetimeFigureOut">
              <a:rPr lang="cs-CZ" smtClean="0"/>
              <a:t>18.04.2023</a:t>
            </a:fld>
            <a:endParaRPr lang="cs-CZ"/>
          </a:p>
        </p:txBody>
      </p:sp>
      <p:sp>
        <p:nvSpPr>
          <p:cNvPr id="22" name="Zástupný symbol pro číslo snímku 21"/>
          <p:cNvSpPr>
            <a:spLocks noGrp="1"/>
          </p:cNvSpPr>
          <p:nvPr>
            <p:ph type="sldNum" sz="quarter" idx="15"/>
          </p:nvPr>
        </p:nvSpPr>
        <p:spPr/>
        <p:txBody>
          <a:bodyPr rtlCol="0"/>
          <a:lstStyle/>
          <a:p>
            <a:fld id="{FD086EC1-226C-4D2E-A37D-68DC6F082E76}" type="slidenum">
              <a:rPr lang="cs-CZ" smtClean="0"/>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nice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á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a:t>Kliknutím lze upravit styl.</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a:t>Kliknutím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a:t>Kliknutím lze upravit styly předlohy textu.</a:t>
            </a:r>
          </a:p>
        </p:txBody>
      </p:sp>
      <p:sp>
        <p:nvSpPr>
          <p:cNvPr id="10" name="Přímá spojnice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nice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nice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nice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4F02016E-81EA-41B2-8483-44852AAF1378}" type="datetimeFigureOut">
              <a:rPr lang="cs-CZ" smtClean="0"/>
              <a:t>18.04.2023</a:t>
            </a:fld>
            <a:endParaRPr lang="cs-CZ"/>
          </a:p>
        </p:txBody>
      </p:sp>
      <p:sp>
        <p:nvSpPr>
          <p:cNvPr id="18" name="Zástupný symbol pro číslo snímku 17"/>
          <p:cNvSpPr>
            <a:spLocks noGrp="1"/>
          </p:cNvSpPr>
          <p:nvPr>
            <p:ph type="sldNum" sz="quarter" idx="11"/>
          </p:nvPr>
        </p:nvSpPr>
        <p:spPr/>
        <p:txBody>
          <a:bodyPr rtlCol="0"/>
          <a:lstStyle/>
          <a:p>
            <a:fld id="{FD086EC1-226C-4D2E-A37D-68DC6F082E76}" type="slidenum">
              <a:rPr lang="cs-CZ" smtClean="0"/>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nice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a:t>Kliknutím lze upravit styl.</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F02016E-81EA-41B2-8483-44852AAF1378}" type="datetimeFigureOut">
              <a:rPr lang="cs-CZ" smtClean="0"/>
              <a:t>18.04.2023</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nice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nice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á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D086EC1-226C-4D2E-A37D-68DC6F082E76}"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ses.org/data-download/download-data-documentation/election-studies/" TargetMode="External"/><Relationship Id="rId2" Type="http://schemas.openxmlformats.org/officeDocument/2006/relationships/hyperlink" Target="http://nesstar.soc.cas.cz/webview/"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atacatalogue.cessda.eu/" TargetMode="External"/><Relationship Id="rId2" Type="http://schemas.openxmlformats.org/officeDocument/2006/relationships/hyperlink" Target="http://nesstar.soc.cas.cz/webview/"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electoralintegrityproject.com/data-1" TargetMode="External"/><Relationship Id="rId2" Type="http://schemas.openxmlformats.org/officeDocument/2006/relationships/hyperlink" Target="https://aceproject.org/regions-en/countries-and-territories/CZ" TargetMode="External"/><Relationship Id="rId1" Type="http://schemas.openxmlformats.org/officeDocument/2006/relationships/slideLayout" Target="../slideLayouts/slideLayout2.xml"/><Relationship Id="rId6" Type="http://schemas.openxmlformats.org/officeDocument/2006/relationships/hyperlink" Target="http://www.parlgov.org/" TargetMode="External"/><Relationship Id="rId5" Type="http://schemas.openxmlformats.org/officeDocument/2006/relationships/hyperlink" Target="https://manifesto-project.wzb.eu/datasets" TargetMode="External"/><Relationship Id="rId4" Type="http://schemas.openxmlformats.org/officeDocument/2006/relationships/hyperlink" Target="https://www.chesdata.eu/our-survey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339752" y="2636912"/>
            <a:ext cx="6172200" cy="1894362"/>
          </a:xfrm>
        </p:spPr>
        <p:txBody>
          <a:bodyPr>
            <a:normAutofit/>
          </a:bodyPr>
          <a:lstStyle/>
          <a:p>
            <a:r>
              <a:rPr lang="cs-CZ" dirty="0"/>
              <a:t>Kvantitativní analýza</a:t>
            </a:r>
            <a:br>
              <a:rPr lang="cs-CZ" dirty="0"/>
            </a:br>
            <a:endParaRPr lang="cs-CZ" sz="1600" dirty="0"/>
          </a:p>
        </p:txBody>
      </p:sp>
      <p:sp>
        <p:nvSpPr>
          <p:cNvPr id="3" name="Podnadpis 2"/>
          <p:cNvSpPr>
            <a:spLocks noGrp="1"/>
          </p:cNvSpPr>
          <p:nvPr>
            <p:ph type="subTitle" idx="1"/>
          </p:nvPr>
        </p:nvSpPr>
        <p:spPr/>
        <p:txBody>
          <a:bodyPr/>
          <a:lstStyle/>
          <a:p>
            <a:r>
              <a:rPr lang="cs-CZ" dirty="0"/>
              <a:t>Mgr. Petr Voda, Ph.D.</a:t>
            </a:r>
            <a:endParaRPr lang="en-US" dirty="0"/>
          </a:p>
          <a:p>
            <a:endParaRPr lang="cs-CZ" dirty="0"/>
          </a:p>
        </p:txBody>
      </p:sp>
    </p:spTree>
    <p:extLst>
      <p:ext uri="{BB962C8B-B14F-4D97-AF65-F5344CB8AC3E}">
        <p14:creationId xmlns:p14="http://schemas.microsoft.com/office/powerpoint/2010/main" val="882593585"/>
      </p:ext>
    </p:extLst>
  </p:cSld>
  <p:clrMapOvr>
    <a:masterClrMapping/>
  </p:clrMapOvr>
  <mc:AlternateContent xmlns:mc="http://schemas.openxmlformats.org/markup-compatibility/2006" xmlns:p14="http://schemas.microsoft.com/office/powerpoint/2010/main">
    <mc:Choice Requires="p14">
      <p:transition spd="slow" p14:dur="2000" advTm="9344"/>
    </mc:Choice>
    <mc:Fallback xmlns="">
      <p:transition spd="slow" advTm="93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Operacionalizace a Tabulka </a:t>
            </a:r>
            <a:br>
              <a:rPr lang="cs-CZ" dirty="0"/>
            </a:br>
            <a:r>
              <a:rPr lang="cs-CZ" dirty="0"/>
              <a:t>(datová matice)</a:t>
            </a:r>
          </a:p>
        </p:txBody>
      </p:sp>
      <p:sp>
        <p:nvSpPr>
          <p:cNvPr id="3" name="Zástupný symbol pro obsah 2"/>
          <p:cNvSpPr>
            <a:spLocks noGrp="1"/>
          </p:cNvSpPr>
          <p:nvPr>
            <p:ph sz="quarter" idx="1"/>
          </p:nvPr>
        </p:nvSpPr>
        <p:spPr/>
        <p:txBody>
          <a:bodyPr/>
          <a:lstStyle/>
          <a:p>
            <a:r>
              <a:rPr lang="cs-CZ" dirty="0"/>
              <a:t>Operacionalizace vytváří šablonu</a:t>
            </a:r>
          </a:p>
          <a:p>
            <a:r>
              <a:rPr lang="cs-CZ" dirty="0"/>
              <a:t>Do šablony jsou třízeny informace</a:t>
            </a:r>
          </a:p>
        </p:txBody>
      </p:sp>
      <p:graphicFrame>
        <p:nvGraphicFramePr>
          <p:cNvPr id="5" name="Tabulka 4"/>
          <p:cNvGraphicFramePr>
            <a:graphicFrameLocks noGrp="1"/>
          </p:cNvGraphicFramePr>
          <p:nvPr>
            <p:extLst>
              <p:ext uri="{D42A27DB-BD31-4B8C-83A1-F6EECF244321}">
                <p14:modId xmlns:p14="http://schemas.microsoft.com/office/powerpoint/2010/main" val="3066809105"/>
              </p:ext>
            </p:extLst>
          </p:nvPr>
        </p:nvGraphicFramePr>
        <p:xfrm>
          <a:off x="179512" y="3717032"/>
          <a:ext cx="8496944" cy="2784308"/>
        </p:xfrm>
        <a:graphic>
          <a:graphicData uri="http://schemas.openxmlformats.org/drawingml/2006/table">
            <a:tbl>
              <a:tblPr firstRow="1" bandRow="1">
                <a:tableStyleId>{5C22544A-7EE6-4342-B048-85BDC9FD1C3A}</a:tableStyleId>
              </a:tblPr>
              <a:tblGrid>
                <a:gridCol w="1352379">
                  <a:extLst>
                    <a:ext uri="{9D8B030D-6E8A-4147-A177-3AD203B41FA5}">
                      <a16:colId xmlns:a16="http://schemas.microsoft.com/office/drawing/2014/main" val="20000"/>
                    </a:ext>
                  </a:extLst>
                </a:gridCol>
                <a:gridCol w="1023885">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gridCol w="1440160">
                  <a:extLst>
                    <a:ext uri="{9D8B030D-6E8A-4147-A177-3AD203B41FA5}">
                      <a16:colId xmlns:a16="http://schemas.microsoft.com/office/drawing/2014/main" val="20006"/>
                    </a:ext>
                  </a:extLst>
                </a:gridCol>
              </a:tblGrid>
              <a:tr h="696077">
                <a:tc gridSpan="3">
                  <a:txBody>
                    <a:bodyPr/>
                    <a:lstStyle/>
                    <a:p>
                      <a:pPr algn="ctr"/>
                      <a:r>
                        <a:rPr lang="cs-CZ" dirty="0"/>
                        <a:t>Honosnost zámku</a:t>
                      </a:r>
                    </a:p>
                  </a:txBody>
                  <a:tcPr/>
                </a:tc>
                <a:tc hMerge="1">
                  <a:txBody>
                    <a:bodyPr/>
                    <a:lstStyle/>
                    <a:p>
                      <a:endParaRPr lang="cs-CZ" dirty="0"/>
                    </a:p>
                  </a:txBody>
                  <a:tcPr/>
                </a:tc>
                <a:tc hMerge="1">
                  <a:txBody>
                    <a:bodyPr/>
                    <a:lstStyle/>
                    <a:p>
                      <a:endParaRPr lang="cs-CZ" dirty="0"/>
                    </a:p>
                  </a:txBody>
                  <a:tcPr/>
                </a:tc>
                <a:tc gridSpan="3">
                  <a:txBody>
                    <a:bodyPr/>
                    <a:lstStyle/>
                    <a:p>
                      <a:pPr algn="ctr"/>
                      <a:r>
                        <a:rPr lang="cs-CZ" dirty="0"/>
                        <a:t>Koncept 2</a:t>
                      </a:r>
                    </a:p>
                  </a:txBody>
                  <a:tcPr/>
                </a:tc>
                <a:tc hMerge="1">
                  <a:txBody>
                    <a:bodyPr/>
                    <a:lstStyle/>
                    <a:p>
                      <a:endParaRPr lang="cs-CZ" dirty="0"/>
                    </a:p>
                  </a:txBody>
                  <a:tcPr/>
                </a:tc>
                <a:tc hMerge="1">
                  <a:txBody>
                    <a:bodyPr/>
                    <a:lstStyle/>
                    <a:p>
                      <a:endParaRPr lang="cs-CZ"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dirty="0"/>
                        <a:t>Koncept 3</a:t>
                      </a:r>
                    </a:p>
                  </a:txBody>
                  <a:tcPr/>
                </a:tc>
                <a:extLst>
                  <a:ext uri="{0D108BD9-81ED-4DB2-BD59-A6C34878D82A}">
                    <a16:rowId xmlns:a16="http://schemas.microsoft.com/office/drawing/2014/main" val="10000"/>
                  </a:ext>
                </a:extLst>
              </a:tr>
              <a:tr h="696077">
                <a:tc>
                  <a:txBody>
                    <a:bodyPr/>
                    <a:lstStyle/>
                    <a:p>
                      <a:pPr algn="ctr"/>
                      <a:r>
                        <a:rPr lang="cs-CZ" dirty="0"/>
                        <a:t>Náklady na stavbu</a:t>
                      </a:r>
                    </a:p>
                  </a:txBody>
                  <a:tcPr/>
                </a:tc>
                <a:tc>
                  <a:txBody>
                    <a:bodyPr/>
                    <a:lstStyle/>
                    <a:p>
                      <a:pPr algn="ctr"/>
                      <a:r>
                        <a:rPr lang="cs-CZ" dirty="0"/>
                        <a:t>Obytná plocha</a:t>
                      </a:r>
                    </a:p>
                  </a:txBody>
                  <a:tcPr/>
                </a:tc>
                <a:tc>
                  <a:txBody>
                    <a:bodyPr/>
                    <a:lstStyle/>
                    <a:p>
                      <a:pPr algn="ctr"/>
                      <a:r>
                        <a:rPr lang="cs-CZ" dirty="0"/>
                        <a:t>Počet věží</a:t>
                      </a:r>
                    </a:p>
                  </a:txBody>
                  <a:tcPr/>
                </a:tc>
                <a:tc>
                  <a:txBody>
                    <a:bodyPr/>
                    <a:lstStyle/>
                    <a:p>
                      <a:pPr algn="ctr"/>
                      <a:r>
                        <a:rPr lang="cs-CZ" dirty="0"/>
                        <a:t>indikátor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dirty="0"/>
                        <a:t>indikátor</a:t>
                      </a:r>
                    </a:p>
                    <a:p>
                      <a:pPr algn="ctr"/>
                      <a:endParaRPr lang="cs-CZ"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dirty="0"/>
                        <a:t>indikátor</a:t>
                      </a:r>
                    </a:p>
                    <a:p>
                      <a:pPr algn="ctr"/>
                      <a:endParaRPr lang="cs-CZ"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dirty="0"/>
                        <a:t>indikátor</a:t>
                      </a:r>
                    </a:p>
                    <a:p>
                      <a:pPr algn="ctr"/>
                      <a:endParaRPr lang="cs-CZ" dirty="0"/>
                    </a:p>
                  </a:txBody>
                  <a:tcPr/>
                </a:tc>
                <a:extLst>
                  <a:ext uri="{0D108BD9-81ED-4DB2-BD59-A6C34878D82A}">
                    <a16:rowId xmlns:a16="http://schemas.microsoft.com/office/drawing/2014/main" val="10001"/>
                  </a:ext>
                </a:extLst>
              </a:tr>
              <a:tr h="696077">
                <a:tc>
                  <a:txBody>
                    <a:bodyPr/>
                    <a:lstStyle/>
                    <a:p>
                      <a:r>
                        <a:rPr lang="cs-CZ" dirty="0"/>
                        <a:t>.</a:t>
                      </a:r>
                    </a:p>
                  </a:txBody>
                  <a:tcPr/>
                </a:tc>
                <a:tc>
                  <a:txBody>
                    <a:bodyPr/>
                    <a:lstStyle/>
                    <a:p>
                      <a:r>
                        <a:rPr lang="cs-CZ" dirty="0"/>
                        <a:t>.</a:t>
                      </a:r>
                    </a:p>
                  </a:txBody>
                  <a:tcPr/>
                </a:tc>
                <a:tc>
                  <a:txBody>
                    <a:bodyPr/>
                    <a:lstStyle/>
                    <a:p>
                      <a:r>
                        <a:rPr lang="cs-CZ" dirty="0"/>
                        <a:t>.</a:t>
                      </a:r>
                    </a:p>
                  </a:txBody>
                  <a:tcPr/>
                </a:tc>
                <a:tc>
                  <a:txBody>
                    <a:bodyPr/>
                    <a:lstStyle/>
                    <a:p>
                      <a:r>
                        <a:rPr lang="cs-CZ" dirty="0"/>
                        <a:t>.</a:t>
                      </a:r>
                    </a:p>
                  </a:txBody>
                  <a:tcPr/>
                </a:tc>
                <a:tc>
                  <a:txBody>
                    <a:bodyPr/>
                    <a:lstStyle/>
                    <a:p>
                      <a:r>
                        <a:rPr lang="cs-CZ" dirty="0"/>
                        <a:t>.</a:t>
                      </a:r>
                    </a:p>
                  </a:txBody>
                  <a:tcPr/>
                </a:tc>
                <a:tc>
                  <a:txBody>
                    <a:bodyPr/>
                    <a:lstStyle/>
                    <a:p>
                      <a:r>
                        <a:rPr lang="cs-CZ" dirty="0"/>
                        <a:t>.</a:t>
                      </a:r>
                    </a:p>
                  </a:txBody>
                  <a:tcPr/>
                </a:tc>
                <a:tc>
                  <a:txBody>
                    <a:bodyPr/>
                    <a:lstStyle/>
                    <a:p>
                      <a:r>
                        <a:rPr lang="cs-CZ" dirty="0"/>
                        <a:t>.</a:t>
                      </a:r>
                    </a:p>
                  </a:txBody>
                  <a:tcPr/>
                </a:tc>
                <a:extLst>
                  <a:ext uri="{0D108BD9-81ED-4DB2-BD59-A6C34878D82A}">
                    <a16:rowId xmlns:a16="http://schemas.microsoft.com/office/drawing/2014/main" val="10002"/>
                  </a:ext>
                </a:extLst>
              </a:tr>
              <a:tr h="696077">
                <a:tc>
                  <a:txBody>
                    <a:bodyPr/>
                    <a:lstStyle/>
                    <a:p>
                      <a:r>
                        <a:rPr lang="cs-CZ" dirty="0"/>
                        <a:t>.</a:t>
                      </a:r>
                    </a:p>
                  </a:txBody>
                  <a:tcPr/>
                </a:tc>
                <a:tc>
                  <a:txBody>
                    <a:bodyPr/>
                    <a:lstStyle/>
                    <a:p>
                      <a:r>
                        <a:rPr lang="cs-CZ" dirty="0"/>
                        <a:t>.</a:t>
                      </a:r>
                    </a:p>
                  </a:txBody>
                  <a:tcPr/>
                </a:tc>
                <a:tc>
                  <a:txBody>
                    <a:bodyPr/>
                    <a:lstStyle/>
                    <a:p>
                      <a:r>
                        <a:rPr lang="cs-CZ" dirty="0"/>
                        <a:t>.</a:t>
                      </a:r>
                    </a:p>
                  </a:txBody>
                  <a:tcPr/>
                </a:tc>
                <a:tc>
                  <a:txBody>
                    <a:bodyPr/>
                    <a:lstStyle/>
                    <a:p>
                      <a:r>
                        <a:rPr lang="cs-CZ" dirty="0"/>
                        <a:t>.</a:t>
                      </a:r>
                    </a:p>
                  </a:txBody>
                  <a:tcPr/>
                </a:tc>
                <a:tc>
                  <a:txBody>
                    <a:bodyPr/>
                    <a:lstStyle/>
                    <a:p>
                      <a:r>
                        <a:rPr lang="cs-CZ" dirty="0"/>
                        <a:t>.</a:t>
                      </a:r>
                    </a:p>
                  </a:txBody>
                  <a:tcPr/>
                </a:tc>
                <a:tc>
                  <a:txBody>
                    <a:bodyPr/>
                    <a:lstStyle/>
                    <a:p>
                      <a:r>
                        <a:rPr lang="cs-CZ" dirty="0"/>
                        <a:t>.</a:t>
                      </a:r>
                    </a:p>
                  </a:txBody>
                  <a:tcPr/>
                </a:tc>
                <a:tc>
                  <a:txBody>
                    <a:bodyPr/>
                    <a:lstStyle/>
                    <a:p>
                      <a:r>
                        <a:rPr lang="cs-CZ" dirty="0"/>
                        <a: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67620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r>
              <a:rPr lang="cs-CZ"/>
              <a:t>Typy proměnných</a:t>
            </a:r>
          </a:p>
        </p:txBody>
      </p:sp>
      <p:sp>
        <p:nvSpPr>
          <p:cNvPr id="15363" name="Rectangle 3"/>
          <p:cNvSpPr>
            <a:spLocks noGrp="1" noChangeArrowheads="1"/>
          </p:cNvSpPr>
          <p:nvPr>
            <p:ph sz="quarter" idx="1"/>
          </p:nvPr>
        </p:nvSpPr>
        <p:spPr>
          <a:xfrm>
            <a:off x="457200" y="1600200"/>
            <a:ext cx="7467600" cy="4873625"/>
          </a:xfrm>
        </p:spPr>
        <p:txBody>
          <a:bodyPr>
            <a:normAutofit/>
          </a:bodyPr>
          <a:lstStyle/>
          <a:p>
            <a:pPr eaLnBrk="1" hangingPunct="1"/>
            <a:r>
              <a:rPr lang="cs-CZ" dirty="0"/>
              <a:t>Nominální (architektonický styl)</a:t>
            </a:r>
          </a:p>
          <a:p>
            <a:pPr eaLnBrk="1" hangingPunct="1"/>
            <a:r>
              <a:rPr lang="cs-CZ" dirty="0"/>
              <a:t>Ordinální (epocha architektonického stylu)</a:t>
            </a:r>
          </a:p>
          <a:p>
            <a:pPr eaLnBrk="1" hangingPunct="1"/>
            <a:r>
              <a:rPr lang="cs-CZ" dirty="0"/>
              <a:t>Intervalové a poměrové (věk architekta)</a:t>
            </a:r>
          </a:p>
          <a:p>
            <a:pPr eaLnBrk="1" hangingPunct="1"/>
            <a:endParaRPr lang="cs-CZ" dirty="0"/>
          </a:p>
          <a:p>
            <a:pPr eaLnBrk="1" hangingPunct="1"/>
            <a:r>
              <a:rPr lang="cs-CZ" dirty="0"/>
              <a:t>Kategorické (diskrétní) – nominální a krátké ordinální</a:t>
            </a:r>
          </a:p>
          <a:p>
            <a:pPr lvl="1"/>
            <a:r>
              <a:rPr lang="cs-CZ" dirty="0"/>
              <a:t>Dichotomické – pouze dvě hodnoty</a:t>
            </a:r>
          </a:p>
          <a:p>
            <a:pPr eaLnBrk="1" hangingPunct="1"/>
            <a:r>
              <a:rPr lang="cs-CZ" dirty="0"/>
              <a:t>Kardinální (spojité) – dlouhé ordinální a intervalové</a:t>
            </a:r>
          </a:p>
          <a:p>
            <a:pPr eaLnBrk="1" hangingPunct="1"/>
            <a:endParaRPr lang="cs-CZ" dirty="0"/>
          </a:p>
          <a:p>
            <a:pPr eaLnBrk="1" hangingPunct="1"/>
            <a:r>
              <a:rPr lang="cs-CZ" dirty="0"/>
              <a:t>Typ proměnné určuje metodu analýzy!</a:t>
            </a:r>
          </a:p>
          <a:p>
            <a:pPr eaLnBrk="1" hangingPunct="1"/>
            <a:endParaRPr lang="cs-CZ" dirty="0"/>
          </a:p>
        </p:txBody>
      </p:sp>
    </p:spTree>
    <p:extLst>
      <p:ext uri="{BB962C8B-B14F-4D97-AF65-F5344CB8AC3E}">
        <p14:creationId xmlns:p14="http://schemas.microsoft.com/office/powerpoint/2010/main" val="305245107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Plán výzkumu</a:t>
            </a:r>
          </a:p>
        </p:txBody>
      </p:sp>
      <p:sp>
        <p:nvSpPr>
          <p:cNvPr id="3" name="Zástupný symbol pro obsah 2"/>
          <p:cNvSpPr>
            <a:spLocks noGrp="1"/>
          </p:cNvSpPr>
          <p:nvPr>
            <p:ph sz="quarter" idx="1"/>
          </p:nvPr>
        </p:nvSpPr>
        <p:spPr/>
        <p:txBody>
          <a:bodyPr/>
          <a:lstStyle/>
          <a:p>
            <a:r>
              <a:rPr lang="cs-CZ" dirty="0"/>
              <a:t>Samotný výzkum musí být dopředu naplánován</a:t>
            </a:r>
          </a:p>
          <a:p>
            <a:pPr lvl="1"/>
            <a:r>
              <a:rPr lang="cs-CZ" dirty="0"/>
              <a:t>Případná pochybení se jen obtížně napravují</a:t>
            </a:r>
          </a:p>
          <a:p>
            <a:pPr lvl="1"/>
            <a:endParaRPr lang="cs-CZ" dirty="0"/>
          </a:p>
          <a:p>
            <a:r>
              <a:rPr lang="cs-CZ" dirty="0"/>
              <a:t>Otázka – hypotézy (teorie) – konceptualizace a operacionalizace </a:t>
            </a:r>
            <a:r>
              <a:rPr lang="cs-CZ" dirty="0">
                <a:solidFill>
                  <a:schemeClr val="bg1">
                    <a:lumMod val="85000"/>
                  </a:schemeClr>
                </a:solidFill>
              </a:rPr>
              <a:t>– sběr dat (vzorek) – analýza</a:t>
            </a:r>
          </a:p>
          <a:p>
            <a:endParaRPr lang="cs-CZ" dirty="0">
              <a:solidFill>
                <a:schemeClr val="bg1">
                  <a:lumMod val="85000"/>
                </a:schemeClr>
              </a:solidFill>
            </a:endParaRPr>
          </a:p>
          <a:p>
            <a:r>
              <a:rPr lang="cs-CZ" dirty="0">
                <a:solidFill>
                  <a:schemeClr val="bg1">
                    <a:lumMod val="85000"/>
                  </a:schemeClr>
                </a:solidFill>
              </a:rPr>
              <a:t>otázka:</a:t>
            </a:r>
          </a:p>
          <a:p>
            <a:pPr lvl="1"/>
            <a:r>
              <a:rPr lang="cs-CZ" dirty="0">
                <a:solidFill>
                  <a:schemeClr val="bg1">
                    <a:lumMod val="85000"/>
                  </a:schemeClr>
                </a:solidFill>
              </a:rPr>
              <a:t>Popisná</a:t>
            </a:r>
          </a:p>
          <a:p>
            <a:pPr lvl="1"/>
            <a:r>
              <a:rPr lang="cs-CZ" dirty="0">
                <a:solidFill>
                  <a:schemeClr val="bg1">
                    <a:lumMod val="85000"/>
                  </a:schemeClr>
                </a:solidFill>
              </a:rPr>
              <a:t>Popisně </a:t>
            </a:r>
            <a:r>
              <a:rPr lang="cs-CZ" dirty="0" err="1">
                <a:solidFill>
                  <a:schemeClr val="bg1">
                    <a:lumMod val="85000"/>
                  </a:schemeClr>
                </a:solidFill>
              </a:rPr>
              <a:t>explanatorní</a:t>
            </a:r>
            <a:endParaRPr lang="cs-CZ" dirty="0">
              <a:solidFill>
                <a:schemeClr val="bg1">
                  <a:lumMod val="85000"/>
                </a:schemeClr>
              </a:solidFill>
            </a:endParaRPr>
          </a:p>
          <a:p>
            <a:pPr lvl="1"/>
            <a:r>
              <a:rPr lang="cs-CZ" dirty="0" err="1">
                <a:solidFill>
                  <a:schemeClr val="bg1">
                    <a:lumMod val="85000"/>
                  </a:schemeClr>
                </a:solidFill>
              </a:rPr>
              <a:t>Explanatorní</a:t>
            </a:r>
            <a:endParaRPr lang="cs-CZ" dirty="0">
              <a:solidFill>
                <a:schemeClr val="bg1">
                  <a:lumMod val="85000"/>
                </a:schemeClr>
              </a:solidFill>
            </a:endParaRPr>
          </a:p>
          <a:p>
            <a:endParaRPr lang="cs-CZ" dirty="0"/>
          </a:p>
        </p:txBody>
      </p:sp>
    </p:spTree>
    <p:extLst>
      <p:ext uri="{BB962C8B-B14F-4D97-AF65-F5344CB8AC3E}">
        <p14:creationId xmlns:p14="http://schemas.microsoft.com/office/powerpoint/2010/main" val="103292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Hypotézy</a:t>
            </a:r>
          </a:p>
        </p:txBody>
      </p:sp>
      <p:sp>
        <p:nvSpPr>
          <p:cNvPr id="3" name="Zástupný symbol pro obsah 2"/>
          <p:cNvSpPr>
            <a:spLocks noGrp="1"/>
          </p:cNvSpPr>
          <p:nvPr>
            <p:ph idx="1"/>
          </p:nvPr>
        </p:nvSpPr>
        <p:spPr/>
        <p:txBody>
          <a:bodyPr>
            <a:normAutofit lnSpcReduction="10000"/>
          </a:bodyPr>
          <a:lstStyle/>
          <a:p>
            <a:r>
              <a:rPr lang="cs-CZ" dirty="0"/>
              <a:t>Pro formulaci hypotéz potřebujeme teorii !!!</a:t>
            </a:r>
          </a:p>
          <a:p>
            <a:r>
              <a:rPr lang="cs-CZ" dirty="0"/>
              <a:t>Výzkumná:</a:t>
            </a:r>
          </a:p>
          <a:p>
            <a:pPr lvl="1"/>
            <a:r>
              <a:rPr lang="cs-CZ" dirty="0"/>
              <a:t>Honosnost zámku závisí na bohatství a prestiži vlastníků</a:t>
            </a:r>
          </a:p>
          <a:p>
            <a:r>
              <a:rPr lang="cs-CZ" dirty="0"/>
              <a:t>Pracovní:</a:t>
            </a:r>
          </a:p>
          <a:p>
            <a:pPr lvl="1"/>
            <a:r>
              <a:rPr lang="cs-CZ" dirty="0"/>
              <a:t>Čím starší rodokmen rodu tím více peněz je pro stavbu použito.</a:t>
            </a:r>
          </a:p>
          <a:p>
            <a:pPr lvl="1"/>
            <a:r>
              <a:rPr lang="cs-CZ" dirty="0"/>
              <a:t>Čím vyšší je celkový přiznaný majetek rodu, tím obsáhlejší je soupis inventáře.</a:t>
            </a:r>
          </a:p>
          <a:p>
            <a:pPr marL="365760" lvl="1" indent="0">
              <a:buNone/>
            </a:pPr>
            <a:r>
              <a:rPr lang="cs-CZ" dirty="0"/>
              <a:t>….</a:t>
            </a:r>
          </a:p>
          <a:p>
            <a:r>
              <a:rPr lang="cs-CZ" dirty="0"/>
              <a:t>Nulová:</a:t>
            </a:r>
          </a:p>
          <a:p>
            <a:pPr lvl="1"/>
            <a:r>
              <a:rPr lang="cs-CZ" dirty="0"/>
              <a:t>Mezi délkou rodokmenu a investicemi do výstavby není vztah</a:t>
            </a:r>
          </a:p>
        </p:txBody>
      </p:sp>
    </p:spTree>
    <p:extLst>
      <p:ext uri="{BB962C8B-B14F-4D97-AF65-F5344CB8AC3E}">
        <p14:creationId xmlns:p14="http://schemas.microsoft.com/office/powerpoint/2010/main" val="3923896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Plán výzkumu</a:t>
            </a:r>
          </a:p>
        </p:txBody>
      </p:sp>
      <p:sp>
        <p:nvSpPr>
          <p:cNvPr id="3" name="Zástupný symbol pro obsah 2"/>
          <p:cNvSpPr>
            <a:spLocks noGrp="1"/>
          </p:cNvSpPr>
          <p:nvPr>
            <p:ph sz="quarter" idx="1"/>
          </p:nvPr>
        </p:nvSpPr>
        <p:spPr/>
        <p:txBody>
          <a:bodyPr/>
          <a:lstStyle/>
          <a:p>
            <a:r>
              <a:rPr lang="cs-CZ" dirty="0">
                <a:solidFill>
                  <a:schemeClr val="bg1">
                    <a:lumMod val="85000"/>
                  </a:schemeClr>
                </a:solidFill>
              </a:rPr>
              <a:t>Samotný výzkum musí být dopředu naplánován</a:t>
            </a:r>
          </a:p>
          <a:p>
            <a:pPr lvl="1"/>
            <a:r>
              <a:rPr lang="cs-CZ" dirty="0">
                <a:solidFill>
                  <a:schemeClr val="bg1">
                    <a:lumMod val="85000"/>
                  </a:schemeClr>
                </a:solidFill>
              </a:rPr>
              <a:t>Případná pochybení se jen obtížně napravují</a:t>
            </a:r>
          </a:p>
          <a:p>
            <a:pPr lvl="1"/>
            <a:endParaRPr lang="cs-CZ" dirty="0">
              <a:solidFill>
                <a:schemeClr val="bg1">
                  <a:lumMod val="85000"/>
                </a:schemeClr>
              </a:solidFill>
            </a:endParaRPr>
          </a:p>
          <a:p>
            <a:r>
              <a:rPr lang="cs-CZ" dirty="0">
                <a:solidFill>
                  <a:schemeClr val="bg1">
                    <a:lumMod val="85000"/>
                  </a:schemeClr>
                </a:solidFill>
              </a:rPr>
              <a:t>Otázka – hypotézy (teorie)  – konceptualizace a operacionalizace – </a:t>
            </a:r>
            <a:r>
              <a:rPr lang="cs-CZ" dirty="0"/>
              <a:t>sběr dat (vzorek) – analýza – interpretace výsledků</a:t>
            </a:r>
          </a:p>
          <a:p>
            <a:endParaRPr lang="cs-CZ" dirty="0"/>
          </a:p>
          <a:p>
            <a:r>
              <a:rPr lang="cs-CZ" dirty="0"/>
              <a:t>otázka:</a:t>
            </a:r>
          </a:p>
          <a:p>
            <a:pPr lvl="1"/>
            <a:r>
              <a:rPr lang="cs-CZ" dirty="0"/>
              <a:t>Popisná</a:t>
            </a:r>
          </a:p>
          <a:p>
            <a:pPr lvl="1"/>
            <a:r>
              <a:rPr lang="cs-CZ" dirty="0"/>
              <a:t>Popisně </a:t>
            </a:r>
            <a:r>
              <a:rPr lang="cs-CZ" dirty="0" err="1"/>
              <a:t>explanatorní</a:t>
            </a:r>
            <a:endParaRPr lang="cs-CZ" dirty="0"/>
          </a:p>
          <a:p>
            <a:pPr lvl="1"/>
            <a:r>
              <a:rPr lang="cs-CZ" dirty="0" err="1"/>
              <a:t>Explanatorní</a:t>
            </a:r>
            <a:endParaRPr lang="cs-CZ" dirty="0"/>
          </a:p>
          <a:p>
            <a:endParaRPr lang="cs-CZ" dirty="0"/>
          </a:p>
        </p:txBody>
      </p:sp>
    </p:spTree>
    <p:extLst>
      <p:ext uri="{BB962C8B-B14F-4D97-AF65-F5344CB8AC3E}">
        <p14:creationId xmlns:p14="http://schemas.microsoft.com/office/powerpoint/2010/main" val="2652830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Testování hypotéz</a:t>
            </a:r>
          </a:p>
        </p:txBody>
      </p:sp>
      <p:sp>
        <p:nvSpPr>
          <p:cNvPr id="3" name="Zástupný symbol pro obsah 2"/>
          <p:cNvSpPr>
            <a:spLocks noGrp="1"/>
          </p:cNvSpPr>
          <p:nvPr>
            <p:ph sz="quarter" idx="1"/>
          </p:nvPr>
        </p:nvSpPr>
        <p:spPr/>
        <p:txBody>
          <a:bodyPr/>
          <a:lstStyle/>
          <a:p>
            <a:r>
              <a:rPr lang="cs-CZ" dirty="0"/>
              <a:t>Kontingenční tabulka</a:t>
            </a:r>
          </a:p>
          <a:p>
            <a:r>
              <a:rPr lang="cs-CZ" dirty="0"/>
              <a:t>Korelace</a:t>
            </a:r>
          </a:p>
          <a:p>
            <a:r>
              <a:rPr lang="cs-CZ" dirty="0"/>
              <a:t>Regrese (lineární, logistická)</a:t>
            </a:r>
          </a:p>
          <a:p>
            <a:endParaRPr lang="cs-CZ" dirty="0"/>
          </a:p>
          <a:p>
            <a:r>
              <a:rPr lang="cs-CZ" dirty="0"/>
              <a:t>A rozšíření těchto principů</a:t>
            </a:r>
          </a:p>
          <a:p>
            <a:endParaRPr lang="cs-CZ" dirty="0"/>
          </a:p>
          <a:p>
            <a:r>
              <a:rPr lang="cs-CZ" dirty="0"/>
              <a:t>Výběr metody je založen na 1) na cíli (popis x vysvětlení), 2) typu proměnné a 3) na podobě testovaného vztahu (souvislost x závislost)</a:t>
            </a:r>
          </a:p>
        </p:txBody>
      </p:sp>
    </p:spTree>
    <p:extLst>
      <p:ext uri="{BB962C8B-B14F-4D97-AF65-F5344CB8AC3E}">
        <p14:creationId xmlns:p14="http://schemas.microsoft.com/office/powerpoint/2010/main" val="1149058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4" name="Obrázek 3"/>
          <p:cNvPicPr>
            <a:picLocks noChangeAspect="1"/>
          </p:cNvPicPr>
          <p:nvPr/>
        </p:nvPicPr>
        <p:blipFill>
          <a:blip r:embed="rId2"/>
          <a:stretch>
            <a:fillRect/>
          </a:stretch>
        </p:blipFill>
        <p:spPr>
          <a:xfrm>
            <a:off x="36931" y="0"/>
            <a:ext cx="9094967" cy="6858000"/>
          </a:xfrm>
          <a:prstGeom prst="rect">
            <a:avLst/>
          </a:prstGeom>
        </p:spPr>
      </p:pic>
      <p:sp>
        <p:nvSpPr>
          <p:cNvPr id="5" name="Obdélník 4">
            <a:extLst>
              <a:ext uri="{FF2B5EF4-FFF2-40B4-BE49-F238E27FC236}">
                <a16:creationId xmlns:a16="http://schemas.microsoft.com/office/drawing/2014/main" id="{87FFF849-7841-480F-8DF0-5416AC014849}"/>
              </a:ext>
            </a:extLst>
          </p:cNvPr>
          <p:cNvSpPr/>
          <p:nvPr/>
        </p:nvSpPr>
        <p:spPr>
          <a:xfrm>
            <a:off x="2798089" y="194312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id="{22427D2C-9555-4B9C-BEA8-E6259049F625}"/>
              </a:ext>
            </a:extLst>
          </p:cNvPr>
          <p:cNvSpPr/>
          <p:nvPr/>
        </p:nvSpPr>
        <p:spPr>
          <a:xfrm>
            <a:off x="7452320" y="2636912"/>
            <a:ext cx="1080120"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7" name="Obdélník 6">
            <a:extLst>
              <a:ext uri="{FF2B5EF4-FFF2-40B4-BE49-F238E27FC236}">
                <a16:creationId xmlns:a16="http://schemas.microsoft.com/office/drawing/2014/main" id="{8200B7ED-7225-419D-8601-F88727E0A13A}"/>
              </a:ext>
            </a:extLst>
          </p:cNvPr>
          <p:cNvSpPr/>
          <p:nvPr/>
        </p:nvSpPr>
        <p:spPr>
          <a:xfrm>
            <a:off x="5796136" y="3933056"/>
            <a:ext cx="1152128" cy="3983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8" name="Obdélník 7">
            <a:extLst>
              <a:ext uri="{FF2B5EF4-FFF2-40B4-BE49-F238E27FC236}">
                <a16:creationId xmlns:a16="http://schemas.microsoft.com/office/drawing/2014/main" id="{F7C585D6-5DC8-47C6-BEC1-34988E36C957}"/>
              </a:ext>
            </a:extLst>
          </p:cNvPr>
          <p:cNvSpPr/>
          <p:nvPr/>
        </p:nvSpPr>
        <p:spPr>
          <a:xfrm>
            <a:off x="2780613" y="4917343"/>
            <a:ext cx="1152128" cy="3983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9" name="Obdélník 8">
            <a:extLst>
              <a:ext uri="{FF2B5EF4-FFF2-40B4-BE49-F238E27FC236}">
                <a16:creationId xmlns:a16="http://schemas.microsoft.com/office/drawing/2014/main" id="{A2F18EF2-B47E-48F5-9C23-1AE34D0D243D}"/>
              </a:ext>
            </a:extLst>
          </p:cNvPr>
          <p:cNvSpPr/>
          <p:nvPr/>
        </p:nvSpPr>
        <p:spPr>
          <a:xfrm>
            <a:off x="643136" y="3534688"/>
            <a:ext cx="1152128" cy="3983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0" name="Obdélník 9">
            <a:extLst>
              <a:ext uri="{FF2B5EF4-FFF2-40B4-BE49-F238E27FC236}">
                <a16:creationId xmlns:a16="http://schemas.microsoft.com/office/drawing/2014/main" id="{29475806-B355-419B-B22D-5FC5129CA6EE}"/>
              </a:ext>
            </a:extLst>
          </p:cNvPr>
          <p:cNvSpPr/>
          <p:nvPr/>
        </p:nvSpPr>
        <p:spPr>
          <a:xfrm>
            <a:off x="2987824" y="2022137"/>
            <a:ext cx="792088" cy="25473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1" name="TextovéPole 10">
            <a:extLst>
              <a:ext uri="{FF2B5EF4-FFF2-40B4-BE49-F238E27FC236}">
                <a16:creationId xmlns:a16="http://schemas.microsoft.com/office/drawing/2014/main" id="{54532E22-A75F-4703-83BE-EDF32F9DA62C}"/>
              </a:ext>
            </a:extLst>
          </p:cNvPr>
          <p:cNvSpPr txBox="1"/>
          <p:nvPr/>
        </p:nvSpPr>
        <p:spPr>
          <a:xfrm>
            <a:off x="7308304" y="2139470"/>
            <a:ext cx="1512168" cy="369332"/>
          </a:xfrm>
          <a:prstGeom prst="rect">
            <a:avLst/>
          </a:prstGeom>
          <a:noFill/>
        </p:spPr>
        <p:txBody>
          <a:bodyPr wrap="square" rtlCol="0">
            <a:spAutoFit/>
          </a:bodyPr>
          <a:lstStyle/>
          <a:p>
            <a:r>
              <a:rPr lang="cs-CZ" dirty="0"/>
              <a:t>honosnost</a:t>
            </a:r>
          </a:p>
        </p:txBody>
      </p:sp>
      <p:sp>
        <p:nvSpPr>
          <p:cNvPr id="12" name="TextovéPole 11">
            <a:extLst>
              <a:ext uri="{FF2B5EF4-FFF2-40B4-BE49-F238E27FC236}">
                <a16:creationId xmlns:a16="http://schemas.microsoft.com/office/drawing/2014/main" id="{EBFC8B44-2DDC-4AE4-A3FC-7DDC1EE802FD}"/>
              </a:ext>
            </a:extLst>
          </p:cNvPr>
          <p:cNvSpPr txBox="1"/>
          <p:nvPr/>
        </p:nvSpPr>
        <p:spPr>
          <a:xfrm>
            <a:off x="2678832" y="1470243"/>
            <a:ext cx="1512168" cy="369332"/>
          </a:xfrm>
          <a:prstGeom prst="rect">
            <a:avLst/>
          </a:prstGeom>
          <a:noFill/>
        </p:spPr>
        <p:txBody>
          <a:bodyPr wrap="square" rtlCol="0">
            <a:spAutoFit/>
          </a:bodyPr>
          <a:lstStyle/>
          <a:p>
            <a:r>
              <a:rPr lang="cs-CZ" dirty="0"/>
              <a:t>bohatství</a:t>
            </a:r>
          </a:p>
        </p:txBody>
      </p:sp>
      <p:sp>
        <p:nvSpPr>
          <p:cNvPr id="13" name="TextovéPole 12">
            <a:extLst>
              <a:ext uri="{FF2B5EF4-FFF2-40B4-BE49-F238E27FC236}">
                <a16:creationId xmlns:a16="http://schemas.microsoft.com/office/drawing/2014/main" id="{B3385FAD-5C90-48D7-87A8-D9D9CA847323}"/>
              </a:ext>
            </a:extLst>
          </p:cNvPr>
          <p:cNvSpPr txBox="1"/>
          <p:nvPr/>
        </p:nvSpPr>
        <p:spPr>
          <a:xfrm>
            <a:off x="899592" y="2986877"/>
            <a:ext cx="1512168" cy="369332"/>
          </a:xfrm>
          <a:prstGeom prst="rect">
            <a:avLst/>
          </a:prstGeom>
          <a:noFill/>
        </p:spPr>
        <p:txBody>
          <a:bodyPr wrap="square" rtlCol="0">
            <a:spAutoFit/>
          </a:bodyPr>
          <a:lstStyle/>
          <a:p>
            <a:r>
              <a:rPr lang="cs-CZ" dirty="0"/>
              <a:t>prestiž</a:t>
            </a:r>
          </a:p>
        </p:txBody>
      </p:sp>
      <p:sp>
        <p:nvSpPr>
          <p:cNvPr id="14" name="TextovéPole 13">
            <a:extLst>
              <a:ext uri="{FF2B5EF4-FFF2-40B4-BE49-F238E27FC236}">
                <a16:creationId xmlns:a16="http://schemas.microsoft.com/office/drawing/2014/main" id="{3FF36469-ACF0-412E-BC67-8DAC020B7CEC}"/>
              </a:ext>
            </a:extLst>
          </p:cNvPr>
          <p:cNvSpPr txBox="1"/>
          <p:nvPr/>
        </p:nvSpPr>
        <p:spPr>
          <a:xfrm>
            <a:off x="5816207" y="3364342"/>
            <a:ext cx="1512168" cy="369332"/>
          </a:xfrm>
          <a:prstGeom prst="rect">
            <a:avLst/>
          </a:prstGeom>
          <a:noFill/>
        </p:spPr>
        <p:txBody>
          <a:bodyPr wrap="square" rtlCol="0">
            <a:spAutoFit/>
          </a:bodyPr>
          <a:lstStyle/>
          <a:p>
            <a:r>
              <a:rPr lang="cs-CZ" dirty="0"/>
              <a:t>lokalita</a:t>
            </a:r>
          </a:p>
        </p:txBody>
      </p:sp>
      <p:sp>
        <p:nvSpPr>
          <p:cNvPr id="15" name="TextovéPole 14">
            <a:extLst>
              <a:ext uri="{FF2B5EF4-FFF2-40B4-BE49-F238E27FC236}">
                <a16:creationId xmlns:a16="http://schemas.microsoft.com/office/drawing/2014/main" id="{5AAD192C-B34B-4C9B-B8B7-9B99EFA22476}"/>
              </a:ext>
            </a:extLst>
          </p:cNvPr>
          <p:cNvSpPr txBox="1"/>
          <p:nvPr/>
        </p:nvSpPr>
        <p:spPr>
          <a:xfrm>
            <a:off x="2849524" y="4404719"/>
            <a:ext cx="1512168" cy="369332"/>
          </a:xfrm>
          <a:prstGeom prst="rect">
            <a:avLst/>
          </a:prstGeom>
          <a:noFill/>
        </p:spPr>
        <p:txBody>
          <a:bodyPr wrap="square" rtlCol="0">
            <a:spAutoFit/>
          </a:bodyPr>
          <a:lstStyle/>
          <a:p>
            <a:r>
              <a:rPr lang="cs-CZ" dirty="0"/>
              <a:t>architekt</a:t>
            </a:r>
          </a:p>
        </p:txBody>
      </p:sp>
    </p:spTree>
    <p:extLst>
      <p:ext uri="{BB962C8B-B14F-4D97-AF65-F5344CB8AC3E}">
        <p14:creationId xmlns:p14="http://schemas.microsoft.com/office/powerpoint/2010/main" val="25112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4" name="Obrázek 3"/>
          <p:cNvPicPr>
            <a:picLocks noChangeAspect="1"/>
          </p:cNvPicPr>
          <p:nvPr/>
        </p:nvPicPr>
        <p:blipFill>
          <a:blip r:embed="rId2"/>
          <a:stretch>
            <a:fillRect/>
          </a:stretch>
        </p:blipFill>
        <p:spPr>
          <a:xfrm>
            <a:off x="-15197" y="1"/>
            <a:ext cx="9159197" cy="6858000"/>
          </a:xfrm>
          <a:prstGeom prst="rect">
            <a:avLst/>
          </a:prstGeom>
        </p:spPr>
      </p:pic>
      <p:sp>
        <p:nvSpPr>
          <p:cNvPr id="5" name="Obdélník 4">
            <a:extLst>
              <a:ext uri="{FF2B5EF4-FFF2-40B4-BE49-F238E27FC236}">
                <a16:creationId xmlns:a16="http://schemas.microsoft.com/office/drawing/2014/main" id="{90724C9C-DB5C-4EC5-AA55-FFD1A82BF872}"/>
              </a:ext>
            </a:extLst>
          </p:cNvPr>
          <p:cNvSpPr/>
          <p:nvPr/>
        </p:nvSpPr>
        <p:spPr>
          <a:xfrm>
            <a:off x="2798089" y="194312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id="{8F82B3E6-F3B9-4A3B-B6E2-3277A25F581C}"/>
              </a:ext>
            </a:extLst>
          </p:cNvPr>
          <p:cNvSpPr/>
          <p:nvPr/>
        </p:nvSpPr>
        <p:spPr>
          <a:xfrm>
            <a:off x="7452320" y="2636912"/>
            <a:ext cx="1080120" cy="59372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7" name="Obdélník 6">
            <a:extLst>
              <a:ext uri="{FF2B5EF4-FFF2-40B4-BE49-F238E27FC236}">
                <a16:creationId xmlns:a16="http://schemas.microsoft.com/office/drawing/2014/main" id="{28A55B74-6A26-4F0D-BA66-89DED2151E88}"/>
              </a:ext>
            </a:extLst>
          </p:cNvPr>
          <p:cNvSpPr/>
          <p:nvPr/>
        </p:nvSpPr>
        <p:spPr>
          <a:xfrm>
            <a:off x="5796136" y="3933056"/>
            <a:ext cx="1152128" cy="3983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8" name="Obdélník 7">
            <a:extLst>
              <a:ext uri="{FF2B5EF4-FFF2-40B4-BE49-F238E27FC236}">
                <a16:creationId xmlns:a16="http://schemas.microsoft.com/office/drawing/2014/main" id="{2F946FE6-18CD-442B-9CA1-D4096FC5F1BF}"/>
              </a:ext>
            </a:extLst>
          </p:cNvPr>
          <p:cNvSpPr/>
          <p:nvPr/>
        </p:nvSpPr>
        <p:spPr>
          <a:xfrm>
            <a:off x="2843807" y="4917343"/>
            <a:ext cx="1088933" cy="3693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9" name="Obdélník 8">
            <a:extLst>
              <a:ext uri="{FF2B5EF4-FFF2-40B4-BE49-F238E27FC236}">
                <a16:creationId xmlns:a16="http://schemas.microsoft.com/office/drawing/2014/main" id="{823A047B-E663-48E9-97FF-4265B01A0E3E}"/>
              </a:ext>
            </a:extLst>
          </p:cNvPr>
          <p:cNvSpPr/>
          <p:nvPr/>
        </p:nvSpPr>
        <p:spPr>
          <a:xfrm>
            <a:off x="643136" y="3534688"/>
            <a:ext cx="1152128" cy="3983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0" name="Obdélník 9">
            <a:extLst>
              <a:ext uri="{FF2B5EF4-FFF2-40B4-BE49-F238E27FC236}">
                <a16:creationId xmlns:a16="http://schemas.microsoft.com/office/drawing/2014/main" id="{3DA55620-0743-42B1-B4FB-68A72EE222CB}"/>
              </a:ext>
            </a:extLst>
          </p:cNvPr>
          <p:cNvSpPr/>
          <p:nvPr/>
        </p:nvSpPr>
        <p:spPr>
          <a:xfrm>
            <a:off x="2987824" y="2022137"/>
            <a:ext cx="792088" cy="25473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1" name="TextovéPole 10">
            <a:extLst>
              <a:ext uri="{FF2B5EF4-FFF2-40B4-BE49-F238E27FC236}">
                <a16:creationId xmlns:a16="http://schemas.microsoft.com/office/drawing/2014/main" id="{7B91485E-7BC8-47A3-9531-0F1C95765500}"/>
              </a:ext>
            </a:extLst>
          </p:cNvPr>
          <p:cNvSpPr txBox="1"/>
          <p:nvPr/>
        </p:nvSpPr>
        <p:spPr>
          <a:xfrm>
            <a:off x="7308304" y="2139470"/>
            <a:ext cx="1512168" cy="369332"/>
          </a:xfrm>
          <a:prstGeom prst="rect">
            <a:avLst/>
          </a:prstGeom>
          <a:noFill/>
        </p:spPr>
        <p:txBody>
          <a:bodyPr wrap="square" rtlCol="0">
            <a:spAutoFit/>
          </a:bodyPr>
          <a:lstStyle/>
          <a:p>
            <a:r>
              <a:rPr lang="cs-CZ" dirty="0"/>
              <a:t>honosnost</a:t>
            </a:r>
          </a:p>
        </p:txBody>
      </p:sp>
      <p:sp>
        <p:nvSpPr>
          <p:cNvPr id="12" name="TextovéPole 11">
            <a:extLst>
              <a:ext uri="{FF2B5EF4-FFF2-40B4-BE49-F238E27FC236}">
                <a16:creationId xmlns:a16="http://schemas.microsoft.com/office/drawing/2014/main" id="{5D3A4150-817A-4FDF-B6E7-6088802FF897}"/>
              </a:ext>
            </a:extLst>
          </p:cNvPr>
          <p:cNvSpPr txBox="1"/>
          <p:nvPr/>
        </p:nvSpPr>
        <p:spPr>
          <a:xfrm>
            <a:off x="2678832" y="1470243"/>
            <a:ext cx="1512168" cy="369332"/>
          </a:xfrm>
          <a:prstGeom prst="rect">
            <a:avLst/>
          </a:prstGeom>
          <a:noFill/>
        </p:spPr>
        <p:txBody>
          <a:bodyPr wrap="square" rtlCol="0">
            <a:spAutoFit/>
          </a:bodyPr>
          <a:lstStyle/>
          <a:p>
            <a:r>
              <a:rPr lang="cs-CZ" dirty="0"/>
              <a:t>bohatství</a:t>
            </a:r>
          </a:p>
        </p:txBody>
      </p:sp>
      <p:sp>
        <p:nvSpPr>
          <p:cNvPr id="13" name="TextovéPole 12">
            <a:extLst>
              <a:ext uri="{FF2B5EF4-FFF2-40B4-BE49-F238E27FC236}">
                <a16:creationId xmlns:a16="http://schemas.microsoft.com/office/drawing/2014/main" id="{83462429-4C36-452A-A728-5CBC81092328}"/>
              </a:ext>
            </a:extLst>
          </p:cNvPr>
          <p:cNvSpPr txBox="1"/>
          <p:nvPr/>
        </p:nvSpPr>
        <p:spPr>
          <a:xfrm>
            <a:off x="899592" y="2986877"/>
            <a:ext cx="1512168" cy="369332"/>
          </a:xfrm>
          <a:prstGeom prst="rect">
            <a:avLst/>
          </a:prstGeom>
          <a:noFill/>
        </p:spPr>
        <p:txBody>
          <a:bodyPr wrap="square" rtlCol="0">
            <a:spAutoFit/>
          </a:bodyPr>
          <a:lstStyle/>
          <a:p>
            <a:r>
              <a:rPr lang="cs-CZ" dirty="0"/>
              <a:t>prestiž</a:t>
            </a:r>
          </a:p>
        </p:txBody>
      </p:sp>
      <p:sp>
        <p:nvSpPr>
          <p:cNvPr id="14" name="TextovéPole 13">
            <a:extLst>
              <a:ext uri="{FF2B5EF4-FFF2-40B4-BE49-F238E27FC236}">
                <a16:creationId xmlns:a16="http://schemas.microsoft.com/office/drawing/2014/main" id="{16E9898D-0305-4216-9379-5D9ACF4E20E4}"/>
              </a:ext>
            </a:extLst>
          </p:cNvPr>
          <p:cNvSpPr txBox="1"/>
          <p:nvPr/>
        </p:nvSpPr>
        <p:spPr>
          <a:xfrm>
            <a:off x="5816207" y="3364342"/>
            <a:ext cx="1512168" cy="369332"/>
          </a:xfrm>
          <a:prstGeom prst="rect">
            <a:avLst/>
          </a:prstGeom>
          <a:noFill/>
        </p:spPr>
        <p:txBody>
          <a:bodyPr wrap="square" rtlCol="0">
            <a:spAutoFit/>
          </a:bodyPr>
          <a:lstStyle/>
          <a:p>
            <a:r>
              <a:rPr lang="cs-CZ" dirty="0"/>
              <a:t>lokalita</a:t>
            </a:r>
          </a:p>
        </p:txBody>
      </p:sp>
      <p:sp>
        <p:nvSpPr>
          <p:cNvPr id="15" name="TextovéPole 14">
            <a:extLst>
              <a:ext uri="{FF2B5EF4-FFF2-40B4-BE49-F238E27FC236}">
                <a16:creationId xmlns:a16="http://schemas.microsoft.com/office/drawing/2014/main" id="{5931D67F-80DE-4AAD-9401-937D6798C4AD}"/>
              </a:ext>
            </a:extLst>
          </p:cNvPr>
          <p:cNvSpPr txBox="1"/>
          <p:nvPr/>
        </p:nvSpPr>
        <p:spPr>
          <a:xfrm>
            <a:off x="2849524" y="4404719"/>
            <a:ext cx="1512168" cy="369332"/>
          </a:xfrm>
          <a:prstGeom prst="rect">
            <a:avLst/>
          </a:prstGeom>
          <a:noFill/>
        </p:spPr>
        <p:txBody>
          <a:bodyPr wrap="square" rtlCol="0">
            <a:spAutoFit/>
          </a:bodyPr>
          <a:lstStyle/>
          <a:p>
            <a:r>
              <a:rPr lang="cs-CZ" dirty="0"/>
              <a:t>architekt</a:t>
            </a:r>
          </a:p>
        </p:txBody>
      </p:sp>
    </p:spTree>
    <p:extLst>
      <p:ext uri="{BB962C8B-B14F-4D97-AF65-F5344CB8AC3E}">
        <p14:creationId xmlns:p14="http://schemas.microsoft.com/office/powerpoint/2010/main" val="2705391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4" name="Obrázek 3"/>
          <p:cNvPicPr>
            <a:picLocks noChangeAspect="1"/>
          </p:cNvPicPr>
          <p:nvPr/>
        </p:nvPicPr>
        <p:blipFill>
          <a:blip r:embed="rId2"/>
          <a:stretch>
            <a:fillRect/>
          </a:stretch>
        </p:blipFill>
        <p:spPr>
          <a:xfrm>
            <a:off x="0" y="0"/>
            <a:ext cx="9551615" cy="7151825"/>
          </a:xfrm>
          <a:prstGeom prst="rect">
            <a:avLst/>
          </a:prstGeom>
        </p:spPr>
      </p:pic>
      <p:sp>
        <p:nvSpPr>
          <p:cNvPr id="5" name="Obdélník 4">
            <a:extLst>
              <a:ext uri="{FF2B5EF4-FFF2-40B4-BE49-F238E27FC236}">
                <a16:creationId xmlns:a16="http://schemas.microsoft.com/office/drawing/2014/main" id="{7A0D2194-23D1-47C0-B7C5-0BFAA61F0DA1}"/>
              </a:ext>
            </a:extLst>
          </p:cNvPr>
          <p:cNvSpPr/>
          <p:nvPr/>
        </p:nvSpPr>
        <p:spPr>
          <a:xfrm>
            <a:off x="3014113" y="209823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id="{59C94839-C71E-4CF2-956F-2020FAF213AC}"/>
              </a:ext>
            </a:extLst>
          </p:cNvPr>
          <p:cNvSpPr/>
          <p:nvPr/>
        </p:nvSpPr>
        <p:spPr>
          <a:xfrm>
            <a:off x="7668344" y="2792021"/>
            <a:ext cx="1080120"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7" name="Obdélník 6">
            <a:extLst>
              <a:ext uri="{FF2B5EF4-FFF2-40B4-BE49-F238E27FC236}">
                <a16:creationId xmlns:a16="http://schemas.microsoft.com/office/drawing/2014/main" id="{051EC9DE-C61F-417B-ABAC-D6DBACAE32AB}"/>
              </a:ext>
            </a:extLst>
          </p:cNvPr>
          <p:cNvSpPr/>
          <p:nvPr/>
        </p:nvSpPr>
        <p:spPr>
          <a:xfrm>
            <a:off x="6012160" y="4088165"/>
            <a:ext cx="1152128" cy="3983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8" name="Obdélník 7">
            <a:extLst>
              <a:ext uri="{FF2B5EF4-FFF2-40B4-BE49-F238E27FC236}">
                <a16:creationId xmlns:a16="http://schemas.microsoft.com/office/drawing/2014/main" id="{4D32B1F5-C6D2-4904-89FC-0F3EDB434DFB}"/>
              </a:ext>
            </a:extLst>
          </p:cNvPr>
          <p:cNvSpPr/>
          <p:nvPr/>
        </p:nvSpPr>
        <p:spPr>
          <a:xfrm>
            <a:off x="2894856" y="5192426"/>
            <a:ext cx="1152128" cy="3983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9" name="Obdélník 8">
            <a:extLst>
              <a:ext uri="{FF2B5EF4-FFF2-40B4-BE49-F238E27FC236}">
                <a16:creationId xmlns:a16="http://schemas.microsoft.com/office/drawing/2014/main" id="{DB7E4FCC-79D2-4CA8-9961-CD7D1C402920}"/>
              </a:ext>
            </a:extLst>
          </p:cNvPr>
          <p:cNvSpPr/>
          <p:nvPr/>
        </p:nvSpPr>
        <p:spPr>
          <a:xfrm>
            <a:off x="859160" y="3689797"/>
            <a:ext cx="1152128" cy="3983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0" name="Obdélník 9">
            <a:extLst>
              <a:ext uri="{FF2B5EF4-FFF2-40B4-BE49-F238E27FC236}">
                <a16:creationId xmlns:a16="http://schemas.microsoft.com/office/drawing/2014/main" id="{27D67131-4A8F-4A78-A490-96EBAFF6FBAB}"/>
              </a:ext>
            </a:extLst>
          </p:cNvPr>
          <p:cNvSpPr/>
          <p:nvPr/>
        </p:nvSpPr>
        <p:spPr>
          <a:xfrm>
            <a:off x="3203848" y="2177246"/>
            <a:ext cx="792088" cy="25473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1" name="TextovéPole 10">
            <a:extLst>
              <a:ext uri="{FF2B5EF4-FFF2-40B4-BE49-F238E27FC236}">
                <a16:creationId xmlns:a16="http://schemas.microsoft.com/office/drawing/2014/main" id="{E2B5A9BE-67D5-4903-94A2-B2074C705D95}"/>
              </a:ext>
            </a:extLst>
          </p:cNvPr>
          <p:cNvSpPr txBox="1"/>
          <p:nvPr/>
        </p:nvSpPr>
        <p:spPr>
          <a:xfrm>
            <a:off x="7524328" y="2294579"/>
            <a:ext cx="1512168" cy="369332"/>
          </a:xfrm>
          <a:prstGeom prst="rect">
            <a:avLst/>
          </a:prstGeom>
          <a:noFill/>
        </p:spPr>
        <p:txBody>
          <a:bodyPr wrap="square" rtlCol="0">
            <a:spAutoFit/>
          </a:bodyPr>
          <a:lstStyle/>
          <a:p>
            <a:r>
              <a:rPr lang="cs-CZ" dirty="0"/>
              <a:t>honosnost</a:t>
            </a:r>
          </a:p>
        </p:txBody>
      </p:sp>
      <p:sp>
        <p:nvSpPr>
          <p:cNvPr id="12" name="TextovéPole 11">
            <a:extLst>
              <a:ext uri="{FF2B5EF4-FFF2-40B4-BE49-F238E27FC236}">
                <a16:creationId xmlns:a16="http://schemas.microsoft.com/office/drawing/2014/main" id="{615B8A86-50FA-432A-88BF-C995F0453742}"/>
              </a:ext>
            </a:extLst>
          </p:cNvPr>
          <p:cNvSpPr txBox="1"/>
          <p:nvPr/>
        </p:nvSpPr>
        <p:spPr>
          <a:xfrm>
            <a:off x="2894856" y="1625352"/>
            <a:ext cx="1512168" cy="369332"/>
          </a:xfrm>
          <a:prstGeom prst="rect">
            <a:avLst/>
          </a:prstGeom>
          <a:noFill/>
        </p:spPr>
        <p:txBody>
          <a:bodyPr wrap="square" rtlCol="0">
            <a:spAutoFit/>
          </a:bodyPr>
          <a:lstStyle/>
          <a:p>
            <a:r>
              <a:rPr lang="cs-CZ" dirty="0"/>
              <a:t>bohatství</a:t>
            </a:r>
          </a:p>
        </p:txBody>
      </p:sp>
      <p:sp>
        <p:nvSpPr>
          <p:cNvPr id="13" name="TextovéPole 12">
            <a:extLst>
              <a:ext uri="{FF2B5EF4-FFF2-40B4-BE49-F238E27FC236}">
                <a16:creationId xmlns:a16="http://schemas.microsoft.com/office/drawing/2014/main" id="{D6D06F1A-9568-4431-9350-362307F55D34}"/>
              </a:ext>
            </a:extLst>
          </p:cNvPr>
          <p:cNvSpPr txBox="1"/>
          <p:nvPr/>
        </p:nvSpPr>
        <p:spPr>
          <a:xfrm>
            <a:off x="1115616" y="3141986"/>
            <a:ext cx="1512168" cy="369332"/>
          </a:xfrm>
          <a:prstGeom prst="rect">
            <a:avLst/>
          </a:prstGeom>
          <a:noFill/>
        </p:spPr>
        <p:txBody>
          <a:bodyPr wrap="square" rtlCol="0">
            <a:spAutoFit/>
          </a:bodyPr>
          <a:lstStyle/>
          <a:p>
            <a:r>
              <a:rPr lang="cs-CZ" dirty="0"/>
              <a:t>prestiž</a:t>
            </a:r>
          </a:p>
        </p:txBody>
      </p:sp>
      <p:sp>
        <p:nvSpPr>
          <p:cNvPr id="14" name="TextovéPole 13">
            <a:extLst>
              <a:ext uri="{FF2B5EF4-FFF2-40B4-BE49-F238E27FC236}">
                <a16:creationId xmlns:a16="http://schemas.microsoft.com/office/drawing/2014/main" id="{504398B3-04F6-4BE5-93EA-48D426800267}"/>
              </a:ext>
            </a:extLst>
          </p:cNvPr>
          <p:cNvSpPr txBox="1"/>
          <p:nvPr/>
        </p:nvSpPr>
        <p:spPr>
          <a:xfrm>
            <a:off x="6032231" y="3519451"/>
            <a:ext cx="1512168" cy="369332"/>
          </a:xfrm>
          <a:prstGeom prst="rect">
            <a:avLst/>
          </a:prstGeom>
          <a:noFill/>
        </p:spPr>
        <p:txBody>
          <a:bodyPr wrap="square" rtlCol="0">
            <a:spAutoFit/>
          </a:bodyPr>
          <a:lstStyle/>
          <a:p>
            <a:r>
              <a:rPr lang="cs-CZ" dirty="0"/>
              <a:t>lokalita</a:t>
            </a:r>
          </a:p>
        </p:txBody>
      </p:sp>
      <p:sp>
        <p:nvSpPr>
          <p:cNvPr id="15" name="TextovéPole 14">
            <a:extLst>
              <a:ext uri="{FF2B5EF4-FFF2-40B4-BE49-F238E27FC236}">
                <a16:creationId xmlns:a16="http://schemas.microsoft.com/office/drawing/2014/main" id="{BE1F7512-91F2-4124-9221-2DD49A4DECAC}"/>
              </a:ext>
            </a:extLst>
          </p:cNvPr>
          <p:cNvSpPr txBox="1"/>
          <p:nvPr/>
        </p:nvSpPr>
        <p:spPr>
          <a:xfrm>
            <a:off x="3065548" y="4559828"/>
            <a:ext cx="1512168" cy="369332"/>
          </a:xfrm>
          <a:prstGeom prst="rect">
            <a:avLst/>
          </a:prstGeom>
          <a:noFill/>
        </p:spPr>
        <p:txBody>
          <a:bodyPr wrap="square" rtlCol="0">
            <a:spAutoFit/>
          </a:bodyPr>
          <a:lstStyle/>
          <a:p>
            <a:r>
              <a:rPr lang="cs-CZ" dirty="0"/>
              <a:t>architekt</a:t>
            </a:r>
          </a:p>
        </p:txBody>
      </p:sp>
    </p:spTree>
    <p:extLst>
      <p:ext uri="{BB962C8B-B14F-4D97-AF65-F5344CB8AC3E}">
        <p14:creationId xmlns:p14="http://schemas.microsoft.com/office/powerpoint/2010/main" val="1762163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a:t>Data</a:t>
            </a:r>
          </a:p>
        </p:txBody>
      </p:sp>
      <p:sp>
        <p:nvSpPr>
          <p:cNvPr id="14339" name="Zástupný symbol pro obsah 2"/>
          <p:cNvSpPr>
            <a:spLocks noGrp="1"/>
          </p:cNvSpPr>
          <p:nvPr>
            <p:ph sz="quarter" idx="1"/>
          </p:nvPr>
        </p:nvSpPr>
        <p:spPr>
          <a:xfrm>
            <a:off x="457200" y="1600200"/>
            <a:ext cx="7467600" cy="4873625"/>
          </a:xfrm>
        </p:spPr>
        <p:txBody>
          <a:bodyPr/>
          <a:lstStyle/>
          <a:p>
            <a:pPr eaLnBrk="1" hangingPunct="1"/>
            <a:r>
              <a:rPr lang="cs-CZ" dirty="0"/>
              <a:t>Individuální</a:t>
            </a:r>
          </a:p>
          <a:p>
            <a:pPr lvl="1" eaLnBrk="1" hangingPunct="1"/>
            <a:r>
              <a:rPr lang="cs-CZ" dirty="0"/>
              <a:t>mikro-úroveň</a:t>
            </a:r>
          </a:p>
          <a:p>
            <a:pPr lvl="1" eaLnBrk="1" hangingPunct="1"/>
            <a:r>
              <a:rPr lang="cs-CZ" dirty="0"/>
              <a:t>Data za jednotlivce, organizace</a:t>
            </a:r>
          </a:p>
          <a:p>
            <a:pPr lvl="1" eaLnBrk="1" hangingPunct="1"/>
            <a:r>
              <a:rPr lang="cs-CZ" dirty="0"/>
              <a:t>Pracuje se s výběrovými soubory</a:t>
            </a:r>
          </a:p>
          <a:p>
            <a:pPr lvl="1" eaLnBrk="1" hangingPunct="1"/>
            <a:r>
              <a:rPr lang="cs-CZ" dirty="0"/>
              <a:t>Potřeba statistické inference (pouze p-</a:t>
            </a:r>
            <a:r>
              <a:rPr lang="cs-CZ" dirty="0" err="1"/>
              <a:t>stní</a:t>
            </a:r>
            <a:r>
              <a:rPr lang="cs-CZ" dirty="0"/>
              <a:t> vzorky)</a:t>
            </a:r>
          </a:p>
          <a:p>
            <a:pPr lvl="1" eaLnBrk="1" hangingPunct="1"/>
            <a:r>
              <a:rPr lang="cs-CZ" dirty="0"/>
              <a:t>Problém tzv. ekologické chyby</a:t>
            </a:r>
          </a:p>
          <a:p>
            <a:pPr lvl="1" eaLnBrk="1" hangingPunct="1"/>
            <a:endParaRPr lang="cs-CZ" dirty="0"/>
          </a:p>
          <a:p>
            <a:pPr eaLnBrk="1" hangingPunct="1"/>
            <a:r>
              <a:rPr lang="cs-CZ" dirty="0"/>
              <a:t>Agregovaná</a:t>
            </a:r>
          </a:p>
          <a:p>
            <a:pPr lvl="1" eaLnBrk="1" hangingPunct="1"/>
            <a:r>
              <a:rPr lang="cs-CZ" dirty="0"/>
              <a:t>Makro-úroveň</a:t>
            </a:r>
          </a:p>
          <a:p>
            <a:pPr lvl="1" eaLnBrk="1" hangingPunct="1"/>
            <a:r>
              <a:rPr lang="cs-CZ" dirty="0"/>
              <a:t>Data za územní celky, skupiny obyvatel</a:t>
            </a:r>
          </a:p>
          <a:p>
            <a:pPr lvl="1" eaLnBrk="1" hangingPunct="1"/>
            <a:r>
              <a:rPr lang="cs-CZ" dirty="0"/>
              <a:t>Možnost práce s celou populací</a:t>
            </a:r>
          </a:p>
          <a:p>
            <a:pPr lvl="1" eaLnBrk="1" hangingPunct="1"/>
            <a:r>
              <a:rPr lang="cs-CZ" dirty="0"/>
              <a:t>Problém tzv. ekologické chyby (Robinsonův problém)</a:t>
            </a:r>
          </a:p>
          <a:p>
            <a:pPr eaLnBrk="1" hangingPunct="1"/>
            <a:endParaRPr lang="cs-CZ" dirty="0"/>
          </a:p>
        </p:txBody>
      </p:sp>
    </p:spTree>
    <p:extLst>
      <p:ext uri="{BB962C8B-B14F-4D97-AF65-F5344CB8AC3E}">
        <p14:creationId xmlns:p14="http://schemas.microsoft.com/office/powerpoint/2010/main" val="3214586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Program přednášky</a:t>
            </a:r>
          </a:p>
        </p:txBody>
      </p:sp>
      <p:sp>
        <p:nvSpPr>
          <p:cNvPr id="3" name="Zástupný symbol pro obsah 2"/>
          <p:cNvSpPr>
            <a:spLocks noGrp="1"/>
          </p:cNvSpPr>
          <p:nvPr>
            <p:ph sz="quarter" idx="1"/>
          </p:nvPr>
        </p:nvSpPr>
        <p:spPr/>
        <p:txBody>
          <a:bodyPr/>
          <a:lstStyle/>
          <a:p>
            <a:r>
              <a:rPr lang="cs-CZ" dirty="0"/>
              <a:t>Co je to kvantitativní výzkum?</a:t>
            </a:r>
          </a:p>
          <a:p>
            <a:r>
              <a:rPr lang="cs-CZ" dirty="0"/>
              <a:t>Co je potřeba zohlednit při plánování výzkumu?</a:t>
            </a:r>
          </a:p>
          <a:p>
            <a:endParaRPr lang="cs-CZ" dirty="0"/>
          </a:p>
          <a:p>
            <a:r>
              <a:rPr lang="cs-CZ" dirty="0"/>
              <a:t>Konkrétní způsob provádění jednotlivých metod je obsahem jiného kurzu</a:t>
            </a:r>
          </a:p>
          <a:p>
            <a:pPr marL="0" indent="0">
              <a:buNone/>
            </a:pPr>
            <a:endParaRPr lang="cs-CZ" dirty="0"/>
          </a:p>
        </p:txBody>
      </p:sp>
    </p:spTree>
    <p:extLst>
      <p:ext uri="{BB962C8B-B14F-4D97-AF65-F5344CB8AC3E}">
        <p14:creationId xmlns:p14="http://schemas.microsoft.com/office/powerpoint/2010/main" val="980591521"/>
      </p:ext>
    </p:extLst>
  </p:cSld>
  <p:clrMapOvr>
    <a:masterClrMapping/>
  </p:clrMapOvr>
  <mc:AlternateContent xmlns:mc="http://schemas.openxmlformats.org/markup-compatibility/2006" xmlns:p14="http://schemas.microsoft.com/office/powerpoint/2010/main">
    <mc:Choice Requires="p14">
      <p:transition spd="slow" p14:dur="2000" advTm="24950"/>
    </mc:Choice>
    <mc:Fallback xmlns="">
      <p:transition spd="slow" advTm="2495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19256" cy="778098"/>
          </a:xfrm>
        </p:spPr>
        <p:txBody>
          <a:bodyPr>
            <a:normAutofit/>
          </a:bodyPr>
          <a:lstStyle/>
          <a:p>
            <a:r>
              <a:rPr lang="cs-CZ" dirty="0"/>
              <a:t>Proč je úroveň výzkumu důležitá?</a:t>
            </a:r>
          </a:p>
        </p:txBody>
      </p:sp>
      <p:graphicFrame>
        <p:nvGraphicFramePr>
          <p:cNvPr id="4" name="Zástupný symbol pro obsah 3"/>
          <p:cNvGraphicFramePr>
            <a:graphicFrameLocks noGrp="1"/>
          </p:cNvGraphicFramePr>
          <p:nvPr>
            <p:ph sz="quarter" idx="1"/>
          </p:nvPr>
        </p:nvGraphicFramePr>
        <p:xfrm>
          <a:off x="1403649" y="1124744"/>
          <a:ext cx="6336702" cy="5400599"/>
        </p:xfrm>
        <a:graphic>
          <a:graphicData uri="http://schemas.openxmlformats.org/drawingml/2006/table">
            <a:tbl>
              <a:tblPr firstRow="1" bandRow="1">
                <a:tableStyleId>{5C22544A-7EE6-4342-B048-85BDC9FD1C3A}</a:tableStyleId>
              </a:tblPr>
              <a:tblGrid>
                <a:gridCol w="2112234">
                  <a:extLst>
                    <a:ext uri="{9D8B030D-6E8A-4147-A177-3AD203B41FA5}">
                      <a16:colId xmlns:a16="http://schemas.microsoft.com/office/drawing/2014/main" val="20000"/>
                    </a:ext>
                  </a:extLst>
                </a:gridCol>
                <a:gridCol w="2112234">
                  <a:extLst>
                    <a:ext uri="{9D8B030D-6E8A-4147-A177-3AD203B41FA5}">
                      <a16:colId xmlns:a16="http://schemas.microsoft.com/office/drawing/2014/main" val="20001"/>
                    </a:ext>
                  </a:extLst>
                </a:gridCol>
                <a:gridCol w="2112234">
                  <a:extLst>
                    <a:ext uri="{9D8B030D-6E8A-4147-A177-3AD203B41FA5}">
                      <a16:colId xmlns:a16="http://schemas.microsoft.com/office/drawing/2014/main" val="20002"/>
                    </a:ext>
                  </a:extLst>
                </a:gridCol>
              </a:tblGrid>
              <a:tr h="1123559">
                <a:tc>
                  <a:txBody>
                    <a:bodyPr/>
                    <a:lstStyle/>
                    <a:p>
                      <a:pPr algn="l" fontAlgn="b"/>
                      <a:endParaRPr lang="cs-CZ" sz="2000" b="0" i="0" u="none" strike="noStrike" dirty="0">
                        <a:solidFill>
                          <a:srgbClr val="000000"/>
                        </a:solidFill>
                        <a:effectLst/>
                        <a:latin typeface="Calibri"/>
                      </a:endParaRPr>
                    </a:p>
                  </a:txBody>
                  <a:tcPr marL="9525" marR="9525" marT="9525" marB="0" anchor="b"/>
                </a:tc>
                <a:tc>
                  <a:txBody>
                    <a:bodyPr/>
                    <a:lstStyle/>
                    <a:p>
                      <a:pPr algn="l" fontAlgn="b"/>
                      <a:r>
                        <a:rPr lang="cs-CZ" sz="2000" u="none" strike="noStrike">
                          <a:effectLst/>
                        </a:rPr>
                        <a:t>průměrný rok</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průměr počtu věží</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417680">
                <a:tc>
                  <a:txBody>
                    <a:bodyPr/>
                    <a:lstStyle/>
                    <a:p>
                      <a:pPr algn="l" fontAlgn="b"/>
                      <a:r>
                        <a:rPr lang="cs-CZ" sz="2000" u="none" strike="noStrike" dirty="0">
                          <a:effectLst/>
                        </a:rPr>
                        <a:t>Francie</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1759.8</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6.7</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417680">
                <a:tc>
                  <a:txBody>
                    <a:bodyPr/>
                    <a:lstStyle/>
                    <a:p>
                      <a:pPr algn="l" fontAlgn="b"/>
                      <a:r>
                        <a:rPr lang="cs-CZ" sz="2000" u="none" strike="noStrike" dirty="0">
                          <a:effectLst/>
                        </a:rPr>
                        <a:t>Německo</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1780</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6.3</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756000">
                <a:tc>
                  <a:txBody>
                    <a:bodyPr/>
                    <a:lstStyle/>
                    <a:p>
                      <a:pPr algn="l" fontAlgn="b"/>
                      <a:r>
                        <a:rPr lang="cs-CZ" sz="2000" u="none" strike="noStrike" dirty="0">
                          <a:effectLst/>
                        </a:rPr>
                        <a:t>Anglie</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1790</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6</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756000">
                <a:tc>
                  <a:txBody>
                    <a:bodyPr/>
                    <a:lstStyle/>
                    <a:p>
                      <a:pPr algn="l" fontAlgn="b"/>
                      <a:r>
                        <a:rPr lang="cs-CZ" sz="2000" u="none" strike="noStrike" dirty="0">
                          <a:effectLst/>
                        </a:rPr>
                        <a:t>Česká republika</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1803</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5.8</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756000">
                <a:tc>
                  <a:txBody>
                    <a:bodyPr/>
                    <a:lstStyle/>
                    <a:p>
                      <a:pPr algn="l" fontAlgn="b"/>
                      <a:r>
                        <a:rPr lang="cs-CZ" sz="2000" u="none" strike="noStrike" dirty="0">
                          <a:effectLst/>
                        </a:rPr>
                        <a:t>Rakousko</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1812</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5.4</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417680">
                <a:tc>
                  <a:txBody>
                    <a:bodyPr/>
                    <a:lstStyle/>
                    <a:p>
                      <a:pPr algn="l" fontAlgn="b"/>
                      <a:r>
                        <a:rPr lang="cs-CZ" sz="2000" u="none" strike="noStrike" dirty="0">
                          <a:effectLst/>
                        </a:rPr>
                        <a:t>Polsko</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1830</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5</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756000">
                <a:tc>
                  <a:txBody>
                    <a:bodyPr/>
                    <a:lstStyle/>
                    <a:p>
                      <a:pPr algn="l" fontAlgn="b"/>
                      <a:r>
                        <a:rPr lang="cs-CZ" sz="2000" u="none" strike="noStrike" dirty="0">
                          <a:effectLst/>
                        </a:rPr>
                        <a:t>Litva</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1859.8</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4.7</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59728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symbol pro obsah 4"/>
          <p:cNvGraphicFramePr>
            <a:graphicFrameLocks noGrp="1"/>
          </p:cNvGraphicFramePr>
          <p:nvPr>
            <p:ph sz="quarter" idx="1"/>
          </p:nvPr>
        </p:nvGraphicFramePr>
        <p:xfrm>
          <a:off x="457200" y="1600200"/>
          <a:ext cx="7467600" cy="4133056"/>
        </p:xfrm>
        <a:graphic>
          <a:graphicData uri="http://schemas.openxmlformats.org/drawingml/2006/table">
            <a:tbl>
              <a:tblPr firstRow="1" bandRow="1">
                <a:tableStyleId>{5C22544A-7EE6-4342-B048-85BDC9FD1C3A}</a:tableStyleId>
              </a:tblPr>
              <a:tblGrid>
                <a:gridCol w="2489200">
                  <a:extLst>
                    <a:ext uri="{9D8B030D-6E8A-4147-A177-3AD203B41FA5}">
                      <a16:colId xmlns:a16="http://schemas.microsoft.com/office/drawing/2014/main" val="20000"/>
                    </a:ext>
                  </a:extLst>
                </a:gridCol>
                <a:gridCol w="2489200">
                  <a:extLst>
                    <a:ext uri="{9D8B030D-6E8A-4147-A177-3AD203B41FA5}">
                      <a16:colId xmlns:a16="http://schemas.microsoft.com/office/drawing/2014/main" val="20001"/>
                    </a:ext>
                  </a:extLst>
                </a:gridCol>
                <a:gridCol w="2489200">
                  <a:extLst>
                    <a:ext uri="{9D8B030D-6E8A-4147-A177-3AD203B41FA5}">
                      <a16:colId xmlns:a16="http://schemas.microsoft.com/office/drawing/2014/main" val="20002"/>
                    </a:ext>
                  </a:extLst>
                </a:gridCol>
              </a:tblGrid>
              <a:tr h="370840">
                <a:tc>
                  <a:txBody>
                    <a:bodyPr/>
                    <a:lstStyle/>
                    <a:p>
                      <a:r>
                        <a:rPr lang="cs-CZ" dirty="0"/>
                        <a:t>Název</a:t>
                      </a:r>
                    </a:p>
                  </a:txBody>
                  <a:tcPr/>
                </a:tc>
                <a:tc>
                  <a:txBody>
                    <a:bodyPr/>
                    <a:lstStyle/>
                    <a:p>
                      <a:r>
                        <a:rPr lang="cs-CZ" dirty="0"/>
                        <a:t>Rok</a:t>
                      </a:r>
                    </a:p>
                  </a:txBody>
                  <a:tcPr/>
                </a:tc>
                <a:tc>
                  <a:txBody>
                    <a:bodyPr/>
                    <a:lstStyle/>
                    <a:p>
                      <a:r>
                        <a:rPr lang="cs-CZ" dirty="0"/>
                        <a:t>Počet Věží</a:t>
                      </a:r>
                    </a:p>
                  </a:txBody>
                  <a:tcPr/>
                </a:tc>
                <a:extLst>
                  <a:ext uri="{0D108BD9-81ED-4DB2-BD59-A6C34878D82A}">
                    <a16:rowId xmlns:a16="http://schemas.microsoft.com/office/drawing/2014/main" val="10000"/>
                  </a:ext>
                </a:extLst>
              </a:tr>
              <a:tr h="370840">
                <a:tc>
                  <a:txBody>
                    <a:bodyPr/>
                    <a:lstStyle/>
                    <a:p>
                      <a:r>
                        <a:rPr lang="cs-CZ" dirty="0"/>
                        <a:t>Heidelberg</a:t>
                      </a:r>
                    </a:p>
                  </a:txBody>
                  <a:tcPr/>
                </a:tc>
                <a:tc>
                  <a:txBody>
                    <a:bodyPr/>
                    <a:lstStyle/>
                    <a:p>
                      <a:r>
                        <a:rPr lang="cs-CZ" dirty="0"/>
                        <a:t>1730</a:t>
                      </a:r>
                    </a:p>
                  </a:txBody>
                  <a:tcPr/>
                </a:tc>
                <a:tc>
                  <a:txBody>
                    <a:bodyPr/>
                    <a:lstStyle/>
                    <a:p>
                      <a:r>
                        <a:rPr lang="cs-CZ" dirty="0"/>
                        <a:t>1</a:t>
                      </a:r>
                    </a:p>
                  </a:txBody>
                  <a:tcPr/>
                </a:tc>
                <a:extLst>
                  <a:ext uri="{0D108BD9-81ED-4DB2-BD59-A6C34878D82A}">
                    <a16:rowId xmlns:a16="http://schemas.microsoft.com/office/drawing/2014/main" val="10001"/>
                  </a:ext>
                </a:extLst>
              </a:tr>
              <a:tr h="370840">
                <a:tc>
                  <a:txBody>
                    <a:bodyPr/>
                    <a:lstStyle/>
                    <a:p>
                      <a:r>
                        <a:rPr lang="cs-CZ" dirty="0" err="1"/>
                        <a:t>Wurzburg</a:t>
                      </a:r>
                      <a:endParaRPr lang="cs-CZ" dirty="0"/>
                    </a:p>
                  </a:txBody>
                  <a:tcPr/>
                </a:tc>
                <a:tc>
                  <a:txBody>
                    <a:bodyPr/>
                    <a:lstStyle/>
                    <a:p>
                      <a:r>
                        <a:rPr lang="cs-CZ" dirty="0"/>
                        <a:t>1742</a:t>
                      </a:r>
                    </a:p>
                  </a:txBody>
                  <a:tcPr/>
                </a:tc>
                <a:tc>
                  <a:txBody>
                    <a:bodyPr/>
                    <a:lstStyle/>
                    <a:p>
                      <a:r>
                        <a:rPr lang="cs-CZ" dirty="0"/>
                        <a:t>3</a:t>
                      </a:r>
                    </a:p>
                  </a:txBody>
                  <a:tcPr/>
                </a:tc>
                <a:extLst>
                  <a:ext uri="{0D108BD9-81ED-4DB2-BD59-A6C34878D82A}">
                    <a16:rowId xmlns:a16="http://schemas.microsoft.com/office/drawing/2014/main" val="10002"/>
                  </a:ext>
                </a:extLst>
              </a:tr>
              <a:tr h="370840">
                <a:tc>
                  <a:txBody>
                    <a:bodyPr/>
                    <a:lstStyle/>
                    <a:p>
                      <a:r>
                        <a:rPr lang="cs-CZ" dirty="0" err="1"/>
                        <a:t>Augustsburg</a:t>
                      </a:r>
                      <a:endParaRPr lang="cs-CZ" dirty="0"/>
                    </a:p>
                  </a:txBody>
                  <a:tcPr/>
                </a:tc>
                <a:tc>
                  <a:txBody>
                    <a:bodyPr/>
                    <a:lstStyle/>
                    <a:p>
                      <a:r>
                        <a:rPr lang="cs-CZ" dirty="0"/>
                        <a:t>1746</a:t>
                      </a:r>
                    </a:p>
                  </a:txBody>
                  <a:tcPr/>
                </a:tc>
                <a:tc>
                  <a:txBody>
                    <a:bodyPr/>
                    <a:lstStyle/>
                    <a:p>
                      <a:r>
                        <a:rPr lang="cs-CZ" dirty="0"/>
                        <a:t>3</a:t>
                      </a:r>
                    </a:p>
                  </a:txBody>
                  <a:tcPr/>
                </a:tc>
                <a:extLst>
                  <a:ext uri="{0D108BD9-81ED-4DB2-BD59-A6C34878D82A}">
                    <a16:rowId xmlns:a16="http://schemas.microsoft.com/office/drawing/2014/main" val="10003"/>
                  </a:ext>
                </a:extLst>
              </a:tr>
              <a:tr h="370840">
                <a:tc>
                  <a:txBody>
                    <a:bodyPr/>
                    <a:lstStyle/>
                    <a:p>
                      <a:r>
                        <a:rPr lang="cs-CZ" dirty="0" err="1"/>
                        <a:t>Dresden</a:t>
                      </a:r>
                      <a:endParaRPr lang="cs-CZ" dirty="0"/>
                    </a:p>
                  </a:txBody>
                  <a:tcPr/>
                </a:tc>
                <a:tc>
                  <a:txBody>
                    <a:bodyPr/>
                    <a:lstStyle/>
                    <a:p>
                      <a:r>
                        <a:rPr lang="cs-CZ" dirty="0"/>
                        <a:t>1751</a:t>
                      </a:r>
                    </a:p>
                  </a:txBody>
                  <a:tcPr/>
                </a:tc>
                <a:tc>
                  <a:txBody>
                    <a:bodyPr/>
                    <a:lstStyle/>
                    <a:p>
                      <a:r>
                        <a:rPr lang="cs-CZ" dirty="0"/>
                        <a:t>4</a:t>
                      </a:r>
                    </a:p>
                  </a:txBody>
                  <a:tcPr/>
                </a:tc>
                <a:extLst>
                  <a:ext uri="{0D108BD9-81ED-4DB2-BD59-A6C34878D82A}">
                    <a16:rowId xmlns:a16="http://schemas.microsoft.com/office/drawing/2014/main" val="10004"/>
                  </a:ext>
                </a:extLst>
              </a:tr>
              <a:tr h="370840">
                <a:tc>
                  <a:txBody>
                    <a:bodyPr/>
                    <a:lstStyle/>
                    <a:p>
                      <a:r>
                        <a:rPr lang="cs-CZ" dirty="0" err="1"/>
                        <a:t>Hohentübingen</a:t>
                      </a:r>
                      <a:endParaRPr lang="cs-CZ" dirty="0"/>
                    </a:p>
                  </a:txBody>
                  <a:tcPr/>
                </a:tc>
                <a:tc>
                  <a:txBody>
                    <a:bodyPr/>
                    <a:lstStyle/>
                    <a:p>
                      <a:r>
                        <a:rPr lang="cs-CZ" dirty="0"/>
                        <a:t>1757</a:t>
                      </a:r>
                    </a:p>
                  </a:txBody>
                  <a:tcPr/>
                </a:tc>
                <a:tc>
                  <a:txBody>
                    <a:bodyPr/>
                    <a:lstStyle/>
                    <a:p>
                      <a:r>
                        <a:rPr lang="cs-CZ" dirty="0"/>
                        <a:t>5</a:t>
                      </a:r>
                    </a:p>
                  </a:txBody>
                  <a:tcPr/>
                </a:tc>
                <a:extLst>
                  <a:ext uri="{0D108BD9-81ED-4DB2-BD59-A6C34878D82A}">
                    <a16:rowId xmlns:a16="http://schemas.microsoft.com/office/drawing/2014/main" val="10005"/>
                  </a:ext>
                </a:extLst>
              </a:tr>
              <a:tr h="370840">
                <a:tc>
                  <a:txBody>
                    <a:bodyPr/>
                    <a:lstStyle/>
                    <a:p>
                      <a:r>
                        <a:rPr lang="cs-CZ" dirty="0" err="1"/>
                        <a:t>Falkenlust</a:t>
                      </a:r>
                      <a:endParaRPr lang="cs-CZ" dirty="0"/>
                    </a:p>
                  </a:txBody>
                  <a:tcPr/>
                </a:tc>
                <a:tc>
                  <a:txBody>
                    <a:bodyPr/>
                    <a:lstStyle/>
                    <a:p>
                      <a:r>
                        <a:rPr lang="cs-CZ" dirty="0"/>
                        <a:t>1760</a:t>
                      </a:r>
                    </a:p>
                  </a:txBody>
                  <a:tcPr/>
                </a:tc>
                <a:tc>
                  <a:txBody>
                    <a:bodyPr/>
                    <a:lstStyle/>
                    <a:p>
                      <a:r>
                        <a:rPr lang="cs-CZ" dirty="0"/>
                        <a:t>5</a:t>
                      </a:r>
                    </a:p>
                  </a:txBody>
                  <a:tcPr/>
                </a:tc>
                <a:extLst>
                  <a:ext uri="{0D108BD9-81ED-4DB2-BD59-A6C34878D82A}">
                    <a16:rowId xmlns:a16="http://schemas.microsoft.com/office/drawing/2014/main" val="10006"/>
                  </a:ext>
                </a:extLst>
              </a:tr>
              <a:tr h="370840">
                <a:tc>
                  <a:txBody>
                    <a:bodyPr/>
                    <a:lstStyle/>
                    <a:p>
                      <a:r>
                        <a:rPr lang="cs-CZ" dirty="0" err="1"/>
                        <a:t>Langenzell</a:t>
                      </a:r>
                      <a:endParaRPr lang="cs-CZ" dirty="0"/>
                    </a:p>
                  </a:txBody>
                  <a:tcPr/>
                </a:tc>
                <a:tc>
                  <a:txBody>
                    <a:bodyPr/>
                    <a:lstStyle/>
                    <a:p>
                      <a:r>
                        <a:rPr lang="cs-CZ" dirty="0"/>
                        <a:t>1763</a:t>
                      </a:r>
                    </a:p>
                  </a:txBody>
                  <a:tcPr/>
                </a:tc>
                <a:tc>
                  <a:txBody>
                    <a:bodyPr/>
                    <a:lstStyle/>
                    <a:p>
                      <a:r>
                        <a:rPr lang="cs-CZ" dirty="0"/>
                        <a:t>6</a:t>
                      </a:r>
                    </a:p>
                  </a:txBody>
                  <a:tcPr/>
                </a:tc>
                <a:extLst>
                  <a:ext uri="{0D108BD9-81ED-4DB2-BD59-A6C34878D82A}">
                    <a16:rowId xmlns:a16="http://schemas.microsoft.com/office/drawing/2014/main" val="10007"/>
                  </a:ext>
                </a:extLst>
              </a:tr>
              <a:tr h="370840">
                <a:tc>
                  <a:txBody>
                    <a:bodyPr/>
                    <a:lstStyle/>
                    <a:p>
                      <a:r>
                        <a:rPr lang="cs-CZ" dirty="0" err="1"/>
                        <a:t>Neuschwainstein</a:t>
                      </a:r>
                      <a:endParaRPr lang="cs-CZ" dirty="0"/>
                    </a:p>
                  </a:txBody>
                  <a:tcPr/>
                </a:tc>
                <a:tc>
                  <a:txBody>
                    <a:bodyPr/>
                    <a:lstStyle/>
                    <a:p>
                      <a:r>
                        <a:rPr lang="cs-CZ" dirty="0"/>
                        <a:t>1769</a:t>
                      </a:r>
                    </a:p>
                  </a:txBody>
                  <a:tcPr/>
                </a:tc>
                <a:tc>
                  <a:txBody>
                    <a:bodyPr/>
                    <a:lstStyle/>
                    <a:p>
                      <a:r>
                        <a:rPr lang="cs-CZ" dirty="0"/>
                        <a:t>7</a:t>
                      </a:r>
                    </a:p>
                  </a:txBody>
                  <a:tcPr/>
                </a:tc>
                <a:extLst>
                  <a:ext uri="{0D108BD9-81ED-4DB2-BD59-A6C34878D82A}">
                    <a16:rowId xmlns:a16="http://schemas.microsoft.com/office/drawing/2014/main" val="10008"/>
                  </a:ext>
                </a:extLst>
              </a:tr>
              <a:tr h="370840">
                <a:tc>
                  <a:txBody>
                    <a:bodyPr/>
                    <a:lstStyle/>
                    <a:p>
                      <a:r>
                        <a:rPr lang="cs-CZ" dirty="0" err="1"/>
                        <a:t>Marienburg</a:t>
                      </a:r>
                      <a:endParaRPr lang="cs-CZ" dirty="0"/>
                    </a:p>
                  </a:txBody>
                  <a:tcPr/>
                </a:tc>
                <a:tc>
                  <a:txBody>
                    <a:bodyPr/>
                    <a:lstStyle/>
                    <a:p>
                      <a:r>
                        <a:rPr lang="cs-CZ" dirty="0"/>
                        <a:t>1787</a:t>
                      </a:r>
                    </a:p>
                  </a:txBody>
                  <a:tcPr/>
                </a:tc>
                <a:tc>
                  <a:txBody>
                    <a:bodyPr/>
                    <a:lstStyle/>
                    <a:p>
                      <a:r>
                        <a:rPr lang="cs-CZ" dirty="0"/>
                        <a:t>6</a:t>
                      </a:r>
                    </a:p>
                  </a:txBody>
                  <a:tcPr/>
                </a:tc>
                <a:extLst>
                  <a:ext uri="{0D108BD9-81ED-4DB2-BD59-A6C34878D82A}">
                    <a16:rowId xmlns:a16="http://schemas.microsoft.com/office/drawing/2014/main" val="10009"/>
                  </a:ext>
                </a:extLst>
              </a:tr>
              <a:tr h="424656">
                <a:tc>
                  <a:txBody>
                    <a:bodyPr/>
                    <a:lstStyle/>
                    <a:p>
                      <a:r>
                        <a:rPr lang="cs-CZ" dirty="0" err="1"/>
                        <a:t>Hackhausen</a:t>
                      </a:r>
                      <a:endParaRPr lang="cs-CZ" dirty="0"/>
                    </a:p>
                  </a:txBody>
                  <a:tcPr/>
                </a:tc>
                <a:tc>
                  <a:txBody>
                    <a:bodyPr/>
                    <a:lstStyle/>
                    <a:p>
                      <a:r>
                        <a:rPr lang="cs-CZ" dirty="0"/>
                        <a:t>1793</a:t>
                      </a:r>
                    </a:p>
                  </a:txBody>
                  <a:tcPr/>
                </a:tc>
                <a:tc>
                  <a:txBody>
                    <a:bodyPr/>
                    <a:lstStyle/>
                    <a:p>
                      <a:r>
                        <a:rPr lang="cs-CZ" dirty="0"/>
                        <a:t>7</a:t>
                      </a:r>
                    </a:p>
                  </a:txBody>
                  <a:tcPr/>
                </a:tc>
                <a:extLst>
                  <a:ext uri="{0D108BD9-81ED-4DB2-BD59-A6C34878D82A}">
                    <a16:rowId xmlns:a16="http://schemas.microsoft.com/office/drawing/2014/main" val="10010"/>
                  </a:ext>
                </a:extLst>
              </a:tr>
            </a:tbl>
          </a:graphicData>
        </a:graphic>
      </p:graphicFrame>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1722843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graphicFrame>
        <p:nvGraphicFramePr>
          <p:cNvPr id="4" name="Zástupný symbol pro obsah 3"/>
          <p:cNvGraphicFramePr>
            <a:graphicFrameLocks noGrp="1"/>
          </p:cNvGraphicFramePr>
          <p:nvPr>
            <p:ph sz="quarter" idx="1"/>
          </p:nvPr>
        </p:nvGraphicFramePr>
        <p:xfrm>
          <a:off x="1187625" y="1196746"/>
          <a:ext cx="6768750" cy="5112573"/>
        </p:xfrm>
        <a:graphic>
          <a:graphicData uri="http://schemas.openxmlformats.org/drawingml/2006/table">
            <a:tbl>
              <a:tblPr firstRow="1" bandRow="1">
                <a:tableStyleId>{5C22544A-7EE6-4342-B048-85BDC9FD1C3A}</a:tableStyleId>
              </a:tblPr>
              <a:tblGrid>
                <a:gridCol w="2256250">
                  <a:extLst>
                    <a:ext uri="{9D8B030D-6E8A-4147-A177-3AD203B41FA5}">
                      <a16:colId xmlns:a16="http://schemas.microsoft.com/office/drawing/2014/main" val="20000"/>
                    </a:ext>
                  </a:extLst>
                </a:gridCol>
                <a:gridCol w="2256250">
                  <a:extLst>
                    <a:ext uri="{9D8B030D-6E8A-4147-A177-3AD203B41FA5}">
                      <a16:colId xmlns:a16="http://schemas.microsoft.com/office/drawing/2014/main" val="20001"/>
                    </a:ext>
                  </a:extLst>
                </a:gridCol>
                <a:gridCol w="2256250">
                  <a:extLst>
                    <a:ext uri="{9D8B030D-6E8A-4147-A177-3AD203B41FA5}">
                      <a16:colId xmlns:a16="http://schemas.microsoft.com/office/drawing/2014/main" val="20002"/>
                    </a:ext>
                  </a:extLst>
                </a:gridCol>
              </a:tblGrid>
              <a:tr h="722385">
                <a:tc>
                  <a:txBody>
                    <a:bodyPr/>
                    <a:lstStyle/>
                    <a:p>
                      <a:pPr algn="l" fontAlgn="b"/>
                      <a:r>
                        <a:rPr lang="cs-CZ" sz="2000" u="none" strike="noStrike" dirty="0">
                          <a:effectLst/>
                        </a:rPr>
                        <a:t>Název</a:t>
                      </a:r>
                      <a:endParaRPr lang="cs-CZ" sz="2000" b="0" i="0" u="none" strike="noStrike" dirty="0">
                        <a:solidFill>
                          <a:srgbClr val="000000"/>
                        </a:solidFill>
                        <a:effectLst/>
                        <a:latin typeface="Calibri"/>
                      </a:endParaRPr>
                    </a:p>
                  </a:txBody>
                  <a:tcPr marL="9525" marR="9525" marT="9525" marB="0" anchor="b"/>
                </a:tc>
                <a:tc>
                  <a:txBody>
                    <a:bodyPr/>
                    <a:lstStyle/>
                    <a:p>
                      <a:pPr algn="l" fontAlgn="b"/>
                      <a:r>
                        <a:rPr lang="cs-CZ" sz="2000" u="none" strike="noStrike">
                          <a:effectLst/>
                        </a:rPr>
                        <a:t>Rok</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Počet Věží</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399108">
                <a:tc>
                  <a:txBody>
                    <a:bodyPr/>
                    <a:lstStyle/>
                    <a:p>
                      <a:pPr algn="l" fontAlgn="b"/>
                      <a:r>
                        <a:rPr lang="cs-CZ" sz="2000" u="none" strike="noStrike" dirty="0">
                          <a:effectLst/>
                        </a:rPr>
                        <a:t>Slavkov</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1760</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1</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399108">
                <a:tc>
                  <a:txBody>
                    <a:bodyPr/>
                    <a:lstStyle/>
                    <a:p>
                      <a:pPr algn="l" fontAlgn="b"/>
                      <a:r>
                        <a:rPr lang="cs-CZ" sz="2000" u="none" strike="noStrike" dirty="0">
                          <a:effectLst/>
                        </a:rPr>
                        <a:t>Hluboká</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1772</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3</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399108">
                <a:tc>
                  <a:txBody>
                    <a:bodyPr/>
                    <a:lstStyle/>
                    <a:p>
                      <a:pPr algn="l" fontAlgn="b"/>
                      <a:r>
                        <a:rPr lang="cs-CZ" sz="2000" u="none" strike="noStrike">
                          <a:effectLst/>
                        </a:rPr>
                        <a:t>Litomyšl</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1786</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3</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399108">
                <a:tc>
                  <a:txBody>
                    <a:bodyPr/>
                    <a:lstStyle/>
                    <a:p>
                      <a:pPr algn="l" fontAlgn="b"/>
                      <a:r>
                        <a:rPr lang="cs-CZ" sz="2000" u="none" strike="noStrike">
                          <a:effectLst/>
                        </a:rPr>
                        <a:t>Jaroměř</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1781</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b="0" i="0" u="none" strike="noStrike" dirty="0">
                          <a:solidFill>
                            <a:srgbClr val="000000"/>
                          </a:solidFill>
                          <a:effectLst/>
                          <a:latin typeface="Calibri"/>
                        </a:rPr>
                        <a:t>4</a:t>
                      </a:r>
                    </a:p>
                  </a:txBody>
                  <a:tcPr marL="9525" marR="9525" marT="9525" marB="0" anchor="b"/>
                </a:tc>
                <a:extLst>
                  <a:ext uri="{0D108BD9-81ED-4DB2-BD59-A6C34878D82A}">
                    <a16:rowId xmlns:a16="http://schemas.microsoft.com/office/drawing/2014/main" val="10004"/>
                  </a:ext>
                </a:extLst>
              </a:tr>
              <a:tr h="399108">
                <a:tc>
                  <a:txBody>
                    <a:bodyPr/>
                    <a:lstStyle/>
                    <a:p>
                      <a:pPr algn="l" fontAlgn="b"/>
                      <a:r>
                        <a:rPr lang="cs-CZ" sz="2000" u="none" strike="noStrike">
                          <a:effectLst/>
                        </a:rPr>
                        <a:t>Náměšť</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1797</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4</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399108">
                <a:tc>
                  <a:txBody>
                    <a:bodyPr/>
                    <a:lstStyle/>
                    <a:p>
                      <a:pPr algn="l" fontAlgn="b"/>
                      <a:r>
                        <a:rPr lang="cs-CZ" sz="2000" u="none" strike="noStrike">
                          <a:effectLst/>
                        </a:rPr>
                        <a:t>Slatiny</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1810</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5</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399108">
                <a:tc>
                  <a:txBody>
                    <a:bodyPr/>
                    <a:lstStyle/>
                    <a:p>
                      <a:pPr algn="l" fontAlgn="b"/>
                      <a:r>
                        <a:rPr lang="cs-CZ" sz="2000" u="none" strike="noStrike">
                          <a:effectLst/>
                        </a:rPr>
                        <a:t>Lány</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1813</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7</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399108">
                <a:tc>
                  <a:txBody>
                    <a:bodyPr/>
                    <a:lstStyle/>
                    <a:p>
                      <a:pPr algn="l" fontAlgn="b"/>
                      <a:r>
                        <a:rPr lang="cs-CZ" sz="2000" u="none" strike="noStrike">
                          <a:effectLst/>
                        </a:rPr>
                        <a:t>Trója</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1819</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6</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399108">
                <a:tc>
                  <a:txBody>
                    <a:bodyPr/>
                    <a:lstStyle/>
                    <a:p>
                      <a:pPr algn="l" fontAlgn="b"/>
                      <a:r>
                        <a:rPr lang="cs-CZ" sz="2000" u="none" strike="noStrike">
                          <a:effectLst/>
                        </a:rPr>
                        <a:t>Jezeří</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1827</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7</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399108">
                <a:tc>
                  <a:txBody>
                    <a:bodyPr/>
                    <a:lstStyle/>
                    <a:p>
                      <a:pPr algn="l" fontAlgn="b"/>
                      <a:r>
                        <a:rPr lang="cs-CZ" sz="2000" u="none" strike="noStrike">
                          <a:effectLst/>
                        </a:rPr>
                        <a:t>Opočno</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1824</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8</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399108">
                <a:tc>
                  <a:txBody>
                    <a:bodyPr/>
                    <a:lstStyle/>
                    <a:p>
                      <a:pPr algn="l" fontAlgn="b"/>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1803</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5,8</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541703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 získat data</a:t>
            </a:r>
          </a:p>
        </p:txBody>
      </p:sp>
      <p:sp>
        <p:nvSpPr>
          <p:cNvPr id="3" name="Zástupný symbol pro obsah 2"/>
          <p:cNvSpPr>
            <a:spLocks noGrp="1"/>
          </p:cNvSpPr>
          <p:nvPr>
            <p:ph sz="quarter" idx="1"/>
          </p:nvPr>
        </p:nvSpPr>
        <p:spPr/>
        <p:txBody>
          <a:bodyPr/>
          <a:lstStyle/>
          <a:p>
            <a:r>
              <a:rPr lang="cs-CZ" dirty="0"/>
              <a:t>Existující datové soubory</a:t>
            </a:r>
          </a:p>
          <a:p>
            <a:pPr lvl="1"/>
            <a:r>
              <a:rPr lang="cs-CZ" dirty="0"/>
              <a:t>Nemusíme mít k dispozici přesně to, co chceme</a:t>
            </a:r>
          </a:p>
          <a:p>
            <a:pPr lvl="1"/>
            <a:r>
              <a:rPr lang="cs-CZ" dirty="0"/>
              <a:t>Časově a finančně nenáročné</a:t>
            </a:r>
          </a:p>
          <a:p>
            <a:r>
              <a:rPr lang="cs-CZ" dirty="0"/>
              <a:t>Sběr vlastních dat</a:t>
            </a:r>
          </a:p>
          <a:p>
            <a:pPr lvl="1"/>
            <a:r>
              <a:rPr lang="cs-CZ" dirty="0"/>
              <a:t>Některá data je možné vytvořit</a:t>
            </a:r>
          </a:p>
          <a:p>
            <a:pPr lvl="2"/>
            <a:r>
              <a:rPr lang="cs-CZ" dirty="0"/>
              <a:t>Kvantitativní obsahová analýzy</a:t>
            </a:r>
          </a:p>
          <a:p>
            <a:pPr lvl="2"/>
            <a:r>
              <a:rPr lang="cs-CZ" dirty="0"/>
              <a:t>pozorování</a:t>
            </a:r>
          </a:p>
          <a:p>
            <a:pPr lvl="1"/>
            <a:r>
              <a:rPr lang="cs-CZ" dirty="0"/>
              <a:t>Některá data je možné vytvořit jen velmi obtížně</a:t>
            </a:r>
          </a:p>
          <a:p>
            <a:pPr lvl="2"/>
            <a:r>
              <a:rPr lang="cs-CZ" dirty="0"/>
              <a:t>Typicky dotazníkové šetření</a:t>
            </a:r>
          </a:p>
          <a:p>
            <a:pPr lvl="1"/>
            <a:endParaRPr lang="cs-CZ" dirty="0"/>
          </a:p>
        </p:txBody>
      </p:sp>
    </p:spTree>
    <p:extLst>
      <p:ext uri="{BB962C8B-B14F-4D97-AF65-F5344CB8AC3E}">
        <p14:creationId xmlns:p14="http://schemas.microsoft.com/office/powerpoint/2010/main" val="2836097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Zdroje dat</a:t>
            </a:r>
          </a:p>
        </p:txBody>
      </p:sp>
      <p:sp>
        <p:nvSpPr>
          <p:cNvPr id="3" name="Zástupný symbol pro obsah 2"/>
          <p:cNvSpPr>
            <a:spLocks noGrp="1"/>
          </p:cNvSpPr>
          <p:nvPr>
            <p:ph sz="quarter" idx="1"/>
          </p:nvPr>
        </p:nvSpPr>
        <p:spPr/>
        <p:txBody>
          <a:bodyPr/>
          <a:lstStyle/>
          <a:p>
            <a:r>
              <a:rPr lang="cs-CZ" dirty="0"/>
              <a:t>Databáze</a:t>
            </a:r>
          </a:p>
          <a:p>
            <a:pPr lvl="1"/>
            <a:r>
              <a:rPr lang="cs-CZ" dirty="0"/>
              <a:t>Mezinárodní (ZACAT)</a:t>
            </a:r>
          </a:p>
          <a:p>
            <a:pPr lvl="1"/>
            <a:r>
              <a:rPr lang="cs-CZ" dirty="0"/>
              <a:t>Domácí (</a:t>
            </a:r>
            <a:r>
              <a:rPr lang="cs-CZ" dirty="0" err="1"/>
              <a:t>nesstar</a:t>
            </a:r>
            <a:r>
              <a:rPr lang="cs-CZ" dirty="0"/>
              <a:t>)</a:t>
            </a:r>
          </a:p>
          <a:p>
            <a:r>
              <a:rPr lang="cs-CZ" dirty="0"/>
              <a:t>Volební komise</a:t>
            </a:r>
          </a:p>
          <a:p>
            <a:r>
              <a:rPr lang="cs-CZ" dirty="0"/>
              <a:t>Statistické úřady</a:t>
            </a:r>
          </a:p>
          <a:p>
            <a:r>
              <a:rPr lang="cs-CZ" dirty="0"/>
              <a:t>Databáze ministerstev a jiných úřadů</a:t>
            </a:r>
          </a:p>
          <a:p>
            <a:endParaRPr lang="cs-CZ" dirty="0"/>
          </a:p>
          <a:p>
            <a:r>
              <a:rPr lang="cs-CZ" dirty="0"/>
              <a:t>Žádost o informaci (106)</a:t>
            </a:r>
          </a:p>
        </p:txBody>
      </p:sp>
    </p:spTree>
    <p:extLst>
      <p:ext uri="{BB962C8B-B14F-4D97-AF65-F5344CB8AC3E}">
        <p14:creationId xmlns:p14="http://schemas.microsoft.com/office/powerpoint/2010/main" val="2306214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BE2A51-2454-432B-804A-4E800259DCCF}"/>
              </a:ext>
            </a:extLst>
          </p:cNvPr>
          <p:cNvSpPr>
            <a:spLocks noGrp="1"/>
          </p:cNvSpPr>
          <p:nvPr>
            <p:ph type="title"/>
          </p:nvPr>
        </p:nvSpPr>
        <p:spPr/>
        <p:txBody>
          <a:bodyPr/>
          <a:lstStyle/>
          <a:p>
            <a:r>
              <a:rPr lang="cs-CZ" dirty="0"/>
              <a:t>Volební studie - zdroje</a:t>
            </a:r>
          </a:p>
        </p:txBody>
      </p:sp>
      <p:sp>
        <p:nvSpPr>
          <p:cNvPr id="3" name="Zástupný obsah 2">
            <a:extLst>
              <a:ext uri="{FF2B5EF4-FFF2-40B4-BE49-F238E27FC236}">
                <a16:creationId xmlns:a16="http://schemas.microsoft.com/office/drawing/2014/main" id="{D075AB06-9472-468A-804D-F5CC68C2BD8C}"/>
              </a:ext>
            </a:extLst>
          </p:cNvPr>
          <p:cNvSpPr>
            <a:spLocks noGrp="1"/>
          </p:cNvSpPr>
          <p:nvPr>
            <p:ph idx="1"/>
          </p:nvPr>
        </p:nvSpPr>
        <p:spPr/>
        <p:txBody>
          <a:bodyPr/>
          <a:lstStyle/>
          <a:p>
            <a:r>
              <a:rPr lang="cs-CZ" dirty="0"/>
              <a:t>Volební studie za ČR dostupné zde:</a:t>
            </a:r>
          </a:p>
          <a:p>
            <a:pPr lvl="1"/>
            <a:r>
              <a:rPr lang="cs-CZ" dirty="0">
                <a:hlinkClick r:id="rId2"/>
              </a:rPr>
              <a:t>http://nesstar.soc.cas.cz/webview/</a:t>
            </a:r>
            <a:endParaRPr lang="cs-CZ" dirty="0"/>
          </a:p>
          <a:p>
            <a:r>
              <a:rPr lang="cs-CZ" dirty="0"/>
              <a:t>Komparativní sada volebních studií:</a:t>
            </a:r>
          </a:p>
          <a:p>
            <a:pPr lvl="1"/>
            <a:r>
              <a:rPr lang="cs-CZ" dirty="0">
                <a:hlinkClick r:id="rId3"/>
              </a:rPr>
              <a:t>https://cses.org/data-download/download-data-documentation/election-studies/</a:t>
            </a:r>
            <a:endParaRPr lang="cs-CZ" dirty="0"/>
          </a:p>
          <a:p>
            <a:pPr lvl="1"/>
            <a:r>
              <a:rPr lang="cs-CZ" dirty="0"/>
              <a:t>https://u.osu.edu/cnep/surveys/surveys-through-2012/</a:t>
            </a:r>
          </a:p>
          <a:p>
            <a:r>
              <a:rPr lang="cs-CZ" dirty="0"/>
              <a:t>Volební studie různých zemí:</a:t>
            </a:r>
          </a:p>
          <a:p>
            <a:pPr lvl="1"/>
            <a:r>
              <a:rPr lang="cs-CZ" dirty="0"/>
              <a:t>https://zacat.gesis.org/webview/</a:t>
            </a:r>
          </a:p>
        </p:txBody>
      </p:sp>
    </p:spTree>
    <p:extLst>
      <p:ext uri="{BB962C8B-B14F-4D97-AF65-F5344CB8AC3E}">
        <p14:creationId xmlns:p14="http://schemas.microsoft.com/office/powerpoint/2010/main" val="3072439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31E2A0-8194-4B79-8674-BFBAD1608A6B}"/>
              </a:ext>
            </a:extLst>
          </p:cNvPr>
          <p:cNvSpPr>
            <a:spLocks noGrp="1"/>
          </p:cNvSpPr>
          <p:nvPr>
            <p:ph type="title"/>
          </p:nvPr>
        </p:nvSpPr>
        <p:spPr/>
        <p:txBody>
          <a:bodyPr/>
          <a:lstStyle/>
          <a:p>
            <a:r>
              <a:rPr lang="cs-CZ" dirty="0"/>
              <a:t>Průzkumy veřejného mínění</a:t>
            </a:r>
          </a:p>
        </p:txBody>
      </p:sp>
      <p:sp>
        <p:nvSpPr>
          <p:cNvPr id="3" name="Zástupný obsah 2">
            <a:extLst>
              <a:ext uri="{FF2B5EF4-FFF2-40B4-BE49-F238E27FC236}">
                <a16:creationId xmlns:a16="http://schemas.microsoft.com/office/drawing/2014/main" id="{2C5B66B6-EED8-46CE-8812-3490A1BC5810}"/>
              </a:ext>
            </a:extLst>
          </p:cNvPr>
          <p:cNvSpPr>
            <a:spLocks noGrp="1"/>
          </p:cNvSpPr>
          <p:nvPr>
            <p:ph idx="1"/>
          </p:nvPr>
        </p:nvSpPr>
        <p:spPr/>
        <p:txBody>
          <a:bodyPr/>
          <a:lstStyle/>
          <a:p>
            <a:r>
              <a:rPr lang="cs-CZ" dirty="0"/>
              <a:t>Obvykle dostupné jen souhrnné výsledky</a:t>
            </a:r>
          </a:p>
          <a:p>
            <a:r>
              <a:rPr lang="cs-CZ" dirty="0"/>
              <a:t>Výjimky: CVVM a výzkumy pro ČT</a:t>
            </a:r>
          </a:p>
          <a:p>
            <a:r>
              <a:rPr lang="cs-CZ" dirty="0"/>
              <a:t>Měsíční řady (přerušeno </a:t>
            </a:r>
            <a:r>
              <a:rPr lang="cs-CZ" dirty="0" err="1"/>
              <a:t>covidem</a:t>
            </a:r>
            <a:r>
              <a:rPr lang="cs-CZ" dirty="0"/>
              <a:t>)</a:t>
            </a:r>
          </a:p>
          <a:p>
            <a:r>
              <a:rPr lang="cs-CZ" dirty="0"/>
              <a:t>Vždy otázka na preferovanou stranu</a:t>
            </a:r>
          </a:p>
          <a:p>
            <a:r>
              <a:rPr lang="cs-CZ" dirty="0"/>
              <a:t>Občas baterie na volby (komunální, krajské)</a:t>
            </a:r>
          </a:p>
          <a:p>
            <a:r>
              <a:rPr lang="cs-CZ" dirty="0"/>
              <a:t>Široké spektrum otázek</a:t>
            </a:r>
          </a:p>
          <a:p>
            <a:endParaRPr lang="cs-CZ" dirty="0"/>
          </a:p>
        </p:txBody>
      </p:sp>
    </p:spTree>
    <p:extLst>
      <p:ext uri="{BB962C8B-B14F-4D97-AF65-F5344CB8AC3E}">
        <p14:creationId xmlns:p14="http://schemas.microsoft.com/office/powerpoint/2010/main" val="473168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64E05E-D03E-4B63-8489-AD2A50EBB055}"/>
              </a:ext>
            </a:extLst>
          </p:cNvPr>
          <p:cNvSpPr>
            <a:spLocks noGrp="1"/>
          </p:cNvSpPr>
          <p:nvPr>
            <p:ph type="title"/>
          </p:nvPr>
        </p:nvSpPr>
        <p:spPr/>
        <p:txBody>
          <a:bodyPr/>
          <a:lstStyle/>
          <a:p>
            <a:r>
              <a:rPr lang="cs-CZ" dirty="0"/>
              <a:t>Průzkumy veřejného mínění</a:t>
            </a:r>
          </a:p>
        </p:txBody>
      </p:sp>
      <p:sp>
        <p:nvSpPr>
          <p:cNvPr id="3" name="Zástupný obsah 2">
            <a:extLst>
              <a:ext uri="{FF2B5EF4-FFF2-40B4-BE49-F238E27FC236}">
                <a16:creationId xmlns:a16="http://schemas.microsoft.com/office/drawing/2014/main" id="{8C82FDF5-AC9C-46B7-80CF-15D632C5B3FF}"/>
              </a:ext>
            </a:extLst>
          </p:cNvPr>
          <p:cNvSpPr>
            <a:spLocks noGrp="1"/>
          </p:cNvSpPr>
          <p:nvPr>
            <p:ph idx="1"/>
          </p:nvPr>
        </p:nvSpPr>
        <p:spPr/>
        <p:txBody>
          <a:bodyPr/>
          <a:lstStyle/>
          <a:p>
            <a:r>
              <a:rPr lang="cs-CZ" dirty="0">
                <a:hlinkClick r:id="rId2">
                  <a:extLst>
                    <a:ext uri="{A12FA001-AC4F-418D-AE19-62706E023703}">
                      <ahyp:hlinkClr xmlns:ahyp="http://schemas.microsoft.com/office/drawing/2018/hyperlinkcolor" val="tx"/>
                    </a:ext>
                  </a:extLst>
                </a:hlinkClick>
              </a:rPr>
              <a:t>ČR</a:t>
            </a:r>
          </a:p>
          <a:p>
            <a:pPr lvl="1"/>
            <a:r>
              <a:rPr lang="cs-CZ" dirty="0">
                <a:hlinkClick r:id="rId2"/>
              </a:rPr>
              <a:t>http://nesstar.soc.cas.cz/webview/</a:t>
            </a:r>
            <a:endParaRPr lang="cs-CZ" dirty="0"/>
          </a:p>
          <a:p>
            <a:r>
              <a:rPr lang="cs-CZ" dirty="0"/>
              <a:t>Evropa</a:t>
            </a:r>
          </a:p>
          <a:p>
            <a:pPr lvl="1"/>
            <a:r>
              <a:rPr lang="cs-CZ" dirty="0">
                <a:hlinkClick r:id="rId3"/>
              </a:rPr>
              <a:t>https://www.cessda.eu/About/Consortium</a:t>
            </a:r>
          </a:p>
          <a:p>
            <a:pPr lvl="1"/>
            <a:r>
              <a:rPr lang="cs-CZ" dirty="0">
                <a:hlinkClick r:id="rId3"/>
              </a:rPr>
              <a:t>https://datacatalogue.cessda.eu/</a:t>
            </a:r>
            <a:endParaRPr lang="cs-CZ" dirty="0"/>
          </a:p>
          <a:p>
            <a:r>
              <a:rPr lang="cs-CZ" dirty="0"/>
              <a:t>Eurobarometr</a:t>
            </a:r>
          </a:p>
          <a:p>
            <a:pPr lvl="1"/>
            <a:r>
              <a:rPr lang="cs-CZ" dirty="0"/>
              <a:t>https://zacat.gesis.org/webview/</a:t>
            </a:r>
          </a:p>
          <a:p>
            <a:pPr lvl="1"/>
            <a:endParaRPr lang="cs-CZ" dirty="0"/>
          </a:p>
        </p:txBody>
      </p:sp>
    </p:spTree>
    <p:extLst>
      <p:ext uri="{BB962C8B-B14F-4D97-AF65-F5344CB8AC3E}">
        <p14:creationId xmlns:p14="http://schemas.microsoft.com/office/powerpoint/2010/main" val="535388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182ECD-2DAF-4846-B977-779F96E216BD}"/>
              </a:ext>
            </a:extLst>
          </p:cNvPr>
          <p:cNvSpPr>
            <a:spLocks noGrp="1"/>
          </p:cNvSpPr>
          <p:nvPr>
            <p:ph type="title"/>
          </p:nvPr>
        </p:nvSpPr>
        <p:spPr/>
        <p:txBody>
          <a:bodyPr/>
          <a:lstStyle/>
          <a:p>
            <a:r>
              <a:rPr lang="cs-CZ" dirty="0"/>
              <a:t>Další zdroje dat o volbách</a:t>
            </a:r>
          </a:p>
        </p:txBody>
      </p:sp>
      <p:sp>
        <p:nvSpPr>
          <p:cNvPr id="3" name="Zástupný obsah 2">
            <a:extLst>
              <a:ext uri="{FF2B5EF4-FFF2-40B4-BE49-F238E27FC236}">
                <a16:creationId xmlns:a16="http://schemas.microsoft.com/office/drawing/2014/main" id="{679B6686-4F04-457A-9B84-87758F762240}"/>
              </a:ext>
            </a:extLst>
          </p:cNvPr>
          <p:cNvSpPr>
            <a:spLocks noGrp="1"/>
          </p:cNvSpPr>
          <p:nvPr>
            <p:ph idx="1"/>
          </p:nvPr>
        </p:nvSpPr>
        <p:spPr/>
        <p:txBody>
          <a:bodyPr/>
          <a:lstStyle/>
          <a:p>
            <a:r>
              <a:rPr lang="cs-CZ" dirty="0"/>
              <a:t>Volební pravidla a jejich dodržování</a:t>
            </a:r>
          </a:p>
          <a:p>
            <a:r>
              <a:rPr lang="cs-CZ" dirty="0">
                <a:hlinkClick r:id="rId2"/>
              </a:rPr>
              <a:t>https://aceproject.org/regions-en/countries-and-territories/CZ</a:t>
            </a:r>
            <a:endParaRPr lang="cs-CZ" dirty="0"/>
          </a:p>
          <a:p>
            <a:r>
              <a:rPr lang="cs-CZ" dirty="0">
                <a:hlinkClick r:id="rId3"/>
              </a:rPr>
              <a:t>https://www.electoralintegrityproject.com/data-1</a:t>
            </a:r>
            <a:endParaRPr lang="cs-CZ" dirty="0"/>
          </a:p>
          <a:p>
            <a:r>
              <a:rPr lang="cs-CZ" dirty="0"/>
              <a:t>Strany</a:t>
            </a:r>
          </a:p>
          <a:p>
            <a:pPr lvl="1"/>
            <a:r>
              <a:rPr lang="cs-CZ" dirty="0"/>
              <a:t>Pozice: </a:t>
            </a:r>
            <a:r>
              <a:rPr lang="cs-CZ" dirty="0">
                <a:hlinkClick r:id="rId4"/>
              </a:rPr>
              <a:t>https://www.chesdata.eu/our-surveys</a:t>
            </a:r>
            <a:endParaRPr lang="cs-CZ" dirty="0"/>
          </a:p>
          <a:p>
            <a:pPr lvl="1"/>
            <a:r>
              <a:rPr lang="cs-CZ" dirty="0"/>
              <a:t>Volební programy: </a:t>
            </a:r>
            <a:r>
              <a:rPr lang="cs-CZ" dirty="0">
                <a:hlinkClick r:id="rId5"/>
              </a:rPr>
              <a:t>https://manifesto-project.wzb.eu/datasets</a:t>
            </a:r>
            <a:endParaRPr lang="cs-CZ" dirty="0"/>
          </a:p>
          <a:p>
            <a:pPr lvl="1"/>
            <a:r>
              <a:rPr lang="cs-CZ" dirty="0"/>
              <a:t>Zisky, křesla ve vládě: </a:t>
            </a:r>
            <a:r>
              <a:rPr lang="cs-CZ" dirty="0">
                <a:hlinkClick r:id="rId6"/>
              </a:rPr>
              <a:t>http://www.parlgov.org/</a:t>
            </a:r>
            <a:endParaRPr lang="cs-CZ" dirty="0"/>
          </a:p>
          <a:p>
            <a:pPr marL="0" indent="0">
              <a:buNone/>
            </a:pPr>
            <a:endParaRPr lang="cs-CZ" dirty="0"/>
          </a:p>
        </p:txBody>
      </p:sp>
    </p:spTree>
    <p:extLst>
      <p:ext uri="{BB962C8B-B14F-4D97-AF65-F5344CB8AC3E}">
        <p14:creationId xmlns:p14="http://schemas.microsoft.com/office/powerpoint/2010/main" val="304493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lstStyle/>
          <a:p>
            <a:endParaRPr lang="cs-CZ" dirty="0"/>
          </a:p>
        </p:txBody>
      </p:sp>
      <p:pic>
        <p:nvPicPr>
          <p:cNvPr id="11"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0" y="0"/>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263680" y="5680"/>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138939" y="-2253"/>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158788" y="-10031"/>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034047" y="-17964"/>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 y="15770"/>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124815" y="-19083"/>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101920" y="-17964"/>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33974" y="-1003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158788" y="-40974"/>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112217" y="-17964"/>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67947" y="-1020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92761" y="-3367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122736" y="-40974"/>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 y="1155788"/>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263679" y="1161468"/>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138938" y="1153535"/>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158787" y="1145757"/>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034046" y="1137824"/>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0" y="1171558"/>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124814" y="1136705"/>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101919" y="1137824"/>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33973" y="1145757"/>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158787" y="1114814"/>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112216" y="1137824"/>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67946" y="1145587"/>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92760" y="1122117"/>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122735" y="1114814"/>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825" y="2324316"/>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195855" y="2329996"/>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071114" y="2322063"/>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90963" y="2314285"/>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966222" y="2306352"/>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7824" y="2340086"/>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056990" y="2305233"/>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034095" y="2306352"/>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66149" y="2314285"/>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090963" y="2283342"/>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044392" y="2306352"/>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00122" y="2314115"/>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24936" y="2290645"/>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054911" y="2283342"/>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825" y="3473174"/>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195855" y="3478854"/>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071114" y="3470921"/>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90963" y="3463143"/>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966222" y="3455210"/>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7824" y="3488944"/>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056990" y="345409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034095" y="3455210"/>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66149" y="3463143"/>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090963" y="3432200"/>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044392" y="3455210"/>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00122" y="3462973"/>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24936" y="3439503"/>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054911" y="3432200"/>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3534" y="1637300"/>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277214" y="1642980"/>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152473" y="1635047"/>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172322" y="1627269"/>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047581" y="1619336"/>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3535" y="1653070"/>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138349" y="1618217"/>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115454" y="1619336"/>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47508" y="1627269"/>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172322" y="1596326"/>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125751" y="1619336"/>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81481" y="1627099"/>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206295" y="1603629"/>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136270" y="1596326"/>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6089" y="4616501"/>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197591" y="4622181"/>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072850" y="4614248"/>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92699" y="4606470"/>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967958" y="4598537"/>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6088" y="463227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058726" y="4597418"/>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035831" y="4598537"/>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67885" y="4606470"/>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092699" y="4575527"/>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046128" y="4598537"/>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01858" y="4606300"/>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26672" y="4582830"/>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056647" y="4575527"/>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078" y="5768352"/>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258602" y="5774032"/>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133861" y="5766099"/>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153710" y="5758321"/>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028969" y="5750388"/>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077" y="5784122"/>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119737" y="5749269"/>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096842" y="5750388"/>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28896" y="575832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153710" y="5727378"/>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107139" y="5750388"/>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62869" y="575815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87683" y="573468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117658" y="5727378"/>
            <a:ext cx="1036316" cy="1151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798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a:xfrm>
            <a:off x="179512" y="5733256"/>
            <a:ext cx="8246716" cy="360040"/>
          </a:xfrm>
        </p:spPr>
        <p:txBody>
          <a:bodyPr>
            <a:normAutofit fontScale="47500" lnSpcReduction="20000"/>
          </a:bodyPr>
          <a:lstStyle/>
          <a:p>
            <a:r>
              <a:rPr lang="cs-CZ" dirty="0"/>
              <a:t>http://3.bp.blogspot.com/_ozHIgiPMIOE/TPVGnEkP3OI/AAAAAAAAAEA/sybAd0IEABA/s1600/Picture%2B6.png</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96752"/>
            <a:ext cx="8246716"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459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dirty="0"/>
          </a:p>
        </p:txBody>
      </p:sp>
      <p:pic>
        <p:nvPicPr>
          <p:cNvPr id="6146" name="Picture 2" descr="http://img8.rajce.idnes.cz/d0803/5/5345/5345682_e1124e3bb500c3df3fc1802ce6867b26/images/kolaz_zamky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60" y="3451424"/>
            <a:ext cx="3138938" cy="348770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mg8.rajce.idnes.cz/d0803/5/5345/5345682_e1124e3bb500c3df3fc1802ce6867b26/images/KOLAZ_ZAMKY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62" y="-5680"/>
            <a:ext cx="3131840" cy="34798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img8.rajce.idnes.cz/d0803/5/5345/5345682_e1124e3bb500c3df3fc1802ce6867b26/images/KOLAZ_ZAMKY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0278" y="3472902"/>
            <a:ext cx="3131840" cy="34798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mg8.rajce.idnes.cz/d0803/5/5345/5345682_e1124e3bb500c3df3fc1802ce6867b26/images/KOLAZ_ZAMKY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2118" y="0"/>
            <a:ext cx="3131840" cy="34798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mg8.rajce.idnes.cz/d0803/5/5345/5345682_e1124e3bb500c3df3fc1802ce6867b26/images/kolaz_zamky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0278" y="-13567"/>
            <a:ext cx="3138938" cy="34877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mg8.rajce.idnes.cz/d0803/5/5345/5345682_e1124e3bb500c3df3fc1802ce6867b26/images/kolaz_zamky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2118" y="3465015"/>
            <a:ext cx="3138938" cy="348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365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Vzorek</a:t>
            </a:r>
          </a:p>
        </p:txBody>
      </p:sp>
      <p:sp>
        <p:nvSpPr>
          <p:cNvPr id="3" name="Zástupný symbol pro obsah 2"/>
          <p:cNvSpPr>
            <a:spLocks noGrp="1"/>
          </p:cNvSpPr>
          <p:nvPr>
            <p:ph sz="quarter" idx="1"/>
          </p:nvPr>
        </p:nvSpPr>
        <p:spPr/>
        <p:txBody>
          <a:bodyPr>
            <a:normAutofit lnSpcReduction="10000"/>
          </a:bodyPr>
          <a:lstStyle/>
          <a:p>
            <a:r>
              <a:rPr lang="cs-CZ" dirty="0"/>
              <a:t>Náhodný výběr</a:t>
            </a:r>
          </a:p>
          <a:p>
            <a:pPr lvl="1"/>
            <a:r>
              <a:rPr lang="cs-CZ" dirty="0"/>
              <a:t>Reprezentativnost</a:t>
            </a:r>
          </a:p>
          <a:p>
            <a:pPr lvl="1"/>
            <a:r>
              <a:rPr lang="cs-CZ" dirty="0"/>
              <a:t>Náročný na zdroje</a:t>
            </a:r>
          </a:p>
          <a:p>
            <a:r>
              <a:rPr lang="cs-CZ" dirty="0"/>
              <a:t>Nenáhodný výběr</a:t>
            </a:r>
          </a:p>
          <a:p>
            <a:pPr lvl="1"/>
            <a:r>
              <a:rPr lang="cs-CZ" dirty="0"/>
              <a:t>Týká se všech způsobů sběru skrze internet</a:t>
            </a:r>
          </a:p>
          <a:p>
            <a:pPr lvl="1"/>
            <a:r>
              <a:rPr lang="cs-CZ" dirty="0"/>
              <a:t>Záměrný výběr</a:t>
            </a:r>
          </a:p>
          <a:p>
            <a:pPr lvl="1"/>
            <a:r>
              <a:rPr lang="cs-CZ" dirty="0"/>
              <a:t>Snaha maximalizovat varianci</a:t>
            </a:r>
          </a:p>
          <a:p>
            <a:pPr lvl="1"/>
            <a:endParaRPr lang="cs-CZ" dirty="0"/>
          </a:p>
          <a:p>
            <a:r>
              <a:rPr lang="cs-CZ" dirty="0"/>
              <a:t>Populace (základní soubor) – N</a:t>
            </a:r>
          </a:p>
          <a:p>
            <a:r>
              <a:rPr lang="cs-CZ" dirty="0"/>
              <a:t>Vzorek (výběrový soubor) – n</a:t>
            </a:r>
          </a:p>
          <a:p>
            <a:r>
              <a:rPr lang="cs-CZ" dirty="0"/>
              <a:t>Jedinec – X</a:t>
            </a:r>
          </a:p>
          <a:p>
            <a:r>
              <a:rPr lang="cs-CZ" dirty="0"/>
              <a:t>Případ – x</a:t>
            </a:r>
          </a:p>
          <a:p>
            <a:pPr lvl="1"/>
            <a:endParaRPr lang="cs-CZ" dirty="0"/>
          </a:p>
        </p:txBody>
      </p:sp>
    </p:spTree>
    <p:extLst>
      <p:ext uri="{BB962C8B-B14F-4D97-AF65-F5344CB8AC3E}">
        <p14:creationId xmlns:p14="http://schemas.microsoft.com/office/powerpoint/2010/main" val="920283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Vlastní dotazníkový výzkum</a:t>
            </a:r>
          </a:p>
        </p:txBody>
      </p:sp>
      <p:sp>
        <p:nvSpPr>
          <p:cNvPr id="3" name="Zástupný symbol pro obsah 2"/>
          <p:cNvSpPr>
            <a:spLocks noGrp="1"/>
          </p:cNvSpPr>
          <p:nvPr>
            <p:ph sz="quarter" idx="1"/>
          </p:nvPr>
        </p:nvSpPr>
        <p:spPr/>
        <p:txBody>
          <a:bodyPr/>
          <a:lstStyle/>
          <a:p>
            <a:r>
              <a:rPr lang="cs-CZ" dirty="0"/>
              <a:t>Riskantní varianta</a:t>
            </a:r>
          </a:p>
          <a:p>
            <a:r>
              <a:rPr lang="cs-CZ" dirty="0"/>
              <a:t>Důležité zvážit</a:t>
            </a:r>
          </a:p>
          <a:p>
            <a:pPr lvl="1"/>
            <a:r>
              <a:rPr lang="cs-CZ" dirty="0"/>
              <a:t>Co je populace?</a:t>
            </a:r>
          </a:p>
          <a:p>
            <a:pPr lvl="1"/>
            <a:r>
              <a:rPr lang="cs-CZ" dirty="0"/>
              <a:t>Dokáži získat reprezentativní vzorek dané populace?</a:t>
            </a:r>
          </a:p>
          <a:p>
            <a:pPr lvl="1"/>
            <a:r>
              <a:rPr lang="cs-CZ" dirty="0"/>
              <a:t>Jaké budu moci formulovat závěry, pokud nebudu mít reprezentativní vzorek?</a:t>
            </a:r>
          </a:p>
          <a:p>
            <a:pPr lvl="1"/>
            <a:r>
              <a:rPr lang="cs-CZ" dirty="0"/>
              <a:t>V případě sběru na internetu: Je zde populace přítomná?</a:t>
            </a:r>
          </a:p>
          <a:p>
            <a:pPr lvl="1"/>
            <a:endParaRPr lang="cs-CZ" dirty="0"/>
          </a:p>
          <a:p>
            <a:pPr lvl="1"/>
            <a:r>
              <a:rPr lang="cs-CZ" dirty="0"/>
              <a:t>V návrhu výzkumu není potřeba předložit hotový dotazník (na co se budete ptát by měla ukázat sekce operacionalizace)</a:t>
            </a:r>
          </a:p>
        </p:txBody>
      </p:sp>
    </p:spTree>
    <p:extLst>
      <p:ext uri="{BB962C8B-B14F-4D97-AF65-F5344CB8AC3E}">
        <p14:creationId xmlns:p14="http://schemas.microsoft.com/office/powerpoint/2010/main" val="1795717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sz="quarter" idx="1"/>
          </p:nvPr>
        </p:nvSpPr>
        <p:spPr/>
        <p:txBody>
          <a:bodyPr/>
          <a:lstStyle/>
          <a:p>
            <a:endParaRPr lang="cs-CZ"/>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31899"/>
            <a:ext cx="7932489" cy="464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336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5122" name="Picture 2" descr="http://2.bp.blogspot.com/-M7AhNxDtlO8/TWTmMroV6ZI/AAAAAAAAAF4/1IlpXG2NxJU/s1600/Neuschwanstein+Cas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12590"/>
            <a:ext cx="7488832" cy="538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260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graphicFrame>
        <p:nvGraphicFramePr>
          <p:cNvPr id="12" name="Zástupný symbol pro obsah 11"/>
          <p:cNvGraphicFramePr>
            <a:graphicFrameLocks noGrp="1"/>
          </p:cNvGraphicFramePr>
          <p:nvPr>
            <p:ph sz="quarter" idx="1"/>
            <p:extLst>
              <p:ext uri="{D42A27DB-BD31-4B8C-83A1-F6EECF244321}">
                <p14:modId xmlns:p14="http://schemas.microsoft.com/office/powerpoint/2010/main" val="2549789942"/>
              </p:ext>
            </p:extLst>
          </p:nvPr>
        </p:nvGraphicFramePr>
        <p:xfrm>
          <a:off x="179512" y="1700808"/>
          <a:ext cx="8568952" cy="283972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1296144">
                  <a:extLst>
                    <a:ext uri="{9D8B030D-6E8A-4147-A177-3AD203B41FA5}">
                      <a16:colId xmlns:a16="http://schemas.microsoft.com/office/drawing/2014/main" val="20006"/>
                    </a:ext>
                  </a:extLst>
                </a:gridCol>
                <a:gridCol w="648072">
                  <a:extLst>
                    <a:ext uri="{9D8B030D-6E8A-4147-A177-3AD203B41FA5}">
                      <a16:colId xmlns:a16="http://schemas.microsoft.com/office/drawing/2014/main" val="20007"/>
                    </a:ext>
                  </a:extLst>
                </a:gridCol>
                <a:gridCol w="792088">
                  <a:extLst>
                    <a:ext uri="{9D8B030D-6E8A-4147-A177-3AD203B41FA5}">
                      <a16:colId xmlns:a16="http://schemas.microsoft.com/office/drawing/2014/main" val="20008"/>
                    </a:ext>
                  </a:extLst>
                </a:gridCol>
                <a:gridCol w="360040">
                  <a:extLst>
                    <a:ext uri="{9D8B030D-6E8A-4147-A177-3AD203B41FA5}">
                      <a16:colId xmlns:a16="http://schemas.microsoft.com/office/drawing/2014/main" val="20009"/>
                    </a:ext>
                  </a:extLst>
                </a:gridCol>
              </a:tblGrid>
              <a:tr h="370840">
                <a:tc>
                  <a:txBody>
                    <a:bodyPr/>
                    <a:lstStyle/>
                    <a:p>
                      <a:r>
                        <a:rPr lang="cs-CZ" dirty="0"/>
                        <a:t>název</a:t>
                      </a:r>
                    </a:p>
                  </a:txBody>
                  <a:tcPr/>
                </a:tc>
                <a:tc>
                  <a:txBody>
                    <a:bodyPr/>
                    <a:lstStyle/>
                    <a:p>
                      <a:r>
                        <a:rPr lang="cs-CZ" dirty="0"/>
                        <a:t>rok</a:t>
                      </a:r>
                    </a:p>
                  </a:txBody>
                  <a:tcPr/>
                </a:tc>
                <a:tc>
                  <a:txBody>
                    <a:bodyPr/>
                    <a:lstStyle/>
                    <a:p>
                      <a:r>
                        <a:rPr lang="cs-CZ" dirty="0"/>
                        <a:t>šířka</a:t>
                      </a:r>
                    </a:p>
                  </a:txBody>
                  <a:tcPr/>
                </a:tc>
                <a:tc>
                  <a:txBody>
                    <a:bodyPr/>
                    <a:lstStyle/>
                    <a:p>
                      <a:r>
                        <a:rPr lang="cs-CZ" dirty="0"/>
                        <a:t>délka</a:t>
                      </a:r>
                    </a:p>
                  </a:txBody>
                  <a:tcPr/>
                </a:tc>
                <a:tc>
                  <a:txBody>
                    <a:bodyPr/>
                    <a:lstStyle/>
                    <a:p>
                      <a:r>
                        <a:rPr lang="cs-CZ" dirty="0"/>
                        <a:t>výška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věže</a:t>
                      </a:r>
                    </a:p>
                    <a:p>
                      <a:endParaRPr lang="cs-CZ" dirty="0"/>
                    </a:p>
                  </a:txBody>
                  <a:tcPr/>
                </a:tc>
                <a:tc>
                  <a:txBody>
                    <a:bodyPr/>
                    <a:lstStyle/>
                    <a:p>
                      <a:r>
                        <a:rPr lang="cs-CZ" dirty="0"/>
                        <a:t>architekt</a:t>
                      </a:r>
                    </a:p>
                  </a:txBody>
                  <a:tcPr/>
                </a:tc>
                <a:tc>
                  <a:txBody>
                    <a:bodyPr/>
                    <a:lstStyle/>
                    <a:p>
                      <a:r>
                        <a:rPr lang="cs-CZ" dirty="0"/>
                        <a:t>kód</a:t>
                      </a:r>
                    </a:p>
                  </a:txBody>
                  <a:tcPr/>
                </a:tc>
                <a:tc>
                  <a:txBody>
                    <a:bodyPr/>
                    <a:lstStyle/>
                    <a:p>
                      <a:r>
                        <a:rPr lang="cs-CZ" dirty="0"/>
                        <a:t>cena</a:t>
                      </a:r>
                    </a:p>
                  </a:txBody>
                  <a:tcPr/>
                </a:tc>
                <a:tc>
                  <a:txBody>
                    <a:bodyPr/>
                    <a:lstStyle/>
                    <a:p>
                      <a:r>
                        <a:rPr lang="cs-CZ" dirty="0"/>
                        <a:t>…</a:t>
                      </a:r>
                    </a:p>
                  </a:txBody>
                  <a:tcPr/>
                </a:tc>
                <a:extLst>
                  <a:ext uri="{0D108BD9-81ED-4DB2-BD59-A6C34878D82A}">
                    <a16:rowId xmlns:a16="http://schemas.microsoft.com/office/drawing/2014/main" val="10000"/>
                  </a:ext>
                </a:extLst>
              </a:tr>
              <a:tr h="370840">
                <a:tc>
                  <a:txBody>
                    <a:bodyPr/>
                    <a:lstStyle/>
                    <a:p>
                      <a:r>
                        <a:rPr lang="cs-CZ" dirty="0"/>
                        <a:t>.</a:t>
                      </a:r>
                    </a:p>
                    <a:p>
                      <a:r>
                        <a:rPr lang="cs-CZ" dirty="0"/>
                        <a:t>.</a:t>
                      </a:r>
                    </a:p>
                    <a:p>
                      <a:r>
                        <a:rPr lang="cs-CZ" dirty="0"/>
                        <a:t>.</a:t>
                      </a:r>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extLst>
                  <a:ext uri="{0D108BD9-81ED-4DB2-BD59-A6C34878D82A}">
                    <a16:rowId xmlns:a16="http://schemas.microsoft.com/office/drawing/2014/main" val="10001"/>
                  </a:ext>
                </a:extLst>
              </a:tr>
              <a:tr h="370840">
                <a:tc>
                  <a:txBody>
                    <a:bodyPr/>
                    <a:lstStyle/>
                    <a:p>
                      <a:r>
                        <a:rPr lang="cs-CZ" dirty="0" err="1"/>
                        <a:t>Neusch</a:t>
                      </a:r>
                      <a:r>
                        <a:rPr lang="cs-CZ" dirty="0"/>
                        <a:t>…</a:t>
                      </a:r>
                    </a:p>
                  </a:txBody>
                  <a:tcPr/>
                </a:tc>
                <a:tc>
                  <a:txBody>
                    <a:bodyPr/>
                    <a:lstStyle/>
                    <a:p>
                      <a:r>
                        <a:rPr lang="cs-CZ" dirty="0"/>
                        <a:t>1869</a:t>
                      </a:r>
                    </a:p>
                  </a:txBody>
                  <a:tcPr/>
                </a:tc>
                <a:tc>
                  <a:txBody>
                    <a:bodyPr/>
                    <a:lstStyle/>
                    <a:p>
                      <a:r>
                        <a:rPr kumimoji="0" lang="cs-CZ" b="0" i="0" u="none" kern="1200" dirty="0">
                          <a:solidFill>
                            <a:schemeClr val="dk1"/>
                          </a:solidFill>
                          <a:effectLst/>
                          <a:latin typeface="+mn-lt"/>
                          <a:ea typeface="+mn-ea"/>
                          <a:cs typeface="+mn-cs"/>
                        </a:rPr>
                        <a:t>47°33′</a:t>
                      </a:r>
                      <a:endParaRPr lang="cs-CZ" u="none" dirty="0"/>
                    </a:p>
                  </a:txBody>
                  <a:tcPr/>
                </a:tc>
                <a:tc>
                  <a:txBody>
                    <a:bodyPr/>
                    <a:lstStyle/>
                    <a:p>
                      <a:r>
                        <a:rPr kumimoji="0" lang="cs-CZ" b="0" i="0" u="none" kern="1200" dirty="0">
                          <a:solidFill>
                            <a:schemeClr val="dk1"/>
                          </a:solidFill>
                          <a:effectLst/>
                          <a:latin typeface="+mn-lt"/>
                          <a:ea typeface="+mn-ea"/>
                          <a:cs typeface="+mn-cs"/>
                        </a:rPr>
                        <a:t>10°44′</a:t>
                      </a:r>
                      <a:endParaRPr lang="cs-CZ" u="none" dirty="0"/>
                    </a:p>
                  </a:txBody>
                  <a:tcPr/>
                </a:tc>
                <a:tc>
                  <a:txBody>
                    <a:bodyPr/>
                    <a:lstStyle/>
                    <a:p>
                      <a:r>
                        <a:rPr lang="cs-CZ" dirty="0"/>
                        <a:t>1008</a:t>
                      </a:r>
                    </a:p>
                  </a:txBody>
                  <a:tcPr/>
                </a:tc>
                <a:tc>
                  <a:txBody>
                    <a:bodyPr/>
                    <a:lstStyle/>
                    <a:p>
                      <a:r>
                        <a:rPr lang="cs-CZ" dirty="0"/>
                        <a:t>7</a:t>
                      </a:r>
                    </a:p>
                  </a:txBody>
                  <a:tcPr/>
                </a:tc>
                <a:tc>
                  <a:txBody>
                    <a:bodyPr/>
                    <a:lstStyle/>
                    <a:p>
                      <a:r>
                        <a:rPr lang="cs-CZ" dirty="0"/>
                        <a:t>Hoffmann</a:t>
                      </a:r>
                    </a:p>
                  </a:txBody>
                  <a:tcPr/>
                </a:tc>
                <a:tc>
                  <a:txBody>
                    <a:bodyPr/>
                    <a:lstStyle/>
                    <a:p>
                      <a:r>
                        <a:rPr lang="cs-CZ" dirty="0"/>
                        <a:t>2</a:t>
                      </a:r>
                    </a:p>
                  </a:txBody>
                  <a:tcPr/>
                </a:tc>
                <a:tc>
                  <a:txBody>
                    <a:bodyPr/>
                    <a:lstStyle/>
                    <a:p>
                      <a:r>
                        <a:rPr lang="cs-CZ" dirty="0"/>
                        <a:t>20</a:t>
                      </a:r>
                    </a:p>
                  </a:txBody>
                  <a:tcPr/>
                </a:tc>
                <a:tc>
                  <a:txBody>
                    <a:bodyPr/>
                    <a:lstStyle/>
                    <a:p>
                      <a:r>
                        <a:rPr lang="cs-CZ" dirty="0"/>
                        <a:t>…</a:t>
                      </a:r>
                    </a:p>
                  </a:txBody>
                  <a:tcPr/>
                </a:tc>
                <a:extLst>
                  <a:ext uri="{0D108BD9-81ED-4DB2-BD59-A6C34878D82A}">
                    <a16:rowId xmlns:a16="http://schemas.microsoft.com/office/drawing/2014/main" val="10002"/>
                  </a:ext>
                </a:extLst>
              </a:tr>
              <a:tr h="370840">
                <a:tc>
                  <a:txBody>
                    <a:bodyPr/>
                    <a:lstStyle/>
                    <a:p>
                      <a:r>
                        <a:rPr lang="cs-CZ" dirty="0"/>
                        <a:t>.</a:t>
                      </a:r>
                    </a:p>
                    <a:p>
                      <a:r>
                        <a:rPr lang="cs-CZ" dirty="0"/>
                        <a:t>.</a:t>
                      </a:r>
                    </a:p>
                    <a:p>
                      <a:r>
                        <a:rPr lang="cs-CZ" dirty="0"/>
                        <a:t>.</a:t>
                      </a:r>
                    </a:p>
                  </a:txBody>
                  <a:tcPr/>
                </a:tc>
                <a:tc>
                  <a:txBody>
                    <a:bodyPr/>
                    <a:lstStyle/>
                    <a:p>
                      <a:endParaRPr lang="cs-CZ"/>
                    </a:p>
                  </a:txBody>
                  <a:tcPr/>
                </a:tc>
                <a:tc>
                  <a:txBody>
                    <a:bodyPr/>
                    <a:lstStyle/>
                    <a:p>
                      <a:endParaRPr lang="cs-CZ" dirty="0"/>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43501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Proměnná</a:t>
            </a:r>
          </a:p>
        </p:txBody>
      </p:sp>
      <p:sp>
        <p:nvSpPr>
          <p:cNvPr id="3" name="Zástupný symbol pro obsah 2"/>
          <p:cNvSpPr>
            <a:spLocks noGrp="1"/>
          </p:cNvSpPr>
          <p:nvPr>
            <p:ph sz="quarter" idx="1"/>
          </p:nvPr>
        </p:nvSpPr>
        <p:spPr/>
        <p:txBody>
          <a:bodyPr/>
          <a:lstStyle/>
          <a:p>
            <a:r>
              <a:rPr lang="cs-CZ" dirty="0"/>
              <a:t>Vlastnost (charakteristika) nějaké entity</a:t>
            </a:r>
          </a:p>
          <a:p>
            <a:r>
              <a:rPr lang="cs-CZ" dirty="0"/>
              <a:t>Hodnoty </a:t>
            </a:r>
          </a:p>
          <a:p>
            <a:r>
              <a:rPr lang="cs-CZ" dirty="0"/>
              <a:t>Reprezentace reality</a:t>
            </a:r>
          </a:p>
          <a:p>
            <a:pPr lvl="1"/>
            <a:r>
              <a:rPr lang="cs-CZ" dirty="0"/>
              <a:t>Kvantitativní studií lze jen těžko zachytit všechny atributy jevu</a:t>
            </a:r>
          </a:p>
          <a:p>
            <a:pPr lvl="1"/>
            <a:endParaRPr lang="cs-CZ" dirty="0"/>
          </a:p>
          <a:p>
            <a:r>
              <a:rPr lang="cs-CZ" dirty="0"/>
              <a:t>Kvantitativní výzkum je orientován na proměnné (a vztahy mezi nimi)</a:t>
            </a:r>
          </a:p>
          <a:p>
            <a:pPr lvl="1"/>
            <a:r>
              <a:rPr lang="cs-CZ" dirty="0"/>
              <a:t>TEORIE !</a:t>
            </a:r>
          </a:p>
        </p:txBody>
      </p:sp>
    </p:spTree>
    <p:extLst>
      <p:ext uri="{BB962C8B-B14F-4D97-AF65-F5344CB8AC3E}">
        <p14:creationId xmlns:p14="http://schemas.microsoft.com/office/powerpoint/2010/main" val="186288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9218" name="Picture 2" descr="http://www.archivaldesigns.com/sites/default/files/Neuschwanstein06082010082357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88639"/>
            <a:ext cx="3702168" cy="2944647"/>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1187624" y="1340768"/>
            <a:ext cx="216024" cy="144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4" y="3429000"/>
            <a:ext cx="4167188" cy="314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a248.e.akamai.net/cache.lego.com/r/rebrick/images/ImageHandler.ashx?id=c10433fc-5955-4b4e-9c53-9fbb0124d224&amp;size=RebrickLarge&amp;d=1"/>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bwMode="auto">
          <a:xfrm>
            <a:off x="4879454" y="3933056"/>
            <a:ext cx="4286250"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164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Operacionalizace</a:t>
            </a:r>
          </a:p>
        </p:txBody>
      </p:sp>
      <p:sp>
        <p:nvSpPr>
          <p:cNvPr id="3" name="Zástupný symbol pro obsah 2"/>
          <p:cNvSpPr>
            <a:spLocks noGrp="1"/>
          </p:cNvSpPr>
          <p:nvPr>
            <p:ph sz="quarter" idx="1"/>
          </p:nvPr>
        </p:nvSpPr>
        <p:spPr/>
        <p:txBody>
          <a:bodyPr/>
          <a:lstStyle/>
          <a:p>
            <a:r>
              <a:rPr lang="cs-CZ" dirty="0"/>
              <a:t>Honosnost</a:t>
            </a:r>
          </a:p>
          <a:p>
            <a:endParaRPr lang="cs-CZ" dirty="0"/>
          </a:p>
          <a:p>
            <a:r>
              <a:rPr lang="cs-CZ" dirty="0"/>
              <a:t>Skvělost, přepychovost, blyštivost, pompéznost, okázalost </a:t>
            </a:r>
          </a:p>
          <a:p>
            <a:endParaRPr lang="cs-CZ" dirty="0"/>
          </a:p>
          <a:p>
            <a:r>
              <a:rPr lang="cs-CZ" dirty="0"/>
              <a:t>Investované prostředky? Množství odvedené práce? Obytná plocha? Soupis inventáře? Otázka návštěvníkům?</a:t>
            </a:r>
          </a:p>
          <a:p>
            <a:pPr marL="0" indent="0">
              <a:buNone/>
            </a:pPr>
            <a:r>
              <a:rPr lang="cs-CZ" dirty="0"/>
              <a:t> </a:t>
            </a:r>
          </a:p>
          <a:p>
            <a:endParaRPr lang="cs-CZ" dirty="0"/>
          </a:p>
          <a:p>
            <a:endParaRPr lang="cs-CZ" dirty="0"/>
          </a:p>
        </p:txBody>
      </p:sp>
    </p:spTree>
    <p:extLst>
      <p:ext uri="{BB962C8B-B14F-4D97-AF65-F5344CB8AC3E}">
        <p14:creationId xmlns:p14="http://schemas.microsoft.com/office/powerpoint/2010/main" val="17043653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31135</TotalTime>
  <Words>1997</Words>
  <Application>Microsoft Office PowerPoint</Application>
  <PresentationFormat>Předvádění na obrazovce (4:3)</PresentationFormat>
  <Paragraphs>389</Paragraphs>
  <Slides>32</Slides>
  <Notes>20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32</vt:i4>
      </vt:variant>
    </vt:vector>
  </HeadingPairs>
  <TitlesOfParts>
    <vt:vector size="38" baseType="lpstr">
      <vt:lpstr>Arial</vt:lpstr>
      <vt:lpstr>Calibri</vt:lpstr>
      <vt:lpstr>Century Schoolbook</vt:lpstr>
      <vt:lpstr>Wingdings</vt:lpstr>
      <vt:lpstr>Wingdings 2</vt:lpstr>
      <vt:lpstr>Arkýř</vt:lpstr>
      <vt:lpstr>Kvantitativní analýza </vt:lpstr>
      <vt:lpstr>Program přednášky</vt:lpstr>
      <vt:lpstr>Prezentace aplikace PowerPoint</vt:lpstr>
      <vt:lpstr>Prezentace aplikace PowerPoint</vt:lpstr>
      <vt:lpstr>Prezentace aplikace PowerPoint</vt:lpstr>
      <vt:lpstr>Prezentace aplikace PowerPoint</vt:lpstr>
      <vt:lpstr>Proměnná</vt:lpstr>
      <vt:lpstr>Prezentace aplikace PowerPoint</vt:lpstr>
      <vt:lpstr>Operacionalizace</vt:lpstr>
      <vt:lpstr>Operacionalizace a Tabulka  (datová matice)</vt:lpstr>
      <vt:lpstr>Typy proměnných</vt:lpstr>
      <vt:lpstr>Plán výzkumu</vt:lpstr>
      <vt:lpstr>Hypotézy</vt:lpstr>
      <vt:lpstr>Plán výzkumu</vt:lpstr>
      <vt:lpstr>Testování hypotéz</vt:lpstr>
      <vt:lpstr>Prezentace aplikace PowerPoint</vt:lpstr>
      <vt:lpstr>Prezentace aplikace PowerPoint</vt:lpstr>
      <vt:lpstr>Prezentace aplikace PowerPoint</vt:lpstr>
      <vt:lpstr>Data</vt:lpstr>
      <vt:lpstr>Proč je úroveň výzkumu důležitá?</vt:lpstr>
      <vt:lpstr>Prezentace aplikace PowerPoint</vt:lpstr>
      <vt:lpstr>Prezentace aplikace PowerPoint</vt:lpstr>
      <vt:lpstr>Jak získat data</vt:lpstr>
      <vt:lpstr>Zdroje dat</vt:lpstr>
      <vt:lpstr>Volební studie - zdroje</vt:lpstr>
      <vt:lpstr>Průzkumy veřejného mínění</vt:lpstr>
      <vt:lpstr>Průzkumy veřejného mínění</vt:lpstr>
      <vt:lpstr>Další zdroje dat o volbách</vt:lpstr>
      <vt:lpstr>Prezentace aplikace PowerPoint</vt:lpstr>
      <vt:lpstr>Prezentace aplikace PowerPoint</vt:lpstr>
      <vt:lpstr>Vzorek</vt:lpstr>
      <vt:lpstr>Vlastní dotazníkový výzkum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UzivATEL</dc:creator>
  <cp:lastModifiedBy>Petr Voda</cp:lastModifiedBy>
  <cp:revision>133</cp:revision>
  <dcterms:created xsi:type="dcterms:W3CDTF">2012-04-28T15:30:43Z</dcterms:created>
  <dcterms:modified xsi:type="dcterms:W3CDTF">2023-04-20T12:03:07Z</dcterms:modified>
</cp:coreProperties>
</file>