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30"/>
  </p:notesMasterIdLst>
  <p:handoutMasterIdLst>
    <p:handoutMasterId r:id="rId31"/>
  </p:handoutMasterIdLst>
  <p:sldIdLst>
    <p:sldId id="256" r:id="rId5"/>
    <p:sldId id="514" r:id="rId6"/>
    <p:sldId id="515" r:id="rId7"/>
    <p:sldId id="516" r:id="rId8"/>
    <p:sldId id="517" r:id="rId9"/>
    <p:sldId id="518" r:id="rId10"/>
    <p:sldId id="519" r:id="rId11"/>
    <p:sldId id="520" r:id="rId12"/>
    <p:sldId id="521" r:id="rId13"/>
    <p:sldId id="522" r:id="rId14"/>
    <p:sldId id="513" r:id="rId15"/>
    <p:sldId id="523" r:id="rId16"/>
    <p:sldId id="525" r:id="rId17"/>
    <p:sldId id="526" r:id="rId18"/>
    <p:sldId id="528" r:id="rId19"/>
    <p:sldId id="527" r:id="rId20"/>
    <p:sldId id="529" r:id="rId21"/>
    <p:sldId id="530" r:id="rId22"/>
    <p:sldId id="532" r:id="rId23"/>
    <p:sldId id="531" r:id="rId24"/>
    <p:sldId id="533" r:id="rId25"/>
    <p:sldId id="534" r:id="rId26"/>
    <p:sldId id="535" r:id="rId27"/>
    <p:sldId id="536" r:id="rId28"/>
    <p:sldId id="537" r:id="rId29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C78"/>
    <a:srgbClr val="46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754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01591" cy="103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731" y="6048047"/>
            <a:ext cx="86608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FSS slide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0" y="2019299"/>
            <a:ext cx="4087670" cy="2820491"/>
          </a:xfrm>
          <a:prstGeom prst="rect">
            <a:avLst/>
          </a:prstGeom>
        </p:spPr>
      </p:pic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8C78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8C78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28" y="2285079"/>
            <a:ext cx="8890088" cy="2304838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51D826CB-0B0F-418C-B9F2-3FFBE770A8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9DF2E72C-C858-414F-A1B2-C08F960663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490962" cy="102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1695074"/>
            <a:ext cx="5218413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rowid.org/" TargetMode="External"/><Relationship Id="rId3" Type="http://schemas.openxmlformats.org/officeDocument/2006/relationships/hyperlink" Target="https://www.emcdda.europa.eu/publications/edr/trends-developments/2022_en" TargetMode="External"/><Relationship Id="rId7" Type="http://schemas.openxmlformats.org/officeDocument/2006/relationships/hyperlink" Target="https://www.drugabuse.gov/drugs-abuse/commonly-abused-drugs-charts" TargetMode="External"/><Relationship Id="rId2" Type="http://schemas.openxmlformats.org/officeDocument/2006/relationships/hyperlink" Target="https://www.emcdda.europa.eu/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drugabuse.gov/" TargetMode="External"/><Relationship Id="rId5" Type="http://schemas.openxmlformats.org/officeDocument/2006/relationships/hyperlink" Target="http://www.espad.org/reports-documents" TargetMode="External"/><Relationship Id="rId10" Type="http://schemas.openxmlformats.org/officeDocument/2006/relationships/image" Target="../media/image14.png"/><Relationship Id="rId4" Type="http://schemas.openxmlformats.org/officeDocument/2006/relationships/hyperlink" Target="http://www.espad.org/" TargetMode="External"/><Relationship Id="rId9" Type="http://schemas.openxmlformats.org/officeDocument/2006/relationships/image" Target="../media/image13.tm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23777" y="2301017"/>
            <a:ext cx="11361600" cy="1171580"/>
          </a:xfrm>
        </p:spPr>
        <p:txBody>
          <a:bodyPr/>
          <a:lstStyle/>
          <a:p>
            <a:pPr algn="ctr"/>
            <a:r>
              <a:rPr lang="pl-PL" dirty="0"/>
              <a:t>Definice &amp;</a:t>
            </a:r>
            <a:br>
              <a:rPr lang="pl-PL" dirty="0"/>
            </a:br>
            <a:r>
              <a:rPr lang="pl-PL" dirty="0"/>
              <a:t>Látkové závislosti I</a:t>
            </a:r>
            <a:endParaRPr lang="sk-SK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1451278"/>
          </a:xfrm>
        </p:spPr>
        <p:txBody>
          <a:bodyPr/>
          <a:lstStyle/>
          <a:p>
            <a:r>
              <a:rPr lang="cs-CZ" b="1" dirty="0"/>
              <a:t>PSYb2921 Psychologie závislostí</a:t>
            </a:r>
          </a:p>
          <a:p>
            <a:r>
              <a:rPr lang="cs-CZ" b="1" dirty="0"/>
              <a:t>JS 2023</a:t>
            </a:r>
          </a:p>
          <a:p>
            <a:r>
              <a:rPr lang="cs-CZ" b="1" dirty="0"/>
              <a:t>Lukas Blinka</a:t>
            </a:r>
          </a:p>
        </p:txBody>
      </p:sp>
    </p:spTree>
    <p:extLst>
      <p:ext uri="{BB962C8B-B14F-4D97-AF65-F5344CB8AC3E}">
        <p14:creationId xmlns:p14="http://schemas.microsoft.com/office/powerpoint/2010/main" val="1083727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153D04D-B244-4EBB-A0D0-DFF2225937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2D89C90-202B-415E-8F99-983A28270D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25" t="12200" b="5201"/>
          <a:stretch/>
        </p:blipFill>
        <p:spPr>
          <a:xfrm>
            <a:off x="25027" y="16497"/>
            <a:ext cx="9093945" cy="599536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78BB2E3-9ABC-467B-AC13-276793F3B4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753" y="0"/>
            <a:ext cx="2789247" cy="41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131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BD85E66-8B7F-4AD5-9C8D-84D9FB985C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pic>
        <p:nvPicPr>
          <p:cNvPr id="4" name="Zástupný symbol pro obsah 3" descr="Public Policy Statement Definition of Addiction.pdf - Adobe Acrobat Reader DC">
            <a:extLst>
              <a:ext uri="{FF2B5EF4-FFF2-40B4-BE49-F238E27FC236}">
                <a16:creationId xmlns:a16="http://schemas.microsoft.com/office/drawing/2014/main" id="{5567AB94-F2AF-4570-B249-EEA0F8ADCA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4" t="30350" r="27104" b="30874"/>
          <a:stretch/>
        </p:blipFill>
        <p:spPr>
          <a:xfrm>
            <a:off x="31692" y="0"/>
            <a:ext cx="5527963" cy="1717963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F31BC387-BE4C-4F14-B0DD-47511B735A96}"/>
              </a:ext>
            </a:extLst>
          </p:cNvPr>
          <p:cNvSpPr/>
          <p:nvPr/>
        </p:nvSpPr>
        <p:spPr>
          <a:xfrm>
            <a:off x="395536" y="2348880"/>
            <a:ext cx="828092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+mn-lt"/>
              </a:rPr>
              <a:t>Addiction is a primary, chronic disease of brain reward,</a:t>
            </a:r>
            <a:r>
              <a:rPr lang="cs-CZ" sz="1600" dirty="0">
                <a:latin typeface="+mn-lt"/>
              </a:rPr>
              <a:t> </a:t>
            </a:r>
            <a:r>
              <a:rPr lang="en-US" sz="1600" dirty="0">
                <a:latin typeface="+mn-lt"/>
              </a:rPr>
              <a:t>motivation, memory and related circuitry. Dysfunction in these circuits leads to</a:t>
            </a:r>
            <a:r>
              <a:rPr lang="cs-CZ" sz="1600" dirty="0">
                <a:latin typeface="+mn-lt"/>
              </a:rPr>
              <a:t> </a:t>
            </a:r>
            <a:r>
              <a:rPr lang="en-US" sz="1600" dirty="0">
                <a:latin typeface="+mn-lt"/>
              </a:rPr>
              <a:t>characteristic biological, psychological, social and spiritual manifestations. This is</a:t>
            </a:r>
            <a:r>
              <a:rPr lang="cs-CZ" sz="1600" dirty="0">
                <a:latin typeface="+mn-lt"/>
              </a:rPr>
              <a:t> </a:t>
            </a:r>
            <a:r>
              <a:rPr lang="en-US" sz="1600" dirty="0">
                <a:latin typeface="+mn-lt"/>
              </a:rPr>
              <a:t>reflected in an individual pathologically pursuing reward and/or relief by substance use</a:t>
            </a:r>
            <a:r>
              <a:rPr lang="cs-CZ" sz="1600" dirty="0">
                <a:latin typeface="+mn-lt"/>
              </a:rPr>
              <a:t> and </a:t>
            </a:r>
            <a:r>
              <a:rPr lang="en-GB" sz="1600" dirty="0">
                <a:latin typeface="+mn-lt"/>
              </a:rPr>
              <a:t>other behaviours</a:t>
            </a:r>
            <a:r>
              <a:rPr lang="cs-CZ" sz="1600" dirty="0">
                <a:latin typeface="+mn-lt"/>
              </a:rPr>
              <a:t>.</a:t>
            </a:r>
          </a:p>
          <a:p>
            <a:endParaRPr lang="cs-CZ" sz="1600" dirty="0">
              <a:latin typeface="+mn-lt"/>
            </a:endParaRPr>
          </a:p>
          <a:p>
            <a:r>
              <a:rPr lang="en-US" sz="1600" dirty="0">
                <a:latin typeface="+mn-lt"/>
              </a:rPr>
              <a:t>Addiction is characterized by inability to consistently abstain, impairment in behavioral</a:t>
            </a:r>
          </a:p>
          <a:p>
            <a:r>
              <a:rPr lang="en-US" sz="1600" dirty="0">
                <a:latin typeface="+mn-lt"/>
              </a:rPr>
              <a:t>control, craving, diminished recognition of significant problems with one’s behaviors and</a:t>
            </a:r>
            <a:r>
              <a:rPr lang="cs-CZ" sz="1600" dirty="0">
                <a:latin typeface="+mn-lt"/>
              </a:rPr>
              <a:t> </a:t>
            </a:r>
            <a:r>
              <a:rPr lang="en-US" sz="1600" dirty="0">
                <a:latin typeface="+mn-lt"/>
              </a:rPr>
              <a:t>interpersonal relationships, and a dysfunctional emotional response. </a:t>
            </a:r>
            <a:endParaRPr lang="cs-CZ" sz="1600" dirty="0">
              <a:latin typeface="+mn-lt"/>
            </a:endParaRPr>
          </a:p>
          <a:p>
            <a:endParaRPr lang="cs-CZ" sz="1600" dirty="0">
              <a:latin typeface="+mn-lt"/>
            </a:endParaRPr>
          </a:p>
          <a:p>
            <a:r>
              <a:rPr lang="en-GB" sz="1600" dirty="0">
                <a:latin typeface="+mn-lt"/>
              </a:rPr>
              <a:t>Addiction </a:t>
            </a:r>
            <a:r>
              <a:rPr lang="en-US" sz="1600" dirty="0">
                <a:latin typeface="+mn-lt"/>
              </a:rPr>
              <a:t>often involves cycles of relapse and remission. </a:t>
            </a:r>
            <a:endParaRPr lang="cs-CZ" sz="1600" dirty="0">
              <a:latin typeface="+mn-lt"/>
            </a:endParaRPr>
          </a:p>
          <a:p>
            <a:endParaRPr lang="cs-CZ" sz="1600" dirty="0">
              <a:latin typeface="+mn-lt"/>
            </a:endParaRPr>
          </a:p>
          <a:p>
            <a:r>
              <a:rPr lang="en-US" sz="1600" dirty="0">
                <a:latin typeface="+mn-lt"/>
              </a:rPr>
              <a:t>Without treatment or</a:t>
            </a:r>
            <a:r>
              <a:rPr lang="cs-CZ" sz="1600" dirty="0">
                <a:latin typeface="+mn-lt"/>
              </a:rPr>
              <a:t> </a:t>
            </a:r>
            <a:r>
              <a:rPr lang="en-US" sz="1600" dirty="0">
                <a:latin typeface="+mn-lt"/>
              </a:rPr>
              <a:t>engagement in recovery activities, addiction is progressive and can result in disability or</a:t>
            </a:r>
            <a:r>
              <a:rPr lang="cs-CZ" sz="1600" dirty="0">
                <a:latin typeface="+mn-lt"/>
              </a:rPr>
              <a:t> </a:t>
            </a:r>
            <a:r>
              <a:rPr lang="en-GB" sz="1600" dirty="0">
                <a:latin typeface="+mn-lt"/>
              </a:rPr>
              <a:t>premature death</a:t>
            </a:r>
            <a:r>
              <a:rPr lang="cs-CZ" sz="1600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1231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C3285A9-307C-44BD-8A70-E55D3E65B4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1830D66-34F9-4349-A02A-4987025C86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7" t="21818" r="37042" b="2424"/>
          <a:stretch/>
        </p:blipFill>
        <p:spPr>
          <a:xfrm>
            <a:off x="1454727" y="37266"/>
            <a:ext cx="8337665" cy="682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37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EBE350F-FC3C-4195-86CB-AE8E9DF53D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B06FD55-36E5-4936-9C51-F1EA2A7FE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Způsoby administrace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E7CEDDD-3628-4A4A-AC36-7F8759CBE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4924342" cy="4139998"/>
          </a:xfrm>
        </p:spPr>
        <p:txBody>
          <a:bodyPr/>
          <a:lstStyle/>
          <a:p>
            <a:r>
              <a:rPr lang="cs-CZ" sz="2000" dirty="0"/>
              <a:t>Tolerance se projevuje nejen postupným zvyšováním dávek nebo zkracováním času mezi dávkami (či prodlouženým užíváním), ale i změnou způsobu administrace </a:t>
            </a:r>
          </a:p>
          <a:p>
            <a:r>
              <a:rPr lang="cs-CZ" sz="2000" dirty="0"/>
              <a:t>Přímá úměra mezi silou závislosti a zkrácením doby mezi administrací a efektem na neuro úrovni  - čím dřív se „vylije“ dopamin po administraci drogy tím silnější posílení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66EA452-E151-4850-BFA9-C5FFD6ED15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10802" r="5900" b="23399"/>
          <a:stretch/>
        </p:blipFill>
        <p:spPr>
          <a:xfrm>
            <a:off x="5867553" y="1462928"/>
            <a:ext cx="6324447" cy="530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309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B496356-D2B5-4F53-BED4-765FE95984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ED1AC61-8EBE-4A16-9671-89C9E5491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714" y="0"/>
            <a:ext cx="48985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085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77DBA30-9AC4-4764-AEA8-D0B7B3E035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CF46943-AD7C-480D-AFD1-8C2DBB1F5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err="1"/>
              <a:t>European</a:t>
            </a:r>
            <a:r>
              <a:rPr lang="cs-CZ" sz="2000" dirty="0"/>
              <a:t> Monitoring Centre </a:t>
            </a:r>
            <a:r>
              <a:rPr lang="cs-CZ" sz="2000" dirty="0" err="1"/>
              <a:t>for</a:t>
            </a:r>
            <a:r>
              <a:rPr lang="cs-CZ" sz="2000" dirty="0"/>
              <a:t> </a:t>
            </a:r>
            <a:r>
              <a:rPr lang="cs-CZ" sz="2000" dirty="0" err="1"/>
              <a:t>Drugs</a:t>
            </a:r>
            <a:r>
              <a:rPr lang="cs-CZ" sz="2000" dirty="0"/>
              <a:t> and </a:t>
            </a:r>
            <a:r>
              <a:rPr lang="cs-CZ" sz="2000" dirty="0" err="1"/>
              <a:t>Drug</a:t>
            </a:r>
            <a:r>
              <a:rPr lang="cs-CZ" sz="2000" dirty="0"/>
              <a:t> </a:t>
            </a:r>
            <a:r>
              <a:rPr lang="cs-CZ" sz="2000" dirty="0" err="1"/>
              <a:t>Addiction</a:t>
            </a:r>
            <a:r>
              <a:rPr lang="cs-CZ" sz="2000" dirty="0"/>
              <a:t> (</a:t>
            </a:r>
            <a:r>
              <a:rPr lang="cs-CZ" sz="2000" dirty="0">
                <a:hlinkClick r:id="rId2"/>
              </a:rPr>
              <a:t>https://www.emcdda.europa.eu</a:t>
            </a:r>
            <a:r>
              <a:rPr lang="cs-CZ" sz="2000" dirty="0"/>
              <a:t>): </a:t>
            </a:r>
            <a:r>
              <a:rPr lang="en-US" sz="2000" dirty="0"/>
              <a:t>European Drug Report 2022: Trends and Developments</a:t>
            </a:r>
            <a:r>
              <a:rPr lang="cs-CZ" sz="2000" dirty="0"/>
              <a:t> (</a:t>
            </a:r>
            <a:r>
              <a:rPr lang="cs-CZ" sz="2000" dirty="0">
                <a:hlinkClick r:id="rId3"/>
              </a:rPr>
              <a:t>https://www.emcdda.europa.eu/</a:t>
            </a:r>
            <a:r>
              <a:rPr lang="cs-CZ" sz="2000" dirty="0" err="1">
                <a:hlinkClick r:id="rId3"/>
              </a:rPr>
              <a:t>publications</a:t>
            </a:r>
            <a:r>
              <a:rPr lang="cs-CZ" sz="2000" dirty="0">
                <a:hlinkClick r:id="rId3"/>
              </a:rPr>
              <a:t>/</a:t>
            </a:r>
            <a:r>
              <a:rPr lang="cs-CZ" sz="2000" dirty="0" err="1">
                <a:hlinkClick r:id="rId3"/>
              </a:rPr>
              <a:t>edr</a:t>
            </a:r>
            <a:r>
              <a:rPr lang="cs-CZ" sz="2000" dirty="0">
                <a:hlinkClick r:id="rId3"/>
              </a:rPr>
              <a:t>/</a:t>
            </a:r>
            <a:r>
              <a:rPr lang="cs-CZ" sz="2000" dirty="0" err="1">
                <a:hlinkClick r:id="rId3"/>
              </a:rPr>
              <a:t>trends-developments</a:t>
            </a:r>
            <a:r>
              <a:rPr lang="cs-CZ" sz="2000" dirty="0">
                <a:hlinkClick r:id="rId3"/>
              </a:rPr>
              <a:t>/2022_en</a:t>
            </a:r>
            <a:r>
              <a:rPr lang="cs-CZ" sz="2000" dirty="0"/>
              <a:t>)</a:t>
            </a:r>
          </a:p>
          <a:p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European</a:t>
            </a:r>
            <a:r>
              <a:rPr lang="cs-CZ" sz="2000" dirty="0"/>
              <a:t> </a:t>
            </a:r>
            <a:r>
              <a:rPr lang="cs-CZ" sz="2000" dirty="0" err="1"/>
              <a:t>School</a:t>
            </a:r>
            <a:r>
              <a:rPr lang="cs-CZ" sz="2000" dirty="0"/>
              <a:t> </a:t>
            </a:r>
            <a:r>
              <a:rPr lang="cs-CZ" sz="2000" dirty="0" err="1"/>
              <a:t>Survey</a:t>
            </a:r>
            <a:r>
              <a:rPr lang="cs-CZ" sz="2000" dirty="0"/>
              <a:t> Project on </a:t>
            </a:r>
            <a:r>
              <a:rPr lang="cs-CZ" sz="2000" dirty="0" err="1"/>
              <a:t>Alcohol</a:t>
            </a:r>
            <a:r>
              <a:rPr lang="cs-CZ" sz="2000" dirty="0"/>
              <a:t> and </a:t>
            </a:r>
            <a:r>
              <a:rPr lang="cs-CZ" sz="2000" dirty="0" err="1"/>
              <a:t>Other</a:t>
            </a:r>
            <a:r>
              <a:rPr lang="cs-CZ" sz="2000" dirty="0"/>
              <a:t> </a:t>
            </a:r>
            <a:r>
              <a:rPr lang="cs-CZ" sz="2000" dirty="0" err="1"/>
              <a:t>Drugs</a:t>
            </a:r>
            <a:r>
              <a:rPr lang="cs-CZ" sz="2000" dirty="0"/>
              <a:t> (</a:t>
            </a:r>
            <a:r>
              <a:rPr lang="cs-CZ" sz="2000" dirty="0">
                <a:hlinkClick r:id="rId4"/>
              </a:rPr>
              <a:t>www.espad.org</a:t>
            </a:r>
            <a:r>
              <a:rPr lang="cs-CZ" sz="2000" dirty="0"/>
              <a:t>)    ESPAD Report 2019 (</a:t>
            </a:r>
            <a:r>
              <a:rPr lang="cs-CZ" sz="2000" dirty="0">
                <a:hlinkClick r:id="rId5"/>
              </a:rPr>
              <a:t>http://www.espad.org/</a:t>
            </a:r>
            <a:r>
              <a:rPr lang="cs-CZ" sz="2000" dirty="0" err="1">
                <a:hlinkClick r:id="rId5"/>
              </a:rPr>
              <a:t>reports-documents</a:t>
            </a:r>
            <a:r>
              <a:rPr lang="cs-CZ" sz="2000" dirty="0"/>
              <a:t>)</a:t>
            </a:r>
          </a:p>
          <a:p>
            <a:r>
              <a:rPr lang="cs-CZ" sz="2000" dirty="0" err="1"/>
              <a:t>National</a:t>
            </a:r>
            <a:r>
              <a:rPr lang="cs-CZ" sz="2000" dirty="0"/>
              <a:t> Institute on </a:t>
            </a:r>
            <a:r>
              <a:rPr lang="cs-CZ" sz="2000" dirty="0" err="1"/>
              <a:t>Drug</a:t>
            </a:r>
            <a:r>
              <a:rPr lang="cs-CZ" sz="2000" dirty="0"/>
              <a:t> Abuse (</a:t>
            </a:r>
            <a:r>
              <a:rPr lang="en-GB" sz="2000" dirty="0">
                <a:hlinkClick r:id="rId6"/>
              </a:rPr>
              <a:t>https://www.drugabuse.gov</a:t>
            </a:r>
            <a:r>
              <a:rPr lang="cs-CZ" sz="2000" dirty="0"/>
              <a:t>) </a:t>
            </a:r>
            <a:r>
              <a:rPr lang="en-GB" sz="2000" dirty="0">
                <a:hlinkClick r:id="rId7"/>
              </a:rPr>
              <a:t>https://www.drugabuse.gov/drugs-abuse/commonly-abused-drugs-charts</a:t>
            </a:r>
            <a:endParaRPr lang="cs-CZ" sz="2000" dirty="0"/>
          </a:p>
          <a:p>
            <a:r>
              <a:rPr lang="cs-CZ" sz="2000" dirty="0" err="1"/>
              <a:t>Erowid</a:t>
            </a:r>
            <a:r>
              <a:rPr lang="cs-CZ" sz="2000" dirty="0"/>
              <a:t> (</a:t>
            </a:r>
            <a:r>
              <a:rPr lang="cs-CZ" sz="2000" dirty="0">
                <a:hlinkClick r:id="rId8"/>
              </a:rPr>
              <a:t>https://www.erowid.org/</a:t>
            </a:r>
            <a:r>
              <a:rPr lang="cs-CZ" sz="2000" dirty="0"/>
              <a:t>)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pPr marL="72000" indent="0">
              <a:buNone/>
            </a:pPr>
            <a:endParaRPr lang="en-US" sz="2000" b="1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9B6818C-5A4C-413C-AF4F-598C45F633D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1" t="18181" r="42771" b="1576"/>
          <a:stretch/>
        </p:blipFill>
        <p:spPr>
          <a:xfrm>
            <a:off x="6375861" y="4068076"/>
            <a:ext cx="1920241" cy="268185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B37E0C2-5B79-40A4-945C-A71EE20D47D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9" t="17334" r="33778" b="1576"/>
          <a:stretch/>
        </p:blipFill>
        <p:spPr>
          <a:xfrm>
            <a:off x="8757493" y="4151999"/>
            <a:ext cx="1832921" cy="259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728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6B79EF2-DB8B-4D55-81F2-56CB2D257C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EBD48DA-A2F8-4459-9BF2-EACF3F729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Kofein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0737F2D-BC07-485C-BD8E-69C51E5DB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Alkaloid přítomny v řadě rostlin a jejich plodech (kávovník, </a:t>
            </a:r>
            <a:r>
              <a:rPr lang="cs-CZ" sz="2000" dirty="0" err="1"/>
              <a:t>guarana</a:t>
            </a:r>
            <a:r>
              <a:rPr lang="cs-CZ" sz="2000" dirty="0"/>
              <a:t>, </a:t>
            </a:r>
            <a:r>
              <a:rPr lang="cs-CZ" sz="2000" dirty="0" err="1"/>
              <a:t>čajovkík</a:t>
            </a:r>
            <a:r>
              <a:rPr lang="cs-CZ" sz="2000" dirty="0"/>
              <a:t>)</a:t>
            </a:r>
          </a:p>
          <a:p>
            <a:r>
              <a:rPr lang="cs-CZ" sz="2000" dirty="0"/>
              <a:t>Pravděpodobně vůbec nejkonzumovanější psychoaktivní substance</a:t>
            </a:r>
          </a:p>
          <a:p>
            <a:r>
              <a:rPr lang="cs-CZ" sz="2000" dirty="0"/>
              <a:t>Adenosinový antagonista – blokuje adenosinové receptory a odkládá tak nástup únavy, sekundárně mírně zvedá úroveň dopaminu. Adenosin  - inhibitor CNS (potlačuje aktivitu, podporuje spánek)</a:t>
            </a:r>
          </a:p>
          <a:p>
            <a:r>
              <a:rPr lang="cs-CZ" sz="2000" dirty="0"/>
              <a:t>Absorpce skrze žaludeční stěnu – efekt nastává po cca 10 minutách, vrchol účinku cca po 15-45 minutách, zbytkový efekt 2-4 hodiny (ale výrazně kratší u kuřáků a výrazně delší u těhotných žen! U plodu může kofein působit až 30 hodin)</a:t>
            </a:r>
          </a:p>
          <a:p>
            <a:r>
              <a:rPr lang="cs-CZ" sz="2000" dirty="0"/>
              <a:t>Doporučena denní dávka 200 mg (max 400) u zdravého dospělého – espresso 60-100mg, filtrovaná káva 100-120mg/šálek, čaj 40-80 mg/šálek (ale některé i 120-150 mg), tabulka čokolády 30-70mg/100g, kola 40mg/250ml, </a:t>
            </a:r>
            <a:r>
              <a:rPr lang="cs-CZ" sz="2000" dirty="0" err="1"/>
              <a:t>energydrinky</a:t>
            </a:r>
            <a:r>
              <a:rPr lang="cs-CZ" sz="2000" dirty="0"/>
              <a:t> 80-300/mg</a:t>
            </a:r>
          </a:p>
        </p:txBody>
      </p:sp>
    </p:spTree>
    <p:extLst>
      <p:ext uri="{BB962C8B-B14F-4D97-AF65-F5344CB8AC3E}">
        <p14:creationId xmlns:p14="http://schemas.microsoft.com/office/powerpoint/2010/main" val="4265771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EC50717-6D3B-43AC-AF3E-C1D4C760EB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0BBA69-71E3-45FA-905F-E2294E3F0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Kofein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ED3485C-1F33-4929-82BF-3496E7ACF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Zrychlení srdečního tepu, zrychlení metabolismu, relaxace hladkých svalů, zvýšená produkce žaludečních kyselin, močopudnost</a:t>
            </a:r>
          </a:p>
          <a:p>
            <a:r>
              <a:rPr lang="cs-CZ" sz="2000" dirty="0"/>
              <a:t>Zrychlené reakce, zlepšení koncentrace, snížená únava a snížený pocit námahy u fyzické aktivity – protektivní faktor proti pracovním úrazům a zlepšení výkonu u různých činností (piloti apod.) a u sportovců (zejména energeticky náročných – veslování, cyklistika,…)</a:t>
            </a:r>
          </a:p>
          <a:p>
            <a:r>
              <a:rPr lang="cs-CZ" sz="2000" dirty="0"/>
              <a:t>Pozitivní zdravotní efekty: protektivní u demence, Alzheimerovy choroby, deprese, nachlazení, nízkého tlaku. Významný prvek podpory zdravého životního stylu </a:t>
            </a:r>
          </a:p>
          <a:p>
            <a:r>
              <a:rPr lang="cs-CZ" sz="2000" dirty="0"/>
              <a:t>ALE jsou i pochybnosti – pozitivní efekty nejsou, je jen odstraňování negativních abstinenčních příznaků. Pozitivní efekty jsou spíše navázány na „přestávku na kafíčko“. Pravděpodobně hraje roli oboje – kofein má zřejmě pozitivní účinky sám o sobě a zároveň působí naše závislost a zvyk na něm</a:t>
            </a:r>
          </a:p>
          <a:p>
            <a:endParaRPr lang="cs-CZ" sz="20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9678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E7E4F17-4015-4ADB-8C36-B04979E417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AD4791D-8418-4A34-9B3A-5CBB9A6F8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Kofein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0799095-4646-4ACD-B18C-FE417F056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Pochybnosti, zda skutečně návykový je (např. při </a:t>
            </a:r>
            <a:r>
              <a:rPr lang="cs-CZ" sz="2000" dirty="0" err="1"/>
              <a:t>sebeadministraci</a:t>
            </a:r>
            <a:r>
              <a:rPr lang="cs-CZ" sz="2000" dirty="0"/>
              <a:t> nemají krysy podobný vzorec jako u kokainu či podobných drog)</a:t>
            </a:r>
          </a:p>
          <a:p>
            <a:r>
              <a:rPr lang="cs-CZ" sz="2000" dirty="0"/>
              <a:t>Běžní uživatelé mají spíše mentální závislost na svůj šálek kávy, silnější uživatelé mohou zažívat abstinenční příznaky (bolesti hlavy, letargie, nervozita, neschopnost se soustředit)</a:t>
            </a:r>
          </a:p>
          <a:p>
            <a:r>
              <a:rPr lang="cs-CZ" sz="2000" dirty="0"/>
              <a:t>Předávkování – neposednost, třas, bolest hlavy, pocity na zvracení, svalové záškuby, nepravidelný a/nebo velmi zrychlený tep, neschopnost usnout</a:t>
            </a:r>
          </a:p>
          <a:p>
            <a:r>
              <a:rPr lang="cs-CZ" sz="2000" dirty="0"/>
              <a:t>Reportované případy i úmrtí. ALE větší nebezpečí je potenciální předávkování jinou látkou, jejíž účinek může konzumace kofeinu maskovat - např. spojení alkohol-</a:t>
            </a:r>
            <a:r>
              <a:rPr lang="cs-CZ" sz="2000" dirty="0" err="1"/>
              <a:t>energydrink</a:t>
            </a:r>
            <a:endParaRPr lang="cs-CZ" sz="2000" dirty="0"/>
          </a:p>
          <a:p>
            <a:r>
              <a:rPr lang="cs-CZ" sz="2000" dirty="0"/>
              <a:t>Synergický účinek s jinými stimulanty 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9029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F61E62B-CE70-4FD9-9603-133172F430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13C32A4-79BB-4272-B3FB-09371DF79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Kofein – nový problém u dospívajících?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E2EB35A-A75F-4251-89B8-437CBB475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Strmý nárůst spotřeby kofeinových nápojů u dětí a dospívajících 1) běžné na denní bázi (</a:t>
            </a:r>
            <a:r>
              <a:rPr lang="cs-CZ" sz="2000" dirty="0" err="1"/>
              <a:t>icetea</a:t>
            </a:r>
            <a:r>
              <a:rPr lang="cs-CZ" sz="2000" dirty="0"/>
              <a:t>, cola, …) a 2) </a:t>
            </a:r>
            <a:r>
              <a:rPr lang="cs-CZ" sz="2000" dirty="0" err="1"/>
              <a:t>binge</a:t>
            </a:r>
            <a:r>
              <a:rPr lang="cs-CZ" sz="2000" dirty="0"/>
              <a:t> </a:t>
            </a:r>
            <a:r>
              <a:rPr lang="cs-CZ" sz="2000" dirty="0" err="1"/>
              <a:t>drinking</a:t>
            </a:r>
            <a:r>
              <a:rPr lang="cs-CZ" sz="2000" dirty="0"/>
              <a:t> </a:t>
            </a:r>
            <a:r>
              <a:rPr lang="cs-CZ" sz="2000" dirty="0" err="1"/>
              <a:t>energydrinků</a:t>
            </a:r>
            <a:r>
              <a:rPr lang="cs-CZ" sz="2000" dirty="0"/>
              <a:t> se všemi negativními důsledky dřív asociovaný s konzumací alkoholu</a:t>
            </a:r>
          </a:p>
          <a:p>
            <a:r>
              <a:rPr lang="cs-CZ" sz="2000" dirty="0"/>
              <a:t>Vysoký obsah cukru – vliv na špatné stravovací návyky, obezitu apod.</a:t>
            </a:r>
          </a:p>
          <a:p>
            <a:r>
              <a:rPr lang="cs-CZ" sz="2000" dirty="0" err="1"/>
              <a:t>Priming</a:t>
            </a:r>
            <a:r>
              <a:rPr lang="cs-CZ" sz="2000" dirty="0"/>
              <a:t> </a:t>
            </a:r>
            <a:r>
              <a:rPr lang="cs-CZ" sz="2000" dirty="0" err="1"/>
              <a:t>dopaminergních</a:t>
            </a:r>
            <a:r>
              <a:rPr lang="cs-CZ" sz="2000" dirty="0"/>
              <a:t> drah které se tak stávají náchylnější k </a:t>
            </a:r>
            <a:r>
              <a:rPr lang="cs-CZ" sz="2000" dirty="0" err="1"/>
              <a:t>senzitizaci</a:t>
            </a:r>
            <a:r>
              <a:rPr lang="cs-CZ" sz="2000" dirty="0"/>
              <a:t> i na další látky</a:t>
            </a:r>
          </a:p>
          <a:p>
            <a:r>
              <a:rPr lang="cs-CZ" sz="2000" dirty="0"/>
              <a:t>Návyk na nevhodné </a:t>
            </a:r>
            <a:r>
              <a:rPr lang="cs-CZ" sz="2000" dirty="0" err="1"/>
              <a:t>copingové</a:t>
            </a:r>
            <a:r>
              <a:rPr lang="cs-CZ" sz="2000" dirty="0"/>
              <a:t> </a:t>
            </a:r>
            <a:r>
              <a:rPr lang="cs-CZ" sz="2000" dirty="0" err="1"/>
              <a:t>strategié</a:t>
            </a:r>
            <a:r>
              <a:rPr lang="cs-CZ" sz="2000" dirty="0"/>
              <a:t> (kofein jako modulátor nálady)</a:t>
            </a:r>
          </a:p>
          <a:p>
            <a:r>
              <a:rPr lang="cs-CZ" sz="2000" dirty="0"/>
              <a:t>Zvláště </a:t>
            </a:r>
            <a:r>
              <a:rPr lang="cs-CZ" sz="2000" dirty="0" err="1"/>
              <a:t>energydrinky</a:t>
            </a:r>
            <a:r>
              <a:rPr lang="cs-CZ" sz="2000" dirty="0"/>
              <a:t> jsou kalibrovány na dospělou fyziologii – u adolescentů snadnější předávkování, více pocitů úzkosti, hyperaktivita, nespavost, nepozornost</a:t>
            </a:r>
          </a:p>
          <a:p>
            <a:r>
              <a:rPr lang="cs-CZ" sz="2000" dirty="0"/>
              <a:t>Zhoršení ADHD – děti s ADHD mají ale zároveň největší afinitu k užívání</a:t>
            </a:r>
          </a:p>
          <a:p>
            <a:r>
              <a:rPr lang="cs-CZ" sz="2000" dirty="0"/>
              <a:t>Adolescenti a alkohol – obvykle </a:t>
            </a:r>
            <a:r>
              <a:rPr lang="cs-CZ" sz="2000" dirty="0" err="1"/>
              <a:t>binge</a:t>
            </a:r>
            <a:r>
              <a:rPr lang="cs-CZ" sz="2000" dirty="0"/>
              <a:t> </a:t>
            </a:r>
            <a:r>
              <a:rPr lang="cs-CZ" sz="2000" dirty="0" err="1"/>
              <a:t>drinking</a:t>
            </a:r>
            <a:r>
              <a:rPr lang="cs-CZ" sz="2000" dirty="0"/>
              <a:t> vzorec. Kofein může způsobit ještě horší následky (maskuje otravu)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4918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A79985D-5250-49B0-91FE-31F3AF4A55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82B185D-9717-4D5A-8C34-DBFB08365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Komponentní model závislosti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C471A48-9B11-4294-B09B-F3E8E7554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Všechny závislosti mají podobné projevy – konceptualizace na základě těchto sdílených charakteristik</a:t>
            </a:r>
          </a:p>
          <a:p>
            <a:r>
              <a:rPr lang="en-US" sz="1200" dirty="0"/>
              <a:t>Brown, R. I. F. (1993). Some contributions of the study of gambling to the study of other addictions. In W. R. </a:t>
            </a:r>
            <a:r>
              <a:rPr lang="en-US" sz="1200" dirty="0" err="1"/>
              <a:t>Eadington</a:t>
            </a:r>
            <a:r>
              <a:rPr lang="en-US" sz="1200" dirty="0"/>
              <a:t>, &amp; J. A. Cornelius (Eds.), </a:t>
            </a:r>
            <a:r>
              <a:rPr lang="en-US" sz="1200" i="1" dirty="0"/>
              <a:t>Gambling behavior and problem gambling</a:t>
            </a:r>
            <a:r>
              <a:rPr lang="en-US" sz="1200" dirty="0"/>
              <a:t> (pp. 241–272). Reno: University of Nevada Press</a:t>
            </a:r>
            <a:endParaRPr lang="cs-CZ" sz="1200" dirty="0"/>
          </a:p>
          <a:p>
            <a:r>
              <a:rPr lang="en-US" sz="1200" dirty="0"/>
              <a:t>Griffiths, M. (2005). A ‘components’ model of addiction within a biopsychosocial framework. </a:t>
            </a:r>
            <a:r>
              <a:rPr lang="en-US" sz="1200" i="1" dirty="0"/>
              <a:t>Journal of Substance use</a:t>
            </a:r>
            <a:r>
              <a:rPr lang="en-US" sz="1200" dirty="0"/>
              <a:t>, </a:t>
            </a:r>
            <a:r>
              <a:rPr lang="en-US" sz="1200" i="1" dirty="0"/>
              <a:t>10</a:t>
            </a:r>
            <a:r>
              <a:rPr lang="en-US" sz="1200" dirty="0"/>
              <a:t>(4), 191-197.</a:t>
            </a:r>
            <a:endParaRPr lang="cs-CZ" sz="1200" dirty="0"/>
          </a:p>
          <a:p>
            <a:endParaRPr lang="cs-CZ" sz="1600" b="1" dirty="0"/>
          </a:p>
          <a:p>
            <a:r>
              <a:rPr lang="cs-CZ" sz="1600" b="1" dirty="0"/>
              <a:t>Význačnost</a:t>
            </a:r>
          </a:p>
          <a:p>
            <a:r>
              <a:rPr lang="cs-CZ" sz="1600" b="1" dirty="0"/>
              <a:t>Změny nálady</a:t>
            </a:r>
          </a:p>
          <a:p>
            <a:r>
              <a:rPr lang="cs-CZ" sz="1600" b="1" dirty="0"/>
              <a:t>Tolerance </a:t>
            </a:r>
          </a:p>
          <a:p>
            <a:r>
              <a:rPr lang="cs-CZ" sz="1600" b="1" dirty="0"/>
              <a:t>Abstinenční příznaky</a:t>
            </a:r>
          </a:p>
          <a:p>
            <a:r>
              <a:rPr lang="cs-CZ" sz="1600" b="1" dirty="0"/>
              <a:t>Konflikty </a:t>
            </a:r>
          </a:p>
          <a:p>
            <a:r>
              <a:rPr lang="cs-CZ" sz="1600" b="1" dirty="0"/>
              <a:t>Relapsy</a:t>
            </a:r>
            <a:endParaRPr lang="en-US" sz="16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9156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C12D225-B17B-46AA-9016-30A09E861B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9FE4B35-1F3A-4849-8021-48390EDC92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3" t="19394" r="38275" b="19394"/>
          <a:stretch/>
        </p:blipFill>
        <p:spPr>
          <a:xfrm>
            <a:off x="0" y="0"/>
            <a:ext cx="5898235" cy="532845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BB2F68C-5FEA-4368-B933-A1983466B4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3" t="23757" r="28918" b="5512"/>
          <a:stretch/>
        </p:blipFill>
        <p:spPr>
          <a:xfrm>
            <a:off x="5847829" y="698269"/>
            <a:ext cx="6344171" cy="615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2333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5847C87-59C8-4CD4-817D-EC81C42232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35A652F-1018-4B1F-9943-15E124A61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Nikotin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082EAEF-BB37-460D-B51F-F4FE08384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7202029" cy="4139998"/>
          </a:xfrm>
        </p:spPr>
        <p:txBody>
          <a:bodyPr/>
          <a:lstStyle/>
          <a:p>
            <a:r>
              <a:rPr lang="cs-CZ" sz="2000" dirty="0"/>
              <a:t>Alkaloid, primárně agonista acetylcholinových receptorů. Acetylcholin je spojen s excitací, vzrušením, pozorností, motivací a pamětí. Ale nikotin ovlivňuje i další systémy  - zvyšuje adrenalin (zvýšení tlaku a srdečního tepu), dopamin (slast a motivace), </a:t>
            </a:r>
            <a:r>
              <a:rPr lang="cs-CZ" sz="2000" dirty="0" err="1"/>
              <a:t>glutamat</a:t>
            </a:r>
            <a:r>
              <a:rPr lang="cs-CZ" sz="2000" dirty="0"/>
              <a:t> (excitace), noradrenalin (aktivační stresový hormon) a snižuje GABA (inhibiční neurotransmiter)</a:t>
            </a:r>
          </a:p>
          <a:p>
            <a:r>
              <a:rPr lang="cs-CZ" sz="2000" dirty="0"/>
              <a:t>Při pálení tabáku se uvolňuje 4000 dalších látek</a:t>
            </a:r>
          </a:p>
          <a:p>
            <a:r>
              <a:rPr lang="cs-CZ" sz="2000" dirty="0"/>
              <a:t>Účinky mohou být různé, paradoxní (sedativum i stimulant), závislé na kontextu. Ale obecně je nikotin stimulant.</a:t>
            </a:r>
          </a:p>
          <a:p>
            <a:endParaRPr lang="cs-CZ" sz="2000" dirty="0"/>
          </a:p>
        </p:txBody>
      </p:sp>
      <p:pic>
        <p:nvPicPr>
          <p:cNvPr id="6" name="Picture 2" descr="http://www.iinterativa.com.br/wp-content/uploads/2014/01/malrboro.jpg">
            <a:extLst>
              <a:ext uri="{FF2B5EF4-FFF2-40B4-BE49-F238E27FC236}">
                <a16:creationId xmlns:a16="http://schemas.microsoft.com/office/drawing/2014/main" id="{11E3E748-7922-4872-9C78-15ECEA95E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225" y="360918"/>
            <a:ext cx="4090775" cy="306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C53EB76-7AB2-4D46-92AC-69B02A7C3F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225" y="3429000"/>
            <a:ext cx="4019844" cy="22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923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D435B80-EAD3-4707-B343-BDB65C1016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12AA225-2C16-49F9-8839-934BEF7B6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Nikotin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7186966-BE5A-438D-87E9-25E63C048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Inhalace – efekt do 10-20 sec a trvá 10-30 minut</a:t>
            </a:r>
          </a:p>
          <a:p>
            <a:r>
              <a:rPr lang="cs-CZ" sz="2000" dirty="0"/>
              <a:t>Ústní podání – efekt do 2-5 minut a trvá 1-2 hodiny</a:t>
            </a:r>
          </a:p>
          <a:p>
            <a:r>
              <a:rPr lang="cs-CZ" sz="2000" dirty="0"/>
              <a:t>1 vykouřená cigareta cca 1-3 mg nikotinu (žvýkačky 2-4 mg, náplasti 7,14,21 mg)</a:t>
            </a:r>
          </a:p>
          <a:p>
            <a:r>
              <a:rPr lang="cs-CZ" sz="2000" dirty="0"/>
              <a:t>Extrémně velká proměnlivost tolerance (smrtelná dávka mezi 60-500 mg, v závislosti na předešlé zkušenosti a vybudované toleranci)</a:t>
            </a:r>
          </a:p>
          <a:p>
            <a:r>
              <a:rPr lang="cs-CZ" sz="2000" dirty="0"/>
              <a:t>Předávkování se stává (včetně úmrtí) – zejména v zemědělství srze kožní absorpci (tabákové extrakty jsou insekticid), vypití vody kde byly típnuté cigarety apod. Mediální paniky skrze vypití náplní do e-cigaret.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26145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FB576F5-7888-4367-A686-0E990FDFE6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pic>
        <p:nvPicPr>
          <p:cNvPr id="4" name="Picture 2" descr="https://i.pinimg.com/564x/db/d5/e3/dbd5e3d5f35cbe4676d5105414ced013--sherlock-quotes-sherlock-.jpg">
            <a:extLst>
              <a:ext uri="{FF2B5EF4-FFF2-40B4-BE49-F238E27FC236}">
                <a16:creationId xmlns:a16="http://schemas.microsoft.com/office/drawing/2014/main" id="{39980A88-B7CB-4595-8782-C42395903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713" y="785813"/>
            <a:ext cx="4792287" cy="47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img00.deviantart.net/7245/i/2017/006/a/1/bbc_sherlock__three_patch_problem_by_rhymelawliet-daui27i.jpg">
            <a:extLst>
              <a:ext uri="{FF2B5EF4-FFF2-40B4-BE49-F238E27FC236}">
                <a16:creationId xmlns:a16="http://schemas.microsoft.com/office/drawing/2014/main" id="{DB046A28-A79E-43B5-86A8-F0AEE9C5D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8974" y="1742839"/>
            <a:ext cx="4792288" cy="287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0632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580200E-DCFB-4065-8790-C36A523434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B7DADA8-E61B-461D-AC1E-67077CC37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Nikotin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214682C-03AA-4A3B-8983-17C88C584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Protože působí na mnoho neurotransmiterů, účinky mohou být velmi kontextuální</a:t>
            </a:r>
          </a:p>
          <a:p>
            <a:r>
              <a:rPr lang="cs-CZ" sz="2000" dirty="0"/>
              <a:t>Např. zvyšuje srdeční tep ale zároveň relaxuje svaly a snižuje úzkost (ačkoliv kuřáci mají zpravidla vyšší úzkostnost než nekuřáci)</a:t>
            </a:r>
          </a:p>
          <a:p>
            <a:r>
              <a:rPr lang="cs-CZ" sz="2000" dirty="0"/>
              <a:t>Zlepšení kognitivních funkcí a koncentrace zvláště u jednoduchých činností</a:t>
            </a:r>
          </a:p>
          <a:p>
            <a:r>
              <a:rPr lang="cs-CZ" sz="2000" dirty="0"/>
              <a:t>Snižuje chuť na jídlo (zvýšení váhy během snahy přestat kouřit je silný posilovač kouření)</a:t>
            </a:r>
          </a:p>
          <a:p>
            <a:r>
              <a:rPr lang="cs-CZ" sz="2000" dirty="0"/>
              <a:t>Snižuje stres, to zvyšuje tendenci kouřit ve stresových situacích</a:t>
            </a:r>
          </a:p>
          <a:p>
            <a:r>
              <a:rPr lang="cs-CZ" sz="2000" dirty="0"/>
              <a:t>Zvyšuje užívání si jiných aktivit (zvyšuje množství dopaminu dostupného pro jiné činnosti/drogy) – kouření je nejčastější komorbidita jiných závislostí</a:t>
            </a:r>
          </a:p>
          <a:p>
            <a:r>
              <a:rPr lang="cs-CZ" sz="2000" dirty="0"/>
              <a:t>Pravděpodobně nejsilnější závislost vůbec (nejen vlastnostmi nikotinu ale i způsobem administrace a obecné dostupnosti)</a:t>
            </a:r>
          </a:p>
          <a:p>
            <a:pPr marL="7200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8701714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DECE036-9317-4EF3-9FC7-176632A8E0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877F84C-147F-4F9F-A257-CBDD50BAC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Nikotin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23E16EF-4356-4C5F-856B-15FD199E8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Drtivá většina začne kouřit v adolescenci</a:t>
            </a:r>
          </a:p>
          <a:p>
            <a:r>
              <a:rPr lang="cs-CZ" sz="2000" dirty="0"/>
              <a:t>Sociální koreláty: adolescence, nižší socioekonomický </a:t>
            </a:r>
            <a:r>
              <a:rPr lang="cs-CZ" sz="2000" dirty="0" err="1"/>
              <a:t>staus</a:t>
            </a:r>
            <a:r>
              <a:rPr lang="cs-CZ" sz="2000" dirty="0"/>
              <a:t>, duševní choroba (70% lidí s psychiatrickou diagnózou kouří, 90% lidí se schizofrenií kouří), vězení (85% kouří – únik před nudou a stresem)</a:t>
            </a:r>
          </a:p>
          <a:p>
            <a:r>
              <a:rPr lang="cs-CZ" sz="2000" dirty="0"/>
              <a:t>Kouření (tedy ne nutně nikotin sám o sobě) je jedno z nejdůležitějších témat veřejného zdraví – kuřáci v průměru o 10 let kratší život, 1 z 10 předčasných úmrtí se </a:t>
            </a:r>
            <a:r>
              <a:rPr lang="cs-CZ" sz="2000" dirty="0" err="1"/>
              <a:t>atribuuje</a:t>
            </a:r>
            <a:r>
              <a:rPr lang="cs-CZ" sz="2000" dirty="0"/>
              <a:t> pravidelnému kouření, velmi zvýšené riziko pro nenarozené (syndrom náhlého úmrtí,…)</a:t>
            </a:r>
          </a:p>
          <a:p>
            <a:r>
              <a:rPr lang="cs-CZ" sz="2000" dirty="0"/>
              <a:t>Nejvyšší prevalence závislosti ze všech látek (až 70% kuřáků je závislých, 85% by chtěla přestat, 80% </a:t>
            </a:r>
            <a:r>
              <a:rPr lang="cs-CZ" sz="2000" dirty="0" err="1"/>
              <a:t>relapsuje</a:t>
            </a:r>
            <a:r>
              <a:rPr lang="cs-CZ" sz="2000" dirty="0"/>
              <a:t> do 6 měsíců po snaze skončit)</a:t>
            </a:r>
          </a:p>
        </p:txBody>
      </p:sp>
    </p:spTree>
    <p:extLst>
      <p:ext uri="{BB962C8B-B14F-4D97-AF65-F5344CB8AC3E}">
        <p14:creationId xmlns:p14="http://schemas.microsoft.com/office/powerpoint/2010/main" val="1953208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83FE365-9365-49AC-A898-599C1E8D8C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7C14723-E2CF-450E-8364-075E91BE9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Význačnost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97507FF-E518-4DFB-87C4-AACC88243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Stane se to nejdůležitější v životě</a:t>
            </a:r>
          </a:p>
          <a:p>
            <a:r>
              <a:rPr lang="cs-CZ" dirty="0"/>
              <a:t>Dominuje myšlení (zahlcení, tunelové vidění, kognitivní chyby, selhávání paměti), cítění (např. bažení), chování</a:t>
            </a:r>
          </a:p>
          <a:p>
            <a:r>
              <a:rPr lang="cs-CZ" dirty="0"/>
              <a:t>Jak je to pro jedince význačné se může objevovat až v čase nedostatku</a:t>
            </a:r>
          </a:p>
        </p:txBody>
      </p:sp>
    </p:spTree>
    <p:extLst>
      <p:ext uri="{BB962C8B-B14F-4D97-AF65-F5344CB8AC3E}">
        <p14:creationId xmlns:p14="http://schemas.microsoft.com/office/powerpoint/2010/main" val="2585439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EFDFF62-281F-4C24-80F9-14EF86B3ED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090CA2-3511-4980-AD53-1D18DECF7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Změny nálad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2E6571B-96D4-4D78-AEF5-713D1BAE2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Euforie, slast, rauš, </a:t>
            </a:r>
            <a:r>
              <a:rPr lang="cs-CZ" dirty="0" err="1"/>
              <a:t>relax</a:t>
            </a:r>
            <a:r>
              <a:rPr lang="cs-CZ" dirty="0"/>
              <a:t>, únik z nudy</a:t>
            </a:r>
          </a:p>
          <a:p>
            <a:r>
              <a:rPr lang="cs-CZ" dirty="0" err="1"/>
              <a:t>Copingová</a:t>
            </a:r>
            <a:r>
              <a:rPr lang="cs-CZ" dirty="0"/>
              <a:t> strategie</a:t>
            </a:r>
          </a:p>
          <a:p>
            <a:r>
              <a:rPr lang="cs-CZ" dirty="0"/>
              <a:t>Rozdílné efekty v rozdílných situacích a kontextech – </a:t>
            </a:r>
            <a:r>
              <a:rPr lang="cs-CZ" dirty="0" err="1"/>
              <a:t>mood</a:t>
            </a:r>
            <a:r>
              <a:rPr lang="cs-CZ" dirty="0"/>
              <a:t> management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4074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CD93225-938B-475D-B90C-AA997FC3BC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E94D2B1-5435-4D2C-976B-6166D74DE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Tolerance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DD28060-D0CA-47C0-9414-9D80F2457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Více a více látky (činnosti)/času/frekvence</a:t>
            </a:r>
          </a:p>
          <a:p>
            <a:r>
              <a:rPr lang="cs-CZ" dirty="0"/>
              <a:t>Stojí za předávkováním</a:t>
            </a:r>
          </a:p>
          <a:p>
            <a:r>
              <a:rPr lang="cs-CZ" dirty="0"/>
              <a:t>Dochází k dočasnému naplnění kapacity (už to nic nepřináší)</a:t>
            </a:r>
          </a:p>
          <a:p>
            <a:r>
              <a:rPr lang="cs-CZ" dirty="0"/>
              <a:t>Problematický koncept u behaviorálních závislostí</a:t>
            </a:r>
          </a:p>
        </p:txBody>
      </p:sp>
    </p:spTree>
    <p:extLst>
      <p:ext uri="{BB962C8B-B14F-4D97-AF65-F5344CB8AC3E}">
        <p14:creationId xmlns:p14="http://schemas.microsoft.com/office/powerpoint/2010/main" val="3656902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87ECF1F-65F6-4AAE-83AF-B40407206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E28362F-436A-4CC0-B9B8-8A60C8ED0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Abstinenční příznaky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7C8BD9A-5D87-4E69-859E-52CD2D4B6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Negativní tělesné stavy a prožívání pokud je látky či činnosti nedostatek, nelze to dělat, je nutné předčasně ukončit</a:t>
            </a:r>
          </a:p>
          <a:p>
            <a:r>
              <a:rPr lang="cs-CZ" sz="2400" dirty="0"/>
              <a:t>U některých látek silná fyziologická reakce, ale jde použít substituční léčba</a:t>
            </a:r>
          </a:p>
          <a:p>
            <a:r>
              <a:rPr lang="cs-CZ" sz="2400" dirty="0"/>
              <a:t>Častěji mírná fyziologická reakce odvozená z nepříjemných duševních stavů (somatizace – bolesti hlavy a břicha, průjmy nebo naopak zácpa, pocení, pocit chladu…)</a:t>
            </a:r>
          </a:p>
          <a:p>
            <a:r>
              <a:rPr lang="cs-CZ" sz="2400" dirty="0"/>
              <a:t>Nervozita, vztek, apatie, deprese, úzkosti </a:t>
            </a:r>
          </a:p>
        </p:txBody>
      </p:sp>
    </p:spTree>
    <p:extLst>
      <p:ext uri="{BB962C8B-B14F-4D97-AF65-F5344CB8AC3E}">
        <p14:creationId xmlns:p14="http://schemas.microsoft.com/office/powerpoint/2010/main" val="301200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B9C07B4-DF3B-4246-94AB-8E22A7F21B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11BFB9D-91E1-4E3D-B097-D0F2E0417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Relaps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293EE0B-83C9-4199-A64C-C84520079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Návrat do problémových vzorců chování po období relativní kontroly a/nebo po přiznání si, že to je problém </a:t>
            </a:r>
          </a:p>
          <a:p>
            <a:r>
              <a:rPr lang="cs-CZ" dirty="0"/>
              <a:t>Objekty závislosti mohou volně nahrazovat jeden druhého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7666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4581F74-88E9-4F3C-A474-2CE4836CAB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550A0FF-C6E8-4F47-AEF6-C201B86A0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Konflikty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DF65F5F-02D4-4D17-95A6-3749E28D7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Fyzické následky (tělesná deteriorace dle každé látky)</a:t>
            </a:r>
          </a:p>
          <a:p>
            <a:r>
              <a:rPr lang="cs-CZ" dirty="0"/>
              <a:t>Sociální následky (problémy v blízkých vztazích, v práci, ve škole, komunitě, legální problémy)</a:t>
            </a:r>
          </a:p>
          <a:p>
            <a:r>
              <a:rPr lang="cs-CZ" dirty="0"/>
              <a:t>Intrapsychické konflikty  - nízké sebevědomí, pocity </a:t>
            </a:r>
            <a:r>
              <a:rPr lang="cs-CZ" dirty="0" err="1"/>
              <a:t>sebezhnusení</a:t>
            </a:r>
            <a:r>
              <a:rPr lang="cs-CZ" dirty="0"/>
              <a:t>, úzkosti,…)</a:t>
            </a:r>
          </a:p>
          <a:p>
            <a:r>
              <a:rPr lang="cs-CZ" dirty="0"/>
              <a:t>Je ale </a:t>
            </a:r>
            <a:r>
              <a:rPr lang="cs-CZ" dirty="0" err="1"/>
              <a:t>konflik</a:t>
            </a:r>
            <a:r>
              <a:rPr lang="cs-CZ" dirty="0"/>
              <a:t> skutečně nutným kritériem závislosti? </a:t>
            </a:r>
          </a:p>
        </p:txBody>
      </p:sp>
    </p:spTree>
    <p:extLst>
      <p:ext uri="{BB962C8B-B14F-4D97-AF65-F5344CB8AC3E}">
        <p14:creationId xmlns:p14="http://schemas.microsoft.com/office/powerpoint/2010/main" val="3392202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1018AB7-4CBA-4ABA-BDCF-3BB7197C92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pic>
        <p:nvPicPr>
          <p:cNvPr id="4" name="Picture 2" descr="http://jamiedavies.co/wp-content/uploads/2014/02/Screen-Shot-2014-02-11-at-09.37.10.png">
            <a:extLst>
              <a:ext uri="{FF2B5EF4-FFF2-40B4-BE49-F238E27FC236}">
                <a16:creationId xmlns:a16="http://schemas.microsoft.com/office/drawing/2014/main" id="{6B64D143-1F63-48E1-BD1E-6D13FCC733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04"/>
          <a:stretch/>
        </p:blipFill>
        <p:spPr bwMode="auto">
          <a:xfrm>
            <a:off x="183997" y="404664"/>
            <a:ext cx="5756155" cy="51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5.walmartimages.com/asr/058ad6ca-dafb-47f9-a577-ca3ca903dfd2_1.1fdaeacfce65c30c665f7d12433c0130.jpeg?odnHeight=450&amp;odnWidth=450&amp;odnBg=FFFFFF">
            <a:extLst>
              <a:ext uri="{FF2B5EF4-FFF2-40B4-BE49-F238E27FC236}">
                <a16:creationId xmlns:a16="http://schemas.microsoft.com/office/drawing/2014/main" id="{331B7772-EC9B-436E-BDBC-F70E767ECD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1" r="14495"/>
          <a:stretch/>
        </p:blipFill>
        <p:spPr bwMode="auto">
          <a:xfrm>
            <a:off x="8334218" y="826199"/>
            <a:ext cx="3009900" cy="429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B60573BA-7D86-4783-A660-3E51A52A9FB2}"/>
              </a:ext>
            </a:extLst>
          </p:cNvPr>
          <p:cNvSpPr txBox="1"/>
          <p:nvPr/>
        </p:nvSpPr>
        <p:spPr>
          <a:xfrm>
            <a:off x="154466" y="5361344"/>
            <a:ext cx="61798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+mn-lt"/>
              </a:rPr>
              <a:t>Five or more  symptoms endorsed within 12-months period required for diagnosis</a:t>
            </a:r>
          </a:p>
        </p:txBody>
      </p:sp>
    </p:spTree>
    <p:extLst>
      <p:ext uri="{BB962C8B-B14F-4D97-AF65-F5344CB8AC3E}">
        <p14:creationId xmlns:p14="http://schemas.microsoft.com/office/powerpoint/2010/main" val="1319522140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FSS-EN.potx" id="{28E4EEE2-27E9-4A4B-9855-F0DB06A129FD}" vid="{9255ADBD-7AC4-4DD1-B712-D5745AAFBEF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07B4775FAABDF4484C6497A7A26939B" ma:contentTypeVersion="7" ma:contentTypeDescription="Vytvoří nový dokument" ma:contentTypeScope="" ma:versionID="4756a69e07430529814893565aa66baf">
  <xsd:schema xmlns:xsd="http://www.w3.org/2001/XMLSchema" xmlns:xs="http://www.w3.org/2001/XMLSchema" xmlns:p="http://schemas.microsoft.com/office/2006/metadata/properties" xmlns:ns3="317fa241-dc0d-4a19-bd23-9d6e79d0e5eb" targetNamespace="http://schemas.microsoft.com/office/2006/metadata/properties" ma:root="true" ma:fieldsID="b1a463adcedc5f4d8cd6d725ed00e132" ns3:_="">
    <xsd:import namespace="317fa241-dc0d-4a19-bd23-9d6e79d0e5e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7fa241-dc0d-4a19-bd23-9d6e79d0e5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A1D1633-4654-4EF0-A28A-0CAC5A4757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7fa241-dc0d-4a19-bd23-9d6e79d0e5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3A12308-304D-4B84-9330-203512934B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4C1B07-8B2E-43B5-88FF-592AEE089C0D}">
  <ds:schemaRefs>
    <ds:schemaRef ds:uri="http://schemas.microsoft.com/office/2006/documentManagement/types"/>
    <ds:schemaRef ds:uri="http://purl.org/dc/elements/1.1/"/>
    <ds:schemaRef ds:uri="317fa241-dc0d-4a19-bd23-9d6e79d0e5eb"/>
    <ds:schemaRef ds:uri="http://schemas.microsoft.com/office/2006/metadata/properties"/>
    <ds:schemaRef ds:uri="http://purl.org/dc/terms/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Prezentace-FSS-EN</Template>
  <TotalTime>10922</TotalTime>
  <Words>1618</Words>
  <Application>Microsoft Office PowerPoint</Application>
  <PresentationFormat>Širokoúhlá obrazovka</PresentationFormat>
  <Paragraphs>142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9" baseType="lpstr">
      <vt:lpstr>Arial</vt:lpstr>
      <vt:lpstr>Tahoma</vt:lpstr>
      <vt:lpstr>Wingdings</vt:lpstr>
      <vt:lpstr>Presentation_MU_EN</vt:lpstr>
      <vt:lpstr>Definice &amp; Látkové závislosti I</vt:lpstr>
      <vt:lpstr>Komponentní model závislosti</vt:lpstr>
      <vt:lpstr>Význačnost</vt:lpstr>
      <vt:lpstr>Změny nálad</vt:lpstr>
      <vt:lpstr>Tolerance</vt:lpstr>
      <vt:lpstr>Abstinenční příznaky</vt:lpstr>
      <vt:lpstr>Relaps</vt:lpstr>
      <vt:lpstr>Konflikty</vt:lpstr>
      <vt:lpstr>Prezentace aplikace PowerPoint</vt:lpstr>
      <vt:lpstr>Prezentace aplikace PowerPoint</vt:lpstr>
      <vt:lpstr>Prezentace aplikace PowerPoint</vt:lpstr>
      <vt:lpstr>Prezentace aplikace PowerPoint</vt:lpstr>
      <vt:lpstr>Způsoby administrace</vt:lpstr>
      <vt:lpstr>Prezentace aplikace PowerPoint</vt:lpstr>
      <vt:lpstr>Prezentace aplikace PowerPoint</vt:lpstr>
      <vt:lpstr>Kofein</vt:lpstr>
      <vt:lpstr>Kofein</vt:lpstr>
      <vt:lpstr>Kofein</vt:lpstr>
      <vt:lpstr>Kofein – nový problém u dospívajících?</vt:lpstr>
      <vt:lpstr>Prezentace aplikace PowerPoint</vt:lpstr>
      <vt:lpstr>Nikotin</vt:lpstr>
      <vt:lpstr>Nikotin</vt:lpstr>
      <vt:lpstr>Prezentace aplikace PowerPoint</vt:lpstr>
      <vt:lpstr>Nikotin</vt:lpstr>
      <vt:lpstr>Nikotin</vt:lpstr>
    </vt:vector>
  </TitlesOfParts>
  <Company>PrF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Marina Urbanikova</dc:creator>
  <cp:lastModifiedBy>Blinka</cp:lastModifiedBy>
  <cp:revision>391</cp:revision>
  <cp:lastPrinted>2023-03-13T12:38:34Z</cp:lastPrinted>
  <dcterms:created xsi:type="dcterms:W3CDTF">2019-04-11T21:46:02Z</dcterms:created>
  <dcterms:modified xsi:type="dcterms:W3CDTF">2023-03-13T14:49:42Z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0x010100507B4775FAABDF4484C6497A7A26939B</vt:lpwstr>
  </property>
</Properties>
</file>