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89"/>
  </p:notesMasterIdLst>
  <p:handoutMasterIdLst>
    <p:handoutMasterId r:id="rId90"/>
  </p:handoutMasterIdLst>
  <p:sldIdLst>
    <p:sldId id="471" r:id="rId5"/>
    <p:sldId id="537" r:id="rId6"/>
    <p:sldId id="534" r:id="rId7"/>
    <p:sldId id="598" r:id="rId8"/>
    <p:sldId id="511" r:id="rId9"/>
    <p:sldId id="512" r:id="rId10"/>
    <p:sldId id="599" r:id="rId11"/>
    <p:sldId id="600" r:id="rId12"/>
    <p:sldId id="513" r:id="rId13"/>
    <p:sldId id="601" r:id="rId14"/>
    <p:sldId id="514" r:id="rId15"/>
    <p:sldId id="602" r:id="rId16"/>
    <p:sldId id="515" r:id="rId17"/>
    <p:sldId id="603" r:id="rId18"/>
    <p:sldId id="516" r:id="rId19"/>
    <p:sldId id="535" r:id="rId20"/>
    <p:sldId id="539" r:id="rId21"/>
    <p:sldId id="541" r:id="rId22"/>
    <p:sldId id="540" r:id="rId23"/>
    <p:sldId id="555" r:id="rId24"/>
    <p:sldId id="554" r:id="rId25"/>
    <p:sldId id="557" r:id="rId26"/>
    <p:sldId id="567" r:id="rId27"/>
    <p:sldId id="556" r:id="rId28"/>
    <p:sldId id="558" r:id="rId29"/>
    <p:sldId id="559" r:id="rId30"/>
    <p:sldId id="560" r:id="rId31"/>
    <p:sldId id="561" r:id="rId32"/>
    <p:sldId id="562" r:id="rId33"/>
    <p:sldId id="571" r:id="rId34"/>
    <p:sldId id="518" r:id="rId35"/>
    <p:sldId id="543" r:id="rId36"/>
    <p:sldId id="544" r:id="rId37"/>
    <p:sldId id="546" r:id="rId38"/>
    <p:sldId id="548" r:id="rId39"/>
    <p:sldId id="547" r:id="rId40"/>
    <p:sldId id="542" r:id="rId41"/>
    <p:sldId id="570" r:id="rId42"/>
    <p:sldId id="549" r:id="rId43"/>
    <p:sldId id="520" r:id="rId44"/>
    <p:sldId id="565" r:id="rId45"/>
    <p:sldId id="568" r:id="rId46"/>
    <p:sldId id="569" r:id="rId47"/>
    <p:sldId id="550" r:id="rId48"/>
    <p:sldId id="551" r:id="rId49"/>
    <p:sldId id="566" r:id="rId50"/>
    <p:sldId id="572" r:id="rId51"/>
    <p:sldId id="552" r:id="rId52"/>
    <p:sldId id="573" r:id="rId53"/>
    <p:sldId id="553" r:id="rId54"/>
    <p:sldId id="575" r:id="rId55"/>
    <p:sldId id="576" r:id="rId56"/>
    <p:sldId id="578" r:id="rId57"/>
    <p:sldId id="574" r:id="rId58"/>
    <p:sldId id="524" r:id="rId59"/>
    <p:sldId id="579" r:id="rId60"/>
    <p:sldId id="580" r:id="rId61"/>
    <p:sldId id="581" r:id="rId62"/>
    <p:sldId id="582" r:id="rId63"/>
    <p:sldId id="583" r:id="rId64"/>
    <p:sldId id="584" r:id="rId65"/>
    <p:sldId id="587" r:id="rId66"/>
    <p:sldId id="577" r:id="rId67"/>
    <p:sldId id="585" r:id="rId68"/>
    <p:sldId id="586" r:id="rId69"/>
    <p:sldId id="522" r:id="rId70"/>
    <p:sldId id="588" r:id="rId71"/>
    <p:sldId id="589" r:id="rId72"/>
    <p:sldId id="590" r:id="rId73"/>
    <p:sldId id="591" r:id="rId74"/>
    <p:sldId id="525" r:id="rId75"/>
    <p:sldId id="523" r:id="rId76"/>
    <p:sldId id="526" r:id="rId77"/>
    <p:sldId id="593" r:id="rId78"/>
    <p:sldId id="527" r:id="rId79"/>
    <p:sldId id="528" r:id="rId80"/>
    <p:sldId id="594" r:id="rId81"/>
    <p:sldId id="529" r:id="rId82"/>
    <p:sldId id="530" r:id="rId83"/>
    <p:sldId id="595" r:id="rId84"/>
    <p:sldId id="531" r:id="rId85"/>
    <p:sldId id="532" r:id="rId86"/>
    <p:sldId id="596" r:id="rId87"/>
    <p:sldId id="509" r:id="rId8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Bedrošová" initials="MB" lastIdx="1" clrIdx="0">
    <p:extLst>
      <p:ext uri="{19B8F6BF-5375-455C-9EA6-DF929625EA0E}">
        <p15:presenceInfo xmlns:p15="http://schemas.microsoft.com/office/powerpoint/2012/main" userId="Marie Bedroš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5AC8AF"/>
    <a:srgbClr val="FF4B00"/>
    <a:srgbClr val="4BB9EC"/>
    <a:srgbClr val="0000DC"/>
    <a:srgbClr val="F01928"/>
    <a:srgbClr val="F6C313"/>
    <a:srgbClr val="FF7733"/>
    <a:srgbClr val="46C8FF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79197" autoAdjust="0"/>
  </p:normalViewPr>
  <p:slideViewPr>
    <p:cSldViewPr snapToGrid="0">
      <p:cViewPr varScale="1">
        <p:scale>
          <a:sx n="88" d="100"/>
          <a:sy n="88" d="100"/>
        </p:scale>
        <p:origin x="131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79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32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49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504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6611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972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32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671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110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028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836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4776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1297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2640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508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2390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6268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0211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6853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501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2134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28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110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749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361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0785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824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252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7108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643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488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843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568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638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8432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54677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17940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24460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13256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662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827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4472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406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459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47315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5498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3017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64966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01963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89418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4229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63366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0108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79770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269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28281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2393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53447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46654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23170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441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0153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24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283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874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665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-108284" y="2097838"/>
            <a:ext cx="7002244" cy="2195695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858" y="6294673"/>
            <a:ext cx="7920000" cy="252000"/>
          </a:xfrm>
        </p:spPr>
        <p:txBody>
          <a:bodyPr/>
          <a:lstStyle/>
          <a:p>
            <a:r>
              <a:rPr lang="cs-CZ" sz="1400" dirty="0"/>
              <a:t>Jaro 2023	Psychologie médií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418654"/>
            <a:ext cx="4959199" cy="584833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</a:rPr>
              <a:t>Média a děti a dospívající</a:t>
            </a:r>
            <a:r>
              <a:rPr lang="cs-CZ" sz="2800" dirty="0">
                <a:solidFill>
                  <a:schemeClr val="bg1"/>
                </a:solidFill>
              </a:rPr>
              <a:t>: </a:t>
            </a:r>
            <a:r>
              <a:rPr lang="cs-CZ" sz="2800" dirty="0" err="1">
                <a:solidFill>
                  <a:schemeClr val="bg1"/>
                </a:solidFill>
              </a:rPr>
              <a:t>Developmentální</a:t>
            </a:r>
            <a:r>
              <a:rPr lang="cs-CZ" sz="2800" dirty="0">
                <a:solidFill>
                  <a:schemeClr val="bg1"/>
                </a:solidFill>
              </a:rPr>
              <a:t> perspektiva a online rizika a příležitosti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760162"/>
            <a:ext cx="11361600" cy="698497"/>
          </a:xfrm>
        </p:spPr>
        <p:txBody>
          <a:bodyPr/>
          <a:lstStyle/>
          <a:p>
            <a:r>
              <a:rPr lang="cs-CZ" dirty="0"/>
              <a:t>Marie Bedrošová</a:t>
            </a:r>
          </a:p>
          <a:p>
            <a:r>
              <a:rPr lang="cs-CZ" sz="2000" dirty="0">
                <a:solidFill>
                  <a:srgbClr val="0000DC"/>
                </a:solidFill>
              </a:rPr>
              <a:t>marie.bedrosova@mail.muni.cz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CAE8977-B70E-4156-B719-8A655269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89"/>
          <a:stretch/>
        </p:blipFill>
        <p:spPr>
          <a:xfrm>
            <a:off x="5642750" y="324238"/>
            <a:ext cx="6672355" cy="60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B3E4F5-81AA-4F3D-A1A2-542BD8C2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 je hlavní proměnnou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1244A5-2CDF-4C1A-BB6D-F412FC4A5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34147" cy="4139998"/>
          </a:xfrm>
        </p:spPr>
        <p:txBody>
          <a:bodyPr/>
          <a:lstStyle/>
          <a:p>
            <a:r>
              <a:rPr lang="cs-CZ" sz="1800" dirty="0"/>
              <a:t>Věk jako klíčová proměnná ve výzkumu dětí a dospívajících (vs. výzkum na dospělé populaci)</a:t>
            </a:r>
          </a:p>
          <a:p>
            <a:r>
              <a:rPr lang="cs-CZ" sz="1800" dirty="0"/>
              <a:t>Konzumace, zpracování mediálních textů a jejich účinky se odvíjí od věku</a:t>
            </a:r>
          </a:p>
          <a:p>
            <a:r>
              <a:rPr lang="cs-CZ" sz="1800" dirty="0"/>
              <a:t>Ale: </a:t>
            </a:r>
            <a:r>
              <a:rPr lang="cs-CZ" sz="1800" b="1" dirty="0"/>
              <a:t>Věk vs. individuální vývoj</a:t>
            </a:r>
          </a:p>
          <a:p>
            <a:r>
              <a:rPr lang="cs-CZ" sz="1800" dirty="0"/>
              <a:t>Věk není zástupným ukazatelem vývoje; vývoj je ovlivněný zkušeností = věk je indikátorem vývoje (≠ vývojem)</a:t>
            </a:r>
          </a:p>
          <a:p>
            <a:pPr lvl="1"/>
            <a:r>
              <a:rPr lang="cs-CZ" sz="1600" dirty="0"/>
              <a:t>Vzrůstající věk: biologický vývoj, narůstající zkušenost s médii, více interakcí se světem mimo rodinu, expozice různorodějším a více stimulům, …</a:t>
            </a:r>
          </a:p>
        </p:txBody>
      </p:sp>
      <p:pic>
        <p:nvPicPr>
          <p:cNvPr id="3074" name="Picture 2" descr="Free vector group of people using technology devices">
            <a:extLst>
              <a:ext uri="{FF2B5EF4-FFF2-40B4-BE49-F238E27FC236}">
                <a16:creationId xmlns:a16="http://schemas.microsoft.com/office/drawing/2014/main" id="{14612FC5-31FE-4AA9-AA18-02C03ECEC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6086" y="2080726"/>
            <a:ext cx="5395914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5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AED230-7638-4CB2-A32B-8EC5261B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Všechny rozdíly souvisejí s vývojem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C9ADD1-7466-4E2A-BC9B-55B6227C8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Tendence hledat změny u dětí v průběhu času a rozdíly brát jako důkaz vývoje a pokroku směrem k dospělosti</a:t>
            </a:r>
          </a:p>
          <a:p>
            <a:r>
              <a:rPr lang="cs-CZ" sz="1800" dirty="0"/>
              <a:t>Ale změny mohou souviset s jinými proměnnými</a:t>
            </a:r>
          </a:p>
          <a:p>
            <a:pPr lvl="1"/>
            <a:r>
              <a:rPr lang="cs-CZ" sz="1600" dirty="0"/>
              <a:t>Př. Výzkum na dospělé populaci: rozdíly v konzumaci médií nebo mediálních účincích interpretujeme ve vztahu k sociálním rozdílům, ekonomickým rozdílům, příslušnosti k subkultuře apod.</a:t>
            </a:r>
          </a:p>
        </p:txBody>
      </p:sp>
      <p:pic>
        <p:nvPicPr>
          <p:cNvPr id="4100" name="Picture 4" descr="Free vector a person in different ages">
            <a:extLst>
              <a:ext uri="{FF2B5EF4-FFF2-40B4-BE49-F238E27FC236}">
                <a16:creationId xmlns:a16="http://schemas.microsoft.com/office/drawing/2014/main" id="{B7FFB9D9-6DC1-4C1A-96DE-8160B83B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56" y="3976963"/>
            <a:ext cx="3566043" cy="23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oung people holding smartphones">
            <a:extLst>
              <a:ext uri="{FF2B5EF4-FFF2-40B4-BE49-F238E27FC236}">
                <a16:creationId xmlns:a16="http://schemas.microsoft.com/office/drawing/2014/main" id="{593E4B81-5C0D-45C2-8BB5-4EB76629B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602" y="3754340"/>
            <a:ext cx="4247178" cy="259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1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aplikace vývojových jevů a vývojové teorie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03969"/>
            <a:ext cx="6949763" cy="4139998"/>
          </a:xfrm>
        </p:spPr>
        <p:txBody>
          <a:bodyPr/>
          <a:lstStyle/>
          <a:p>
            <a:r>
              <a:rPr lang="cs-CZ" sz="1800" dirty="0"/>
              <a:t>Důraz na </a:t>
            </a:r>
            <a:r>
              <a:rPr lang="cs-CZ" sz="1800" b="1" dirty="0"/>
              <a:t>kognitivní vývoj </a:t>
            </a:r>
            <a:r>
              <a:rPr lang="cs-CZ" sz="1800" dirty="0"/>
              <a:t>a další dimenze vývoje (např. emoce, morálka, sociální vývoj) brány jako jeho výsledek</a:t>
            </a:r>
          </a:p>
          <a:p>
            <a:r>
              <a:rPr lang="cs-CZ" sz="1800" dirty="0"/>
              <a:t> </a:t>
            </a:r>
            <a:r>
              <a:rPr lang="cs-CZ" sz="1800" b="1" dirty="0" err="1">
                <a:solidFill>
                  <a:schemeClr val="accent6"/>
                </a:solidFill>
              </a:rPr>
              <a:t>Vygotsky</a:t>
            </a:r>
            <a:r>
              <a:rPr lang="cs-CZ" sz="1800" dirty="0"/>
              <a:t> (1978, 1986)</a:t>
            </a:r>
          </a:p>
          <a:p>
            <a:pPr lvl="1"/>
            <a:r>
              <a:rPr lang="cs-CZ" sz="1600" dirty="0"/>
              <a:t>Některé kognitivní procesy (např. sebe-regulace, </a:t>
            </a:r>
            <a:r>
              <a:rPr lang="cs-CZ" sz="1600" i="1" dirty="0" err="1"/>
              <a:t>problem-solving</a:t>
            </a:r>
            <a:r>
              <a:rPr lang="cs-CZ" sz="1600" dirty="0"/>
              <a:t>) jsou výsledkem našich sociálních interakcí a aktivit = </a:t>
            </a:r>
            <a:r>
              <a:rPr lang="cs-CZ" sz="1600" b="1" dirty="0"/>
              <a:t>dynamická povaha vývoje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B05B3B-4554-4B24-B913-03E12BCB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31" y="2529848"/>
            <a:ext cx="4321769" cy="32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6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aplikace vývojových jevů a vývojové teorie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03969"/>
            <a:ext cx="6949763" cy="4139998"/>
          </a:xfrm>
        </p:spPr>
        <p:txBody>
          <a:bodyPr/>
          <a:lstStyle/>
          <a:p>
            <a:r>
              <a:rPr lang="cs-CZ" sz="1800" dirty="0"/>
              <a:t>Důraz na </a:t>
            </a:r>
            <a:r>
              <a:rPr lang="cs-CZ" sz="1800" b="1" dirty="0"/>
              <a:t>kognitivní vývoj </a:t>
            </a:r>
            <a:r>
              <a:rPr lang="cs-CZ" sz="1800" dirty="0"/>
              <a:t>a další dimenze vývoje (např. emoce, morálka, sociální vývoj) brány jako jeho výsledek</a:t>
            </a:r>
          </a:p>
          <a:p>
            <a:r>
              <a:rPr lang="cs-CZ" sz="1800" dirty="0"/>
              <a:t> </a:t>
            </a:r>
            <a:r>
              <a:rPr lang="cs-CZ" sz="1800" b="1" dirty="0" err="1">
                <a:solidFill>
                  <a:schemeClr val="accent6"/>
                </a:solidFill>
              </a:rPr>
              <a:t>Vygotsky</a:t>
            </a:r>
            <a:r>
              <a:rPr lang="cs-CZ" sz="1800" dirty="0"/>
              <a:t> (1978, 1986)</a:t>
            </a:r>
          </a:p>
          <a:p>
            <a:pPr lvl="1"/>
            <a:r>
              <a:rPr lang="cs-CZ" sz="1600" dirty="0"/>
              <a:t>Některé kognitivní procesy (např. sebe-regulace, </a:t>
            </a:r>
            <a:r>
              <a:rPr lang="cs-CZ" sz="1600" i="1" dirty="0" err="1"/>
              <a:t>problem-solving</a:t>
            </a:r>
            <a:r>
              <a:rPr lang="cs-CZ" sz="1600" dirty="0"/>
              <a:t>) jsou výsledkem našich sociálních interakcí a aktivit = </a:t>
            </a:r>
            <a:r>
              <a:rPr lang="cs-CZ" sz="1600" b="1" dirty="0"/>
              <a:t>dynamická povaha vývoje</a:t>
            </a:r>
          </a:p>
          <a:p>
            <a:r>
              <a:rPr lang="cs-CZ" sz="1800" dirty="0"/>
              <a:t>Děti jako pasivní „příjemci“ vývoje (co jim ne/nabízí jejich sociální okolí) vs. děti jako aktivní účastníci svého vývoje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B05B3B-4554-4B24-B913-03E12BCB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31" y="2529848"/>
            <a:ext cx="4321769" cy="32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6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aplikace vývojových jevů a vývojové teorie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03969"/>
            <a:ext cx="6949763" cy="4139998"/>
          </a:xfrm>
        </p:spPr>
        <p:txBody>
          <a:bodyPr/>
          <a:lstStyle/>
          <a:p>
            <a:r>
              <a:rPr lang="cs-CZ" sz="1800" dirty="0"/>
              <a:t>Důraz na </a:t>
            </a:r>
            <a:r>
              <a:rPr lang="cs-CZ" sz="1800" b="1" dirty="0"/>
              <a:t>kognitivní vývoj </a:t>
            </a:r>
            <a:r>
              <a:rPr lang="cs-CZ" sz="1800" dirty="0"/>
              <a:t>a další dimenze vývoje (např. emoce, morálka, sociální vývoj) brány jako jeho výsledek</a:t>
            </a:r>
          </a:p>
          <a:p>
            <a:r>
              <a:rPr lang="cs-CZ" sz="1800" dirty="0"/>
              <a:t> </a:t>
            </a:r>
            <a:r>
              <a:rPr lang="cs-CZ" sz="1800" b="1" dirty="0" err="1">
                <a:solidFill>
                  <a:schemeClr val="accent6"/>
                </a:solidFill>
              </a:rPr>
              <a:t>Vygotsky</a:t>
            </a:r>
            <a:r>
              <a:rPr lang="cs-CZ" sz="1800" dirty="0"/>
              <a:t> (1978, 1986)</a:t>
            </a:r>
          </a:p>
          <a:p>
            <a:pPr lvl="1"/>
            <a:r>
              <a:rPr lang="cs-CZ" sz="1600" dirty="0"/>
              <a:t>Některé kognitivní procesy (např. sebe-regulace, </a:t>
            </a:r>
            <a:r>
              <a:rPr lang="cs-CZ" sz="1600" i="1" dirty="0" err="1"/>
              <a:t>problem-solving</a:t>
            </a:r>
            <a:r>
              <a:rPr lang="cs-CZ" sz="1600" dirty="0"/>
              <a:t>) jsou výsledkem našich sociálních interakcí a aktivit = </a:t>
            </a:r>
            <a:r>
              <a:rPr lang="cs-CZ" sz="1600" b="1" dirty="0"/>
              <a:t>dynamická povaha vývoje</a:t>
            </a:r>
          </a:p>
          <a:p>
            <a:r>
              <a:rPr lang="cs-CZ" sz="1800" dirty="0"/>
              <a:t>Děti jako pasivní „příjemci“ vývoje (co jim ne/nabízí jejich sociální okolí) vs. děti jako aktivní účastníci svého vývoje</a:t>
            </a:r>
          </a:p>
          <a:p>
            <a:r>
              <a:rPr lang="cs-CZ" sz="1800" b="1" dirty="0"/>
              <a:t>Holistický přístup </a:t>
            </a:r>
            <a:r>
              <a:rPr lang="cs-CZ" sz="1800" dirty="0"/>
              <a:t>– kognitivní, emocionální, sociální atd. vývoj nejsou oddělené kategorie, ale ovlivňují se navzájem</a:t>
            </a:r>
          </a:p>
          <a:p>
            <a:r>
              <a:rPr lang="cs-CZ" sz="1800" dirty="0"/>
              <a:t>Média nejsou zpracovávána jen kognitivně, ale roli hrají také emoce, morálka, sociálnost …</a:t>
            </a:r>
          </a:p>
          <a:p>
            <a:pPr lvl="1"/>
            <a:r>
              <a:rPr lang="cs-CZ" sz="1400" dirty="0"/>
              <a:t>Např. emocionální a sociální vývoj může ovlivnit naši vazbu na mediální postavy a to, jaké na nás mají tyto postavy účinky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B05B3B-4554-4B24-B913-03E12BCB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31" y="2529848"/>
            <a:ext cx="4321769" cy="32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prostředí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dirty="0"/>
              <a:t>Některé výzkumy nezvažují rodinné zázemí a opomíjí sociální dimenzi</a:t>
            </a:r>
          </a:p>
          <a:p>
            <a:r>
              <a:rPr lang="cs-CZ" sz="1800" dirty="0"/>
              <a:t>Proč je to problematické?</a:t>
            </a:r>
          </a:p>
          <a:p>
            <a:pPr lvl="1"/>
            <a:r>
              <a:rPr lang="cs-CZ" sz="1400" dirty="0"/>
              <a:t>Děti jen zřídka konzumují média samy a v izolaci</a:t>
            </a:r>
          </a:p>
          <a:p>
            <a:pPr lvl="1"/>
            <a:r>
              <a:rPr lang="cs-CZ" sz="1400" dirty="0"/>
              <a:t>Dětské programy se často snaží v dítěti vyvolat sociální interakci (ptát se na otázky, interagovat a hrát si, …)</a:t>
            </a:r>
          </a:p>
          <a:p>
            <a:pPr lvl="1"/>
            <a:r>
              <a:rPr lang="cs-CZ" sz="1400" dirty="0"/>
              <a:t>Viz </a:t>
            </a:r>
            <a:r>
              <a:rPr lang="cs-CZ" sz="1400" dirty="0" err="1"/>
              <a:t>Vygotsky</a:t>
            </a:r>
            <a:r>
              <a:rPr lang="cs-CZ" sz="1400" dirty="0"/>
              <a:t> – sociální dimenze vývoje a učení se je neoddělitelná od ostatních</a:t>
            </a:r>
          </a:p>
        </p:txBody>
      </p:sp>
      <p:pic>
        <p:nvPicPr>
          <p:cNvPr id="6146" name="Picture 2" descr="Free vector addicted family using digital gadgets for chatting on social media. parents and kid using smartphone, laptop, tablet at home">
            <a:extLst>
              <a:ext uri="{FF2B5EF4-FFF2-40B4-BE49-F238E27FC236}">
                <a16:creationId xmlns:a16="http://schemas.microsoft.com/office/drawing/2014/main" id="{C517FA1B-EB9E-452B-8C36-7F2DD5EA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62" y="3526826"/>
            <a:ext cx="4846676" cy="32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kern="0" dirty="0">
                <a:solidFill>
                  <a:schemeClr val="bg1"/>
                </a:solidFill>
                <a:latin typeface="+mj-lt"/>
              </a:rPr>
              <a:t>Dospívající</a:t>
            </a:r>
            <a:endParaRPr lang="cs-CZ" sz="3600" b="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578" name="Picture 2" descr="Free vector happy young people showing positive emotions">
            <a:extLst>
              <a:ext uri="{FF2B5EF4-FFF2-40B4-BE49-F238E27FC236}">
                <a16:creationId xmlns:a16="http://schemas.microsoft.com/office/drawing/2014/main" id="{95BD3987-ED4A-4CF4-B47C-C2310C7A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35293"/>
            <a:ext cx="5962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People shock face scared or surprised characters">
            <a:extLst>
              <a:ext uri="{FF2B5EF4-FFF2-40B4-BE49-F238E27FC236}">
                <a16:creationId xmlns:a16="http://schemas.microsoft.com/office/drawing/2014/main" id="{DF7D9F31-6C07-4B0D-803F-5A358B92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988778"/>
            <a:ext cx="5962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8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Dospívající a média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0744"/>
            <a:ext cx="10448743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6"/>
                </a:solidFill>
                <a:latin typeface="+mj-lt"/>
              </a:rPr>
              <a:t>Adolescence</a:t>
            </a:r>
            <a:r>
              <a:rPr lang="cs-CZ" sz="1800" dirty="0">
                <a:latin typeface="+mj-lt"/>
              </a:rPr>
              <a:t>: 10-19 let</a:t>
            </a:r>
          </a:p>
          <a:p>
            <a:r>
              <a:rPr lang="cs-CZ" sz="1800" b="1" dirty="0" err="1">
                <a:solidFill>
                  <a:schemeClr val="tx2"/>
                </a:solidFill>
                <a:latin typeface="+mj-lt"/>
              </a:rPr>
              <a:t>Erikson</a:t>
            </a:r>
            <a:r>
              <a:rPr lang="cs-CZ" sz="1800" dirty="0">
                <a:latin typeface="+mj-lt"/>
              </a:rPr>
              <a:t>: sebeuvědomění, zmatení rolí – 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+mj-lt"/>
              </a:rPr>
              <a:t>hledání vlastní identity v konfliktu s nejistotou ohledně své role mezi lidmi</a:t>
            </a:r>
          </a:p>
          <a:p>
            <a:r>
              <a:rPr lang="cs-CZ" sz="1800" b="1" dirty="0" err="1">
                <a:solidFill>
                  <a:schemeClr val="tx2"/>
                </a:solidFill>
                <a:latin typeface="+mj-lt"/>
              </a:rPr>
              <a:t>Havighurst</a:t>
            </a:r>
            <a:r>
              <a:rPr lang="cs-CZ" sz="1800" dirty="0">
                <a:solidFill>
                  <a:srgbClr val="202122"/>
                </a:solidFill>
                <a:latin typeface="+mj-lt"/>
              </a:rPr>
              <a:t> (1972): </a:t>
            </a:r>
            <a:r>
              <a:rPr lang="cs-CZ" sz="1800" b="1" dirty="0">
                <a:solidFill>
                  <a:srgbClr val="202122"/>
                </a:solidFill>
                <a:latin typeface="+mj-lt"/>
              </a:rPr>
              <a:t>vývojové úkoly v adolescenci </a:t>
            </a:r>
            <a:r>
              <a:rPr lang="cs-CZ" sz="1800" dirty="0">
                <a:solidFill>
                  <a:srgbClr val="202122"/>
                </a:solidFill>
                <a:latin typeface="+mj-lt"/>
              </a:rPr>
              <a:t>(USA adolescenti, 70. léta):</a:t>
            </a:r>
          </a:p>
          <a:p>
            <a:pPr lvl="1"/>
            <a:r>
              <a:rPr lang="cs-CZ" sz="1400" dirty="0">
                <a:solidFill>
                  <a:srgbClr val="202122"/>
                </a:solidFill>
                <a:latin typeface="+mj-lt"/>
              </a:rPr>
              <a:t>„A</a:t>
            </a:r>
            <a:r>
              <a:rPr lang="en-US" sz="1400" dirty="0">
                <a:latin typeface="+mj-lt"/>
              </a:rPr>
              <a:t> developmental task is a task that arises at or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about a certain period in the life of the individual, successful achievement of which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leads to his happiness and to success with later tasks, while failure leads to unhappiness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in the individual, disapproval by the society, and difficulty with later tasks.”</a:t>
            </a:r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54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Dospívající a média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0744"/>
            <a:ext cx="10448743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6"/>
                </a:solidFill>
                <a:latin typeface="+mj-lt"/>
              </a:rPr>
              <a:t>Adolescence</a:t>
            </a:r>
            <a:r>
              <a:rPr lang="cs-CZ" sz="1800" dirty="0">
                <a:latin typeface="+mj-lt"/>
              </a:rPr>
              <a:t>: 10-19 let</a:t>
            </a:r>
          </a:p>
          <a:p>
            <a:r>
              <a:rPr lang="cs-CZ" sz="1800" b="1" dirty="0" err="1">
                <a:solidFill>
                  <a:schemeClr val="tx2"/>
                </a:solidFill>
                <a:latin typeface="+mj-lt"/>
              </a:rPr>
              <a:t>Erikson</a:t>
            </a:r>
            <a:r>
              <a:rPr lang="cs-CZ" sz="1800" dirty="0">
                <a:latin typeface="+mj-lt"/>
              </a:rPr>
              <a:t>: sebeuvědomění, zmatení rolí – 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+mj-lt"/>
              </a:rPr>
              <a:t>hledání vlastní identity v konfliktu s nejistotou ohledně své role mezi lidmi</a:t>
            </a:r>
          </a:p>
          <a:p>
            <a:r>
              <a:rPr lang="cs-CZ" sz="1800" b="1" dirty="0" err="1">
                <a:solidFill>
                  <a:schemeClr val="tx2"/>
                </a:solidFill>
                <a:latin typeface="+mj-lt"/>
              </a:rPr>
              <a:t>Havighurst</a:t>
            </a:r>
            <a:r>
              <a:rPr lang="cs-CZ" sz="1800" dirty="0">
                <a:solidFill>
                  <a:srgbClr val="202122"/>
                </a:solidFill>
                <a:latin typeface="+mj-lt"/>
              </a:rPr>
              <a:t> (1972): </a:t>
            </a:r>
            <a:r>
              <a:rPr lang="cs-CZ" sz="1800" b="1" dirty="0">
                <a:solidFill>
                  <a:srgbClr val="202122"/>
                </a:solidFill>
                <a:latin typeface="+mj-lt"/>
              </a:rPr>
              <a:t>vývojové úkoly v adolescenci </a:t>
            </a:r>
            <a:r>
              <a:rPr lang="cs-CZ" sz="1800" dirty="0">
                <a:solidFill>
                  <a:srgbClr val="202122"/>
                </a:solidFill>
                <a:latin typeface="+mj-lt"/>
              </a:rPr>
              <a:t>(USA adolescenti, 70. léta):</a:t>
            </a:r>
          </a:p>
          <a:p>
            <a:pPr lvl="1"/>
            <a:r>
              <a:rPr lang="cs-CZ" sz="1400" dirty="0">
                <a:solidFill>
                  <a:srgbClr val="202122"/>
                </a:solidFill>
                <a:latin typeface="+mj-lt"/>
              </a:rPr>
              <a:t>„A</a:t>
            </a:r>
            <a:r>
              <a:rPr lang="en-US" sz="1400" dirty="0">
                <a:latin typeface="+mj-lt"/>
              </a:rPr>
              <a:t> developmental task is a task that arises at or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about a certain period in the life of the individual, successful achievement of which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leads to his happiness and to success with later tasks, while failure leads to unhappiness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in the individual, disapproval by the society, and difficulty with later tasks.”</a:t>
            </a:r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r>
              <a:rPr lang="cs-CZ" sz="1400" dirty="0">
                <a:latin typeface="+mj-lt"/>
              </a:rPr>
              <a:t>Dosažení nových a vyzrálejších vztahů s vrstevníky obou pohlaví</a:t>
            </a:r>
          </a:p>
          <a:p>
            <a:pPr lvl="1"/>
            <a:r>
              <a:rPr lang="cs-CZ" sz="1400" dirty="0">
                <a:latin typeface="+mj-lt"/>
              </a:rPr>
              <a:t>Dosažení mužské nebo ženské sociální role</a:t>
            </a:r>
          </a:p>
          <a:p>
            <a:pPr lvl="1"/>
            <a:r>
              <a:rPr lang="cs-CZ" sz="1400" dirty="0">
                <a:latin typeface="+mj-lt"/>
              </a:rPr>
              <a:t>Přijetí vlastního těla a jeho efektivní</a:t>
            </a:r>
          </a:p>
          <a:p>
            <a:pPr lvl="1"/>
            <a:r>
              <a:rPr lang="cs-CZ" sz="1400" dirty="0">
                <a:latin typeface="+mj-lt"/>
              </a:rPr>
              <a:t>Dosažení citové nezávislosti na rodičích a ostatních dospělých</a:t>
            </a:r>
          </a:p>
          <a:p>
            <a:pPr lvl="1"/>
            <a:r>
              <a:rPr lang="pt-BR" sz="1400" dirty="0">
                <a:latin typeface="+mj-lt"/>
              </a:rPr>
              <a:t>Příprava na manželství a rodinný život</a:t>
            </a:r>
            <a:endParaRPr lang="cs-CZ" sz="1400" dirty="0">
              <a:latin typeface="+mj-lt"/>
            </a:endParaRPr>
          </a:p>
          <a:p>
            <a:pPr lvl="1"/>
            <a:r>
              <a:rPr lang="cs-CZ" sz="1400" dirty="0">
                <a:latin typeface="+mj-lt"/>
              </a:rPr>
              <a:t>Příprava na ekonomickou kariéru</a:t>
            </a:r>
          </a:p>
          <a:p>
            <a:pPr lvl="1"/>
            <a:r>
              <a:rPr lang="cs-CZ" sz="1400" dirty="0">
                <a:latin typeface="+mj-lt"/>
              </a:rPr>
              <a:t>Získání hodnot a etického systému, který povede chování a vytvoření socio-politicko-etické ideologie pro život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cs-CZ" sz="1400" dirty="0"/>
              <a:t>Přání a dosažení společensky odpovědného chování</a:t>
            </a:r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0575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Dospívající a média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0744"/>
            <a:ext cx="10327445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6"/>
                </a:solidFill>
                <a:latin typeface="+mj-lt"/>
              </a:rPr>
              <a:t>Adolescence</a:t>
            </a:r>
            <a:r>
              <a:rPr lang="cs-CZ" sz="1800" dirty="0">
                <a:latin typeface="+mj-lt"/>
              </a:rPr>
              <a:t>: 10-19 let</a:t>
            </a:r>
          </a:p>
          <a:p>
            <a:r>
              <a:rPr lang="cs-CZ" sz="1800" b="1" dirty="0" err="1">
                <a:solidFill>
                  <a:schemeClr val="tx2"/>
                </a:solidFill>
                <a:latin typeface="+mj-lt"/>
              </a:rPr>
              <a:t>Erikson</a:t>
            </a:r>
            <a:r>
              <a:rPr lang="cs-CZ" sz="1800" dirty="0">
                <a:latin typeface="+mj-lt"/>
              </a:rPr>
              <a:t>: sebeuvědomění, zmatení rolí – 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+mj-lt"/>
              </a:rPr>
              <a:t>hledání vlastní identity v konfliktu s nejistotou ohledně své role mezi lidmi</a:t>
            </a:r>
          </a:p>
          <a:p>
            <a:r>
              <a:rPr lang="cs-CZ" sz="1800" b="1" dirty="0" err="1">
                <a:solidFill>
                  <a:schemeClr val="tx2"/>
                </a:solidFill>
                <a:latin typeface="+mj-lt"/>
              </a:rPr>
              <a:t>Havighurst</a:t>
            </a:r>
            <a:r>
              <a:rPr lang="cs-CZ" sz="1800" dirty="0">
                <a:solidFill>
                  <a:srgbClr val="202122"/>
                </a:solidFill>
                <a:latin typeface="+mj-lt"/>
              </a:rPr>
              <a:t> (1972): </a:t>
            </a:r>
            <a:r>
              <a:rPr lang="cs-CZ" sz="1800" b="1" dirty="0">
                <a:solidFill>
                  <a:srgbClr val="202122"/>
                </a:solidFill>
                <a:latin typeface="+mj-lt"/>
              </a:rPr>
              <a:t>vývojové úkoly v adolescenci </a:t>
            </a:r>
            <a:r>
              <a:rPr lang="cs-CZ" sz="1800" dirty="0">
                <a:solidFill>
                  <a:srgbClr val="202122"/>
                </a:solidFill>
                <a:latin typeface="+mj-lt"/>
              </a:rPr>
              <a:t>(USA adolescenti, 70. léta):</a:t>
            </a:r>
          </a:p>
          <a:p>
            <a:pPr lvl="1"/>
            <a:r>
              <a:rPr lang="cs-CZ" sz="1400" dirty="0">
                <a:solidFill>
                  <a:srgbClr val="202122"/>
                </a:solidFill>
                <a:latin typeface="+mj-lt"/>
              </a:rPr>
              <a:t>„A</a:t>
            </a:r>
            <a:r>
              <a:rPr lang="en-US" sz="1400" dirty="0">
                <a:latin typeface="+mj-lt"/>
              </a:rPr>
              <a:t> developmental task is a task that arises at or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about a certain period in the life of the individual, successful achievement of which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leads to his happiness and to success with later tasks, while failure leads to unhappiness</a:t>
            </a:r>
            <a:r>
              <a:rPr lang="cs-CZ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in the individual, disapproval by the society, and difficulty with later tasks.”</a:t>
            </a:r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r>
              <a:rPr lang="cs-CZ" sz="1400" dirty="0">
                <a:latin typeface="+mj-lt"/>
              </a:rPr>
              <a:t>Dosažení nových a vyzrálejších vztahů s vrstevníky obou pohlaví</a:t>
            </a:r>
          </a:p>
          <a:p>
            <a:pPr lvl="1"/>
            <a:r>
              <a:rPr lang="cs-CZ" sz="1400" dirty="0">
                <a:latin typeface="+mj-lt"/>
              </a:rPr>
              <a:t>Dosažení mužské nebo ženské sociální role</a:t>
            </a:r>
          </a:p>
          <a:p>
            <a:pPr lvl="1"/>
            <a:r>
              <a:rPr lang="cs-CZ" sz="1400" dirty="0">
                <a:latin typeface="+mj-lt"/>
              </a:rPr>
              <a:t>Přijetí vlastního těla a jeho efektivní</a:t>
            </a:r>
          </a:p>
          <a:p>
            <a:pPr lvl="1"/>
            <a:r>
              <a:rPr lang="cs-CZ" sz="1400" dirty="0">
                <a:latin typeface="+mj-lt"/>
              </a:rPr>
              <a:t>Dosažení citové nezávislosti na rodičích a ostatních dospělých</a:t>
            </a:r>
          </a:p>
          <a:p>
            <a:pPr lvl="1"/>
            <a:r>
              <a:rPr lang="pt-BR" sz="1400" dirty="0">
                <a:latin typeface="+mj-lt"/>
              </a:rPr>
              <a:t>Příprava na manželství a rodinný život</a:t>
            </a:r>
            <a:endParaRPr lang="cs-CZ" sz="1400" dirty="0">
              <a:latin typeface="+mj-lt"/>
            </a:endParaRPr>
          </a:p>
          <a:p>
            <a:pPr lvl="1"/>
            <a:r>
              <a:rPr lang="cs-CZ" sz="1400" dirty="0">
                <a:latin typeface="+mj-lt"/>
              </a:rPr>
              <a:t>Příprava na ekonomickou kariéru</a:t>
            </a:r>
          </a:p>
          <a:p>
            <a:pPr lvl="1"/>
            <a:r>
              <a:rPr lang="cs-CZ" sz="1400" dirty="0">
                <a:latin typeface="+mj-lt"/>
              </a:rPr>
              <a:t>Získání hodnot a etického systému, který povede chování a vytvoření socio-politicko-etické ideologie pro život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cs-CZ" sz="1400" dirty="0"/>
              <a:t>Přání a dosažení společensky odpovědného chování</a:t>
            </a:r>
          </a:p>
          <a:p>
            <a:pPr lvl="1"/>
            <a:endParaRPr lang="cs-CZ" sz="1400" dirty="0"/>
          </a:p>
          <a:p>
            <a:pPr>
              <a:lnSpc>
                <a:spcPct val="100000"/>
              </a:lnSpc>
            </a:pPr>
            <a:r>
              <a:rPr lang="cs-CZ" sz="1800" dirty="0"/>
              <a:t>Dnes některé úkoly méně relevantní</a:t>
            </a:r>
          </a:p>
          <a:p>
            <a:pPr>
              <a:lnSpc>
                <a:spcPct val="100000"/>
              </a:lnSpc>
            </a:pPr>
            <a:r>
              <a:rPr lang="cs-CZ" sz="1800" b="1" dirty="0" err="1">
                <a:solidFill>
                  <a:schemeClr val="tx2"/>
                </a:solidFill>
              </a:rPr>
              <a:t>Arnett</a:t>
            </a:r>
            <a:r>
              <a:rPr lang="cs-CZ" sz="1800" dirty="0"/>
              <a:t> (2000, 2004) – </a:t>
            </a:r>
            <a:r>
              <a:rPr lang="cs-CZ" sz="1800" b="1" i="1" dirty="0" err="1">
                <a:solidFill>
                  <a:schemeClr val="accent6"/>
                </a:solidFill>
              </a:rPr>
              <a:t>emerging</a:t>
            </a:r>
            <a:r>
              <a:rPr lang="cs-CZ" sz="1800" b="1" i="1" dirty="0">
                <a:solidFill>
                  <a:schemeClr val="accent6"/>
                </a:solidFill>
              </a:rPr>
              <a:t> </a:t>
            </a:r>
            <a:r>
              <a:rPr lang="cs-CZ" sz="1800" b="1" i="1" dirty="0" err="1">
                <a:solidFill>
                  <a:schemeClr val="accent6"/>
                </a:solidFill>
              </a:rPr>
              <a:t>adulthood</a:t>
            </a:r>
            <a:r>
              <a:rPr lang="cs-CZ" sz="1800" dirty="0"/>
              <a:t>, přechodné vývojové stádium některé úkoly „posunuté“ do pozdních dvacátých let života; závislé na kulturním kontextu; formování identity</a:t>
            </a:r>
          </a:p>
        </p:txBody>
      </p:sp>
    </p:spTree>
    <p:extLst>
      <p:ext uri="{BB962C8B-B14F-4D97-AF65-F5344CB8AC3E}">
        <p14:creationId xmlns:p14="http://schemas.microsoft.com/office/powerpoint/2010/main" val="289817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FFE7034-30AD-4F0B-9049-A428E51E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Psychosociální vývoj člověka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97FEEA-9999-49B9-A19B-1D614DF3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86065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6"/>
                </a:solidFill>
              </a:rPr>
              <a:t>Erik </a:t>
            </a:r>
            <a:r>
              <a:rPr lang="cs-CZ" sz="1800" b="1" dirty="0" err="1">
                <a:solidFill>
                  <a:schemeClr val="accent6"/>
                </a:solidFill>
              </a:rPr>
              <a:t>Erikson</a:t>
            </a:r>
            <a:r>
              <a:rPr lang="cs-CZ" sz="1800" b="1" dirty="0">
                <a:solidFill>
                  <a:schemeClr val="accent6"/>
                </a:solidFill>
              </a:rPr>
              <a:t> </a:t>
            </a:r>
            <a:r>
              <a:rPr lang="cs-CZ" sz="1800" dirty="0"/>
              <a:t>(1902-1994) – </a:t>
            </a:r>
            <a:r>
              <a:rPr lang="cs-CZ" sz="1800" b="1" dirty="0"/>
              <a:t>vývojová stádia</a:t>
            </a:r>
          </a:p>
          <a:p>
            <a:pPr lvl="1"/>
            <a:r>
              <a:rPr lang="cs-CZ" sz="1400" dirty="0"/>
              <a:t>Každá etapa je spojená s životním úkolem obsahující nějaký konflikt</a:t>
            </a:r>
          </a:p>
          <a:p>
            <a:pPr lvl="1"/>
            <a:r>
              <a:rPr lang="cs-CZ" sz="1400" dirty="0"/>
              <a:t>Přínos pro ego člověka / pocit méněcennosti</a:t>
            </a:r>
          </a:p>
          <a:p>
            <a:pPr lvl="1"/>
            <a:endParaRPr lang="cs-CZ" sz="1000" dirty="0"/>
          </a:p>
        </p:txBody>
      </p:sp>
      <p:pic>
        <p:nvPicPr>
          <p:cNvPr id="25602" name="Picture 2" descr="undefined">
            <a:extLst>
              <a:ext uri="{FF2B5EF4-FFF2-40B4-BE49-F238E27FC236}">
                <a16:creationId xmlns:a16="http://schemas.microsoft.com/office/drawing/2014/main" id="{0F799F8A-2FB7-455C-9B0E-2FE4AB08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76320"/>
            <a:ext cx="5519999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1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Opakování</a:t>
            </a:r>
          </a:p>
        </p:txBody>
      </p:sp>
      <p:pic>
        <p:nvPicPr>
          <p:cNvPr id="2050" name="Picture 2" descr="Self Identity Vector Art, Icons, and Graphics for Free Download">
            <a:extLst>
              <a:ext uri="{FF2B5EF4-FFF2-40B4-BE49-F238E27FC236}">
                <a16:creationId xmlns:a16="http://schemas.microsoft.com/office/drawing/2014/main" id="{2C188DF7-E3F5-3AEB-207B-AC7017BD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162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lf Identity Vector Art, Icons, and Graphics for Free Download">
            <a:extLst>
              <a:ext uri="{FF2B5EF4-FFF2-40B4-BE49-F238E27FC236}">
                <a16:creationId xmlns:a16="http://schemas.microsoft.com/office/drawing/2014/main" id="{01C12594-FA2F-DDAF-BFBA-D5D83E6C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1428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47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accent1"/>
                </a:solidFill>
              </a:rPr>
              <a:t>Co je to </a:t>
            </a:r>
            <a:r>
              <a:rPr lang="cs-CZ" sz="4000" b="1" i="1" dirty="0" err="1">
                <a:solidFill>
                  <a:schemeClr val="accent1"/>
                </a:solidFill>
              </a:rPr>
              <a:t>self</a:t>
            </a:r>
            <a:r>
              <a:rPr lang="cs-CZ" sz="4000" b="1" dirty="0">
                <a:solidFill>
                  <a:schemeClr val="accent1"/>
                </a:solidFill>
              </a:rPr>
              <a:t> a jaké podoby může mít?</a:t>
            </a:r>
            <a:br>
              <a:rPr lang="cs-CZ" sz="4000" b="1" dirty="0">
                <a:solidFill>
                  <a:schemeClr val="accent1"/>
                </a:solidFill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273149-C4D2-42C3-8086-1721AD0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32716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9901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accent1"/>
                </a:solidFill>
              </a:rPr>
              <a:t>Co je to </a:t>
            </a:r>
            <a:r>
              <a:rPr lang="cs-CZ" sz="4000" b="1" i="1" dirty="0" err="1">
                <a:solidFill>
                  <a:schemeClr val="accent1"/>
                </a:solidFill>
              </a:rPr>
              <a:t>self</a:t>
            </a:r>
            <a:r>
              <a:rPr lang="cs-CZ" sz="4000" b="1" dirty="0">
                <a:solidFill>
                  <a:schemeClr val="accent1"/>
                </a:solidFill>
              </a:rPr>
              <a:t> a jaké podoby může mít?</a:t>
            </a:r>
            <a:br>
              <a:rPr lang="cs-CZ" sz="4000" b="1" dirty="0">
                <a:solidFill>
                  <a:schemeClr val="accent1"/>
                </a:solidFill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273149-C4D2-42C3-8086-1721AD0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32716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B30FCC8-0656-40DA-AE24-B708166F7BA9}"/>
              </a:ext>
            </a:extLst>
          </p:cNvPr>
          <p:cNvGrpSpPr/>
          <p:nvPr/>
        </p:nvGrpSpPr>
        <p:grpSpPr>
          <a:xfrm>
            <a:off x="8426514" y="1781902"/>
            <a:ext cx="3219452" cy="3960198"/>
            <a:chOff x="8724899" y="668277"/>
            <a:chExt cx="3219452" cy="3960198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34EEFC30-609E-4CE8-9ACF-8679A548DC7C}"/>
                </a:ext>
              </a:extLst>
            </p:cNvPr>
            <p:cNvGrpSpPr/>
            <p:nvPr/>
          </p:nvGrpSpPr>
          <p:grpSpPr>
            <a:xfrm>
              <a:off x="8724899" y="668277"/>
              <a:ext cx="3219452" cy="3960198"/>
              <a:chOff x="8724899" y="668277"/>
              <a:chExt cx="3219452" cy="3960198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101617F5-2CC0-43F7-91DC-554227358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8724899" y="668277"/>
                <a:ext cx="3219452" cy="3960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Vývojový diagram: postup 11">
                <a:extLst>
                  <a:ext uri="{FF2B5EF4-FFF2-40B4-BE49-F238E27FC236}">
                    <a16:creationId xmlns:a16="http://schemas.microsoft.com/office/drawing/2014/main" id="{D04AF45F-AC9A-4191-9C2E-B5C6CB7F1F08}"/>
                  </a:ext>
                </a:extLst>
              </p:cNvPr>
              <p:cNvSpPr/>
              <p:nvPr/>
            </p:nvSpPr>
            <p:spPr bwMode="auto">
              <a:xfrm>
                <a:off x="9005555" y="708513"/>
                <a:ext cx="781050" cy="279299"/>
              </a:xfrm>
              <a:prstGeom prst="flowChartProcess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Actual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718347E-C850-48D7-967E-B3DD3B54086A}"/>
                </a:ext>
              </a:extLst>
            </p:cNvPr>
            <p:cNvGrpSpPr/>
            <p:nvPr/>
          </p:nvGrpSpPr>
          <p:grpSpPr>
            <a:xfrm>
              <a:off x="10100937" y="708513"/>
              <a:ext cx="1843414" cy="282513"/>
              <a:chOff x="10100937" y="708513"/>
              <a:chExt cx="1843414" cy="282513"/>
            </a:xfrm>
          </p:grpSpPr>
          <p:sp>
            <p:nvSpPr>
              <p:cNvPr id="9" name="Vývojový diagram: postup 8">
                <a:extLst>
                  <a:ext uri="{FF2B5EF4-FFF2-40B4-BE49-F238E27FC236}">
                    <a16:creationId xmlns:a16="http://schemas.microsoft.com/office/drawing/2014/main" id="{EC23A66F-F512-40A0-9D5F-DA02230FC8A6}"/>
                  </a:ext>
                </a:extLst>
              </p:cNvPr>
              <p:cNvSpPr/>
              <p:nvPr/>
            </p:nvSpPr>
            <p:spPr bwMode="auto">
              <a:xfrm>
                <a:off x="10100937" y="708513"/>
                <a:ext cx="781050" cy="279299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Ideal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Vývojový diagram: postup 9">
                <a:extLst>
                  <a:ext uri="{FF2B5EF4-FFF2-40B4-BE49-F238E27FC236}">
                    <a16:creationId xmlns:a16="http://schemas.microsoft.com/office/drawing/2014/main" id="{578E1E0F-323E-4A6C-86EC-8DA8D04D6650}"/>
                  </a:ext>
                </a:extLst>
              </p:cNvPr>
              <p:cNvSpPr/>
              <p:nvPr/>
            </p:nvSpPr>
            <p:spPr bwMode="auto">
              <a:xfrm>
                <a:off x="11163301" y="711727"/>
                <a:ext cx="781050" cy="279299"/>
              </a:xfrm>
              <a:prstGeom prst="flowChartProcess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Ought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59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accent1"/>
                </a:solidFill>
              </a:rPr>
              <a:t>Co je to </a:t>
            </a:r>
            <a:r>
              <a:rPr lang="cs-CZ" sz="4000" b="1" i="1" dirty="0" err="1">
                <a:solidFill>
                  <a:schemeClr val="accent1"/>
                </a:solidFill>
              </a:rPr>
              <a:t>self</a:t>
            </a:r>
            <a:r>
              <a:rPr lang="cs-CZ" sz="4000" b="1" dirty="0">
                <a:solidFill>
                  <a:schemeClr val="accent1"/>
                </a:solidFill>
              </a:rPr>
              <a:t> a jaké podoby může mít?</a:t>
            </a:r>
            <a:br>
              <a:rPr lang="cs-CZ" sz="4000" b="1" dirty="0">
                <a:solidFill>
                  <a:schemeClr val="accent1"/>
                </a:solidFill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273149-C4D2-42C3-8086-1721AD0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32716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Já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Relativně </a:t>
            </a:r>
            <a:r>
              <a:rPr lang="cs-CZ" sz="1800" b="1" dirty="0"/>
              <a:t>stabilní</a:t>
            </a:r>
            <a:r>
              <a:rPr lang="cs-CZ" sz="1800" dirty="0"/>
              <a:t> vlastnosti (např. extroverze, otevřenost) vs. </a:t>
            </a:r>
            <a:r>
              <a:rPr lang="cs-CZ" sz="1800" b="1" dirty="0"/>
              <a:t>proměnlivost</a:t>
            </a:r>
            <a:r>
              <a:rPr lang="cs-CZ" sz="1800" dirty="0"/>
              <a:t> identity</a:t>
            </a:r>
          </a:p>
          <a:p>
            <a:pPr lvl="1"/>
            <a:r>
              <a:rPr lang="cs-CZ" sz="1800" b="1" dirty="0" err="1">
                <a:solidFill>
                  <a:schemeClr val="accent1"/>
                </a:solidFill>
              </a:rPr>
              <a:t>Goffman</a:t>
            </a:r>
            <a:r>
              <a:rPr lang="cs-CZ" sz="1800" dirty="0"/>
              <a:t> – </a:t>
            </a:r>
            <a:r>
              <a:rPr lang="cs-CZ" sz="1800" i="1" dirty="0"/>
              <a:t>Všichni hrajeme divadlo </a:t>
            </a:r>
            <a:r>
              <a:rPr lang="cs-CZ" sz="1800" dirty="0"/>
              <a:t>(1959)</a:t>
            </a:r>
          </a:p>
          <a:p>
            <a:pPr lvl="2"/>
            <a:r>
              <a:rPr lang="cs-CZ" sz="1300" dirty="0"/>
              <a:t>Teorie sebeprezentace; jako herci hrajeme různé role pro různá publika – </a:t>
            </a:r>
            <a:r>
              <a:rPr lang="cs-CZ" sz="1300" i="1" dirty="0" err="1"/>
              <a:t>self</a:t>
            </a:r>
            <a:r>
              <a:rPr lang="cs-CZ" sz="1300" dirty="0"/>
              <a:t> je flexibilní, závisí na situaci, kontextu a reakci interakčních partnerů</a:t>
            </a:r>
          </a:p>
          <a:p>
            <a:pPr lvl="1"/>
            <a:r>
              <a:rPr lang="cs-CZ" sz="1800" i="1" dirty="0" err="1"/>
              <a:t>Self</a:t>
            </a:r>
            <a:r>
              <a:rPr lang="cs-CZ" sz="1800" dirty="0"/>
              <a:t> jako stabilní vlastnosti, situační faktory určují, které aspekty </a:t>
            </a:r>
            <a:r>
              <a:rPr lang="cs-CZ" sz="1800" i="1" dirty="0" err="1"/>
              <a:t>self</a:t>
            </a:r>
            <a:r>
              <a:rPr lang="cs-CZ" sz="1800" dirty="0"/>
              <a:t> jsou aktivovány v danou situaci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i="1" dirty="0" err="1">
                <a:solidFill>
                  <a:schemeClr val="accent6"/>
                </a:solidFill>
              </a:rPr>
              <a:t>Actual</a:t>
            </a:r>
            <a:r>
              <a:rPr lang="cs-CZ" sz="1800" i="1" dirty="0">
                <a:solidFill>
                  <a:schemeClr val="accent6"/>
                </a:solidFill>
              </a:rPr>
              <a:t> / </a:t>
            </a:r>
            <a:r>
              <a:rPr lang="cs-CZ" sz="1800" i="1" dirty="0" err="1">
                <a:solidFill>
                  <a:schemeClr val="accent6"/>
                </a:solidFill>
              </a:rPr>
              <a:t>real</a:t>
            </a:r>
            <a:r>
              <a:rPr lang="cs-CZ" sz="1800" i="1" dirty="0">
                <a:solidFill>
                  <a:schemeClr val="accent6"/>
                </a:solidFill>
              </a:rPr>
              <a:t> </a:t>
            </a:r>
            <a:r>
              <a:rPr lang="cs-CZ" sz="1800" i="1" dirty="0" err="1">
                <a:solidFill>
                  <a:schemeClr val="accent6"/>
                </a:solidFill>
              </a:rPr>
              <a:t>self</a:t>
            </a:r>
            <a:r>
              <a:rPr lang="cs-CZ" sz="1800" dirty="0"/>
              <a:t> – aktuální (byť dočasné) já</a:t>
            </a:r>
            <a:endParaRPr lang="cs-CZ" sz="1800" i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i="1" dirty="0" err="1">
                <a:solidFill>
                  <a:schemeClr val="accent6"/>
                </a:solidFill>
              </a:rPr>
              <a:t>Ideal</a:t>
            </a:r>
            <a:r>
              <a:rPr lang="cs-CZ" sz="1800" i="1" dirty="0">
                <a:solidFill>
                  <a:schemeClr val="accent6"/>
                </a:solidFill>
              </a:rPr>
              <a:t> </a:t>
            </a:r>
            <a:r>
              <a:rPr lang="cs-CZ" sz="1800" i="1" dirty="0" err="1">
                <a:solidFill>
                  <a:schemeClr val="accent6"/>
                </a:solidFill>
              </a:rPr>
              <a:t>self</a:t>
            </a:r>
            <a:r>
              <a:rPr lang="cs-CZ" sz="1800" i="1" dirty="0">
                <a:solidFill>
                  <a:schemeClr val="accent6"/>
                </a:solidFill>
              </a:rPr>
              <a:t> </a:t>
            </a:r>
            <a:r>
              <a:rPr lang="cs-CZ" sz="1800" dirty="0"/>
              <a:t>– jací chceme být</a:t>
            </a:r>
          </a:p>
          <a:p>
            <a:pPr>
              <a:lnSpc>
                <a:spcPct val="100000"/>
              </a:lnSpc>
            </a:pPr>
            <a:r>
              <a:rPr lang="cs-CZ" sz="1800" i="1" dirty="0" err="1">
                <a:solidFill>
                  <a:schemeClr val="accent6"/>
                </a:solidFill>
              </a:rPr>
              <a:t>Ought</a:t>
            </a:r>
            <a:r>
              <a:rPr lang="cs-CZ" sz="1800" i="1" dirty="0">
                <a:solidFill>
                  <a:schemeClr val="accent6"/>
                </a:solidFill>
              </a:rPr>
              <a:t> </a:t>
            </a:r>
            <a:r>
              <a:rPr lang="cs-CZ" sz="1800" i="1" dirty="0" err="1">
                <a:solidFill>
                  <a:schemeClr val="accent6"/>
                </a:solidFill>
              </a:rPr>
              <a:t>self</a:t>
            </a:r>
            <a:r>
              <a:rPr lang="cs-CZ" sz="1800" i="1" dirty="0">
                <a:solidFill>
                  <a:schemeClr val="accent6"/>
                </a:solidFill>
              </a:rPr>
              <a:t> </a:t>
            </a:r>
            <a:r>
              <a:rPr lang="cs-CZ" sz="1800" dirty="0"/>
              <a:t>– jací si myslíme, že bychom měli být podle ostatních</a:t>
            </a:r>
          </a:p>
          <a:p>
            <a:pPr>
              <a:lnSpc>
                <a:spcPct val="100000"/>
              </a:lnSpc>
            </a:pPr>
            <a:r>
              <a:rPr lang="cs-CZ" sz="1800" i="1" dirty="0" err="1">
                <a:solidFill>
                  <a:schemeClr val="accent6"/>
                </a:solidFill>
                <a:sym typeface="Wingdings" panose="05000000000000000000" pitchFamily="2" charset="2"/>
              </a:rPr>
              <a:t>Future</a:t>
            </a:r>
            <a:r>
              <a:rPr lang="cs-CZ" sz="1800" i="1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cs-CZ" sz="1800" i="1" dirty="0" err="1">
                <a:solidFill>
                  <a:schemeClr val="accent6"/>
                </a:solidFill>
                <a:sym typeface="Wingdings" panose="05000000000000000000" pitchFamily="2" charset="2"/>
              </a:rPr>
              <a:t>selves</a:t>
            </a:r>
            <a:r>
              <a:rPr lang="cs-CZ" sz="1800" i="1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cs-CZ" sz="1800" dirty="0">
                <a:sym typeface="Wingdings" panose="05000000000000000000" pitchFamily="2" charset="2"/>
              </a:rPr>
              <a:t>– motivační faktor, ovlivňuje naše jednání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B30FCC8-0656-40DA-AE24-B708166F7BA9}"/>
              </a:ext>
            </a:extLst>
          </p:cNvPr>
          <p:cNvGrpSpPr/>
          <p:nvPr/>
        </p:nvGrpSpPr>
        <p:grpSpPr>
          <a:xfrm>
            <a:off x="8426514" y="1781902"/>
            <a:ext cx="3219452" cy="3960198"/>
            <a:chOff x="8724899" y="668277"/>
            <a:chExt cx="3219452" cy="3960198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34EEFC30-609E-4CE8-9ACF-8679A548DC7C}"/>
                </a:ext>
              </a:extLst>
            </p:cNvPr>
            <p:cNvGrpSpPr/>
            <p:nvPr/>
          </p:nvGrpSpPr>
          <p:grpSpPr>
            <a:xfrm>
              <a:off x="8724899" y="668277"/>
              <a:ext cx="3219452" cy="3960198"/>
              <a:chOff x="8724899" y="668277"/>
              <a:chExt cx="3219452" cy="3960198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101617F5-2CC0-43F7-91DC-554227358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8724899" y="668277"/>
                <a:ext cx="3219452" cy="3960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Vývojový diagram: postup 11">
                <a:extLst>
                  <a:ext uri="{FF2B5EF4-FFF2-40B4-BE49-F238E27FC236}">
                    <a16:creationId xmlns:a16="http://schemas.microsoft.com/office/drawing/2014/main" id="{D04AF45F-AC9A-4191-9C2E-B5C6CB7F1F08}"/>
                  </a:ext>
                </a:extLst>
              </p:cNvPr>
              <p:cNvSpPr/>
              <p:nvPr/>
            </p:nvSpPr>
            <p:spPr bwMode="auto">
              <a:xfrm>
                <a:off x="9005555" y="708513"/>
                <a:ext cx="781050" cy="279299"/>
              </a:xfrm>
              <a:prstGeom prst="flowChartProcess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Actual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718347E-C850-48D7-967E-B3DD3B54086A}"/>
                </a:ext>
              </a:extLst>
            </p:cNvPr>
            <p:cNvGrpSpPr/>
            <p:nvPr/>
          </p:nvGrpSpPr>
          <p:grpSpPr>
            <a:xfrm>
              <a:off x="10100937" y="708513"/>
              <a:ext cx="1843414" cy="282513"/>
              <a:chOff x="10100937" y="708513"/>
              <a:chExt cx="1843414" cy="282513"/>
            </a:xfrm>
          </p:grpSpPr>
          <p:sp>
            <p:nvSpPr>
              <p:cNvPr id="9" name="Vývojový diagram: postup 8">
                <a:extLst>
                  <a:ext uri="{FF2B5EF4-FFF2-40B4-BE49-F238E27FC236}">
                    <a16:creationId xmlns:a16="http://schemas.microsoft.com/office/drawing/2014/main" id="{EC23A66F-F512-40A0-9D5F-DA02230FC8A6}"/>
                  </a:ext>
                </a:extLst>
              </p:cNvPr>
              <p:cNvSpPr/>
              <p:nvPr/>
            </p:nvSpPr>
            <p:spPr bwMode="auto">
              <a:xfrm>
                <a:off x="10100937" y="708513"/>
                <a:ext cx="781050" cy="279299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Ideal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Vývojový diagram: postup 9">
                <a:extLst>
                  <a:ext uri="{FF2B5EF4-FFF2-40B4-BE49-F238E27FC236}">
                    <a16:creationId xmlns:a16="http://schemas.microsoft.com/office/drawing/2014/main" id="{578E1E0F-323E-4A6C-86EC-8DA8D04D6650}"/>
                  </a:ext>
                </a:extLst>
              </p:cNvPr>
              <p:cNvSpPr/>
              <p:nvPr/>
            </p:nvSpPr>
            <p:spPr bwMode="auto">
              <a:xfrm>
                <a:off x="11163301" y="711727"/>
                <a:ext cx="781050" cy="279299"/>
              </a:xfrm>
              <a:prstGeom prst="flowChartProcess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Ought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994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Jak může naši identitu ovlivnit identifikace s mediálními postavami?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1DACB-EC57-4738-8870-4F0470D81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96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Jak může naši identitu ovlivnit identifikace s mediálními postavami?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273149-C4D2-42C3-8086-1721AD0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7232716" cy="4139998"/>
          </a:xfrm>
        </p:spPr>
        <p:txBody>
          <a:bodyPr/>
          <a:lstStyle/>
          <a:p>
            <a:pPr marL="594900" indent="-342900">
              <a:buFont typeface="Arial" panose="020B0604020202020204" pitchFamily="34" charset="0"/>
              <a:buChar char="–"/>
            </a:pPr>
            <a:r>
              <a:rPr lang="cs-CZ" sz="1800" dirty="0"/>
              <a:t>Identifikujeme se s mediálními postavami, vnímáme a zakoušíme jejich perspektivu a zkušenosti</a:t>
            </a:r>
          </a:p>
          <a:p>
            <a:pPr marL="594900" indent="-342900">
              <a:buFont typeface="Arial" panose="020B0604020202020204" pitchFamily="34" charset="0"/>
              <a:buChar char="–"/>
            </a:pPr>
            <a:r>
              <a:rPr lang="cs-CZ" sz="1800" dirty="0"/>
              <a:t>Zažíváme role, které bychom jinak nezažili</a:t>
            </a:r>
          </a:p>
          <a:p>
            <a:pPr marL="594900" indent="-342900">
              <a:buFont typeface="Arial" panose="020B0604020202020204" pitchFamily="34" charset="0"/>
              <a:buChar char="–"/>
            </a:pPr>
            <a:r>
              <a:rPr lang="cs-CZ" sz="1800" dirty="0"/>
              <a:t>Učíme se zprostředkovaně názory, postoje, chování</a:t>
            </a:r>
          </a:p>
          <a:p>
            <a:pPr marL="594900" indent="-342900">
              <a:buFont typeface="Arial" panose="020B0604020202020204" pitchFamily="34" charset="0"/>
              <a:buChar char="–"/>
            </a:pPr>
            <a:r>
              <a:rPr lang="cs-CZ" sz="1800" dirty="0"/>
              <a:t>Co není identifikace? Nahrazení našeho </a:t>
            </a:r>
            <a:r>
              <a:rPr lang="cs-CZ" sz="1800" i="1" dirty="0" err="1"/>
              <a:t>self</a:t>
            </a:r>
            <a:r>
              <a:rPr lang="cs-CZ" sz="1800" dirty="0"/>
              <a:t> identitou postavy</a:t>
            </a:r>
          </a:p>
          <a:p>
            <a:pPr marL="594900" indent="-342900">
              <a:buFont typeface="Arial" panose="020B0604020202020204" pitchFamily="34" charset="0"/>
              <a:buChar char="–"/>
            </a:pPr>
            <a:r>
              <a:rPr lang="cs-CZ" sz="1800" dirty="0"/>
              <a:t>Porozumění cizí zkušenosti</a:t>
            </a:r>
          </a:p>
          <a:p>
            <a:pPr marL="594900" indent="-342900">
              <a:buFont typeface="Arial" panose="020B0604020202020204" pitchFamily="34" charset="0"/>
              <a:buChar char="–"/>
            </a:pPr>
            <a:endParaRPr lang="cs-CZ" sz="1800" dirty="0"/>
          </a:p>
          <a:p>
            <a:pPr marL="594900" indent="-342900">
              <a:buFont typeface="Arial" panose="020B0604020202020204" pitchFamily="34" charset="0"/>
              <a:buChar char="–"/>
            </a:pPr>
            <a:r>
              <a:rPr lang="cs-CZ" sz="1800" dirty="0"/>
              <a:t>Nejedná se vždy o postavy, které jsou nám demograficky podobné (Cohen et al., 2017) </a:t>
            </a:r>
            <a:r>
              <a:rPr lang="cs-CZ" sz="1800" dirty="0">
                <a:sym typeface="Wingdings" panose="05000000000000000000" pitchFamily="2" charset="2"/>
              </a:rPr>
              <a:t> můžeme prozkoumávat různé alternativy našeho </a:t>
            </a:r>
            <a:r>
              <a:rPr lang="cs-CZ" sz="1800" i="1" dirty="0" err="1">
                <a:sym typeface="Wingdings" panose="05000000000000000000" pitchFamily="2" charset="2"/>
              </a:rPr>
              <a:t>self</a:t>
            </a:r>
            <a:endParaRPr lang="cs-CZ" sz="1800" i="1" dirty="0">
              <a:sym typeface="Wingdings" panose="05000000000000000000" pitchFamily="2" charset="2"/>
            </a:endParaRPr>
          </a:p>
          <a:p>
            <a:pPr marL="594900" indent="-342900">
              <a:buFont typeface="Arial" panose="020B0604020202020204" pitchFamily="34" charset="0"/>
              <a:buChar char="–"/>
            </a:pPr>
            <a:endParaRPr lang="cs-CZ" sz="1800" dirty="0"/>
          </a:p>
          <a:p>
            <a:pPr marL="594900" indent="-342900">
              <a:buFont typeface="Arial" panose="020B0604020202020204" pitchFamily="34" charset="0"/>
              <a:buChar char="–"/>
            </a:pPr>
            <a:endParaRPr lang="cs-CZ" sz="1800" dirty="0"/>
          </a:p>
          <a:p>
            <a:pPr marL="594900" indent="-342900">
              <a:buFont typeface="Arial" panose="020B0604020202020204" pitchFamily="34" charset="0"/>
              <a:buChar char="–"/>
            </a:pPr>
            <a:endParaRPr lang="cs-CZ" sz="1800" dirty="0"/>
          </a:p>
        </p:txBody>
      </p:sp>
      <p:pic>
        <p:nvPicPr>
          <p:cNvPr id="13" name="Picture 2" descr="Describe Yourself in 3 Fictional Characters | Know Your Meme">
            <a:extLst>
              <a:ext uri="{FF2B5EF4-FFF2-40B4-BE49-F238E27FC236}">
                <a16:creationId xmlns:a16="http://schemas.microsoft.com/office/drawing/2014/main" id="{160CDAA6-776D-40F4-AB14-3C7981E2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45" y="2096276"/>
            <a:ext cx="3331450" cy="33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6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Co jsou to </a:t>
            </a:r>
            <a:r>
              <a:rPr lang="cs-CZ" dirty="0" err="1">
                <a:solidFill>
                  <a:schemeClr val="accent1"/>
                </a:solidFill>
              </a:rPr>
              <a:t>parasociální</a:t>
            </a:r>
            <a:r>
              <a:rPr lang="cs-CZ" dirty="0">
                <a:solidFill>
                  <a:schemeClr val="accent1"/>
                </a:solidFill>
              </a:rPr>
              <a:t> vztahy?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273149-C4D2-42C3-8086-1721AD0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5376000" cy="4139998"/>
          </a:xfrm>
        </p:spPr>
        <p:txBody>
          <a:bodyPr/>
          <a:lstStyle/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86497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Co jsou to </a:t>
            </a:r>
            <a:r>
              <a:rPr lang="cs-CZ" dirty="0" err="1">
                <a:solidFill>
                  <a:schemeClr val="accent1"/>
                </a:solidFill>
              </a:rPr>
              <a:t>parasociální</a:t>
            </a:r>
            <a:r>
              <a:rPr lang="cs-CZ" dirty="0">
                <a:solidFill>
                  <a:schemeClr val="accent1"/>
                </a:solidFill>
              </a:rPr>
              <a:t> vztahy?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273149-C4D2-42C3-8086-1721AD0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5376000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6"/>
                </a:solidFill>
              </a:rPr>
              <a:t>Jednostranný</a:t>
            </a:r>
            <a:r>
              <a:rPr lang="cs-CZ" sz="1800" dirty="0"/>
              <a:t> „imaginární“ </a:t>
            </a:r>
            <a:r>
              <a:rPr lang="cs-CZ" sz="1800" b="1" dirty="0">
                <a:solidFill>
                  <a:schemeClr val="accent6"/>
                </a:solidFill>
              </a:rPr>
              <a:t>vztah</a:t>
            </a:r>
            <a:r>
              <a:rPr lang="cs-CZ" sz="1800" dirty="0"/>
              <a:t>, jenž navazuje publikum s mediálními postavami nebo celebritami prostřednictvím opakované expozice a imaginární interakce</a:t>
            </a:r>
          </a:p>
          <a:p>
            <a:r>
              <a:rPr lang="cs-CZ" sz="1800" dirty="0"/>
              <a:t>Mediální figura nás ovlivňuje z hlediska chování, postojů a prožívání emocí</a:t>
            </a:r>
          </a:p>
          <a:p>
            <a:r>
              <a:rPr lang="cs-CZ" sz="1800" dirty="0" err="1"/>
              <a:t>Derrick</a:t>
            </a:r>
            <a:r>
              <a:rPr lang="cs-CZ" sz="1800" dirty="0"/>
              <a:t> et al. (2008) – tendence navazovat </a:t>
            </a:r>
            <a:r>
              <a:rPr lang="cs-CZ" sz="1800" dirty="0" err="1"/>
              <a:t>parasociální</a:t>
            </a:r>
            <a:r>
              <a:rPr lang="cs-CZ" sz="1800" dirty="0"/>
              <a:t> vztahy s postavami blízkými našemu ideálnímu </a:t>
            </a:r>
            <a:r>
              <a:rPr lang="cs-CZ" sz="1800" i="1" dirty="0" err="1"/>
              <a:t>self</a:t>
            </a:r>
            <a:r>
              <a:rPr lang="cs-CZ" sz="1800" dirty="0"/>
              <a:t> (spíše než reálnému </a:t>
            </a:r>
            <a:r>
              <a:rPr lang="cs-CZ" sz="1800" i="1" dirty="0" err="1"/>
              <a:t>self</a:t>
            </a:r>
            <a:r>
              <a:rPr lang="cs-CZ" sz="1800" dirty="0"/>
              <a:t>) = přiblížení vlastnímu ideálnímu </a:t>
            </a:r>
            <a:r>
              <a:rPr lang="cs-CZ" sz="1800" i="1" dirty="0" err="1"/>
              <a:t>self</a:t>
            </a:r>
            <a:endParaRPr lang="cs-CZ" sz="1800" i="1" dirty="0"/>
          </a:p>
          <a:p>
            <a:endParaRPr lang="cs-CZ" sz="1800" dirty="0"/>
          </a:p>
        </p:txBody>
      </p:sp>
      <p:pic>
        <p:nvPicPr>
          <p:cNvPr id="6" name="Picture 2" descr="What Is a Parasocial Relationship?">
            <a:extLst>
              <a:ext uri="{FF2B5EF4-FFF2-40B4-BE49-F238E27FC236}">
                <a16:creationId xmlns:a16="http://schemas.microsoft.com/office/drawing/2014/main" id="{E029DB2E-FEDF-4530-8079-60FCA8291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99"/>
          <a:stretch/>
        </p:blipFill>
        <p:spPr bwMode="auto">
          <a:xfrm>
            <a:off x="7595287" y="1485551"/>
            <a:ext cx="4102443" cy="29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re You In A Parasocial Relationship? - Plat4om">
            <a:extLst>
              <a:ext uri="{FF2B5EF4-FFF2-40B4-BE49-F238E27FC236}">
                <a16:creationId xmlns:a16="http://schemas.microsoft.com/office/drawing/2014/main" id="{D57211C3-DCB9-4B89-B5B9-6EAA046E8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0236"/>
          <a:stretch/>
        </p:blipFill>
        <p:spPr bwMode="auto">
          <a:xfrm>
            <a:off x="7432184" y="4548376"/>
            <a:ext cx="4448432" cy="21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93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Co je to zprostředkované experimentování (</a:t>
            </a:r>
            <a:r>
              <a:rPr lang="cs-CZ" i="1" dirty="0" err="1">
                <a:solidFill>
                  <a:schemeClr val="accent1"/>
                </a:solidFill>
              </a:rPr>
              <a:t>vicarious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experimentation</a:t>
            </a:r>
            <a:r>
              <a:rPr lang="cs-CZ" dirty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31B22-9210-4662-8F7E-E4F963D12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70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A34DB-FA28-4C7C-AEA4-A0F7FAB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Co je to zprostředkované experimentování (</a:t>
            </a:r>
            <a:r>
              <a:rPr lang="cs-CZ" i="1" dirty="0" err="1">
                <a:solidFill>
                  <a:schemeClr val="accent1"/>
                </a:solidFill>
              </a:rPr>
              <a:t>vicarious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experimentation</a:t>
            </a:r>
            <a:r>
              <a:rPr lang="cs-CZ" dirty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273149-C4D2-42C3-8086-1721AD0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86" y="2409830"/>
            <a:ext cx="5376000" cy="4139998"/>
          </a:xfrm>
        </p:spPr>
        <p:txBody>
          <a:bodyPr/>
          <a:lstStyle/>
          <a:p>
            <a:pPr lvl="1"/>
            <a:r>
              <a:rPr lang="cs-CZ" sz="1800" dirty="0"/>
              <a:t>Zprostředkovaně díky mediálním postavám můžeme experimentovat a zkoušet se vidět „v novém světle“ – důležitý prví krok pro reálnou změnu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Představujeme si naše alternativní </a:t>
            </a:r>
            <a:r>
              <a:rPr lang="cs-CZ" sz="1800" i="1" dirty="0" err="1"/>
              <a:t>self</a:t>
            </a:r>
            <a:r>
              <a:rPr lang="cs-CZ" sz="1800" dirty="0"/>
              <a:t>, bez rizika</a:t>
            </a:r>
          </a:p>
        </p:txBody>
      </p:sp>
      <p:pic>
        <p:nvPicPr>
          <p:cNvPr id="8" name="Picture 2" descr="Commish - Dungeons and Dragons Dogs by MaximumImpulse on DeviantArt">
            <a:extLst>
              <a:ext uri="{FF2B5EF4-FFF2-40B4-BE49-F238E27FC236}">
                <a16:creationId xmlns:a16="http://schemas.microsoft.com/office/drawing/2014/main" id="{D0CDB3C9-7146-4730-8E0B-E8453640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77" y="2409830"/>
            <a:ext cx="5521842" cy="33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3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kern="0" dirty="0">
                <a:solidFill>
                  <a:schemeClr val="bg1"/>
                </a:solidFill>
                <a:latin typeface="+mj-lt"/>
              </a:rPr>
              <a:t>Děti a média</a:t>
            </a:r>
            <a:endParaRPr lang="cs-CZ" sz="3600" b="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0" name="Picture 2" descr="Flat illustration stages of a baby boy">
            <a:extLst>
              <a:ext uri="{FF2B5EF4-FFF2-40B4-BE49-F238E27FC236}">
                <a16:creationId xmlns:a16="http://schemas.microsoft.com/office/drawing/2014/main" id="{18FD99B6-1A9F-4360-BD17-364886A78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84" b="21706"/>
          <a:stretch/>
        </p:blipFill>
        <p:spPr bwMode="auto">
          <a:xfrm flipH="1">
            <a:off x="3253954" y="4371918"/>
            <a:ext cx="5684091" cy="22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lat illustration stages of a baby girl">
            <a:extLst>
              <a:ext uri="{FF2B5EF4-FFF2-40B4-BE49-F238E27FC236}">
                <a16:creationId xmlns:a16="http://schemas.microsoft.com/office/drawing/2014/main" id="{9B03F0E1-D316-4541-AF87-4F3BC865A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28" b="22861"/>
          <a:stretch/>
        </p:blipFill>
        <p:spPr bwMode="auto">
          <a:xfrm>
            <a:off x="3381472" y="566523"/>
            <a:ext cx="5429055" cy="21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2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kern="0" dirty="0">
                <a:solidFill>
                  <a:schemeClr val="bg1"/>
                </a:solidFill>
                <a:latin typeface="+mj-lt"/>
              </a:rPr>
              <a:t>Dospívající</a:t>
            </a:r>
            <a:endParaRPr lang="cs-CZ" sz="3600" b="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578" name="Picture 2" descr="Free vector happy young people showing positive emotions">
            <a:extLst>
              <a:ext uri="{FF2B5EF4-FFF2-40B4-BE49-F238E27FC236}">
                <a16:creationId xmlns:a16="http://schemas.microsoft.com/office/drawing/2014/main" id="{95BD3987-ED4A-4CF4-B47C-C2310C7A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35293"/>
            <a:ext cx="5962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People shock face scared or surprised characters">
            <a:extLst>
              <a:ext uri="{FF2B5EF4-FFF2-40B4-BE49-F238E27FC236}">
                <a16:creationId xmlns:a16="http://schemas.microsoft.com/office/drawing/2014/main" id="{DF7D9F31-6C07-4B0D-803F-5A358B92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988778"/>
            <a:ext cx="5962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29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média a vývojové potřeby dospívajících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Co jsou to nová média?</a:t>
            </a:r>
          </a:p>
          <a:p>
            <a:pPr lvl="1"/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20976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média a vývojové potřeby dospívajících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Co jsou to nová média?</a:t>
            </a:r>
          </a:p>
          <a:p>
            <a:pPr lvl="1"/>
            <a:r>
              <a:rPr lang="cs-CZ" sz="1800" dirty="0"/>
              <a:t>Interaktivita, </a:t>
            </a:r>
            <a:r>
              <a:rPr lang="cs-CZ" sz="1800" i="1" dirty="0"/>
              <a:t>user-</a:t>
            </a:r>
            <a:r>
              <a:rPr lang="cs-CZ" sz="1800" i="1" dirty="0" err="1"/>
              <a:t>generated</a:t>
            </a:r>
            <a:r>
              <a:rPr lang="cs-CZ" sz="1800" i="1" dirty="0"/>
              <a:t> </a:t>
            </a:r>
            <a:r>
              <a:rPr lang="cs-CZ" sz="1800" i="1" dirty="0" err="1"/>
              <a:t>content</a:t>
            </a:r>
            <a:r>
              <a:rPr lang="cs-CZ" sz="1800" dirty="0"/>
              <a:t>, mobilita zařízení (např. smartphone, laptop) a připojení „kdekoliv a kdykoliv“</a:t>
            </a:r>
          </a:p>
          <a:p>
            <a:pPr lvl="1"/>
            <a:r>
              <a:rPr lang="cs-CZ" sz="1800" dirty="0"/>
              <a:t>Nejasná linie mezi novými a „starými“ médii – nová média často používaná podobně jako „stará“ (např. starý film na YouTube)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106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média a vývojové potřeby dospívajících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Co jsou to nová média?</a:t>
            </a:r>
          </a:p>
          <a:p>
            <a:pPr lvl="1"/>
            <a:r>
              <a:rPr lang="cs-CZ" sz="1800" dirty="0"/>
              <a:t>Interaktivita, user-</a:t>
            </a:r>
            <a:r>
              <a:rPr lang="cs-CZ" sz="1800" dirty="0" err="1"/>
              <a:t>generated</a:t>
            </a:r>
            <a:r>
              <a:rPr lang="cs-CZ" sz="1800" dirty="0"/>
              <a:t> </a:t>
            </a:r>
            <a:r>
              <a:rPr lang="cs-CZ" sz="1800" dirty="0" err="1"/>
              <a:t>content</a:t>
            </a:r>
            <a:r>
              <a:rPr lang="cs-CZ" sz="1800" dirty="0"/>
              <a:t>, mobilita zařízení (např. smartphone, laptop) a připojení „kdekoliv a kdykoliv“</a:t>
            </a:r>
          </a:p>
          <a:p>
            <a:pPr lvl="1"/>
            <a:r>
              <a:rPr lang="cs-CZ" sz="1800" dirty="0"/>
              <a:t>Nejasná linie mezi novými a „starými“ médii – nová média často používaná podobně jako „stará“ (např. starý film na YouTube)</a:t>
            </a:r>
          </a:p>
          <a:p>
            <a:pPr lvl="1"/>
            <a:endParaRPr lang="cs-CZ" sz="1800" dirty="0"/>
          </a:p>
          <a:p>
            <a:r>
              <a:rPr lang="cs-CZ" sz="1800" b="1" dirty="0">
                <a:solidFill>
                  <a:schemeClr val="tx2"/>
                </a:solidFill>
              </a:rPr>
              <a:t>Adolescence</a:t>
            </a:r>
          </a:p>
          <a:p>
            <a:pPr lvl="1"/>
            <a:r>
              <a:rPr lang="cs-CZ" sz="1800" dirty="0"/>
              <a:t>Silná egocentrická perspektiva, „</a:t>
            </a:r>
            <a:r>
              <a:rPr lang="cs-CZ" sz="1800" dirty="0" err="1"/>
              <a:t>imaginary</a:t>
            </a:r>
            <a:r>
              <a:rPr lang="cs-CZ" sz="1800" dirty="0"/>
              <a:t> audience“ (</a:t>
            </a:r>
            <a:r>
              <a:rPr lang="cs-CZ" sz="1800" i="1" dirty="0" err="1"/>
              <a:t>Everyone</a:t>
            </a:r>
            <a:r>
              <a:rPr lang="cs-CZ" sz="1800" i="1" dirty="0"/>
              <a:t> </a:t>
            </a:r>
            <a:r>
              <a:rPr lang="cs-CZ" sz="1800" i="1" dirty="0" err="1"/>
              <a:t>is</a:t>
            </a:r>
            <a:r>
              <a:rPr lang="cs-CZ" sz="1800" i="1" dirty="0"/>
              <a:t> </a:t>
            </a:r>
            <a:r>
              <a:rPr lang="cs-CZ" sz="1800" i="1" dirty="0" err="1"/>
              <a:t>watching</a:t>
            </a:r>
            <a:r>
              <a:rPr lang="cs-CZ" sz="1800" dirty="0"/>
              <a:t>), „</a:t>
            </a:r>
            <a:r>
              <a:rPr lang="cs-CZ" sz="1800" dirty="0" err="1"/>
              <a:t>personal</a:t>
            </a:r>
            <a:r>
              <a:rPr lang="cs-CZ" sz="1800" dirty="0"/>
              <a:t> </a:t>
            </a:r>
            <a:r>
              <a:rPr lang="cs-CZ" sz="1800" dirty="0" err="1"/>
              <a:t>fable</a:t>
            </a:r>
            <a:r>
              <a:rPr lang="cs-CZ" sz="1800" dirty="0"/>
              <a:t>“ (</a:t>
            </a:r>
            <a:r>
              <a:rPr lang="cs-CZ" sz="1800" i="1" dirty="0"/>
              <a:t>I </a:t>
            </a:r>
            <a:r>
              <a:rPr lang="cs-CZ" sz="1800" i="1" dirty="0" err="1"/>
              <a:t>am</a:t>
            </a:r>
            <a:r>
              <a:rPr lang="cs-CZ" sz="1800" i="1" dirty="0"/>
              <a:t> </a:t>
            </a:r>
            <a:r>
              <a:rPr lang="cs-CZ" sz="1800" i="1" dirty="0" err="1"/>
              <a:t>unique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Formace identity</a:t>
            </a:r>
          </a:p>
          <a:p>
            <a:pPr lvl="1"/>
            <a:r>
              <a:rPr lang="cs-CZ" sz="1800" dirty="0"/>
              <a:t>Narůstající role vrstevníků</a:t>
            </a:r>
          </a:p>
          <a:p>
            <a:pPr lvl="1"/>
            <a:endParaRPr lang="cs-CZ" sz="1800" dirty="0"/>
          </a:p>
          <a:p>
            <a:r>
              <a:rPr lang="cs-CZ" sz="1800" dirty="0"/>
              <a:t>Nová média podporují tyto tendence</a:t>
            </a:r>
          </a:p>
        </p:txBody>
      </p:sp>
      <p:pic>
        <p:nvPicPr>
          <p:cNvPr id="22530" name="Picture 2" descr="Piaget's Egocentrism in Adolescence | Overview, Theory, &amp; Examples - Video  &amp; Lesson Transcript | Study.com">
            <a:extLst>
              <a:ext uri="{FF2B5EF4-FFF2-40B4-BE49-F238E27FC236}">
                <a16:creationId xmlns:a16="http://schemas.microsoft.com/office/drawing/2014/main" id="{111C171F-88BA-4F65-8AB3-AD386BED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2" y="4505216"/>
            <a:ext cx="3971244" cy="22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ersonal fable - YouTube">
            <a:extLst>
              <a:ext uri="{FF2B5EF4-FFF2-40B4-BE49-F238E27FC236}">
                <a16:creationId xmlns:a16="http://schemas.microsoft.com/office/drawing/2014/main" id="{EBBCFC2E-807A-4413-AA0E-2DDE05730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78481" y="4502585"/>
            <a:ext cx="2211355" cy="22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49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Imaginary</a:t>
            </a:r>
            <a:r>
              <a:rPr lang="cs-CZ" dirty="0"/>
              <a:t> audience &amp;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fable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6464570" cy="4139998"/>
          </a:xfrm>
        </p:spPr>
        <p:txBody>
          <a:bodyPr/>
          <a:lstStyle/>
          <a:p>
            <a:r>
              <a:rPr lang="cs-CZ" sz="1800" b="1" dirty="0" err="1">
                <a:solidFill>
                  <a:schemeClr val="accent6"/>
                </a:solidFill>
              </a:rPr>
              <a:t>Imaginary</a:t>
            </a:r>
            <a:r>
              <a:rPr lang="cs-CZ" sz="1800" b="1" dirty="0">
                <a:solidFill>
                  <a:schemeClr val="accent6"/>
                </a:solidFill>
              </a:rPr>
              <a:t> audience</a:t>
            </a:r>
          </a:p>
          <a:p>
            <a:pPr lvl="1"/>
            <a:r>
              <a:rPr lang="cs-CZ" sz="1400" dirty="0"/>
              <a:t>„</a:t>
            </a:r>
            <a:r>
              <a:rPr lang="cs-CZ" sz="1400" i="1" dirty="0"/>
              <a:t> </a:t>
            </a:r>
            <a:r>
              <a:rPr lang="cs-CZ" sz="1400" i="1" dirty="0" err="1"/>
              <a:t>Everyone</a:t>
            </a:r>
            <a:r>
              <a:rPr lang="cs-CZ" sz="1400" i="1" dirty="0"/>
              <a:t> </a:t>
            </a:r>
            <a:r>
              <a:rPr lang="cs-CZ" sz="1400" i="1" dirty="0" err="1"/>
              <a:t>is</a:t>
            </a:r>
            <a:r>
              <a:rPr lang="cs-CZ" sz="1400" i="1" dirty="0"/>
              <a:t> </a:t>
            </a:r>
            <a:r>
              <a:rPr lang="cs-CZ" sz="1400" i="1" dirty="0" err="1"/>
              <a:t>watching</a:t>
            </a:r>
            <a:r>
              <a:rPr lang="cs-CZ" sz="1400" i="1" dirty="0"/>
              <a:t>“</a:t>
            </a:r>
          </a:p>
          <a:p>
            <a:pPr lvl="1"/>
            <a:r>
              <a:rPr lang="cs-CZ" sz="1400" dirty="0"/>
              <a:t>Zvýšené monitorování sebe sama, větší kritičnost sebe, i kdy žádné publikum není</a:t>
            </a:r>
          </a:p>
          <a:p>
            <a:r>
              <a:rPr lang="cs-CZ" sz="1800" b="1" dirty="0" err="1">
                <a:solidFill>
                  <a:schemeClr val="accent6"/>
                </a:solidFill>
              </a:rPr>
              <a:t>Personal</a:t>
            </a:r>
            <a:r>
              <a:rPr lang="cs-CZ" sz="1800" b="1" dirty="0">
                <a:solidFill>
                  <a:schemeClr val="accent6"/>
                </a:solidFill>
              </a:rPr>
              <a:t> </a:t>
            </a:r>
            <a:r>
              <a:rPr lang="cs-CZ" sz="1800" b="1" dirty="0" err="1">
                <a:solidFill>
                  <a:schemeClr val="accent6"/>
                </a:solidFill>
              </a:rPr>
              <a:t>fable</a:t>
            </a:r>
            <a:endParaRPr lang="cs-CZ" sz="1800" b="1" dirty="0">
              <a:solidFill>
                <a:schemeClr val="accent6"/>
              </a:solidFill>
            </a:endParaRPr>
          </a:p>
          <a:p>
            <a:pPr lvl="1"/>
            <a:r>
              <a:rPr lang="cs-CZ" sz="1400" dirty="0"/>
              <a:t>Pocit vlastní výjimečnosti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Role nových médií?</a:t>
            </a:r>
          </a:p>
        </p:txBody>
      </p:sp>
      <p:pic>
        <p:nvPicPr>
          <p:cNvPr id="7" name="Picture 2" descr="Piaget's Egocentrism in Adolescence | Overview, Theory, &amp; Examples - Video  &amp; Lesson Transcript | Study.com">
            <a:extLst>
              <a:ext uri="{FF2B5EF4-FFF2-40B4-BE49-F238E27FC236}">
                <a16:creationId xmlns:a16="http://schemas.microsoft.com/office/drawing/2014/main" id="{45B01B4C-A291-412A-A599-CB754AA5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92" y="1454105"/>
            <a:ext cx="3971244" cy="22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rsonal fable - YouTube">
            <a:extLst>
              <a:ext uri="{FF2B5EF4-FFF2-40B4-BE49-F238E27FC236}">
                <a16:creationId xmlns:a16="http://schemas.microsoft.com/office/drawing/2014/main" id="{EA98AC61-1682-4712-B3FC-CFB5D74BA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8536" y="3702229"/>
            <a:ext cx="2211355" cy="22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95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Imaginary</a:t>
            </a:r>
            <a:r>
              <a:rPr lang="cs-CZ" dirty="0"/>
              <a:t> audience &amp;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fable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6464570" cy="4139998"/>
          </a:xfrm>
        </p:spPr>
        <p:txBody>
          <a:bodyPr/>
          <a:lstStyle/>
          <a:p>
            <a:r>
              <a:rPr lang="cs-CZ" sz="1800" b="1" dirty="0" err="1">
                <a:solidFill>
                  <a:schemeClr val="accent6"/>
                </a:solidFill>
              </a:rPr>
              <a:t>Imaginary</a:t>
            </a:r>
            <a:r>
              <a:rPr lang="cs-CZ" sz="1800" b="1" dirty="0">
                <a:solidFill>
                  <a:schemeClr val="accent6"/>
                </a:solidFill>
              </a:rPr>
              <a:t> audience</a:t>
            </a:r>
          </a:p>
          <a:p>
            <a:pPr lvl="1"/>
            <a:r>
              <a:rPr lang="cs-CZ" sz="1400" dirty="0"/>
              <a:t>„</a:t>
            </a:r>
            <a:r>
              <a:rPr lang="cs-CZ" sz="1400" i="1" dirty="0"/>
              <a:t> </a:t>
            </a:r>
            <a:r>
              <a:rPr lang="cs-CZ" sz="1400" i="1" dirty="0" err="1"/>
              <a:t>Everyone</a:t>
            </a:r>
            <a:r>
              <a:rPr lang="cs-CZ" sz="1400" i="1" dirty="0"/>
              <a:t> </a:t>
            </a:r>
            <a:r>
              <a:rPr lang="cs-CZ" sz="1400" i="1" dirty="0" err="1"/>
              <a:t>is</a:t>
            </a:r>
            <a:r>
              <a:rPr lang="cs-CZ" sz="1400" i="1" dirty="0"/>
              <a:t> </a:t>
            </a:r>
            <a:r>
              <a:rPr lang="cs-CZ" sz="1400" i="1" dirty="0" err="1"/>
              <a:t>watching</a:t>
            </a:r>
            <a:r>
              <a:rPr lang="cs-CZ" sz="1400" i="1" dirty="0"/>
              <a:t>“</a:t>
            </a:r>
          </a:p>
          <a:p>
            <a:pPr lvl="1"/>
            <a:r>
              <a:rPr lang="cs-CZ" sz="1400" dirty="0"/>
              <a:t>Zvýšené monitorování sebe sama, větší kritičnost sebe, i kdy žádné publikum není</a:t>
            </a:r>
          </a:p>
          <a:p>
            <a:r>
              <a:rPr lang="cs-CZ" sz="1800" b="1" dirty="0" err="1">
                <a:solidFill>
                  <a:schemeClr val="accent6"/>
                </a:solidFill>
              </a:rPr>
              <a:t>Personal</a:t>
            </a:r>
            <a:r>
              <a:rPr lang="cs-CZ" sz="1800" b="1" dirty="0">
                <a:solidFill>
                  <a:schemeClr val="accent6"/>
                </a:solidFill>
              </a:rPr>
              <a:t> </a:t>
            </a:r>
            <a:r>
              <a:rPr lang="cs-CZ" sz="1800" b="1" dirty="0" err="1">
                <a:solidFill>
                  <a:schemeClr val="accent6"/>
                </a:solidFill>
              </a:rPr>
              <a:t>fable</a:t>
            </a:r>
            <a:endParaRPr lang="cs-CZ" sz="1800" b="1" dirty="0">
              <a:solidFill>
                <a:schemeClr val="accent6"/>
              </a:solidFill>
            </a:endParaRPr>
          </a:p>
          <a:p>
            <a:pPr lvl="1"/>
            <a:r>
              <a:rPr lang="cs-CZ" sz="1400" dirty="0"/>
              <a:t>Pocit vlastní výjimečnosti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Role nových médií?</a:t>
            </a:r>
          </a:p>
          <a:p>
            <a:pPr lvl="1"/>
            <a:r>
              <a:rPr lang="cs-CZ" sz="1800" dirty="0"/>
              <a:t>Profily na SNS, virtuální publikum</a:t>
            </a:r>
          </a:p>
          <a:p>
            <a:pPr lvl="1"/>
            <a:r>
              <a:rPr lang="cs-CZ" sz="1800" dirty="0"/>
              <a:t>Exprese sebe sama, sebeprezentace</a:t>
            </a:r>
          </a:p>
          <a:p>
            <a:pPr lvl="1"/>
            <a:r>
              <a:rPr lang="cs-CZ" sz="1800" dirty="0" err="1"/>
              <a:t>Impression</a:t>
            </a:r>
            <a:r>
              <a:rPr lang="cs-CZ" sz="1800" dirty="0"/>
              <a:t> management</a:t>
            </a:r>
          </a:p>
          <a:p>
            <a:pPr lvl="1"/>
            <a:r>
              <a:rPr lang="cs-CZ" sz="1800" dirty="0"/>
              <a:t>„Celebrity status“ – dostáváme </a:t>
            </a:r>
            <a:r>
              <a:rPr lang="cs-CZ" sz="1800" dirty="0" err="1"/>
              <a:t>likes</a:t>
            </a:r>
            <a:r>
              <a:rPr lang="cs-CZ" sz="1800" dirty="0"/>
              <a:t>, máme fanoušky (sledující), …</a:t>
            </a:r>
          </a:p>
          <a:p>
            <a:pPr lvl="1"/>
            <a:r>
              <a:rPr lang="cs-CZ" sz="1800" dirty="0"/>
              <a:t>Média jako prostředek naplnění těchto vývojových potřeb a jejich „materializace“ ve virtuálním prostředí</a:t>
            </a:r>
          </a:p>
        </p:txBody>
      </p:sp>
      <p:pic>
        <p:nvPicPr>
          <p:cNvPr id="7" name="Picture 2" descr="Piaget's Egocentrism in Adolescence | Overview, Theory, &amp; Examples - Video  &amp; Lesson Transcript | Study.com">
            <a:extLst>
              <a:ext uri="{FF2B5EF4-FFF2-40B4-BE49-F238E27FC236}">
                <a16:creationId xmlns:a16="http://schemas.microsoft.com/office/drawing/2014/main" id="{45B01B4C-A291-412A-A599-CB754AA5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92" y="1454105"/>
            <a:ext cx="3971244" cy="22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rsonal fable - YouTube">
            <a:extLst>
              <a:ext uri="{FF2B5EF4-FFF2-40B4-BE49-F238E27FC236}">
                <a16:creationId xmlns:a16="http://schemas.microsoft.com/office/drawing/2014/main" id="{EA98AC61-1682-4712-B3FC-CFB5D74BA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8536" y="3702229"/>
            <a:ext cx="2211355" cy="22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87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Imaginary</a:t>
            </a:r>
            <a:r>
              <a:rPr lang="cs-CZ" dirty="0"/>
              <a:t> audience &amp;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fable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6464570" cy="4139998"/>
          </a:xfrm>
        </p:spPr>
        <p:txBody>
          <a:bodyPr/>
          <a:lstStyle/>
          <a:p>
            <a:r>
              <a:rPr lang="cs-CZ" sz="1800" b="1" dirty="0" err="1">
                <a:solidFill>
                  <a:schemeClr val="accent6"/>
                </a:solidFill>
              </a:rPr>
              <a:t>Imaginary</a:t>
            </a:r>
            <a:r>
              <a:rPr lang="cs-CZ" sz="1800" b="1" dirty="0">
                <a:solidFill>
                  <a:schemeClr val="accent6"/>
                </a:solidFill>
              </a:rPr>
              <a:t> audience</a:t>
            </a:r>
          </a:p>
          <a:p>
            <a:pPr lvl="1"/>
            <a:r>
              <a:rPr lang="cs-CZ" sz="1400" dirty="0"/>
              <a:t>„</a:t>
            </a:r>
            <a:r>
              <a:rPr lang="cs-CZ" sz="1400" i="1" dirty="0"/>
              <a:t> </a:t>
            </a:r>
            <a:r>
              <a:rPr lang="cs-CZ" sz="1400" i="1" dirty="0" err="1"/>
              <a:t>Everyone</a:t>
            </a:r>
            <a:r>
              <a:rPr lang="cs-CZ" sz="1400" i="1" dirty="0"/>
              <a:t> </a:t>
            </a:r>
            <a:r>
              <a:rPr lang="cs-CZ" sz="1400" i="1" dirty="0" err="1"/>
              <a:t>is</a:t>
            </a:r>
            <a:r>
              <a:rPr lang="cs-CZ" sz="1400" i="1" dirty="0"/>
              <a:t> </a:t>
            </a:r>
            <a:r>
              <a:rPr lang="cs-CZ" sz="1400" i="1" dirty="0" err="1"/>
              <a:t>watching</a:t>
            </a:r>
            <a:r>
              <a:rPr lang="cs-CZ" sz="1400" i="1" dirty="0"/>
              <a:t>“</a:t>
            </a:r>
          </a:p>
          <a:p>
            <a:pPr lvl="1"/>
            <a:r>
              <a:rPr lang="cs-CZ" sz="1400" dirty="0"/>
              <a:t>Zvýšené monitorování sebe sama, větší kritičnost sebe, i kdy žádné publikum není</a:t>
            </a:r>
          </a:p>
          <a:p>
            <a:r>
              <a:rPr lang="cs-CZ" sz="1800" b="1" dirty="0" err="1">
                <a:solidFill>
                  <a:schemeClr val="accent6"/>
                </a:solidFill>
              </a:rPr>
              <a:t>Personal</a:t>
            </a:r>
            <a:r>
              <a:rPr lang="cs-CZ" sz="1800" b="1" dirty="0">
                <a:solidFill>
                  <a:schemeClr val="accent6"/>
                </a:solidFill>
              </a:rPr>
              <a:t> </a:t>
            </a:r>
            <a:r>
              <a:rPr lang="cs-CZ" sz="1800" b="1" dirty="0" err="1">
                <a:solidFill>
                  <a:schemeClr val="accent6"/>
                </a:solidFill>
              </a:rPr>
              <a:t>fable</a:t>
            </a:r>
            <a:endParaRPr lang="cs-CZ" sz="1800" b="1" dirty="0">
              <a:solidFill>
                <a:schemeClr val="accent6"/>
              </a:solidFill>
            </a:endParaRPr>
          </a:p>
          <a:p>
            <a:pPr lvl="1"/>
            <a:r>
              <a:rPr lang="cs-CZ" sz="1400" dirty="0"/>
              <a:t>Pocit vlastní výjimečnosti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Role nových médií?</a:t>
            </a:r>
          </a:p>
          <a:p>
            <a:pPr lvl="1"/>
            <a:r>
              <a:rPr lang="cs-CZ" sz="1800" dirty="0"/>
              <a:t>Profily na SNS, virtuální publikum</a:t>
            </a:r>
          </a:p>
          <a:p>
            <a:pPr lvl="1"/>
            <a:r>
              <a:rPr lang="cs-CZ" sz="1800" dirty="0"/>
              <a:t>Exprese sebe sama, sebeprezentace</a:t>
            </a:r>
          </a:p>
          <a:p>
            <a:pPr lvl="1"/>
            <a:r>
              <a:rPr lang="cs-CZ" sz="1800" dirty="0" err="1"/>
              <a:t>Impression</a:t>
            </a:r>
            <a:r>
              <a:rPr lang="cs-CZ" sz="1800" dirty="0"/>
              <a:t> management</a:t>
            </a:r>
          </a:p>
          <a:p>
            <a:pPr lvl="1"/>
            <a:r>
              <a:rPr lang="cs-CZ" sz="1800" dirty="0"/>
              <a:t>„Celebrity status“ – dostáváme </a:t>
            </a:r>
            <a:r>
              <a:rPr lang="cs-CZ" sz="1800" dirty="0" err="1"/>
              <a:t>likes</a:t>
            </a:r>
            <a:r>
              <a:rPr lang="cs-CZ" sz="1800" dirty="0"/>
              <a:t>, máme fanoušky (sledující), …</a:t>
            </a:r>
          </a:p>
          <a:p>
            <a:pPr lvl="1"/>
            <a:r>
              <a:rPr lang="cs-CZ" sz="1800" dirty="0"/>
              <a:t>Média jako prostředek naplnění těchto vývojových potřeb a jejich „materializace“ ve virtuálním prostředí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Silný vliv </a:t>
            </a:r>
            <a:r>
              <a:rPr lang="cs-CZ" sz="1800" i="1" dirty="0" err="1"/>
              <a:t>sensation</a:t>
            </a:r>
            <a:r>
              <a:rPr lang="cs-CZ" sz="1800" i="1" dirty="0"/>
              <a:t> </a:t>
            </a:r>
            <a:r>
              <a:rPr lang="cs-CZ" sz="1800" i="1" dirty="0" err="1"/>
              <a:t>seekingu</a:t>
            </a:r>
            <a:r>
              <a:rPr lang="cs-CZ" sz="1800" i="1" dirty="0"/>
              <a:t> </a:t>
            </a:r>
            <a:r>
              <a:rPr lang="cs-CZ" sz="1800" dirty="0"/>
              <a:t>– vyhledávání nových a „rizikových“ zážitků – jednoduché a bezpečnější v prostředí internetu</a:t>
            </a:r>
          </a:p>
        </p:txBody>
      </p:sp>
      <p:pic>
        <p:nvPicPr>
          <p:cNvPr id="7" name="Picture 2" descr="Piaget's Egocentrism in Adolescence | Overview, Theory, &amp; Examples - Video  &amp; Lesson Transcript | Study.com">
            <a:extLst>
              <a:ext uri="{FF2B5EF4-FFF2-40B4-BE49-F238E27FC236}">
                <a16:creationId xmlns:a16="http://schemas.microsoft.com/office/drawing/2014/main" id="{45B01B4C-A291-412A-A599-CB754AA5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92" y="1454105"/>
            <a:ext cx="3971244" cy="22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rsonal fable - YouTube">
            <a:extLst>
              <a:ext uri="{FF2B5EF4-FFF2-40B4-BE49-F238E27FC236}">
                <a16:creationId xmlns:a16="http://schemas.microsoft.com/office/drawing/2014/main" id="{EA98AC61-1682-4712-B3FC-CFB5D74BA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8536" y="3702229"/>
            <a:ext cx="2211355" cy="22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25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E461CE8-2C75-4E5B-A212-A99345AB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Co-</a:t>
            </a:r>
            <a:r>
              <a:rPr lang="cs-CZ" dirty="0" err="1"/>
              <a:t>construction</a:t>
            </a:r>
            <a:r>
              <a:rPr lang="cs-CZ" dirty="0"/>
              <a:t> Model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085AD2-AD29-42AC-8430-39CB3256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898237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Tradiční modely mediálních účinků</a:t>
            </a:r>
          </a:p>
          <a:p>
            <a:pPr lvl="1"/>
            <a:r>
              <a:rPr lang="cs-CZ" sz="1400" dirty="0"/>
              <a:t>Média ovlivňují dětský vývoj (jejich postoje, vnímání a chování)</a:t>
            </a:r>
          </a:p>
          <a:p>
            <a:pPr lvl="1"/>
            <a:r>
              <a:rPr lang="cs-CZ" sz="1400" dirty="0"/>
              <a:t>Média jsou něco externího vůči jejich uživatelům a konzumentům (kteří jsou pasivní)</a:t>
            </a:r>
          </a:p>
          <a:p>
            <a:endParaRPr lang="cs-CZ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3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E461CE8-2C75-4E5B-A212-A99345AB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Co-</a:t>
            </a:r>
            <a:r>
              <a:rPr lang="cs-CZ" dirty="0" err="1"/>
              <a:t>construction</a:t>
            </a:r>
            <a:r>
              <a:rPr lang="cs-CZ" dirty="0"/>
              <a:t> Model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085AD2-AD29-42AC-8430-39CB3256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898237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Tradiční modely mediálních účinků</a:t>
            </a:r>
          </a:p>
          <a:p>
            <a:pPr lvl="1"/>
            <a:r>
              <a:rPr lang="cs-CZ" sz="1400" dirty="0"/>
              <a:t>Média ovlivňují dětský vývoj (jejich postoje, vnímání a chování)</a:t>
            </a:r>
          </a:p>
          <a:p>
            <a:pPr lvl="1"/>
            <a:r>
              <a:rPr lang="cs-CZ" sz="1400" dirty="0"/>
              <a:t>Média jsou něco externího vůči jejich uživatelům a konzumentům (kteří jsou pasivní)</a:t>
            </a:r>
          </a:p>
          <a:p>
            <a:endParaRPr lang="cs-CZ" sz="1800" b="1" dirty="0">
              <a:solidFill>
                <a:schemeClr val="accent6"/>
              </a:solidFill>
            </a:endParaRPr>
          </a:p>
          <a:p>
            <a:r>
              <a:rPr lang="cs-CZ" sz="1800" b="1" dirty="0">
                <a:solidFill>
                  <a:schemeClr val="accent6"/>
                </a:solidFill>
              </a:rPr>
              <a:t>Co-</a:t>
            </a:r>
            <a:r>
              <a:rPr lang="cs-CZ" sz="1800" b="1" dirty="0" err="1">
                <a:solidFill>
                  <a:schemeClr val="accent6"/>
                </a:solidFill>
              </a:rPr>
              <a:t>construction</a:t>
            </a:r>
            <a:r>
              <a:rPr lang="cs-CZ" sz="1800" b="1" dirty="0">
                <a:solidFill>
                  <a:schemeClr val="accent6"/>
                </a:solidFill>
              </a:rPr>
              <a:t> model</a:t>
            </a:r>
          </a:p>
          <a:p>
            <a:pPr lvl="1"/>
            <a:r>
              <a:rPr lang="cs-CZ" sz="1800" dirty="0" err="1"/>
              <a:t>Greenfield</a:t>
            </a:r>
            <a:r>
              <a:rPr lang="cs-CZ" sz="1800" dirty="0"/>
              <a:t> (1984); </a:t>
            </a:r>
            <a:r>
              <a:rPr lang="cs-CZ" sz="1800" dirty="0" err="1"/>
              <a:t>Subrahmanyam</a:t>
            </a:r>
            <a:r>
              <a:rPr lang="cs-CZ" sz="1800" dirty="0"/>
              <a:t> et al. (2004, 2006)</a:t>
            </a:r>
          </a:p>
          <a:p>
            <a:pPr lvl="1"/>
            <a:r>
              <a:rPr lang="cs-CZ" sz="1800" dirty="0"/>
              <a:t>Uživatelé spoluutvářejí kontext užívání médií a online kulturu</a:t>
            </a:r>
          </a:p>
          <a:p>
            <a:pPr lvl="1"/>
            <a:r>
              <a:rPr lang="cs-CZ" sz="1800" dirty="0"/>
              <a:t>Dospívající </a:t>
            </a:r>
            <a:r>
              <a:rPr lang="cs-CZ" sz="1800" dirty="0" err="1"/>
              <a:t>ko</a:t>
            </a:r>
            <a:r>
              <a:rPr lang="cs-CZ" sz="1800" dirty="0"/>
              <a:t>-konstruují online prostředí</a:t>
            </a:r>
          </a:p>
          <a:p>
            <a:pPr lvl="1"/>
            <a:r>
              <a:rPr lang="cs-CZ" sz="1800" b="1" dirty="0"/>
              <a:t>Online a </a:t>
            </a:r>
            <a:r>
              <a:rPr lang="cs-CZ" sz="1800" b="1" dirty="0" err="1"/>
              <a:t>offline</a:t>
            </a:r>
            <a:r>
              <a:rPr lang="cs-CZ" sz="1800" b="1" dirty="0"/>
              <a:t> světy jsou propojené </a:t>
            </a:r>
            <a:r>
              <a:rPr lang="cs-CZ" sz="1800" dirty="0"/>
              <a:t>(z hlediska témat, chování, lidí, se kterými interagujeme a vztahů)</a:t>
            </a:r>
          </a:p>
          <a:p>
            <a:pPr lvl="2"/>
            <a:r>
              <a:rPr lang="cs-CZ" sz="1400" dirty="0" err="1">
                <a:solidFill>
                  <a:schemeClr val="accent6"/>
                </a:solidFill>
              </a:rPr>
              <a:t>Bidirectional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relationship</a:t>
            </a:r>
            <a:r>
              <a:rPr lang="cs-CZ" sz="1400" dirty="0"/>
              <a:t>; </a:t>
            </a:r>
            <a:r>
              <a:rPr lang="cs-CZ" sz="1400" dirty="0">
                <a:solidFill>
                  <a:schemeClr val="accent6"/>
                </a:solidFill>
              </a:rPr>
              <a:t>rozostření hranice </a:t>
            </a:r>
            <a:r>
              <a:rPr lang="cs-CZ" sz="1400" dirty="0" err="1">
                <a:solidFill>
                  <a:schemeClr val="accent6"/>
                </a:solidFill>
              </a:rPr>
              <a:t>real</a:t>
            </a:r>
            <a:r>
              <a:rPr lang="cs-CZ" sz="1400" dirty="0">
                <a:solidFill>
                  <a:schemeClr val="accent6"/>
                </a:solidFill>
              </a:rPr>
              <a:t>/</a:t>
            </a:r>
            <a:r>
              <a:rPr lang="cs-CZ" sz="1400" dirty="0" err="1">
                <a:solidFill>
                  <a:schemeClr val="accent6"/>
                </a:solidFill>
              </a:rPr>
              <a:t>virtual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/>
              <a:t>(X dichotomie „reálný svět“ vs. „online svět“; spíše „fyzický/</a:t>
            </a:r>
            <a:r>
              <a:rPr lang="cs-CZ" sz="1400" dirty="0" err="1"/>
              <a:t>offline</a:t>
            </a:r>
            <a:r>
              <a:rPr lang="cs-CZ" sz="1400" dirty="0"/>
              <a:t>“ vs. „“digitální/online“)</a:t>
            </a:r>
          </a:p>
          <a:p>
            <a:pPr lvl="2"/>
            <a:r>
              <a:rPr lang="cs-CZ" sz="1400" dirty="0" err="1"/>
              <a:t>E.g</a:t>
            </a:r>
            <a:r>
              <a:rPr lang="cs-CZ" sz="1400" dirty="0"/>
              <a:t>., </a:t>
            </a:r>
            <a:r>
              <a:rPr lang="cs-CZ" sz="1400" dirty="0" err="1"/>
              <a:t>problem</a:t>
            </a:r>
            <a:r>
              <a:rPr lang="cs-CZ" sz="1400" dirty="0"/>
              <a:t> </a:t>
            </a:r>
            <a:r>
              <a:rPr lang="cs-CZ" sz="1400" dirty="0" err="1"/>
              <a:t>behaviours</a:t>
            </a:r>
            <a:r>
              <a:rPr lang="cs-CZ" sz="1400" dirty="0"/>
              <a:t> </a:t>
            </a:r>
            <a:r>
              <a:rPr lang="cs-CZ" sz="1400" dirty="0" err="1"/>
              <a:t>offline</a:t>
            </a:r>
            <a:r>
              <a:rPr lang="cs-CZ" sz="1400" dirty="0"/>
              <a:t> </a:t>
            </a:r>
            <a:r>
              <a:rPr lang="cs-CZ" sz="1400" dirty="0">
                <a:sym typeface="Wingdings" panose="05000000000000000000" pitchFamily="2" charset="2"/>
              </a:rPr>
              <a:t> </a:t>
            </a:r>
            <a:r>
              <a:rPr lang="cs-CZ" sz="1400" dirty="0" err="1"/>
              <a:t>problem</a:t>
            </a:r>
            <a:r>
              <a:rPr lang="cs-CZ" sz="1400" dirty="0"/>
              <a:t> </a:t>
            </a:r>
            <a:r>
              <a:rPr lang="cs-CZ" sz="1400" dirty="0" err="1"/>
              <a:t>behaviours</a:t>
            </a:r>
            <a:r>
              <a:rPr lang="cs-CZ" sz="1400" dirty="0"/>
              <a:t> online 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Důležité vývojové úkoly mohou probíhat online (sexualita, identita, intimita, interpersonální vztahy)</a:t>
            </a:r>
          </a:p>
        </p:txBody>
      </p:sp>
      <p:pic>
        <p:nvPicPr>
          <p:cNvPr id="2052" name="Picture 4" descr="I Grandi Vantaggi di un E-Commerce per le Imprese.">
            <a:extLst>
              <a:ext uri="{FF2B5EF4-FFF2-40B4-BE49-F238E27FC236}">
                <a16:creationId xmlns:a16="http://schemas.microsoft.com/office/drawing/2014/main" id="{5E2ADEA3-AF7E-43C3-8F2B-283D2798C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17084" r="10645" b="19183"/>
          <a:stretch/>
        </p:blipFill>
        <p:spPr bwMode="auto">
          <a:xfrm>
            <a:off x="8392642" y="294314"/>
            <a:ext cx="3545620" cy="219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75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E461CE8-2C75-4E5B-A212-A99345AB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Formace identity a nová média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085AD2-AD29-42AC-8430-39CB3256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Součástí procesu formace vlastní identity je </a:t>
            </a:r>
            <a:r>
              <a:rPr lang="cs-CZ" sz="1800" b="1" dirty="0"/>
              <a:t>hledání vzorů </a:t>
            </a:r>
            <a:r>
              <a:rPr lang="cs-CZ" sz="1800" dirty="0"/>
              <a:t>(</a:t>
            </a:r>
            <a:r>
              <a:rPr lang="cs-CZ" sz="1800" i="1" dirty="0"/>
              <a:t>role </a:t>
            </a:r>
            <a:r>
              <a:rPr lang="cs-CZ" sz="1800" i="1" dirty="0" err="1"/>
              <a:t>models</a:t>
            </a:r>
            <a:r>
              <a:rPr lang="cs-CZ" sz="1800" dirty="0"/>
              <a:t>), se kterými se můžeme </a:t>
            </a:r>
            <a:r>
              <a:rPr lang="cs-CZ" sz="1800" b="1" dirty="0"/>
              <a:t>identifikovat</a:t>
            </a:r>
            <a:r>
              <a:rPr lang="cs-CZ" sz="1800" dirty="0"/>
              <a:t> – můžeme hledat v médiích</a:t>
            </a:r>
          </a:p>
          <a:p>
            <a:r>
              <a:rPr lang="cs-CZ" sz="1800" dirty="0"/>
              <a:t>Experimentování s různými </a:t>
            </a:r>
            <a:r>
              <a:rPr lang="cs-CZ" sz="1800" b="1" dirty="0"/>
              <a:t>sociálními rolemi</a:t>
            </a:r>
            <a:r>
              <a:rPr lang="cs-CZ" sz="1800" dirty="0"/>
              <a:t> a </a:t>
            </a:r>
            <a:r>
              <a:rPr lang="cs-CZ" sz="1800" b="1" dirty="0"/>
              <a:t>možnými </a:t>
            </a:r>
            <a:r>
              <a:rPr lang="cs-CZ" sz="1800" b="1" i="1" dirty="0" err="1"/>
              <a:t>selves</a:t>
            </a:r>
            <a:r>
              <a:rPr lang="cs-CZ" sz="1800" b="1" dirty="0"/>
              <a:t> </a:t>
            </a:r>
            <a:r>
              <a:rPr lang="cs-CZ" sz="1800" dirty="0"/>
              <a:t>– v prostředí internetu jednoduché a bezpečné</a:t>
            </a:r>
          </a:p>
          <a:p>
            <a:r>
              <a:rPr lang="cs-CZ" sz="1800" dirty="0"/>
              <a:t>Získání nové identity formou </a:t>
            </a:r>
            <a:r>
              <a:rPr lang="cs-CZ" sz="1800" b="1" dirty="0"/>
              <a:t>avatarů</a:t>
            </a:r>
            <a:r>
              <a:rPr lang="cs-CZ" sz="1800" dirty="0"/>
              <a:t> – inter/aktivní konzumace médií (např. videohry)</a:t>
            </a:r>
          </a:p>
          <a:p>
            <a:r>
              <a:rPr lang="cs-CZ" sz="1800" dirty="0"/>
              <a:t>Častá experimentace s </a:t>
            </a:r>
            <a:r>
              <a:rPr lang="cs-CZ" sz="1800" b="1" dirty="0"/>
              <a:t>genderovou identitou</a:t>
            </a:r>
            <a:endParaRPr lang="cs-CZ" sz="1800" dirty="0"/>
          </a:p>
        </p:txBody>
      </p:sp>
      <p:pic>
        <p:nvPicPr>
          <p:cNvPr id="30722" name="Picture 2" descr="MMORPG | Gaming | Know Your Meme">
            <a:extLst>
              <a:ext uri="{FF2B5EF4-FFF2-40B4-BE49-F238E27FC236}">
                <a16:creationId xmlns:a16="http://schemas.microsoft.com/office/drawing/2014/main" id="{200EC342-26F0-4E2F-AE76-E2BAF2EA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04" y="4265096"/>
            <a:ext cx="3127930" cy="25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yberpunk 2077' Players Are Trying To Make The 'Perfect' V, Sharing  Character Creation Presets">
            <a:extLst>
              <a:ext uri="{FF2B5EF4-FFF2-40B4-BE49-F238E27FC236}">
                <a16:creationId xmlns:a16="http://schemas.microsoft.com/office/drawing/2014/main" id="{7B85566F-E6C1-49D0-9912-6C9F9FD7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8" y="4265096"/>
            <a:ext cx="4446522" cy="25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7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BA3E9A-10A3-4397-9B48-50FBEDA1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dětí a médií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7D0B28-A211-4DD9-BC6E-ADCB7BE9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Intersekce</a:t>
            </a:r>
            <a:r>
              <a:rPr lang="cs-CZ" sz="1800" dirty="0"/>
              <a:t> dvou výzkumných linií:</a:t>
            </a:r>
          </a:p>
          <a:p>
            <a:pPr lvl="1"/>
            <a:r>
              <a:rPr lang="cs-CZ" sz="1800" dirty="0"/>
              <a:t>Média a komunikace</a:t>
            </a:r>
          </a:p>
          <a:p>
            <a:pPr lvl="1"/>
            <a:r>
              <a:rPr lang="cs-CZ" sz="1800" dirty="0" err="1"/>
              <a:t>Developmentální</a:t>
            </a:r>
            <a:r>
              <a:rPr lang="cs-CZ" sz="1800" dirty="0"/>
              <a:t> psychologie</a:t>
            </a:r>
          </a:p>
          <a:p>
            <a:pPr lvl="1"/>
            <a:endParaRPr lang="cs-CZ" sz="1800" dirty="0"/>
          </a:p>
          <a:p>
            <a:r>
              <a:rPr lang="cs-CZ" sz="1800" b="1" dirty="0" err="1"/>
              <a:t>Krcmar</a:t>
            </a:r>
            <a:r>
              <a:rPr lang="cs-CZ" sz="1800" dirty="0"/>
              <a:t> (2022) - implicitní předpoklady ve výzkumu dětí a médií</a:t>
            </a:r>
          </a:p>
          <a:p>
            <a:pPr lvl="1"/>
            <a:r>
              <a:rPr lang="cs-CZ" sz="1600" dirty="0"/>
              <a:t>Děti a dospívající se kvalitativně liší od dospělých</a:t>
            </a:r>
          </a:p>
          <a:p>
            <a:pPr lvl="1"/>
            <a:r>
              <a:rPr lang="cs-CZ" sz="1600" dirty="0"/>
              <a:t>Věk je hlavní proměnnou</a:t>
            </a:r>
          </a:p>
          <a:p>
            <a:pPr lvl="1"/>
            <a:r>
              <a:rPr lang="cs-CZ" sz="1600" dirty="0"/>
              <a:t>Všechny rozdíly souvisejí s vývojem</a:t>
            </a:r>
          </a:p>
          <a:p>
            <a:pPr lvl="1"/>
            <a:r>
              <a:rPr lang="cs-CZ" sz="1600" dirty="0"/>
              <a:t>Selektivní aplikace vývojových jevů a vývojové teorie na porozumění dětem a médiím</a:t>
            </a:r>
          </a:p>
          <a:p>
            <a:pPr lvl="1"/>
            <a:r>
              <a:rPr lang="cs-CZ" sz="1600" dirty="0"/>
              <a:t>Role prostředí</a:t>
            </a:r>
          </a:p>
          <a:p>
            <a:endParaRPr lang="cs-CZ" sz="1800" dirty="0"/>
          </a:p>
          <a:p>
            <a:r>
              <a:rPr lang="cs-CZ" sz="1800" dirty="0"/>
              <a:t>Předpoklady nejsou nutně nesprávné, ale je třeba nebrat je jako samozřejmé a zvažovat, jak ovlivňují náš výzkum, empiricky je testovat, …</a:t>
            </a:r>
          </a:p>
        </p:txBody>
      </p:sp>
      <p:pic>
        <p:nvPicPr>
          <p:cNvPr id="14338" name="Picture 2" descr="Free vector curious analyst investigating question mark with magnifier">
            <a:extLst>
              <a:ext uri="{FF2B5EF4-FFF2-40B4-BE49-F238E27FC236}">
                <a16:creationId xmlns:a16="http://schemas.microsoft.com/office/drawing/2014/main" id="{E5DE60DA-8DE3-8994-D9E9-110F42C3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46" y="50325"/>
            <a:ext cx="4102554" cy="328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5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Similarity</a:t>
            </a:r>
            <a:r>
              <a:rPr lang="cs-CZ" dirty="0"/>
              <a:t> &amp; </a:t>
            </a:r>
            <a:r>
              <a:rPr lang="cs-CZ" dirty="0" err="1"/>
              <a:t>wishful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2712"/>
            <a:ext cx="10448743" cy="4139998"/>
          </a:xfrm>
        </p:spPr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8597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Similarity</a:t>
            </a:r>
            <a:r>
              <a:rPr lang="cs-CZ" dirty="0"/>
              <a:t> &amp; </a:t>
            </a:r>
            <a:r>
              <a:rPr lang="cs-CZ" dirty="0" err="1"/>
              <a:t>wishful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542712"/>
            <a:ext cx="10131502" cy="4139998"/>
          </a:xfrm>
        </p:spPr>
        <p:txBody>
          <a:bodyPr/>
          <a:lstStyle/>
          <a:p>
            <a:r>
              <a:rPr lang="cs-CZ" sz="2000" b="1" dirty="0" err="1">
                <a:solidFill>
                  <a:srgbClr val="008C78"/>
                </a:solidFill>
              </a:rPr>
              <a:t>Similarity</a:t>
            </a:r>
            <a:r>
              <a:rPr lang="cs-CZ" sz="2000" b="1" dirty="0">
                <a:solidFill>
                  <a:srgbClr val="008C78"/>
                </a:solidFill>
              </a:rPr>
              <a:t> </a:t>
            </a:r>
            <a:r>
              <a:rPr lang="cs-CZ" sz="2000" b="1" dirty="0" err="1">
                <a:solidFill>
                  <a:srgbClr val="008C78"/>
                </a:solidFill>
              </a:rPr>
              <a:t>identification</a:t>
            </a:r>
            <a:endParaRPr lang="cs-CZ" sz="2000" b="1" dirty="0">
              <a:solidFill>
                <a:srgbClr val="008C78"/>
              </a:solidFill>
            </a:endParaRPr>
          </a:p>
          <a:p>
            <a:pPr lvl="1"/>
            <a:r>
              <a:rPr lang="cs-CZ" sz="1800" dirty="0"/>
              <a:t>Identifikace s mediální postavou na základě podobností s námi; </a:t>
            </a:r>
            <a:r>
              <a:rPr lang="cs-CZ" sz="1800" dirty="0">
                <a:sym typeface="Wingdings" panose="05000000000000000000" pitchFamily="2" charset="2"/>
              </a:rPr>
              <a:t>podobnost v prožívání a myšlení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„Sloučení“ nás a postavy</a:t>
            </a:r>
          </a:p>
          <a:p>
            <a:pPr lvl="1"/>
            <a:endParaRPr lang="cs-CZ" sz="1000" dirty="0">
              <a:sym typeface="Wingdings" panose="05000000000000000000" pitchFamily="2" charset="2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0596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Similarity</a:t>
            </a:r>
            <a:r>
              <a:rPr lang="cs-CZ" dirty="0"/>
              <a:t> &amp; </a:t>
            </a:r>
            <a:r>
              <a:rPr lang="cs-CZ" dirty="0" err="1"/>
              <a:t>wishful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542712"/>
            <a:ext cx="10131502" cy="4139998"/>
          </a:xfrm>
        </p:spPr>
        <p:txBody>
          <a:bodyPr/>
          <a:lstStyle/>
          <a:p>
            <a:r>
              <a:rPr lang="cs-CZ" sz="2000" b="1" dirty="0" err="1">
                <a:solidFill>
                  <a:srgbClr val="008C78"/>
                </a:solidFill>
              </a:rPr>
              <a:t>Similarity</a:t>
            </a:r>
            <a:r>
              <a:rPr lang="cs-CZ" sz="2000" b="1" dirty="0">
                <a:solidFill>
                  <a:srgbClr val="008C78"/>
                </a:solidFill>
              </a:rPr>
              <a:t> </a:t>
            </a:r>
            <a:r>
              <a:rPr lang="cs-CZ" sz="2000" b="1" dirty="0" err="1">
                <a:solidFill>
                  <a:srgbClr val="008C78"/>
                </a:solidFill>
              </a:rPr>
              <a:t>identification</a:t>
            </a:r>
            <a:endParaRPr lang="cs-CZ" sz="2000" b="1" dirty="0">
              <a:solidFill>
                <a:srgbClr val="008C78"/>
              </a:solidFill>
            </a:endParaRPr>
          </a:p>
          <a:p>
            <a:pPr lvl="1"/>
            <a:r>
              <a:rPr lang="cs-CZ" sz="1800" dirty="0"/>
              <a:t>Identifikace s mediální postavou na základě podobností s námi; </a:t>
            </a:r>
            <a:r>
              <a:rPr lang="cs-CZ" sz="1800" dirty="0">
                <a:sym typeface="Wingdings" panose="05000000000000000000" pitchFamily="2" charset="2"/>
              </a:rPr>
              <a:t>podobnost v prožívání a myšlení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„Sloučení“ nás a postavy</a:t>
            </a:r>
          </a:p>
          <a:p>
            <a:pPr lvl="1"/>
            <a:endParaRPr lang="cs-CZ" sz="1000" dirty="0">
              <a:sym typeface="Wingdings" panose="05000000000000000000" pitchFamily="2" charset="2"/>
            </a:endParaRPr>
          </a:p>
          <a:p>
            <a:r>
              <a:rPr lang="cs-CZ" sz="2000" b="1" dirty="0" err="1">
                <a:solidFill>
                  <a:srgbClr val="008C78"/>
                </a:solidFill>
              </a:rPr>
              <a:t>Wishful</a:t>
            </a:r>
            <a:r>
              <a:rPr lang="cs-CZ" sz="2000" b="1" dirty="0">
                <a:solidFill>
                  <a:srgbClr val="008C78"/>
                </a:solidFill>
              </a:rPr>
              <a:t> </a:t>
            </a:r>
            <a:r>
              <a:rPr lang="cs-CZ" sz="2000" b="1" dirty="0" err="1">
                <a:solidFill>
                  <a:srgbClr val="008C78"/>
                </a:solidFill>
              </a:rPr>
              <a:t>identification</a:t>
            </a:r>
            <a:endParaRPr lang="cs-CZ" sz="2000" b="1" dirty="0">
              <a:solidFill>
                <a:srgbClr val="008C78"/>
              </a:solidFill>
            </a:endParaRPr>
          </a:p>
          <a:p>
            <a:pPr lvl="1"/>
            <a:r>
              <a:rPr lang="cs-CZ" sz="1800" dirty="0"/>
              <a:t>Naše přání být jako nějaké mediální postava, je to extenze identifikace</a:t>
            </a:r>
          </a:p>
          <a:p>
            <a:pPr lvl="1"/>
            <a:r>
              <a:rPr lang="cs-CZ" sz="1800" dirty="0"/>
              <a:t>Chceme být jako někdo, kdo představuje naše </a:t>
            </a:r>
            <a:r>
              <a:rPr lang="cs-CZ" sz="1800" i="1" dirty="0" err="1"/>
              <a:t>ideal</a:t>
            </a:r>
            <a:r>
              <a:rPr lang="cs-CZ" sz="1800" i="1" dirty="0"/>
              <a:t> </a:t>
            </a:r>
            <a:r>
              <a:rPr lang="cs-CZ" sz="1800" i="1" dirty="0" err="1"/>
              <a:t>self</a:t>
            </a:r>
            <a:r>
              <a:rPr lang="cs-CZ" sz="1800" i="1" dirty="0"/>
              <a:t> </a:t>
            </a:r>
            <a:r>
              <a:rPr lang="cs-CZ" sz="1800" dirty="0"/>
              <a:t>(jací bychom chtěli být)</a:t>
            </a:r>
          </a:p>
          <a:p>
            <a:pPr lvl="1"/>
            <a:r>
              <a:rPr lang="cs-CZ" sz="1800" dirty="0"/>
              <a:t>Jasné rozlišení nás a postavy</a:t>
            </a:r>
          </a:p>
          <a:p>
            <a:pPr lvl="1"/>
            <a:r>
              <a:rPr lang="cs-CZ" sz="1800" dirty="0"/>
              <a:t>Může probíhat na různých rovinách: obecně jako role model pro naše jednání; konkrétně např. jako imitace specifického chování</a:t>
            </a:r>
          </a:p>
          <a:p>
            <a:pPr marL="324000" lvl="1" indent="0">
              <a:buNone/>
            </a:pPr>
            <a:endParaRPr lang="cs-CZ" sz="1000" dirty="0"/>
          </a:p>
          <a:p>
            <a:endParaRPr lang="cs-CZ" sz="2000" dirty="0"/>
          </a:p>
        </p:txBody>
      </p:sp>
      <p:pic>
        <p:nvPicPr>
          <p:cNvPr id="6" name="Picture 2" descr="Ginger kitten looking in mirror and seeing a lion photo WP13545">
            <a:extLst>
              <a:ext uri="{FF2B5EF4-FFF2-40B4-BE49-F238E27FC236}">
                <a16:creationId xmlns:a16="http://schemas.microsoft.com/office/drawing/2014/main" id="{E1AB32F4-2B9F-4793-9F99-8BA68497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66" y="2402324"/>
            <a:ext cx="2020867" cy="16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41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Similarity</a:t>
            </a:r>
            <a:r>
              <a:rPr lang="cs-CZ" dirty="0"/>
              <a:t> &amp; </a:t>
            </a:r>
            <a:r>
              <a:rPr lang="cs-CZ" dirty="0" err="1"/>
              <a:t>wishful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542712"/>
            <a:ext cx="10131502" cy="4139998"/>
          </a:xfrm>
        </p:spPr>
        <p:txBody>
          <a:bodyPr/>
          <a:lstStyle/>
          <a:p>
            <a:r>
              <a:rPr lang="cs-CZ" sz="2000" b="1" dirty="0" err="1">
                <a:solidFill>
                  <a:srgbClr val="008C78"/>
                </a:solidFill>
              </a:rPr>
              <a:t>Similarity</a:t>
            </a:r>
            <a:r>
              <a:rPr lang="cs-CZ" sz="2000" b="1" dirty="0">
                <a:solidFill>
                  <a:srgbClr val="008C78"/>
                </a:solidFill>
              </a:rPr>
              <a:t> </a:t>
            </a:r>
            <a:r>
              <a:rPr lang="cs-CZ" sz="2000" b="1" dirty="0" err="1">
                <a:solidFill>
                  <a:srgbClr val="008C78"/>
                </a:solidFill>
              </a:rPr>
              <a:t>identification</a:t>
            </a:r>
            <a:endParaRPr lang="cs-CZ" sz="2000" b="1" dirty="0">
              <a:solidFill>
                <a:srgbClr val="008C78"/>
              </a:solidFill>
            </a:endParaRPr>
          </a:p>
          <a:p>
            <a:pPr lvl="1"/>
            <a:r>
              <a:rPr lang="cs-CZ" sz="1800" dirty="0"/>
              <a:t>Identifikace s mediální postavou na základě podobností s námi; </a:t>
            </a:r>
            <a:r>
              <a:rPr lang="cs-CZ" sz="1800" dirty="0">
                <a:sym typeface="Wingdings" panose="05000000000000000000" pitchFamily="2" charset="2"/>
              </a:rPr>
              <a:t>podobnost v prožívání a myšlení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„Sloučení“ nás a postavy</a:t>
            </a:r>
          </a:p>
          <a:p>
            <a:pPr lvl="1"/>
            <a:endParaRPr lang="cs-CZ" sz="1000" dirty="0">
              <a:sym typeface="Wingdings" panose="05000000000000000000" pitchFamily="2" charset="2"/>
            </a:endParaRPr>
          </a:p>
          <a:p>
            <a:r>
              <a:rPr lang="cs-CZ" sz="2000" b="1" dirty="0" err="1">
                <a:solidFill>
                  <a:srgbClr val="008C78"/>
                </a:solidFill>
              </a:rPr>
              <a:t>Wishful</a:t>
            </a:r>
            <a:r>
              <a:rPr lang="cs-CZ" sz="2000" b="1" dirty="0">
                <a:solidFill>
                  <a:srgbClr val="008C78"/>
                </a:solidFill>
              </a:rPr>
              <a:t> </a:t>
            </a:r>
            <a:r>
              <a:rPr lang="cs-CZ" sz="2000" b="1" dirty="0" err="1">
                <a:solidFill>
                  <a:srgbClr val="008C78"/>
                </a:solidFill>
              </a:rPr>
              <a:t>identification</a:t>
            </a:r>
            <a:endParaRPr lang="cs-CZ" sz="2000" b="1" dirty="0">
              <a:solidFill>
                <a:srgbClr val="008C78"/>
              </a:solidFill>
            </a:endParaRPr>
          </a:p>
          <a:p>
            <a:pPr lvl="1"/>
            <a:r>
              <a:rPr lang="cs-CZ" sz="1800" dirty="0"/>
              <a:t>Naše přání být jako nějaké mediální postava, je to extenze identifikace</a:t>
            </a:r>
          </a:p>
          <a:p>
            <a:pPr lvl="1"/>
            <a:r>
              <a:rPr lang="cs-CZ" sz="1800" dirty="0"/>
              <a:t>Chceme být jako někdo, kdo představuje naše </a:t>
            </a:r>
            <a:r>
              <a:rPr lang="cs-CZ" sz="1800" i="1" dirty="0" err="1"/>
              <a:t>ideal</a:t>
            </a:r>
            <a:r>
              <a:rPr lang="cs-CZ" sz="1800" i="1" dirty="0"/>
              <a:t> </a:t>
            </a:r>
            <a:r>
              <a:rPr lang="cs-CZ" sz="1800" i="1" dirty="0" err="1"/>
              <a:t>self</a:t>
            </a:r>
            <a:r>
              <a:rPr lang="cs-CZ" sz="1800" i="1" dirty="0"/>
              <a:t> </a:t>
            </a:r>
            <a:r>
              <a:rPr lang="cs-CZ" sz="1800" dirty="0"/>
              <a:t>(jací bychom chtěli být)</a:t>
            </a:r>
          </a:p>
          <a:p>
            <a:pPr lvl="1"/>
            <a:r>
              <a:rPr lang="cs-CZ" sz="1800" dirty="0"/>
              <a:t>Jasné rozlišení nás a postavy</a:t>
            </a:r>
          </a:p>
          <a:p>
            <a:pPr lvl="1"/>
            <a:r>
              <a:rPr lang="cs-CZ" sz="1800" dirty="0"/>
              <a:t>Může probíhat na různých rovinách: obecně jako role model pro naše jednání; konkrétně např. jako imitace specifického chování</a:t>
            </a:r>
          </a:p>
          <a:p>
            <a:pPr marL="324000" lvl="1" indent="0">
              <a:buNone/>
            </a:pPr>
            <a:endParaRPr lang="cs-CZ" sz="1000" dirty="0"/>
          </a:p>
          <a:p>
            <a:r>
              <a:rPr lang="cs-CZ" sz="2000" b="1" dirty="0">
                <a:solidFill>
                  <a:schemeClr val="bg2"/>
                </a:solidFill>
              </a:rPr>
              <a:t>Identifikace a videohry</a:t>
            </a:r>
          </a:p>
          <a:p>
            <a:pPr lvl="1"/>
            <a:r>
              <a:rPr lang="cs-CZ" sz="1800" dirty="0"/>
              <a:t>Může být spojená s tzv. </a:t>
            </a:r>
            <a:r>
              <a:rPr lang="cs-CZ" sz="1800" i="1" dirty="0" err="1"/>
              <a:t>embodiment</a:t>
            </a:r>
            <a:r>
              <a:rPr lang="cs-CZ" sz="1800" dirty="0"/>
              <a:t> (vtělení); př. prostřednictvím avataru ve hře</a:t>
            </a:r>
          </a:p>
          <a:p>
            <a:pPr lvl="1"/>
            <a:r>
              <a:rPr lang="cs-CZ" sz="1800" dirty="0"/>
              <a:t>Spojení </a:t>
            </a:r>
            <a:r>
              <a:rPr lang="cs-CZ" sz="1800" i="1" dirty="0" err="1"/>
              <a:t>similarity</a:t>
            </a:r>
            <a:r>
              <a:rPr lang="cs-CZ" sz="1800" dirty="0"/>
              <a:t> a </a:t>
            </a:r>
            <a:r>
              <a:rPr lang="cs-CZ" sz="1800" i="1" dirty="0" err="1"/>
              <a:t>wishful</a:t>
            </a:r>
            <a:r>
              <a:rPr lang="cs-CZ" sz="1800" i="1" dirty="0"/>
              <a:t> </a:t>
            </a:r>
            <a:r>
              <a:rPr lang="cs-CZ" sz="1800" i="1" dirty="0" err="1"/>
              <a:t>identification</a:t>
            </a:r>
            <a:r>
              <a:rPr lang="cs-CZ" sz="1800" i="1" dirty="0"/>
              <a:t> </a:t>
            </a:r>
            <a:r>
              <a:rPr lang="cs-CZ" sz="1800" dirty="0"/>
              <a:t>– vytváříme avatary, kteří se nám podobají v některých našich vlastnostech (např. gender, věk, </a:t>
            </a:r>
            <a:r>
              <a:rPr lang="cs-CZ" sz="1800" dirty="0" err="1"/>
              <a:t>sociodemografie</a:t>
            </a:r>
            <a:r>
              <a:rPr lang="cs-CZ" sz="1800" dirty="0"/>
              <a:t>), ale také, kteří představují, jací bychom chtěli být</a:t>
            </a:r>
          </a:p>
          <a:p>
            <a:endParaRPr lang="cs-CZ" sz="2000" dirty="0"/>
          </a:p>
        </p:txBody>
      </p:sp>
      <p:pic>
        <p:nvPicPr>
          <p:cNvPr id="6" name="Picture 2" descr="Ginger kitten looking in mirror and seeing a lion photo WP13545">
            <a:extLst>
              <a:ext uri="{FF2B5EF4-FFF2-40B4-BE49-F238E27FC236}">
                <a16:creationId xmlns:a16="http://schemas.microsoft.com/office/drawing/2014/main" id="{E1AB32F4-2B9F-4793-9F99-8BA68497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66" y="2402324"/>
            <a:ext cx="2020867" cy="16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29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E461CE8-2C75-4E5B-A212-A99345AB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Vrstevníci a nová média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085AD2-AD29-42AC-8430-39CB3256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Adolescence – menší role rodičů, narůstající vliv vrstevníků na emoční i sociální vývoj</a:t>
            </a:r>
          </a:p>
          <a:p>
            <a:pPr lvl="1"/>
            <a:r>
              <a:rPr lang="cs-CZ" sz="1800" b="1" dirty="0"/>
              <a:t>Vliv může být pozitivní i negativní</a:t>
            </a:r>
          </a:p>
          <a:p>
            <a:endParaRPr lang="cs-CZ" sz="1800" dirty="0"/>
          </a:p>
          <a:p>
            <a:r>
              <a:rPr lang="cs-CZ" sz="1800" b="1" dirty="0"/>
              <a:t>Nová média</a:t>
            </a:r>
          </a:p>
          <a:p>
            <a:pPr lvl="1"/>
            <a:r>
              <a:rPr lang="cs-CZ" sz="1800" dirty="0"/>
              <a:t>Nové komunikační a interakční možnosti</a:t>
            </a:r>
          </a:p>
          <a:p>
            <a:pPr lvl="1"/>
            <a:r>
              <a:rPr lang="cs-CZ" sz="1800" dirty="0"/>
              <a:t>Expozice velkému množství relevantních druhých (ne jen celebritám a fiktivním postavám jako u tradičních médií)</a:t>
            </a:r>
          </a:p>
          <a:p>
            <a:pPr lvl="1"/>
            <a:r>
              <a:rPr lang="cs-CZ" sz="1800" dirty="0"/>
              <a:t>Možnost navazovat online vztahy a přátelství</a:t>
            </a:r>
          </a:p>
          <a:p>
            <a:pPr lvl="1"/>
            <a:r>
              <a:rPr lang="cs-CZ" sz="1800" dirty="0"/>
              <a:t>Negativní jevy – </a:t>
            </a:r>
            <a:r>
              <a:rPr lang="cs-CZ" sz="1800" dirty="0" err="1"/>
              <a:t>kyberagrese</a:t>
            </a:r>
            <a:r>
              <a:rPr lang="cs-CZ" sz="1800" dirty="0"/>
              <a:t>, kyberšikana, sociální vyloučení, </a:t>
            </a:r>
            <a:r>
              <a:rPr lang="cs-CZ" sz="1800" i="1" dirty="0"/>
              <a:t>peer </a:t>
            </a:r>
            <a:r>
              <a:rPr lang="cs-CZ" sz="1800" i="1" dirty="0" err="1"/>
              <a:t>rejection</a:t>
            </a:r>
            <a:r>
              <a:rPr lang="cs-CZ" sz="1800" dirty="0"/>
              <a:t>, …</a:t>
            </a:r>
          </a:p>
        </p:txBody>
      </p:sp>
      <p:pic>
        <p:nvPicPr>
          <p:cNvPr id="36866" name="Picture 2" descr="Internet Friends GIFs | Tenor">
            <a:extLst>
              <a:ext uri="{FF2B5EF4-FFF2-40B4-BE49-F238E27FC236}">
                <a16:creationId xmlns:a16="http://schemas.microsoft.com/office/drawing/2014/main" id="{4A95FCEA-1D20-4FB1-861E-62A9E5735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619" b="8051"/>
          <a:stretch/>
        </p:blipFill>
        <p:spPr bwMode="auto">
          <a:xfrm>
            <a:off x="1516548" y="4872988"/>
            <a:ext cx="1856792" cy="19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تويتر \ ThroughLine على تويتر: &quot;A special shout out to the friends we make  online! Even if we've never met, your support means the world 🥰🙌💕  #mentalhealth #mentalillness #friendship #support #online #friends #">
            <a:extLst>
              <a:ext uri="{FF2B5EF4-FFF2-40B4-BE49-F238E27FC236}">
                <a16:creationId xmlns:a16="http://schemas.microsoft.com/office/drawing/2014/main" id="{ECCDEA89-3EAF-4762-9721-AC090DB49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9888" y="4772024"/>
            <a:ext cx="2614522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Bullying Online Stock Illustration - Download Image Now - Cyberbullying,  Loneliness, Cartoon - iStock">
            <a:extLst>
              <a:ext uri="{FF2B5EF4-FFF2-40B4-BE49-F238E27FC236}">
                <a16:creationId xmlns:a16="http://schemas.microsoft.com/office/drawing/2014/main" id="{4E7156BE-D47E-4D66-8206-CC3B9ECD4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0958" y="4769347"/>
            <a:ext cx="2095501" cy="20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emocí a morálka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7546922" cy="4139998"/>
          </a:xfrm>
        </p:spPr>
        <p:txBody>
          <a:bodyPr/>
          <a:lstStyle/>
          <a:p>
            <a:r>
              <a:rPr lang="cs-CZ" sz="1800" dirty="0"/>
              <a:t>Nová média – platforma pro zkoumání a experimentování s emocemi a pro </a:t>
            </a:r>
            <a:r>
              <a:rPr lang="cs-CZ" sz="1800" b="1" i="1" dirty="0" err="1">
                <a:solidFill>
                  <a:schemeClr val="accent6"/>
                </a:solidFill>
              </a:rPr>
              <a:t>coping</a:t>
            </a:r>
            <a:r>
              <a:rPr lang="cs-CZ" sz="1800" dirty="0"/>
              <a:t> s negativními emocemi</a:t>
            </a:r>
          </a:p>
          <a:p>
            <a:pPr lvl="1"/>
            <a:r>
              <a:rPr lang="cs-CZ" sz="1600" dirty="0"/>
              <a:t>Např. videohry jako </a:t>
            </a:r>
            <a:r>
              <a:rPr lang="cs-CZ" sz="1600" i="1" dirty="0" err="1"/>
              <a:t>coping</a:t>
            </a:r>
            <a:r>
              <a:rPr lang="cs-CZ" sz="1600" dirty="0"/>
              <a:t> s prožívaným vztekem a frustrací</a:t>
            </a:r>
          </a:p>
          <a:p>
            <a:r>
              <a:rPr lang="cs-CZ" sz="1800" dirty="0"/>
              <a:t>Adolescence – období, kdy se morálka a dovednosti pro regulaci emocí a </a:t>
            </a:r>
            <a:r>
              <a:rPr lang="cs-CZ" sz="1800" i="1" dirty="0" err="1"/>
              <a:t>coping</a:t>
            </a:r>
            <a:r>
              <a:rPr lang="cs-CZ" sz="1800" dirty="0"/>
              <a:t> stále vyvíjejí</a:t>
            </a:r>
          </a:p>
          <a:p>
            <a:pPr lvl="2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69552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emocí a morálka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7546922" cy="4139998"/>
          </a:xfrm>
        </p:spPr>
        <p:txBody>
          <a:bodyPr/>
          <a:lstStyle/>
          <a:p>
            <a:r>
              <a:rPr lang="cs-CZ" sz="1800" dirty="0"/>
              <a:t>Nová média – platforma pro zkoumání a experimentování s emocemi a pro </a:t>
            </a:r>
            <a:r>
              <a:rPr lang="cs-CZ" sz="1800" b="1" i="1" dirty="0" err="1">
                <a:solidFill>
                  <a:schemeClr val="accent6"/>
                </a:solidFill>
              </a:rPr>
              <a:t>coping</a:t>
            </a:r>
            <a:r>
              <a:rPr lang="cs-CZ" sz="1800" dirty="0"/>
              <a:t> s negativními emocemi</a:t>
            </a:r>
          </a:p>
          <a:p>
            <a:pPr lvl="1"/>
            <a:r>
              <a:rPr lang="cs-CZ" sz="1600" dirty="0"/>
              <a:t>Např. videohry jako </a:t>
            </a:r>
            <a:r>
              <a:rPr lang="cs-CZ" sz="1600" i="1" dirty="0" err="1"/>
              <a:t>coping</a:t>
            </a:r>
            <a:r>
              <a:rPr lang="cs-CZ" sz="1600" dirty="0"/>
              <a:t> s prožívaným vztekem a frustrací</a:t>
            </a:r>
          </a:p>
          <a:p>
            <a:r>
              <a:rPr lang="cs-CZ" sz="1800" dirty="0"/>
              <a:t>Adolescence – období, kdy se morálka a dovednosti pro regulaci emocí a </a:t>
            </a:r>
            <a:r>
              <a:rPr lang="cs-CZ" sz="1800" i="1" dirty="0" err="1"/>
              <a:t>coping</a:t>
            </a:r>
            <a:r>
              <a:rPr lang="cs-CZ" sz="1800" dirty="0"/>
              <a:t> stále vyvíjejí</a:t>
            </a:r>
          </a:p>
          <a:p>
            <a:r>
              <a:rPr lang="cs-CZ" sz="1800" i="1" dirty="0" err="1"/>
              <a:t>Coping</a:t>
            </a:r>
            <a:r>
              <a:rPr lang="cs-CZ" sz="1800" dirty="0"/>
              <a:t> může být i </a:t>
            </a:r>
            <a:r>
              <a:rPr lang="cs-CZ" sz="1800" b="1" dirty="0">
                <a:solidFill>
                  <a:srgbClr val="008C78"/>
                </a:solidFill>
              </a:rPr>
              <a:t>maladaptivní</a:t>
            </a:r>
          </a:p>
          <a:p>
            <a:pPr lvl="1"/>
            <a:r>
              <a:rPr lang="cs-CZ" sz="1600" dirty="0"/>
              <a:t>Př. negativní emoce z </a:t>
            </a:r>
            <a:r>
              <a:rPr lang="cs-CZ" sz="1600" i="1" dirty="0"/>
              <a:t>peer-</a:t>
            </a:r>
            <a:r>
              <a:rPr lang="cs-CZ" sz="1600" i="1" dirty="0" err="1"/>
              <a:t>rejection</a:t>
            </a:r>
            <a:r>
              <a:rPr lang="cs-CZ" sz="1600" dirty="0"/>
              <a:t> </a:t>
            </a:r>
            <a:r>
              <a:rPr lang="cs-CZ" sz="1600" dirty="0">
                <a:sym typeface="Wingdings" panose="05000000000000000000" pitchFamily="2" charset="2"/>
              </a:rPr>
              <a:t> nižší morální úsudek, vyhledávání a tolerance vůči antisociálnímu obsahu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Tzv. </a:t>
            </a:r>
            <a:r>
              <a:rPr lang="cs-CZ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Cyclic</a:t>
            </a:r>
            <a:r>
              <a:rPr lang="cs-CZ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Process</a:t>
            </a:r>
            <a:r>
              <a:rPr lang="cs-CZ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Model</a:t>
            </a:r>
          </a:p>
          <a:p>
            <a:pPr lvl="1"/>
            <a:r>
              <a:rPr lang="cs-CZ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Vicious</a:t>
            </a:r>
            <a:r>
              <a:rPr lang="cs-CZ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circle</a:t>
            </a:r>
            <a:r>
              <a:rPr lang="cs-CZ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of</a:t>
            </a:r>
            <a:r>
              <a:rPr lang="cs-CZ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violence</a:t>
            </a:r>
            <a:r>
              <a:rPr lang="cs-CZ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dirty="0">
                <a:sym typeface="Wingdings" panose="05000000000000000000" pitchFamily="2" charset="2"/>
              </a:rPr>
              <a:t>– oběti (</a:t>
            </a:r>
            <a:r>
              <a:rPr lang="cs-CZ" sz="1600" dirty="0" err="1">
                <a:sym typeface="Wingdings" panose="05000000000000000000" pitchFamily="2" charset="2"/>
              </a:rPr>
              <a:t>kyber</a:t>
            </a:r>
            <a:r>
              <a:rPr lang="cs-CZ" sz="1600" dirty="0">
                <a:sym typeface="Wingdings" panose="05000000000000000000" pitchFamily="2" charset="2"/>
              </a:rPr>
              <a:t>)agrese se často stávají </a:t>
            </a:r>
            <a:r>
              <a:rPr lang="cs-CZ" sz="1600" dirty="0" err="1">
                <a:sym typeface="Wingdings" panose="05000000000000000000" pitchFamily="2" charset="2"/>
              </a:rPr>
              <a:t>kyberagresory</a:t>
            </a:r>
            <a:endParaRPr lang="cs-CZ" sz="1600" dirty="0">
              <a:sym typeface="Wingdings" panose="05000000000000000000" pitchFamily="2" charset="2"/>
            </a:endParaRPr>
          </a:p>
          <a:p>
            <a:pPr lvl="2"/>
            <a:r>
              <a:rPr lang="cs-CZ" sz="1400" dirty="0">
                <a:sym typeface="Wingdings" panose="05000000000000000000" pitchFamily="2" charset="2"/>
              </a:rPr>
              <a:t>Role médií? Mohou nabízet jednodušší prostředek, jak to někomu oplatit, jak se cítit silně, apod. a být přitom anonymní</a:t>
            </a:r>
          </a:p>
          <a:p>
            <a:pPr lvl="2"/>
            <a:endParaRPr lang="cs-CZ" sz="1400" dirty="0"/>
          </a:p>
        </p:txBody>
      </p:sp>
      <p:pic>
        <p:nvPicPr>
          <p:cNvPr id="43010" name="Picture 2" descr="Free vector feeling angry concept illustration">
            <a:extLst>
              <a:ext uri="{FF2B5EF4-FFF2-40B4-BE49-F238E27FC236}">
                <a16:creationId xmlns:a16="http://schemas.microsoft.com/office/drawing/2014/main" id="{8E983FF0-EF0B-43D2-B474-FFA1778B2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1932" y="287439"/>
            <a:ext cx="3610948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32 ícones animados de Circle em GIF, JSON e After Effects">
            <a:extLst>
              <a:ext uri="{FF2B5EF4-FFF2-40B4-BE49-F238E27FC236}">
                <a16:creationId xmlns:a16="http://schemas.microsoft.com/office/drawing/2014/main" id="{5BFADE78-7B70-4F94-A261-803282B0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15" y="4567606"/>
            <a:ext cx="1376361" cy="13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emoticon square face with closed eyes">
            <a:extLst>
              <a:ext uri="{FF2B5EF4-FFF2-40B4-BE49-F238E27FC236}">
                <a16:creationId xmlns:a16="http://schemas.microsoft.com/office/drawing/2014/main" id="{B2B9A9DC-BAA0-445D-80EC-07DDC36B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451" y="5035642"/>
            <a:ext cx="440288" cy="4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16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Online rizika a příležitosti pro děti a dospívající</a:t>
            </a:r>
          </a:p>
        </p:txBody>
      </p:sp>
      <p:pic>
        <p:nvPicPr>
          <p:cNvPr id="8194" name="Picture 2" descr="Free vector girl with headphones at the computer">
            <a:extLst>
              <a:ext uri="{FF2B5EF4-FFF2-40B4-BE49-F238E27FC236}">
                <a16:creationId xmlns:a16="http://schemas.microsoft.com/office/drawing/2014/main" id="{FBC3053E-3236-408C-98E1-EDD72CF0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00" y="85462"/>
            <a:ext cx="2781397" cy="27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e vector hand drawn flat design overwhelmed people illustration">
            <a:extLst>
              <a:ext uri="{FF2B5EF4-FFF2-40B4-BE49-F238E27FC236}">
                <a16:creationId xmlns:a16="http://schemas.microsoft.com/office/drawing/2014/main" id="{05D9CDA2-F37A-4267-A41A-8339BEB8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3750" y="3993502"/>
            <a:ext cx="2864498" cy="28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2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 a příležitosti pro děti a dospívající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dirty="0" err="1"/>
              <a:t>Livingstone</a:t>
            </a:r>
            <a:r>
              <a:rPr lang="cs-CZ" sz="1800" dirty="0"/>
              <a:t> et al. – </a:t>
            </a:r>
            <a:r>
              <a:rPr lang="cs-CZ" sz="1800" i="1" dirty="0"/>
              <a:t>online </a:t>
            </a:r>
            <a:r>
              <a:rPr lang="cs-CZ" sz="1800" i="1" dirty="0" err="1"/>
              <a:t>risks</a:t>
            </a:r>
            <a:r>
              <a:rPr lang="cs-CZ" sz="1800" i="1" dirty="0"/>
              <a:t> and </a:t>
            </a:r>
            <a:r>
              <a:rPr lang="cs-CZ" sz="1800" i="1" dirty="0" err="1"/>
              <a:t>opportunities</a:t>
            </a:r>
            <a:endParaRPr lang="cs-CZ" sz="1800" i="1" dirty="0"/>
          </a:p>
          <a:p>
            <a:r>
              <a:rPr lang="cs-CZ" sz="1800" b="1" dirty="0">
                <a:solidFill>
                  <a:schemeClr val="accent6"/>
                </a:solidFill>
              </a:rPr>
              <a:t>Projekt EU </a:t>
            </a:r>
            <a:r>
              <a:rPr lang="cs-CZ" sz="1800" b="1" dirty="0" err="1">
                <a:solidFill>
                  <a:schemeClr val="accent6"/>
                </a:solidFill>
              </a:rPr>
              <a:t>Kids</a:t>
            </a:r>
            <a:r>
              <a:rPr lang="cs-CZ" sz="1800" b="1" dirty="0">
                <a:solidFill>
                  <a:schemeClr val="accent6"/>
                </a:solidFill>
              </a:rPr>
              <a:t> Online</a:t>
            </a:r>
          </a:p>
          <a:p>
            <a:r>
              <a:rPr lang="cs-CZ" sz="1800" dirty="0"/>
              <a:t>Online zkušenost dětí a dospívajících:</a:t>
            </a:r>
          </a:p>
          <a:p>
            <a:pPr lvl="1"/>
            <a:r>
              <a:rPr lang="cs-CZ" sz="1800" b="1" dirty="0">
                <a:solidFill>
                  <a:schemeClr val="bg2"/>
                </a:solidFill>
              </a:rPr>
              <a:t>Online rizika </a:t>
            </a:r>
            <a:r>
              <a:rPr lang="cs-CZ" sz="1800" dirty="0"/>
              <a:t>(např. </a:t>
            </a:r>
            <a:r>
              <a:rPr lang="cs-CZ" sz="1800" dirty="0" err="1"/>
              <a:t>kyberagrese</a:t>
            </a:r>
            <a:r>
              <a:rPr lang="cs-CZ" sz="1800" dirty="0"/>
              <a:t>, </a:t>
            </a:r>
            <a:r>
              <a:rPr lang="cs-CZ" sz="1800" dirty="0" err="1"/>
              <a:t>harmful</a:t>
            </a:r>
            <a:r>
              <a:rPr lang="cs-CZ" sz="1800" dirty="0"/>
              <a:t> </a:t>
            </a:r>
            <a:r>
              <a:rPr lang="cs-CZ" sz="1800" dirty="0" err="1"/>
              <a:t>content</a:t>
            </a:r>
            <a:r>
              <a:rPr lang="cs-CZ" sz="1800" dirty="0"/>
              <a:t>, </a:t>
            </a:r>
            <a:r>
              <a:rPr lang="cs-CZ" sz="1800" dirty="0" err="1"/>
              <a:t>sexting</a:t>
            </a:r>
            <a:r>
              <a:rPr lang="cs-CZ" sz="1800" dirty="0"/>
              <a:t>)</a:t>
            </a:r>
          </a:p>
          <a:p>
            <a:pPr lvl="1"/>
            <a:r>
              <a:rPr lang="cs-CZ" sz="1800" b="1" dirty="0">
                <a:solidFill>
                  <a:schemeClr val="bg2"/>
                </a:solidFill>
              </a:rPr>
              <a:t>Online příležitosti </a:t>
            </a:r>
            <a:r>
              <a:rPr lang="cs-CZ" sz="1800" dirty="0"/>
              <a:t>– online aktivity a jejich pozitivní role</a:t>
            </a:r>
          </a:p>
          <a:p>
            <a:r>
              <a:rPr lang="cs-CZ" sz="1800" dirty="0"/>
              <a:t>Je třeba konceptualizovat odděleně </a:t>
            </a:r>
            <a:r>
              <a:rPr lang="cs-CZ" sz="1800" b="1" dirty="0"/>
              <a:t>riziko</a:t>
            </a:r>
            <a:r>
              <a:rPr lang="cs-CZ" sz="1800" dirty="0"/>
              <a:t> a </a:t>
            </a:r>
            <a:r>
              <a:rPr lang="cs-CZ" sz="1800" b="1" dirty="0"/>
              <a:t>újmu</a:t>
            </a:r>
            <a:r>
              <a:rPr lang="cs-CZ" sz="1800" dirty="0"/>
              <a:t> (</a:t>
            </a:r>
            <a:r>
              <a:rPr lang="cs-CZ" sz="1800" i="1" dirty="0" err="1"/>
              <a:t>harm</a:t>
            </a:r>
            <a:r>
              <a:rPr lang="cs-CZ" sz="1800" dirty="0"/>
              <a:t>); </a:t>
            </a:r>
            <a:r>
              <a:rPr lang="cs-CZ" sz="1800" b="1" dirty="0"/>
              <a:t>příležitost</a:t>
            </a:r>
            <a:r>
              <a:rPr lang="cs-CZ" sz="1800" dirty="0"/>
              <a:t> a </a:t>
            </a:r>
            <a:r>
              <a:rPr lang="cs-CZ" sz="1800" b="1" dirty="0"/>
              <a:t>benefit</a:t>
            </a:r>
            <a:r>
              <a:rPr lang="cs-CZ" sz="1800" dirty="0"/>
              <a:t> (ale nezapomínat na ně)</a:t>
            </a:r>
          </a:p>
          <a:p>
            <a:pPr lvl="1"/>
            <a:endParaRPr lang="cs-CZ" sz="1000" dirty="0"/>
          </a:p>
        </p:txBody>
      </p:sp>
      <p:pic>
        <p:nvPicPr>
          <p:cNvPr id="6" name="Obrázek 5" descr="Obsah obrázku text, klipart, vizitka, vektorová grafika&#10;&#10;Popis byl vytvořen automaticky">
            <a:extLst>
              <a:ext uri="{FF2B5EF4-FFF2-40B4-BE49-F238E27FC236}">
                <a16:creationId xmlns:a16="http://schemas.microsoft.com/office/drawing/2014/main" id="{97560875-3849-C0C9-1142-648B5E48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7114" y="1465650"/>
            <a:ext cx="2017344" cy="20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2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 a příležitosti pro děti a dospívající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dirty="0" err="1"/>
              <a:t>Livingstone</a:t>
            </a:r>
            <a:r>
              <a:rPr lang="cs-CZ" sz="1800" dirty="0"/>
              <a:t> et al. – </a:t>
            </a:r>
            <a:r>
              <a:rPr lang="cs-CZ" sz="1800" i="1" dirty="0"/>
              <a:t>online </a:t>
            </a:r>
            <a:r>
              <a:rPr lang="cs-CZ" sz="1800" i="1" dirty="0" err="1"/>
              <a:t>risks</a:t>
            </a:r>
            <a:r>
              <a:rPr lang="cs-CZ" sz="1800" i="1" dirty="0"/>
              <a:t> and </a:t>
            </a:r>
            <a:r>
              <a:rPr lang="cs-CZ" sz="1800" i="1" dirty="0" err="1"/>
              <a:t>opportunities</a:t>
            </a:r>
            <a:endParaRPr lang="cs-CZ" sz="1800" i="1" dirty="0"/>
          </a:p>
          <a:p>
            <a:r>
              <a:rPr lang="cs-CZ" sz="1800" b="1" dirty="0">
                <a:solidFill>
                  <a:schemeClr val="accent6"/>
                </a:solidFill>
              </a:rPr>
              <a:t>Projekt EU </a:t>
            </a:r>
            <a:r>
              <a:rPr lang="cs-CZ" sz="1800" b="1" dirty="0" err="1">
                <a:solidFill>
                  <a:schemeClr val="accent6"/>
                </a:solidFill>
              </a:rPr>
              <a:t>Kids</a:t>
            </a:r>
            <a:r>
              <a:rPr lang="cs-CZ" sz="1800" b="1" dirty="0">
                <a:solidFill>
                  <a:schemeClr val="accent6"/>
                </a:solidFill>
              </a:rPr>
              <a:t> Online</a:t>
            </a:r>
          </a:p>
          <a:p>
            <a:r>
              <a:rPr lang="cs-CZ" sz="1800" dirty="0"/>
              <a:t>Online zkušenost dětí a dospívajících:</a:t>
            </a:r>
          </a:p>
          <a:p>
            <a:pPr lvl="1"/>
            <a:r>
              <a:rPr lang="cs-CZ" sz="1800" b="1" dirty="0">
                <a:solidFill>
                  <a:schemeClr val="bg2"/>
                </a:solidFill>
              </a:rPr>
              <a:t>Online rizika </a:t>
            </a:r>
            <a:r>
              <a:rPr lang="cs-CZ" sz="1800" dirty="0"/>
              <a:t>(např. </a:t>
            </a:r>
            <a:r>
              <a:rPr lang="cs-CZ" sz="1800" dirty="0" err="1"/>
              <a:t>kyberagrese</a:t>
            </a:r>
            <a:r>
              <a:rPr lang="cs-CZ" sz="1800" dirty="0"/>
              <a:t>, </a:t>
            </a:r>
            <a:r>
              <a:rPr lang="cs-CZ" sz="1800" dirty="0" err="1"/>
              <a:t>harmful</a:t>
            </a:r>
            <a:r>
              <a:rPr lang="cs-CZ" sz="1800" dirty="0"/>
              <a:t> </a:t>
            </a:r>
            <a:r>
              <a:rPr lang="cs-CZ" sz="1800" dirty="0" err="1"/>
              <a:t>content</a:t>
            </a:r>
            <a:r>
              <a:rPr lang="cs-CZ" sz="1800" dirty="0"/>
              <a:t>, </a:t>
            </a:r>
            <a:r>
              <a:rPr lang="cs-CZ" sz="1800" dirty="0" err="1"/>
              <a:t>sexting</a:t>
            </a:r>
            <a:r>
              <a:rPr lang="cs-CZ" sz="1800" dirty="0"/>
              <a:t>)</a:t>
            </a:r>
          </a:p>
          <a:p>
            <a:pPr lvl="1"/>
            <a:r>
              <a:rPr lang="cs-CZ" sz="1800" b="1" dirty="0">
                <a:solidFill>
                  <a:schemeClr val="bg2"/>
                </a:solidFill>
              </a:rPr>
              <a:t>Online příležitosti </a:t>
            </a:r>
            <a:r>
              <a:rPr lang="cs-CZ" sz="1800" dirty="0"/>
              <a:t>– online aktivity a jejich pozitivní role</a:t>
            </a:r>
          </a:p>
          <a:p>
            <a:r>
              <a:rPr lang="cs-CZ" sz="1800" dirty="0"/>
              <a:t>Je třeba konceptualizovat odděleně </a:t>
            </a:r>
            <a:r>
              <a:rPr lang="cs-CZ" sz="1800" b="1" dirty="0"/>
              <a:t>riziko</a:t>
            </a:r>
            <a:r>
              <a:rPr lang="cs-CZ" sz="1800" dirty="0"/>
              <a:t> a </a:t>
            </a:r>
            <a:r>
              <a:rPr lang="cs-CZ" sz="1800" b="1" dirty="0"/>
              <a:t>újmu</a:t>
            </a:r>
            <a:r>
              <a:rPr lang="cs-CZ" sz="1800" dirty="0"/>
              <a:t> (</a:t>
            </a:r>
            <a:r>
              <a:rPr lang="cs-CZ" sz="1800" i="1" dirty="0" err="1"/>
              <a:t>harm</a:t>
            </a:r>
            <a:r>
              <a:rPr lang="cs-CZ" sz="1800" dirty="0"/>
              <a:t>); </a:t>
            </a:r>
            <a:r>
              <a:rPr lang="cs-CZ" sz="1800" b="1" dirty="0"/>
              <a:t>příležitost</a:t>
            </a:r>
            <a:r>
              <a:rPr lang="cs-CZ" sz="1800" dirty="0"/>
              <a:t> a </a:t>
            </a:r>
            <a:r>
              <a:rPr lang="cs-CZ" sz="1800" b="1" dirty="0"/>
              <a:t>benefit</a:t>
            </a:r>
            <a:r>
              <a:rPr lang="cs-CZ" sz="1800" dirty="0"/>
              <a:t> (ale nezapomínat na ně)</a:t>
            </a:r>
          </a:p>
          <a:p>
            <a:r>
              <a:rPr lang="cs-CZ" sz="1800" b="1" dirty="0">
                <a:solidFill>
                  <a:srgbClr val="008C78"/>
                </a:solidFill>
              </a:rPr>
              <a:t>Online </a:t>
            </a:r>
            <a:r>
              <a:rPr lang="cs-CZ" sz="1800" b="1" dirty="0" err="1">
                <a:solidFill>
                  <a:srgbClr val="008C78"/>
                </a:solidFill>
              </a:rPr>
              <a:t>rezilience</a:t>
            </a:r>
            <a:endParaRPr lang="cs-CZ" sz="1800" b="1" dirty="0">
              <a:solidFill>
                <a:srgbClr val="008C78"/>
              </a:solidFill>
            </a:endParaRPr>
          </a:p>
          <a:p>
            <a:pPr lvl="1"/>
            <a:r>
              <a:rPr lang="cs-CZ" sz="1600" dirty="0"/>
              <a:t>Proč jsou některé děti, zažívající online rizika, lépe schopné se s nimi vypořádat a zažívají menší újmu?</a:t>
            </a:r>
          </a:p>
          <a:p>
            <a:pPr lvl="1"/>
            <a:r>
              <a:rPr lang="cs-CZ" sz="1600" dirty="0"/>
              <a:t>Dynamický proces</a:t>
            </a:r>
          </a:p>
          <a:p>
            <a:pPr lvl="1"/>
            <a:r>
              <a:rPr lang="cs-CZ" sz="1600" dirty="0"/>
              <a:t>Díky zkušenosti s riziky si děti budují „odolnost“, učí se navigovat online svět a učí se vyrovnávat s potenciálními riziky a újmou</a:t>
            </a:r>
          </a:p>
          <a:p>
            <a:pPr lvl="1"/>
            <a:r>
              <a:rPr lang="cs-CZ" sz="1600" dirty="0"/>
              <a:t>Multidimenzionální konstrukt: psychologická </a:t>
            </a:r>
            <a:r>
              <a:rPr lang="cs-CZ" sz="1600" dirty="0" err="1"/>
              <a:t>rezilience</a:t>
            </a:r>
            <a:r>
              <a:rPr lang="cs-CZ" sz="1600" dirty="0"/>
              <a:t> a </a:t>
            </a:r>
            <a:r>
              <a:rPr lang="cs-CZ" sz="1600" dirty="0" err="1"/>
              <a:t>copingové</a:t>
            </a:r>
            <a:r>
              <a:rPr lang="cs-CZ" sz="1600" dirty="0"/>
              <a:t> dovednosti</a:t>
            </a:r>
          </a:p>
          <a:p>
            <a:pPr lvl="1"/>
            <a:endParaRPr lang="cs-CZ" sz="1000" dirty="0"/>
          </a:p>
        </p:txBody>
      </p:sp>
      <p:pic>
        <p:nvPicPr>
          <p:cNvPr id="6" name="Obrázek 5" descr="Obsah obrázku text, klipart, vizitka, vektorová grafika&#10;&#10;Popis byl vytvořen automaticky">
            <a:extLst>
              <a:ext uri="{FF2B5EF4-FFF2-40B4-BE49-F238E27FC236}">
                <a16:creationId xmlns:a16="http://schemas.microsoft.com/office/drawing/2014/main" id="{97560875-3849-C0C9-1142-648B5E48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7114" y="1465650"/>
            <a:ext cx="2017344" cy="20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9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E8F2B4A-BADA-43B2-B24D-E24B8E83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dospívající se kvalitativně liší od dospělých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7D10A7-7F40-4212-96A5-C8886DA2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776939" cy="4139998"/>
          </a:xfrm>
        </p:spPr>
        <p:txBody>
          <a:bodyPr/>
          <a:lstStyle/>
          <a:p>
            <a:r>
              <a:rPr lang="cs-CZ" sz="1800" dirty="0"/>
              <a:t>Dříve děti jako zvláštní kategorie ve výzkumy chyběly</a:t>
            </a:r>
          </a:p>
          <a:p>
            <a:r>
              <a:rPr lang="cs-CZ" sz="1800" b="1" dirty="0">
                <a:solidFill>
                  <a:schemeClr val="accent6"/>
                </a:solidFill>
              </a:rPr>
              <a:t>Jean </a:t>
            </a:r>
            <a:r>
              <a:rPr lang="cs-CZ" sz="1800" b="1" dirty="0" err="1">
                <a:solidFill>
                  <a:schemeClr val="accent6"/>
                </a:solidFill>
              </a:rPr>
              <a:t>Piaget</a:t>
            </a:r>
            <a:r>
              <a:rPr lang="cs-CZ" sz="1800" b="1" dirty="0">
                <a:solidFill>
                  <a:schemeClr val="accent6"/>
                </a:solidFill>
              </a:rPr>
              <a:t> </a:t>
            </a:r>
            <a:r>
              <a:rPr lang="cs-CZ" sz="1800" dirty="0"/>
              <a:t>(1926): </a:t>
            </a:r>
            <a:r>
              <a:rPr lang="cs-CZ" sz="1800" b="1" dirty="0">
                <a:solidFill>
                  <a:schemeClr val="accent6"/>
                </a:solidFill>
              </a:rPr>
              <a:t>teorie kognitivního vývoje</a:t>
            </a:r>
          </a:p>
          <a:p>
            <a:pPr lvl="1"/>
            <a:r>
              <a:rPr lang="cs-CZ" sz="1800" dirty="0"/>
              <a:t>Děti myslí, vnímají a interpretují svět a interakce jinak než dospělí</a:t>
            </a:r>
          </a:p>
          <a:p>
            <a:pPr lvl="1"/>
            <a:r>
              <a:rPr lang="cs-CZ" sz="1800" dirty="0" err="1"/>
              <a:t>Developmentální</a:t>
            </a:r>
            <a:r>
              <a:rPr lang="cs-CZ" sz="1800" dirty="0"/>
              <a:t> období:</a:t>
            </a:r>
          </a:p>
          <a:p>
            <a:pPr lvl="2"/>
            <a:r>
              <a:rPr lang="cs-CZ" sz="1600" dirty="0"/>
              <a:t>0-2: Senzomotorické období</a:t>
            </a:r>
          </a:p>
          <a:p>
            <a:pPr lvl="2"/>
            <a:r>
              <a:rPr lang="cs-CZ" sz="1600" dirty="0"/>
              <a:t>2-7: Předoperační období</a:t>
            </a:r>
          </a:p>
          <a:p>
            <a:pPr lvl="2"/>
            <a:r>
              <a:rPr lang="cs-CZ" sz="1600" dirty="0"/>
              <a:t>7-12: Konkrétní provozní období</a:t>
            </a:r>
          </a:p>
          <a:p>
            <a:pPr lvl="2"/>
            <a:r>
              <a:rPr lang="cs-CZ" sz="1600" dirty="0"/>
              <a:t>12+: Formální provozní období</a:t>
            </a:r>
          </a:p>
        </p:txBody>
      </p:sp>
      <p:sp>
        <p:nvSpPr>
          <p:cNvPr id="6" name="AutoShape 2" descr="Jean Piaget's Theory of Cognitive Development">
            <a:extLst>
              <a:ext uri="{FF2B5EF4-FFF2-40B4-BE49-F238E27FC236}">
                <a16:creationId xmlns:a16="http://schemas.microsoft.com/office/drawing/2014/main" id="{237AD657-15B0-4F66-91A4-07CE81C7A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ECB5297-4C9E-4CB6-92CE-967A5A941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95" y="3993503"/>
            <a:ext cx="6657597" cy="28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0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 a příležitosti pro děti a dospívající</a:t>
            </a:r>
            <a:br>
              <a:rPr lang="cs-CZ" dirty="0"/>
            </a:b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634CACC-EFA1-4818-A5C9-F20DB2983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17" y="2075554"/>
            <a:ext cx="6282565" cy="4653004"/>
          </a:xfr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7545A73C-5457-4085-8980-F4615931DFC8}"/>
              </a:ext>
            </a:extLst>
          </p:cNvPr>
          <p:cNvSpPr txBox="1">
            <a:spLocks/>
          </p:cNvSpPr>
          <p:nvPr/>
        </p:nvSpPr>
        <p:spPr>
          <a:xfrm>
            <a:off x="6335486" y="1803767"/>
            <a:ext cx="4833257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cs-CZ" sz="1000" kern="0" dirty="0">
              <a:sym typeface="Wingdings" panose="05000000000000000000" pitchFamily="2" charset="2"/>
            </a:endParaRPr>
          </a:p>
          <a:p>
            <a:endParaRPr lang="cs-CZ" sz="1000" kern="0" dirty="0"/>
          </a:p>
        </p:txBody>
      </p:sp>
    </p:spTree>
    <p:extLst>
      <p:ext uri="{BB962C8B-B14F-4D97-AF65-F5344CB8AC3E}">
        <p14:creationId xmlns:p14="http://schemas.microsoft.com/office/powerpoint/2010/main" val="3426304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 a příležitosti pro děti a dospívající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5822314" cy="4139998"/>
          </a:xfrm>
        </p:spPr>
        <p:txBody>
          <a:bodyPr/>
          <a:lstStyle/>
          <a:p>
            <a:r>
              <a:rPr lang="cs-CZ" sz="1800" kern="0" dirty="0"/>
              <a:t>Více </a:t>
            </a:r>
            <a:r>
              <a:rPr lang="cs-CZ" sz="1800" b="1" kern="0" dirty="0"/>
              <a:t>aktivit online </a:t>
            </a:r>
            <a:r>
              <a:rPr lang="cs-CZ" sz="1800" kern="0" dirty="0">
                <a:sym typeface="Wingdings" panose="05000000000000000000" pitchFamily="2" charset="2"/>
              </a:rPr>
              <a:t> více rizik i více příležitostí (pozitivní korelace mezi riziky a příležitostmi), vyšší digitální dovednosti</a:t>
            </a:r>
          </a:p>
          <a:p>
            <a:r>
              <a:rPr lang="cs-CZ" sz="1800" dirty="0">
                <a:sym typeface="Wingdings" panose="05000000000000000000" pitchFamily="2" charset="2"/>
              </a:rPr>
              <a:t>Méně aktivit = méně rizik, ale také méně příležitostí, menší digitální dovednosti a méně </a:t>
            </a:r>
            <a:r>
              <a:rPr lang="cs-CZ" sz="1800" dirty="0" err="1">
                <a:sym typeface="Wingdings" panose="05000000000000000000" pitchFamily="2" charset="2"/>
              </a:rPr>
              <a:t>rezilience</a:t>
            </a:r>
            <a:endParaRPr lang="cs-CZ" sz="1800" dirty="0">
              <a:sym typeface="Wingdings" panose="05000000000000000000" pitchFamily="2" charset="2"/>
            </a:endParaRPr>
          </a:p>
          <a:p>
            <a:pPr lvl="1"/>
            <a:endParaRPr lang="cs-CZ" sz="1800" kern="0" dirty="0">
              <a:sym typeface="Wingdings" panose="05000000000000000000" pitchFamily="2" charset="2"/>
            </a:endParaRPr>
          </a:p>
          <a:p>
            <a:pPr lvl="1"/>
            <a:r>
              <a:rPr lang="cs-CZ" sz="1800" kern="0" dirty="0">
                <a:sym typeface="Wingdings" panose="05000000000000000000" pitchFamily="2" charset="2"/>
              </a:rPr>
              <a:t>Tzv. </a:t>
            </a:r>
            <a:r>
              <a:rPr lang="cs-CZ" sz="1800" b="1" kern="0" dirty="0" err="1">
                <a:solidFill>
                  <a:srgbClr val="008C78"/>
                </a:solidFill>
                <a:sym typeface="Wingdings" panose="05000000000000000000" pitchFamily="2" charset="2"/>
              </a:rPr>
              <a:t>digital</a:t>
            </a:r>
            <a:r>
              <a:rPr lang="cs-CZ" sz="1800" b="1" kern="0" dirty="0">
                <a:solidFill>
                  <a:srgbClr val="008C78"/>
                </a:solidFill>
                <a:sym typeface="Wingdings" panose="05000000000000000000" pitchFamily="2" charset="2"/>
              </a:rPr>
              <a:t> </a:t>
            </a:r>
            <a:r>
              <a:rPr lang="cs-CZ" sz="1800" b="1" kern="0" dirty="0" err="1">
                <a:solidFill>
                  <a:srgbClr val="008C78"/>
                </a:solidFill>
                <a:sym typeface="Wingdings" panose="05000000000000000000" pitchFamily="2" charset="2"/>
              </a:rPr>
              <a:t>divide</a:t>
            </a:r>
            <a:endParaRPr lang="cs-CZ" sz="1800" b="1" kern="0" dirty="0">
              <a:solidFill>
                <a:srgbClr val="008C78"/>
              </a:solidFill>
              <a:sym typeface="Wingdings" panose="05000000000000000000" pitchFamily="2" charset="2"/>
            </a:endParaRPr>
          </a:p>
          <a:p>
            <a:pPr lvl="1"/>
            <a:endParaRPr lang="cs-CZ" sz="1800" kern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1524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 a příležitosti pro děti a dospívající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5822314" cy="4139998"/>
          </a:xfrm>
        </p:spPr>
        <p:txBody>
          <a:bodyPr/>
          <a:lstStyle/>
          <a:p>
            <a:r>
              <a:rPr lang="cs-CZ" sz="1800" kern="0" dirty="0"/>
              <a:t>Více </a:t>
            </a:r>
            <a:r>
              <a:rPr lang="cs-CZ" sz="1800" b="1" kern="0" dirty="0"/>
              <a:t>aktivit online </a:t>
            </a:r>
            <a:r>
              <a:rPr lang="cs-CZ" sz="1800" kern="0" dirty="0">
                <a:sym typeface="Wingdings" panose="05000000000000000000" pitchFamily="2" charset="2"/>
              </a:rPr>
              <a:t> více rizik i více příležitostí (pozitivní korelace mezi riziky a příležitostmi), vyšší digitální dovednosti</a:t>
            </a:r>
          </a:p>
          <a:p>
            <a:r>
              <a:rPr lang="cs-CZ" sz="1800" dirty="0">
                <a:sym typeface="Wingdings" panose="05000000000000000000" pitchFamily="2" charset="2"/>
              </a:rPr>
              <a:t>Méně aktivit = méně rizik, ale také méně příležitostí, menší digitální dovednosti a méně </a:t>
            </a:r>
            <a:r>
              <a:rPr lang="cs-CZ" sz="1800" dirty="0" err="1">
                <a:sym typeface="Wingdings" panose="05000000000000000000" pitchFamily="2" charset="2"/>
              </a:rPr>
              <a:t>rezilience</a:t>
            </a:r>
            <a:endParaRPr lang="cs-CZ" sz="1800" dirty="0">
              <a:sym typeface="Wingdings" panose="05000000000000000000" pitchFamily="2" charset="2"/>
            </a:endParaRPr>
          </a:p>
          <a:p>
            <a:pPr lvl="1"/>
            <a:endParaRPr lang="cs-CZ" sz="1800" kern="0" dirty="0">
              <a:sym typeface="Wingdings" panose="05000000000000000000" pitchFamily="2" charset="2"/>
            </a:endParaRPr>
          </a:p>
          <a:p>
            <a:pPr lvl="1"/>
            <a:r>
              <a:rPr lang="cs-CZ" sz="1800" kern="0" dirty="0">
                <a:sym typeface="Wingdings" panose="05000000000000000000" pitchFamily="2" charset="2"/>
              </a:rPr>
              <a:t>Tzv. </a:t>
            </a:r>
            <a:r>
              <a:rPr lang="cs-CZ" sz="1800" b="1" kern="0" dirty="0" err="1">
                <a:solidFill>
                  <a:srgbClr val="008C78"/>
                </a:solidFill>
                <a:sym typeface="Wingdings" panose="05000000000000000000" pitchFamily="2" charset="2"/>
              </a:rPr>
              <a:t>digital</a:t>
            </a:r>
            <a:r>
              <a:rPr lang="cs-CZ" sz="1800" b="1" kern="0" dirty="0">
                <a:solidFill>
                  <a:srgbClr val="008C78"/>
                </a:solidFill>
                <a:sym typeface="Wingdings" panose="05000000000000000000" pitchFamily="2" charset="2"/>
              </a:rPr>
              <a:t> </a:t>
            </a:r>
            <a:r>
              <a:rPr lang="cs-CZ" sz="1800" b="1" kern="0" dirty="0" err="1">
                <a:solidFill>
                  <a:srgbClr val="008C78"/>
                </a:solidFill>
                <a:sym typeface="Wingdings" panose="05000000000000000000" pitchFamily="2" charset="2"/>
              </a:rPr>
              <a:t>divide</a:t>
            </a:r>
            <a:endParaRPr lang="cs-CZ" sz="1800" b="1" kern="0" dirty="0">
              <a:solidFill>
                <a:srgbClr val="008C78"/>
              </a:solidFill>
              <a:sym typeface="Wingdings" panose="05000000000000000000" pitchFamily="2" charset="2"/>
            </a:endParaRPr>
          </a:p>
          <a:p>
            <a:pPr lvl="2"/>
            <a:r>
              <a:rPr lang="cs-CZ" sz="1800" dirty="0">
                <a:sym typeface="Wingdings" panose="05000000000000000000" pitchFamily="2" charset="2"/>
              </a:rPr>
              <a:t>Nerovnosti v přístupu k internetu  nerovnosti v digitálních dovednostech</a:t>
            </a:r>
          </a:p>
          <a:p>
            <a:pPr lvl="2"/>
            <a:r>
              <a:rPr lang="cs-CZ" sz="1800" dirty="0">
                <a:sym typeface="Wingdings" panose="05000000000000000000" pitchFamily="2" charset="2"/>
              </a:rPr>
              <a:t>- Souvislost s věkem, genderem, SES</a:t>
            </a:r>
            <a:endParaRPr lang="cs-CZ" sz="1800" kern="0" dirty="0">
              <a:sym typeface="Wingdings" panose="05000000000000000000" pitchFamily="2" charset="2"/>
            </a:endParaRPr>
          </a:p>
          <a:p>
            <a:pPr lvl="1"/>
            <a:endParaRPr lang="cs-CZ" sz="1800" kern="0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What Is the Digital Divide of The Future? | the e-nvironmentalist">
            <a:extLst>
              <a:ext uri="{FF2B5EF4-FFF2-40B4-BE49-F238E27FC236}">
                <a16:creationId xmlns:a16="http://schemas.microsoft.com/office/drawing/2014/main" id="{88A52E83-9859-6919-296F-C075B394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2567683"/>
            <a:ext cx="4991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41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 a příležitosti pro děti a dospívající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5822314" cy="4139998"/>
          </a:xfrm>
        </p:spPr>
        <p:txBody>
          <a:bodyPr/>
          <a:lstStyle/>
          <a:p>
            <a:r>
              <a:rPr lang="cs-CZ" sz="1800" kern="0" dirty="0"/>
              <a:t>Více </a:t>
            </a:r>
            <a:r>
              <a:rPr lang="cs-CZ" sz="1800" b="1" kern="0" dirty="0"/>
              <a:t>aktivit online </a:t>
            </a:r>
            <a:r>
              <a:rPr lang="cs-CZ" sz="1800" kern="0" dirty="0">
                <a:sym typeface="Wingdings" panose="05000000000000000000" pitchFamily="2" charset="2"/>
              </a:rPr>
              <a:t> více rizik i více příležitostí (pozitivní korelace mezi riziky a příležitostmi), vyšší digitální dovednosti</a:t>
            </a:r>
          </a:p>
          <a:p>
            <a:r>
              <a:rPr lang="cs-CZ" sz="1800" dirty="0">
                <a:sym typeface="Wingdings" panose="05000000000000000000" pitchFamily="2" charset="2"/>
              </a:rPr>
              <a:t>Méně aktivit = méně rizik, ale také méně příležitostí, menší digitální dovednosti a méně </a:t>
            </a:r>
            <a:r>
              <a:rPr lang="cs-CZ" sz="1800" dirty="0" err="1">
                <a:sym typeface="Wingdings" panose="05000000000000000000" pitchFamily="2" charset="2"/>
              </a:rPr>
              <a:t>rezilience</a:t>
            </a:r>
            <a:endParaRPr lang="cs-CZ" sz="1800" dirty="0">
              <a:sym typeface="Wingdings" panose="05000000000000000000" pitchFamily="2" charset="2"/>
            </a:endParaRPr>
          </a:p>
          <a:p>
            <a:pPr lvl="1"/>
            <a:endParaRPr lang="cs-CZ" sz="1800" kern="0" dirty="0">
              <a:sym typeface="Wingdings" panose="05000000000000000000" pitchFamily="2" charset="2"/>
            </a:endParaRPr>
          </a:p>
          <a:p>
            <a:pPr lvl="1"/>
            <a:r>
              <a:rPr lang="cs-CZ" sz="1800" kern="0" dirty="0">
                <a:sym typeface="Wingdings" panose="05000000000000000000" pitchFamily="2" charset="2"/>
              </a:rPr>
              <a:t>Tzv. </a:t>
            </a:r>
            <a:r>
              <a:rPr lang="cs-CZ" sz="1800" b="1" kern="0" dirty="0" err="1">
                <a:solidFill>
                  <a:srgbClr val="008C78"/>
                </a:solidFill>
                <a:sym typeface="Wingdings" panose="05000000000000000000" pitchFamily="2" charset="2"/>
              </a:rPr>
              <a:t>digital</a:t>
            </a:r>
            <a:r>
              <a:rPr lang="cs-CZ" sz="1800" b="1" kern="0" dirty="0">
                <a:solidFill>
                  <a:srgbClr val="008C78"/>
                </a:solidFill>
                <a:sym typeface="Wingdings" panose="05000000000000000000" pitchFamily="2" charset="2"/>
              </a:rPr>
              <a:t> </a:t>
            </a:r>
            <a:r>
              <a:rPr lang="cs-CZ" sz="1800" b="1" kern="0" dirty="0" err="1">
                <a:solidFill>
                  <a:srgbClr val="008C78"/>
                </a:solidFill>
                <a:sym typeface="Wingdings" panose="05000000000000000000" pitchFamily="2" charset="2"/>
              </a:rPr>
              <a:t>divide</a:t>
            </a:r>
            <a:endParaRPr lang="cs-CZ" sz="1800" b="1" kern="0" dirty="0">
              <a:solidFill>
                <a:srgbClr val="008C78"/>
              </a:solidFill>
              <a:sym typeface="Wingdings" panose="05000000000000000000" pitchFamily="2" charset="2"/>
            </a:endParaRPr>
          </a:p>
          <a:p>
            <a:pPr lvl="2"/>
            <a:r>
              <a:rPr lang="cs-CZ" sz="1800" dirty="0">
                <a:sym typeface="Wingdings" panose="05000000000000000000" pitchFamily="2" charset="2"/>
              </a:rPr>
              <a:t>Nerovnosti v přístupu k internetu  nerovnosti v digitálních dovednostech</a:t>
            </a:r>
          </a:p>
          <a:p>
            <a:pPr lvl="2"/>
            <a:r>
              <a:rPr lang="cs-CZ" sz="1800" dirty="0">
                <a:sym typeface="Wingdings" panose="05000000000000000000" pitchFamily="2" charset="2"/>
              </a:rPr>
              <a:t>- Souvislost s věkem, genderem, SES</a:t>
            </a:r>
            <a:endParaRPr lang="cs-CZ" sz="1800" kern="0" dirty="0">
              <a:sym typeface="Wingdings" panose="05000000000000000000" pitchFamily="2" charset="2"/>
            </a:endParaRPr>
          </a:p>
          <a:p>
            <a:pPr lvl="1"/>
            <a:endParaRPr lang="cs-CZ" sz="1800" kern="0" dirty="0">
              <a:sym typeface="Wingdings" panose="05000000000000000000" pitchFamily="2" charset="2"/>
            </a:endParaRPr>
          </a:p>
          <a:p>
            <a:pPr lvl="1"/>
            <a:r>
              <a:rPr lang="cs-CZ" sz="1800" kern="0" dirty="0">
                <a:sym typeface="Wingdings" panose="05000000000000000000" pitchFamily="2" charset="2"/>
              </a:rPr>
              <a:t>Tzv. </a:t>
            </a:r>
            <a:r>
              <a:rPr lang="cs-CZ" sz="1800" b="1" kern="0" dirty="0">
                <a:solidFill>
                  <a:schemeClr val="accent6"/>
                </a:solidFill>
                <a:sym typeface="Wingdings" panose="05000000000000000000" pitchFamily="2" charset="2"/>
              </a:rPr>
              <a:t>žebříček online příležitostí</a:t>
            </a:r>
          </a:p>
        </p:txBody>
      </p:sp>
      <p:pic>
        <p:nvPicPr>
          <p:cNvPr id="5122" name="Picture 2" descr="Mobile Opportunities for Children | | Polis">
            <a:extLst>
              <a:ext uri="{FF2B5EF4-FFF2-40B4-BE49-F238E27FC236}">
                <a16:creationId xmlns:a16="http://schemas.microsoft.com/office/drawing/2014/main" id="{1DD38018-5556-5DB6-EBBF-9101E9A0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53" y="1407355"/>
            <a:ext cx="4380819" cy="54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16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 a příležitosti pro děti a dospívající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b="1" dirty="0"/>
              <a:t>Více rizik ≠ vyšší újma</a:t>
            </a:r>
          </a:p>
          <a:p>
            <a:pPr lvl="1"/>
            <a:r>
              <a:rPr lang="cs-CZ" sz="1800" dirty="0"/>
              <a:t>Důležité rozlišovat různá rizika, některá jsou závažnější (např. kyberšikana)</a:t>
            </a:r>
          </a:p>
          <a:p>
            <a:pPr lvl="1"/>
            <a:r>
              <a:rPr lang="cs-CZ" sz="1800" dirty="0"/>
              <a:t>Zkušenost s méně závažnými online riziky, může vést k lepšímu </a:t>
            </a:r>
            <a:r>
              <a:rPr lang="cs-CZ" sz="1800" dirty="0" err="1"/>
              <a:t>copingu</a:t>
            </a:r>
            <a:r>
              <a:rPr lang="cs-CZ" sz="1800" dirty="0"/>
              <a:t> (a ve výsledku nižší pociťované újmě)</a:t>
            </a:r>
          </a:p>
          <a:p>
            <a:pPr lvl="1"/>
            <a:endParaRPr lang="cs-CZ" sz="1800" dirty="0"/>
          </a:p>
          <a:p>
            <a:r>
              <a:rPr lang="cs-CZ" sz="1800" dirty="0"/>
              <a:t>Role demografie a psychologických charakteristik</a:t>
            </a:r>
          </a:p>
          <a:p>
            <a:pPr lvl="1"/>
            <a:r>
              <a:rPr lang="cs-CZ" sz="1800" dirty="0"/>
              <a:t>Věk (více aktivit, více rizik a příležitostí)</a:t>
            </a:r>
          </a:p>
          <a:p>
            <a:pPr lvl="1"/>
            <a:r>
              <a:rPr lang="cs-CZ" sz="1800" dirty="0" err="1"/>
              <a:t>Self-efficacy</a:t>
            </a:r>
            <a:r>
              <a:rPr lang="cs-CZ" sz="1800" dirty="0"/>
              <a:t>, </a:t>
            </a:r>
            <a:r>
              <a:rPr lang="cs-CZ" sz="1800" dirty="0" err="1"/>
              <a:t>sensation-seeking</a:t>
            </a:r>
            <a:r>
              <a:rPr lang="cs-CZ" sz="1800" dirty="0"/>
              <a:t>, </a:t>
            </a:r>
            <a:r>
              <a:rPr lang="cs-CZ" sz="1800" dirty="0" err="1"/>
              <a:t>dgital</a:t>
            </a:r>
            <a:r>
              <a:rPr lang="cs-CZ" sz="1800" dirty="0"/>
              <a:t> </a:t>
            </a:r>
            <a:r>
              <a:rPr lang="cs-CZ" sz="1800" dirty="0" err="1"/>
              <a:t>skills</a:t>
            </a:r>
            <a:r>
              <a:rPr lang="cs-CZ" sz="1800" dirty="0"/>
              <a:t> – více rizik</a:t>
            </a:r>
          </a:p>
          <a:p>
            <a:pPr lvl="1"/>
            <a:r>
              <a:rPr lang="cs-CZ" sz="1800" dirty="0"/>
              <a:t>…</a:t>
            </a:r>
          </a:p>
        </p:txBody>
      </p:sp>
      <p:pic>
        <p:nvPicPr>
          <p:cNvPr id="4098" name="Picture 2" descr="Free vector hater cartoon character writing bad comments on social media. cyberbullying, cyberhate, cyberharrasment. internet trolling, hate speech.">
            <a:extLst>
              <a:ext uri="{FF2B5EF4-FFF2-40B4-BE49-F238E27FC236}">
                <a16:creationId xmlns:a16="http://schemas.microsoft.com/office/drawing/2014/main" id="{11E069DD-2548-F2FC-6FCE-5CAF2720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04" y="2842532"/>
            <a:ext cx="4015468" cy="40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71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2400" dirty="0"/>
              <a:t>Definice: </a:t>
            </a:r>
            <a:r>
              <a:rPr lang="cs-CZ" sz="2400" i="1" dirty="0"/>
              <a:t>Schopnost používat informační a komunikační technologie způsobem, který pomáhá dosahovat užitečných a kvalitních výsledků v každodenním životě.</a:t>
            </a:r>
          </a:p>
          <a:p>
            <a:pPr lvl="1"/>
            <a:r>
              <a:rPr lang="cs-CZ" sz="2400" b="1" dirty="0">
                <a:solidFill>
                  <a:srgbClr val="008C78"/>
                </a:solidFill>
              </a:rPr>
              <a:t>= zvýšení online benefitů a příležitostí</a:t>
            </a:r>
          </a:p>
          <a:p>
            <a:pPr lvl="1"/>
            <a:r>
              <a:rPr lang="cs-CZ" sz="2400" b="1" dirty="0">
                <a:solidFill>
                  <a:schemeClr val="accent6"/>
                </a:solidFill>
              </a:rPr>
              <a:t>= snížení online újmy a rizik</a:t>
            </a:r>
          </a:p>
          <a:p>
            <a:endParaRPr lang="cs-CZ" sz="2400" dirty="0"/>
          </a:p>
          <a:p>
            <a:r>
              <a:rPr lang="cs-CZ" sz="2400" dirty="0"/>
              <a:t>Multidimenzionální – </a:t>
            </a:r>
            <a:r>
              <a:rPr lang="cs-CZ" sz="2400" dirty="0">
                <a:solidFill>
                  <a:schemeClr val="tx2"/>
                </a:solidFill>
              </a:rPr>
              <a:t>jaké typy digitálních dovedností můžeme rozlišit?</a:t>
            </a:r>
          </a:p>
        </p:txBody>
      </p:sp>
    </p:spTree>
    <p:extLst>
      <p:ext uri="{BB962C8B-B14F-4D97-AF65-F5344CB8AC3E}">
        <p14:creationId xmlns:p14="http://schemas.microsoft.com/office/powerpoint/2010/main" val="18664213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72791"/>
            <a:ext cx="10412975" cy="4171176"/>
          </a:xfrm>
        </p:spPr>
        <p:txBody>
          <a:bodyPr/>
          <a:lstStyle/>
          <a:p>
            <a:r>
              <a:rPr lang="cs-CZ" sz="2400" b="1" dirty="0" err="1">
                <a:solidFill>
                  <a:schemeClr val="accent6"/>
                </a:solidFill>
              </a:rPr>
              <a:t>Technical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operational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cs-CZ" sz="2400" b="1" dirty="0" err="1">
                <a:solidFill>
                  <a:schemeClr val="accent6"/>
                </a:solidFill>
              </a:rPr>
              <a:t>Programming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cs-CZ" sz="2400" b="1" dirty="0" err="1">
                <a:solidFill>
                  <a:schemeClr val="accent6"/>
                </a:solidFill>
              </a:rPr>
              <a:t>Information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</a:rPr>
              <a:t>navigation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processing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cs-CZ" sz="2400" b="1" dirty="0" err="1">
                <a:solidFill>
                  <a:schemeClr val="accent6"/>
                </a:solidFill>
              </a:rPr>
              <a:t>Communication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interaction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cs-CZ" sz="2400" b="1" dirty="0" err="1">
                <a:solidFill>
                  <a:schemeClr val="accent6"/>
                </a:solidFill>
              </a:rPr>
              <a:t>Content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</a:rPr>
              <a:t>creation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production</a:t>
            </a:r>
            <a:endParaRPr lang="cs-CZ" sz="2400" b="1" dirty="0">
              <a:solidFill>
                <a:schemeClr val="accent6"/>
              </a:solidFill>
            </a:endParaRP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E1CA6F60-03F0-DEF4-AA85-ACD0CF27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2" y="459859"/>
            <a:ext cx="2011250" cy="1027914"/>
          </a:xfrm>
          <a:prstGeom prst="rect">
            <a:avLst/>
          </a:prstGeom>
        </p:spPr>
      </p:pic>
      <p:pic>
        <p:nvPicPr>
          <p:cNvPr id="6146" name="Picture 2" descr="Free vector video tutorial abstract concept vector illustration web education video blog online courses training elearning tutorial blogger influencer recording watching webinar abstract metaphor">
            <a:extLst>
              <a:ext uri="{FF2B5EF4-FFF2-40B4-BE49-F238E27FC236}">
                <a16:creationId xmlns:a16="http://schemas.microsoft.com/office/drawing/2014/main" id="{A380AFC6-6491-4375-3835-C216BA230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7689" y="1334537"/>
            <a:ext cx="4791283" cy="46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84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772791"/>
            <a:ext cx="7139486" cy="4171176"/>
          </a:xfrm>
        </p:spPr>
        <p:txBody>
          <a:bodyPr/>
          <a:lstStyle/>
          <a:p>
            <a:r>
              <a:rPr lang="cs-CZ" sz="2400" b="1" dirty="0" err="1">
                <a:solidFill>
                  <a:schemeClr val="accent6"/>
                </a:solidFill>
              </a:rPr>
              <a:t>Technical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operational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cs-CZ" sz="1600" i="1" dirty="0"/>
              <a:t>I </a:t>
            </a:r>
            <a:r>
              <a:rPr lang="en-US" sz="1600" i="1" dirty="0"/>
              <a:t>know how to adjust privacy settings</a:t>
            </a:r>
          </a:p>
          <a:p>
            <a:r>
              <a:rPr lang="en-US" sz="1600" i="1" dirty="0"/>
              <a:t>I know how to turn off the location settings on mobile devices</a:t>
            </a:r>
          </a:p>
          <a:p>
            <a:r>
              <a:rPr lang="en-US" sz="1600" i="1" dirty="0"/>
              <a:t>I know how to protect a device (e.g. with a PIN, a screen pattern, a finger print, facial recognition)</a:t>
            </a:r>
          </a:p>
          <a:p>
            <a:r>
              <a:rPr lang="en-US" sz="1600" i="1" dirty="0"/>
              <a:t>I know how to store photos, documents or other files in the cloud (e.g. Google Drive, iCloud)</a:t>
            </a:r>
          </a:p>
          <a:p>
            <a:r>
              <a:rPr lang="en-US" sz="1600" i="1" dirty="0"/>
              <a:t>I know how to use private browsing (e.g. incognito mode)</a:t>
            </a:r>
          </a:p>
          <a:p>
            <a:r>
              <a:rPr lang="en-US" sz="1600" i="1" dirty="0"/>
              <a:t>I know how to block unwanted pop-up messages or ads</a:t>
            </a:r>
            <a:endParaRPr lang="cs-CZ" sz="1600" i="1" dirty="0"/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E1CA6F60-03F0-DEF4-AA85-ACD0CF27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2" y="459859"/>
            <a:ext cx="2011250" cy="1027914"/>
          </a:xfrm>
          <a:prstGeom prst="rect">
            <a:avLst/>
          </a:prstGeom>
        </p:spPr>
      </p:pic>
      <p:pic>
        <p:nvPicPr>
          <p:cNvPr id="7170" name="Picture 2" descr="Free vector electronic insurance hardware. digital insurers website, responsive web design, malware protection software. gadgets security assurance. vector isolated concept metaphor illustration">
            <a:extLst>
              <a:ext uri="{FF2B5EF4-FFF2-40B4-BE49-F238E27FC236}">
                <a16:creationId xmlns:a16="http://schemas.microsoft.com/office/drawing/2014/main" id="{A938C32B-9165-3A57-9106-BBA5320C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23" y="1487773"/>
            <a:ext cx="4171177" cy="41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35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772791"/>
            <a:ext cx="7139486" cy="4171176"/>
          </a:xfrm>
        </p:spPr>
        <p:txBody>
          <a:bodyPr/>
          <a:lstStyle/>
          <a:p>
            <a:r>
              <a:rPr lang="cs-CZ" sz="2400" b="1" dirty="0" err="1">
                <a:solidFill>
                  <a:schemeClr val="accent6"/>
                </a:solidFill>
              </a:rPr>
              <a:t>Technical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operational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cs-CZ" sz="1800" b="0" i="1" u="none" strike="noStrike" baseline="0" dirty="0">
                <a:solidFill>
                  <a:srgbClr val="000000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+mj-lt"/>
              </a:rPr>
              <a:t>know how to use programming language (e.g. XML, Python) 	</a:t>
            </a: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E1CA6F60-03F0-DEF4-AA85-ACD0CF27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2" y="459859"/>
            <a:ext cx="2011250" cy="1027914"/>
          </a:xfrm>
          <a:prstGeom prst="rect">
            <a:avLst/>
          </a:prstGeom>
        </p:spPr>
      </p:pic>
      <p:pic>
        <p:nvPicPr>
          <p:cNvPr id="8194" name="Picture 2" descr="Free vector hand coding concept illustration">
            <a:extLst>
              <a:ext uri="{FF2B5EF4-FFF2-40B4-BE49-F238E27FC236}">
                <a16:creationId xmlns:a16="http://schemas.microsoft.com/office/drawing/2014/main" id="{71094238-7A79-085A-178C-FC3EBF78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07" y="1627308"/>
            <a:ext cx="3873954" cy="38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99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772791"/>
            <a:ext cx="7139486" cy="4171176"/>
          </a:xfrm>
        </p:spPr>
        <p:txBody>
          <a:bodyPr/>
          <a:lstStyle/>
          <a:p>
            <a:r>
              <a:rPr lang="cs-CZ" sz="2400" b="1" dirty="0" err="1">
                <a:solidFill>
                  <a:schemeClr val="accent6"/>
                </a:solidFill>
              </a:rPr>
              <a:t>Information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</a:rPr>
              <a:t>navigation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processing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+mj-lt"/>
              </a:rPr>
              <a:t>I know how to choose the best keywords for online searches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+mj-lt"/>
              </a:rPr>
              <a:t>I know how to find a website I have visited before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+mj-lt"/>
              </a:rPr>
              <a:t>I know how to find information on a website no matter how it is designed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+mj-lt"/>
              </a:rPr>
              <a:t>I know how to use advanced search functions in search engines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+mj-lt"/>
              </a:rPr>
              <a:t>I know how to check if the information I find online is true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+mj-lt"/>
              </a:rPr>
              <a:t>I know how to figure out if a website can be trusted</a:t>
            </a: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E1CA6F60-03F0-DEF4-AA85-ACD0CF27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2" y="459859"/>
            <a:ext cx="2011250" cy="1027914"/>
          </a:xfrm>
          <a:prstGeom prst="rect">
            <a:avLst/>
          </a:prstGeom>
        </p:spPr>
      </p:pic>
      <p:pic>
        <p:nvPicPr>
          <p:cNvPr id="9218" name="Picture 2" descr="Free vector user looking for information in tablet with magnifier illustration">
            <a:extLst>
              <a:ext uri="{FF2B5EF4-FFF2-40B4-BE49-F238E27FC236}">
                <a16:creationId xmlns:a16="http://schemas.microsoft.com/office/drawing/2014/main" id="{3D974E47-2031-E5CA-7C9F-897B49CB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29" y="2088988"/>
            <a:ext cx="4452071" cy="29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3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90AC74-FCB4-47E1-B535-F5A00DE3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dospívající se kvalitativně liší od dospělých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DA70E-45B6-4F21-89FC-50A24ACA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998002"/>
            <a:ext cx="5690131" cy="4139998"/>
          </a:xfrm>
        </p:spPr>
        <p:txBody>
          <a:bodyPr/>
          <a:lstStyle/>
          <a:p>
            <a:r>
              <a:rPr lang="cs-CZ" sz="1800" b="1" dirty="0"/>
              <a:t>Protekcionistický přístup </a:t>
            </a:r>
            <a:r>
              <a:rPr lang="cs-CZ" sz="1800" dirty="0"/>
              <a:t>vůči dětem a jejich užívání médií</a:t>
            </a:r>
          </a:p>
          <a:p>
            <a:pPr lvl="1"/>
            <a:r>
              <a:rPr lang="cs-CZ" sz="1800" dirty="0"/>
              <a:t>Děti při užívání médií potřebují ochranu a </a:t>
            </a:r>
            <a:r>
              <a:rPr lang="cs-CZ" sz="1800" i="1" dirty="0" err="1"/>
              <a:t>guidance</a:t>
            </a:r>
            <a:endParaRPr lang="cs-CZ" sz="1800" i="1" dirty="0"/>
          </a:p>
          <a:p>
            <a:pPr lvl="1"/>
            <a:r>
              <a:rPr lang="cs-CZ" sz="1800" dirty="0"/>
              <a:t>Dominantní přístup</a:t>
            </a:r>
          </a:p>
          <a:p>
            <a:endParaRPr lang="cs-CZ" dirty="0"/>
          </a:p>
        </p:txBody>
      </p:sp>
      <p:pic>
        <p:nvPicPr>
          <p:cNvPr id="2050" name="Picture 2" descr="Is Media Violence Bad for my Child? – Help123">
            <a:extLst>
              <a:ext uri="{FF2B5EF4-FFF2-40B4-BE49-F238E27FC236}">
                <a16:creationId xmlns:a16="http://schemas.microsoft.com/office/drawing/2014/main" id="{66C57C8A-DDBB-4AD1-A5AE-C089BA55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84" y="1579380"/>
            <a:ext cx="3889406" cy="42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05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772791"/>
            <a:ext cx="7019928" cy="4171176"/>
          </a:xfrm>
        </p:spPr>
        <p:txBody>
          <a:bodyPr/>
          <a:lstStyle/>
          <a:p>
            <a:r>
              <a:rPr lang="cs-CZ" sz="2400" b="1" dirty="0" err="1">
                <a:solidFill>
                  <a:schemeClr val="accent6"/>
                </a:solidFill>
              </a:rPr>
              <a:t>Communication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interaction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Depending on the situation, I know which medium or tool to use to communicate with someone (e.g. make a call, send a WhatsApp message, send an email)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when I should mute myself or disable video in online interactions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which images and information of me it is OK to share online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when it is appropriate and when it is not appropriate to use emoticons (e.g. smileys, emojis), text speak (e.g. LOL, OMG) and capital letters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how to report negative content relating to me or a group to which I belong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how to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+mj-lt"/>
              </a:rPr>
              <a:t>recognise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 when someone is being bullied online</a:t>
            </a: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E1CA6F60-03F0-DEF4-AA85-ACD0CF27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2" y="459859"/>
            <a:ext cx="2011250" cy="1027914"/>
          </a:xfrm>
          <a:prstGeom prst="rect">
            <a:avLst/>
          </a:prstGeom>
        </p:spPr>
      </p:pic>
      <p:pic>
        <p:nvPicPr>
          <p:cNvPr id="10242" name="Picture 2" descr="Free vector distance working abstract concept vector illustration. distance office, working from home, remote job possibility, communication technology, online team meeting, digital nomad abstract metaphor.">
            <a:extLst>
              <a:ext uri="{FF2B5EF4-FFF2-40B4-BE49-F238E27FC236}">
                <a16:creationId xmlns:a16="http://schemas.microsoft.com/office/drawing/2014/main" id="{1F0A33E6-FF32-180C-9820-79AB243BD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1224" y="2102819"/>
            <a:ext cx="3899921" cy="37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42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772791"/>
            <a:ext cx="7019928" cy="4171176"/>
          </a:xfrm>
        </p:spPr>
        <p:txBody>
          <a:bodyPr/>
          <a:lstStyle/>
          <a:p>
            <a:r>
              <a:rPr lang="cs-CZ" sz="2400" b="1" dirty="0" err="1">
                <a:solidFill>
                  <a:schemeClr val="accent6"/>
                </a:solidFill>
              </a:rPr>
              <a:t>Content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</a:rPr>
              <a:t>creation</a:t>
            </a:r>
            <a:r>
              <a:rPr lang="cs-CZ" sz="2400" b="1" dirty="0">
                <a:solidFill>
                  <a:schemeClr val="accent6"/>
                </a:solidFill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</a:rPr>
              <a:t>production</a:t>
            </a:r>
            <a:endParaRPr lang="cs-CZ" sz="2400" b="1" dirty="0">
              <a:solidFill>
                <a:schemeClr val="accent6"/>
              </a:solidFill>
            </a:endParaRPr>
          </a:p>
          <a:p>
            <a:r>
              <a:rPr lang="cs-CZ" sz="1600" b="0" i="1" u="none" strike="noStrike" baseline="0" dirty="0">
                <a:solidFill>
                  <a:srgbClr val="000000"/>
                </a:solidFill>
                <a:latin typeface="+mj-lt"/>
              </a:rPr>
              <a:t>I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know how to create something that combines different digital media (e.g. photos, music, videos, GIFs)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how to edit existing digital images, music and videos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how to ensure that many people will see what I put online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how to change the things I put online depending on how other people react to it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how to distinguish sponsored and non-sponsored content online (e.g. in a video, in a social media post)</a:t>
            </a: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+mj-lt"/>
              </a:rPr>
              <a:t>I know how to reference and use content covered by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+mj-lt"/>
              </a:rPr>
              <a:t>copyrigh</a:t>
            </a:r>
            <a:endParaRPr lang="en-US" sz="1600" b="0" i="1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E1CA6F60-03F0-DEF4-AA85-ACD0CF27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2" y="459859"/>
            <a:ext cx="2011250" cy="1027914"/>
          </a:xfrm>
          <a:prstGeom prst="rect">
            <a:avLst/>
          </a:prstGeom>
        </p:spPr>
      </p:pic>
      <p:pic>
        <p:nvPicPr>
          <p:cNvPr id="11266" name="Picture 2" descr="Free vector graphic design video tutorial. traditional art internet course. painter online masterclass. web designer distance class. painting, e learning, education.">
            <a:extLst>
              <a:ext uri="{FF2B5EF4-FFF2-40B4-BE49-F238E27FC236}">
                <a16:creationId xmlns:a16="http://schemas.microsoft.com/office/drawing/2014/main" id="{B8F7EB33-2D2A-23DE-A358-9A2DF8B22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9801" y="2198914"/>
            <a:ext cx="3082198" cy="31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58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2000" b="1" dirty="0">
                <a:solidFill>
                  <a:schemeClr val="accent6"/>
                </a:solidFill>
              </a:rPr>
              <a:t>Gender </a:t>
            </a:r>
            <a:r>
              <a:rPr lang="cs-CZ" sz="2000" b="1" dirty="0" err="1">
                <a:solidFill>
                  <a:schemeClr val="accent6"/>
                </a:solidFill>
              </a:rPr>
              <a:t>divide</a:t>
            </a:r>
            <a:endParaRPr lang="cs-CZ" sz="2000" b="1" dirty="0">
              <a:solidFill>
                <a:schemeClr val="accent6"/>
              </a:solidFill>
            </a:endParaRPr>
          </a:p>
          <a:p>
            <a:pPr lvl="1"/>
            <a:r>
              <a:rPr lang="cs-CZ" dirty="0"/>
              <a:t>Chlapci vyšší </a:t>
            </a:r>
            <a:r>
              <a:rPr lang="cs-CZ" dirty="0" err="1"/>
              <a:t>skills</a:t>
            </a:r>
            <a:r>
              <a:rPr lang="cs-CZ" dirty="0"/>
              <a:t> než dívky – </a:t>
            </a:r>
            <a:r>
              <a:rPr lang="cs-CZ" dirty="0">
                <a:solidFill>
                  <a:schemeClr val="accent1"/>
                </a:solidFill>
              </a:rPr>
              <a:t>proč?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9906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2000" b="1" dirty="0">
                <a:solidFill>
                  <a:schemeClr val="accent6"/>
                </a:solidFill>
              </a:rPr>
              <a:t>Gender </a:t>
            </a:r>
            <a:r>
              <a:rPr lang="cs-CZ" sz="2000" b="1" dirty="0" err="1">
                <a:solidFill>
                  <a:schemeClr val="accent6"/>
                </a:solidFill>
              </a:rPr>
              <a:t>divide</a:t>
            </a:r>
            <a:endParaRPr lang="cs-CZ" sz="2000" b="1" dirty="0">
              <a:solidFill>
                <a:schemeClr val="accent6"/>
              </a:solidFill>
            </a:endParaRPr>
          </a:p>
          <a:p>
            <a:pPr lvl="1"/>
            <a:r>
              <a:rPr lang="cs-CZ" dirty="0"/>
              <a:t>Chlapci vyšší </a:t>
            </a:r>
            <a:r>
              <a:rPr lang="cs-CZ" dirty="0" err="1"/>
              <a:t>skills</a:t>
            </a:r>
            <a:r>
              <a:rPr lang="cs-CZ" dirty="0"/>
              <a:t> než dívky – </a:t>
            </a:r>
            <a:r>
              <a:rPr lang="cs-CZ" dirty="0">
                <a:solidFill>
                  <a:schemeClr val="accent1"/>
                </a:solidFill>
              </a:rPr>
              <a:t>proč?</a:t>
            </a:r>
          </a:p>
          <a:p>
            <a:endParaRPr lang="cs-CZ" sz="2000" dirty="0"/>
          </a:p>
          <a:p>
            <a:r>
              <a:rPr lang="cs-CZ" sz="2000" b="1" dirty="0" err="1"/>
              <a:t>Self</a:t>
            </a:r>
            <a:r>
              <a:rPr lang="cs-CZ" sz="2000" b="1" dirty="0"/>
              <a:t>-report vs performance test</a:t>
            </a:r>
          </a:p>
          <a:p>
            <a:pPr lvl="1"/>
            <a:r>
              <a:rPr lang="cs-CZ" dirty="0"/>
              <a:t>Chlapci častěji skórují výše v nepřímém měření digitálních dovedností (např. dotazníky)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Ale performance testy genderové rozdíly neukazují</a:t>
            </a:r>
          </a:p>
          <a:p>
            <a:pPr lvl="1"/>
            <a:endParaRPr lang="cs-CZ" dirty="0"/>
          </a:p>
          <a:p>
            <a:pPr lvl="2"/>
            <a:r>
              <a:rPr lang="cs-CZ" sz="2000" dirty="0"/>
              <a:t>Role sebevědomí a vnímané </a:t>
            </a:r>
            <a:r>
              <a:rPr lang="cs-CZ" sz="2000" dirty="0" err="1"/>
              <a:t>self-efficacy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50893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D48EC75-7FC6-4209-1658-A89713A09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/>
          <a:stretch/>
        </p:blipFill>
        <p:spPr>
          <a:xfrm>
            <a:off x="85578" y="1556657"/>
            <a:ext cx="5825365" cy="3918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667E44-E0E1-3D07-D7B1-CD9E64BDC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12" y="2038671"/>
            <a:ext cx="6327501" cy="33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47A97E2-1DEB-8BA1-3E32-90BA4D36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dovednosti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D6B40A-3181-B1E1-5A6C-60E8E9591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8" y="1273421"/>
            <a:ext cx="3068827" cy="54334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036263-F007-1868-ABF4-6E1024CA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85" y="2890056"/>
            <a:ext cx="7230484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5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rodičů a rodiny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792" y="1803969"/>
            <a:ext cx="4974951" cy="4139998"/>
          </a:xfrm>
        </p:spPr>
        <p:txBody>
          <a:bodyPr/>
          <a:lstStyle/>
          <a:p>
            <a:r>
              <a:rPr lang="cs-CZ" sz="2600" dirty="0"/>
              <a:t>Generační rozdíly v používání internetu</a:t>
            </a:r>
          </a:p>
          <a:p>
            <a:pPr lvl="1"/>
            <a:r>
              <a:rPr lang="cs-CZ" sz="1800" dirty="0"/>
              <a:t>„Starší“ vs. „mladší“ rodiče (</a:t>
            </a:r>
            <a:r>
              <a:rPr lang="cs-CZ" sz="1800" dirty="0" err="1"/>
              <a:t>offline</a:t>
            </a:r>
            <a:r>
              <a:rPr lang="cs-CZ" sz="1800" dirty="0"/>
              <a:t> dětství vs. dětství s internetem)</a:t>
            </a:r>
          </a:p>
          <a:p>
            <a:pPr lvl="1"/>
            <a:endParaRPr lang="cs-CZ" sz="1800" dirty="0"/>
          </a:p>
          <a:p>
            <a:r>
              <a:rPr lang="cs-CZ" sz="2600" dirty="0"/>
              <a:t>Individuální rozdíly v rodinách</a:t>
            </a:r>
          </a:p>
          <a:p>
            <a:pPr lvl="1"/>
            <a:r>
              <a:rPr lang="cs-CZ" sz="1800" dirty="0" err="1"/>
              <a:t>Low</a:t>
            </a:r>
            <a:r>
              <a:rPr lang="cs-CZ" sz="1800" dirty="0"/>
              <a:t> … </a:t>
            </a:r>
            <a:r>
              <a:rPr lang="cs-CZ" sz="1800" dirty="0" err="1"/>
              <a:t>heavy</a:t>
            </a:r>
            <a:r>
              <a:rPr lang="cs-CZ" sz="1800" dirty="0"/>
              <a:t> internet </a:t>
            </a:r>
            <a:r>
              <a:rPr lang="cs-CZ" sz="1800" dirty="0" err="1"/>
              <a:t>users</a:t>
            </a:r>
            <a:endParaRPr lang="cs-CZ" sz="1800" dirty="0"/>
          </a:p>
          <a:p>
            <a:endParaRPr lang="cs-CZ" sz="1400" dirty="0"/>
          </a:p>
        </p:txBody>
      </p:sp>
      <p:pic>
        <p:nvPicPr>
          <p:cNvPr id="12290" name="Picture 2" descr="Free vector family using laptops and phone instead of real communication. addicted people sitting with digital devices on home floor and couch flat vector illustration. dependence on social media concept">
            <a:extLst>
              <a:ext uri="{FF2B5EF4-FFF2-40B4-BE49-F238E27FC236}">
                <a16:creationId xmlns:a16="http://schemas.microsoft.com/office/drawing/2014/main" id="{121A0CEF-6002-9A17-8C50-93B9ED74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645811"/>
            <a:ext cx="5278210" cy="40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73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Rodičovské mediace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1800" b="1" dirty="0"/>
              <a:t>Strategie rodičů pro kontrolu, supervizi, monitorování nebo diskuzi konzumace médií jejich dětmi </a:t>
            </a:r>
            <a:r>
              <a:rPr lang="cs-CZ" sz="1800" dirty="0"/>
              <a:t>(</a:t>
            </a:r>
            <a:r>
              <a:rPr lang="cs-CZ" sz="1800" dirty="0" err="1"/>
              <a:t>Livingstone</a:t>
            </a:r>
            <a:r>
              <a:rPr lang="cs-CZ" sz="1800" dirty="0"/>
              <a:t> &amp; </a:t>
            </a:r>
            <a:r>
              <a:rPr lang="cs-CZ" sz="1800" dirty="0" err="1"/>
              <a:t>Helsper</a:t>
            </a:r>
            <a:r>
              <a:rPr lang="cs-CZ" sz="1800" dirty="0"/>
              <a:t>, 2008; Warren, 2001)</a:t>
            </a:r>
          </a:p>
          <a:p>
            <a:r>
              <a:rPr lang="cs-CZ" sz="1800" dirty="0"/>
              <a:t>Snaha ovlivnit používání technologií dítětem tak, aby se </a:t>
            </a:r>
            <a:r>
              <a:rPr lang="cs-CZ" sz="1800" b="1" dirty="0"/>
              <a:t>maximalizovali benefity </a:t>
            </a:r>
            <a:r>
              <a:rPr lang="cs-CZ" sz="1800" dirty="0"/>
              <a:t>a </a:t>
            </a:r>
            <a:r>
              <a:rPr lang="cs-CZ" sz="1800" b="1" dirty="0"/>
              <a:t>minimalizovala rizika a újma</a:t>
            </a:r>
          </a:p>
          <a:p>
            <a:r>
              <a:rPr lang="cs-CZ" sz="1800" dirty="0"/>
              <a:t>V literatuře různé typologie mediací</a:t>
            </a:r>
          </a:p>
          <a:p>
            <a:pPr marL="72000" indent="0">
              <a:buNone/>
            </a:pPr>
            <a:endParaRPr lang="cs-CZ" sz="1800" dirty="0"/>
          </a:p>
        </p:txBody>
      </p:sp>
      <p:pic>
        <p:nvPicPr>
          <p:cNvPr id="13314" name="Picture 2" descr="Types of parental mediation | Parents, media, and children">
            <a:extLst>
              <a:ext uri="{FF2B5EF4-FFF2-40B4-BE49-F238E27FC236}">
                <a16:creationId xmlns:a16="http://schemas.microsoft.com/office/drawing/2014/main" id="{26287F62-F2C5-CCEE-4D80-CEE7325A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284209"/>
            <a:ext cx="94297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02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Rodičovské mediace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2400" b="1" dirty="0" err="1">
                <a:solidFill>
                  <a:schemeClr val="accent6"/>
                </a:solidFill>
              </a:rPr>
              <a:t>Enabling</a:t>
            </a:r>
            <a:r>
              <a:rPr lang="cs-CZ" sz="2400" b="1" dirty="0"/>
              <a:t> (aktivní / autonomní / co-use)</a:t>
            </a:r>
          </a:p>
          <a:p>
            <a:r>
              <a:rPr lang="cs-CZ" sz="1800" dirty="0"/>
              <a:t>Společné užívání médií, diskuze o online aktivitách (a případných rizicích), vysvětlování toho, jak interpretovat online obsahy, jak se chovat a proč, …</a:t>
            </a:r>
          </a:p>
          <a:p>
            <a:endParaRPr lang="cs-CZ" sz="1800" dirty="0"/>
          </a:p>
          <a:p>
            <a:r>
              <a:rPr lang="cs-CZ" sz="1800" dirty="0"/>
              <a:t>Nekonzistentní výsledky</a:t>
            </a:r>
          </a:p>
          <a:p>
            <a:pPr lvl="1"/>
            <a:r>
              <a:rPr lang="cs-CZ" sz="1800" dirty="0"/>
              <a:t>V některých studiích žádný efekt na míru setkání s rizikem, někde souvisí s vyšší četností setkání potenciálně rizikové situace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Souvisí také s nižšími negativními dopady po setkání s rizikem a s vyšším digitálním </a:t>
            </a:r>
            <a:r>
              <a:rPr lang="cs-CZ" sz="1800" dirty="0" err="1"/>
              <a:t>self-efficacy</a:t>
            </a:r>
            <a:r>
              <a:rPr lang="cs-CZ" sz="1800" dirty="0"/>
              <a:t> a digitálními dovednostmi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Je nejvíce doporučovaná, protože nejlépe připravuje dítě na samostatné řešení situací</a:t>
            </a:r>
          </a:p>
          <a:p>
            <a:pPr marL="72000" indent="0">
              <a:buNone/>
            </a:pPr>
            <a:endParaRPr lang="cs-CZ" sz="1800" dirty="0"/>
          </a:p>
          <a:p>
            <a:pPr marL="7200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00165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Rodičovské mediace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2400" b="1" dirty="0">
                <a:solidFill>
                  <a:schemeClr val="accent6"/>
                </a:solidFill>
              </a:rPr>
              <a:t>Monitoring</a:t>
            </a:r>
            <a:r>
              <a:rPr lang="cs-CZ" sz="2400" b="1" dirty="0"/>
              <a:t> </a:t>
            </a:r>
          </a:p>
          <a:p>
            <a:r>
              <a:rPr lang="cs-CZ" sz="1800" dirty="0"/>
              <a:t>Monitorování toho, co dítě dělá online:</a:t>
            </a:r>
          </a:p>
          <a:p>
            <a:pPr lvl="1"/>
            <a:r>
              <a:rPr lang="cs-CZ" sz="1800" dirty="0"/>
              <a:t>Současně s aktivitou</a:t>
            </a:r>
          </a:p>
          <a:p>
            <a:pPr lvl="1"/>
            <a:r>
              <a:rPr lang="cs-CZ" sz="1800" dirty="0"/>
              <a:t>Retrospektivně (</a:t>
            </a:r>
            <a:r>
              <a:rPr lang="cs-CZ" sz="1800" dirty="0" err="1"/>
              <a:t>kontrala</a:t>
            </a:r>
            <a:r>
              <a:rPr lang="cs-CZ" sz="1800" dirty="0"/>
              <a:t> historie, kontrola profilu na SNS, …) – problematické z hlediska soukromí dítěte</a:t>
            </a:r>
          </a:p>
          <a:p>
            <a:endParaRPr lang="cs-CZ" sz="1800" dirty="0"/>
          </a:p>
          <a:p>
            <a:r>
              <a:rPr lang="cs-CZ" sz="1800" dirty="0"/>
              <a:t>Ve studiích nejčastěji žádné nebo jen malé efekty na zažitá rizika a míru újmy</a:t>
            </a:r>
          </a:p>
        </p:txBody>
      </p:sp>
    </p:spTree>
    <p:extLst>
      <p:ext uri="{BB962C8B-B14F-4D97-AF65-F5344CB8AC3E}">
        <p14:creationId xmlns:p14="http://schemas.microsoft.com/office/powerpoint/2010/main" val="265298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90AC74-FCB4-47E1-B535-F5A00DE3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dospívající se kvalitativně liší od dospělých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DA70E-45B6-4F21-89FC-50A24ACA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998002"/>
            <a:ext cx="5690131" cy="4139998"/>
          </a:xfrm>
        </p:spPr>
        <p:txBody>
          <a:bodyPr/>
          <a:lstStyle/>
          <a:p>
            <a:r>
              <a:rPr lang="cs-CZ" sz="1800" b="1" dirty="0"/>
              <a:t>Protekcionistický přístup </a:t>
            </a:r>
            <a:r>
              <a:rPr lang="cs-CZ" sz="1800" dirty="0"/>
              <a:t>vůči dětem a jejich užívání médií</a:t>
            </a:r>
          </a:p>
          <a:p>
            <a:pPr lvl="1"/>
            <a:r>
              <a:rPr lang="cs-CZ" sz="1800" dirty="0"/>
              <a:t>Děti při užívání médií potřebují ochranu a </a:t>
            </a:r>
            <a:r>
              <a:rPr lang="cs-CZ" sz="1800" i="1" dirty="0" err="1"/>
              <a:t>guidance</a:t>
            </a:r>
            <a:endParaRPr lang="cs-CZ" sz="1800" i="1" dirty="0"/>
          </a:p>
          <a:p>
            <a:pPr lvl="1"/>
            <a:r>
              <a:rPr lang="cs-CZ" sz="1800" dirty="0"/>
              <a:t>Dominantní přístup</a:t>
            </a:r>
          </a:p>
          <a:p>
            <a:r>
              <a:rPr lang="cs-CZ" sz="1800" dirty="0"/>
              <a:t>Vs. perspektiva nahlížející na děti jako na </a:t>
            </a:r>
            <a:r>
              <a:rPr lang="cs-CZ" sz="1800" b="1" dirty="0"/>
              <a:t>sofistikované a </a:t>
            </a:r>
            <a:r>
              <a:rPr lang="cs-CZ" sz="1800" b="1" i="1" dirty="0" err="1"/>
              <a:t>empowered</a:t>
            </a:r>
            <a:r>
              <a:rPr lang="cs-CZ" sz="1800" b="1" dirty="0"/>
              <a:t> konzumenty </a:t>
            </a:r>
            <a:r>
              <a:rPr lang="cs-CZ" sz="1800" dirty="0"/>
              <a:t>médií, kteří konzumují různá nová média  (</a:t>
            </a:r>
            <a:r>
              <a:rPr lang="cs-CZ" sz="1800" dirty="0" err="1"/>
              <a:t>e.g</a:t>
            </a:r>
            <a:r>
              <a:rPr lang="cs-CZ" sz="1800" dirty="0"/>
              <a:t>., </a:t>
            </a:r>
            <a:r>
              <a:rPr lang="cs-CZ" sz="1800" dirty="0" err="1"/>
              <a:t>Livingstone</a:t>
            </a:r>
            <a:r>
              <a:rPr lang="cs-CZ" sz="1800" dirty="0"/>
              <a:t>)</a:t>
            </a:r>
          </a:p>
          <a:p>
            <a:endParaRPr lang="cs-CZ" dirty="0"/>
          </a:p>
        </p:txBody>
      </p:sp>
      <p:pic>
        <p:nvPicPr>
          <p:cNvPr id="2050" name="Picture 2" descr="Is Media Violence Bad for my Child? – Help123">
            <a:extLst>
              <a:ext uri="{FF2B5EF4-FFF2-40B4-BE49-F238E27FC236}">
                <a16:creationId xmlns:a16="http://schemas.microsoft.com/office/drawing/2014/main" id="{66C57C8A-DDBB-4AD1-A5AE-C089BA55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84" y="1579380"/>
            <a:ext cx="3889406" cy="42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903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Rodičovské mediace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2400" b="1" dirty="0">
                <a:solidFill>
                  <a:schemeClr val="accent6"/>
                </a:solidFill>
              </a:rPr>
              <a:t>Restriktivní </a:t>
            </a:r>
            <a:r>
              <a:rPr lang="cs-CZ" sz="2400" dirty="0"/>
              <a:t>(omezující / autoritativní)</a:t>
            </a:r>
            <a:endParaRPr lang="cs-CZ" sz="2400" b="1" dirty="0"/>
          </a:p>
          <a:p>
            <a:r>
              <a:rPr lang="cs-CZ" sz="1800" dirty="0"/>
              <a:t>Omezování aktivit na </a:t>
            </a:r>
            <a:r>
              <a:rPr lang="cs-CZ" sz="1800" dirty="0" err="1"/>
              <a:t>itnernetu</a:t>
            </a:r>
            <a:r>
              <a:rPr lang="cs-CZ" sz="1800" dirty="0"/>
              <a:t>, zákazy některých aktivit, pravidla ohledně času na počítači nebo na mobilu, …</a:t>
            </a:r>
          </a:p>
          <a:p>
            <a:endParaRPr lang="cs-CZ" sz="1800" dirty="0"/>
          </a:p>
          <a:p>
            <a:r>
              <a:rPr lang="cs-CZ" sz="1800" dirty="0"/>
              <a:t>Nejsilnější efekty u zažitých rizik, ale stejně tak snižuje pozitivní online aktivity a je spojována s nižšími digitálními dovednostmi</a:t>
            </a:r>
          </a:p>
          <a:p>
            <a:endParaRPr lang="cs-CZ" sz="1800" dirty="0"/>
          </a:p>
          <a:p>
            <a:r>
              <a:rPr lang="cs-CZ" sz="1800" dirty="0"/>
              <a:t>Efektivnější u mladších dětí</a:t>
            </a:r>
          </a:p>
          <a:p>
            <a:endParaRPr lang="cs-CZ" sz="1800" dirty="0"/>
          </a:p>
          <a:p>
            <a:r>
              <a:rPr lang="cs-CZ" sz="1800" dirty="0"/>
              <a:t>Kdo ji častěji používá? Starší rodiče, nižší digitální dovednosti, rodiče mladších dětí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57847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3969"/>
            <a:ext cx="10448743" cy="4139998"/>
          </a:xfrm>
        </p:spPr>
        <p:txBody>
          <a:bodyPr/>
          <a:lstStyle/>
          <a:p>
            <a:r>
              <a:rPr lang="cs-CZ" sz="2000" b="1" dirty="0"/>
              <a:t>Typologie 4C </a:t>
            </a:r>
            <a:r>
              <a:rPr lang="cs-CZ" sz="2000" dirty="0"/>
              <a:t>(</a:t>
            </a:r>
            <a:r>
              <a:rPr lang="cs-CZ" sz="2000" dirty="0" err="1"/>
              <a:t>Livingstone</a:t>
            </a:r>
            <a:r>
              <a:rPr lang="cs-CZ" sz="2000" dirty="0"/>
              <a:t> &amp; </a:t>
            </a:r>
            <a:r>
              <a:rPr lang="cs-CZ" sz="2000" dirty="0" err="1"/>
              <a:t>Stoilova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 lvl="1"/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risks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risks</a:t>
            </a:r>
            <a:endParaRPr lang="cs-CZ" dirty="0"/>
          </a:p>
        </p:txBody>
      </p:sp>
      <p:pic>
        <p:nvPicPr>
          <p:cNvPr id="6" name="Obrázek 5" descr="Obsah obrázku text, klipart, vizitka, vektorová grafika&#10;&#10;Popis byl vytvořen automaticky">
            <a:extLst>
              <a:ext uri="{FF2B5EF4-FFF2-40B4-BE49-F238E27FC236}">
                <a16:creationId xmlns:a16="http://schemas.microsoft.com/office/drawing/2014/main" id="{7A45EF17-B0F2-D246-8653-64E3F6C3F6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829" y="289993"/>
            <a:ext cx="2017344" cy="20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2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977971E-B367-7BF8-6AF7-A486B731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0" y="0"/>
            <a:ext cx="10846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772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6312171" cy="451576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5920286" cy="4139998"/>
          </a:xfrm>
        </p:spPr>
        <p:txBody>
          <a:bodyPr/>
          <a:lstStyle/>
          <a:p>
            <a:r>
              <a:rPr lang="cs-CZ" sz="1800" dirty="0"/>
              <a:t>Děti a dospívající (9-16 let)</a:t>
            </a:r>
          </a:p>
          <a:p>
            <a:r>
              <a:rPr lang="cs-CZ" sz="1800" dirty="0"/>
              <a:t>2017-2019</a:t>
            </a:r>
          </a:p>
          <a:p>
            <a:r>
              <a:rPr lang="cs-CZ" sz="1800" dirty="0"/>
              <a:t>19 evropských zemí</a:t>
            </a:r>
          </a:p>
          <a:p>
            <a:r>
              <a:rPr lang="cs-CZ" sz="1800" i="1" dirty="0"/>
              <a:t>N</a:t>
            </a:r>
            <a:r>
              <a:rPr lang="cs-CZ" sz="1800" dirty="0"/>
              <a:t> = 25,101</a:t>
            </a:r>
          </a:p>
          <a:p>
            <a:pPr lvl="1"/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1AFD44-32D9-9275-6529-EA2F5CD9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54" y="0"/>
            <a:ext cx="4887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24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6312171" cy="451576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5920286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Přístup</a:t>
            </a:r>
          </a:p>
          <a:p>
            <a:pPr lvl="1"/>
            <a:r>
              <a:rPr lang="cs-CZ" sz="1800" dirty="0"/>
              <a:t>Dospívající více používají smartphony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Dívky o něco více používají </a:t>
            </a:r>
            <a:r>
              <a:rPr lang="cs-CZ" sz="1800" dirty="0" err="1"/>
              <a:t>smarphony</a:t>
            </a:r>
            <a:r>
              <a:rPr lang="cs-CZ" sz="1800" dirty="0"/>
              <a:t> než počítače (v některých zemích)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Chlapci o něco více tráví čas na internetu</a:t>
            </a:r>
          </a:p>
          <a:p>
            <a:endParaRPr lang="cs-CZ" sz="1800" dirty="0"/>
          </a:p>
          <a:p>
            <a:pPr lvl="1"/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1AFD44-32D9-9275-6529-EA2F5CD9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54" y="0"/>
            <a:ext cx="4887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9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5EE426-5777-1C0F-1A4D-91ABC68CE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74" y="0"/>
            <a:ext cx="8325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11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9AF73C7-8D7A-D727-D05B-1AEC2703E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" y="0"/>
            <a:ext cx="39839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D88B7F-3FDB-5170-09CB-9C5133049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50" y="141514"/>
            <a:ext cx="3291251" cy="65749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E0E46E-C0B9-867F-104C-89A0493DE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66" y="141514"/>
            <a:ext cx="2746508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683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6312171" cy="451576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5920286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Online aktivity</a:t>
            </a:r>
          </a:p>
          <a:p>
            <a:pPr lvl="1"/>
            <a:r>
              <a:rPr lang="cs-CZ" sz="1800" dirty="0"/>
              <a:t>Nejčastější aktivity: sledování videí, poslouchání hudby, komunikace s přáteli a rodinou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Proměna používaných SNS (populární Instagram, YouTube)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Zanedbatelné genderové rozdíly </a:t>
            </a:r>
            <a:r>
              <a:rPr lang="cs-CZ" sz="1800" dirty="0" err="1"/>
              <a:t>vpoužívání</a:t>
            </a:r>
            <a:r>
              <a:rPr lang="cs-CZ" sz="1800" dirty="0"/>
              <a:t> SNS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Genderové rozdíly v hraní her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Využívání internetu pro práci do školy (roste s věkem)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Digitální dovednosti – narůstají s věkem, malé genderové rozdíly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1AFD44-32D9-9275-6529-EA2F5CD9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54" y="0"/>
            <a:ext cx="4887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11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BD1B26-00E1-A5DF-9ABD-C601A8786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95" y="66205"/>
            <a:ext cx="7240010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72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5500A8-D232-6656-E9AB-550D50E5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6" y="0"/>
            <a:ext cx="3448531" cy="67922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E6C31C-F58D-5297-42AA-7E3A654DB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61" y="68646"/>
            <a:ext cx="2689525" cy="66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90AC74-FCB4-47E1-B535-F5A00DE3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dospívající se kvalitativně liší od dospělých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DA70E-45B6-4F21-89FC-50A24ACA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998002"/>
            <a:ext cx="5690131" cy="4139998"/>
          </a:xfrm>
        </p:spPr>
        <p:txBody>
          <a:bodyPr/>
          <a:lstStyle/>
          <a:p>
            <a:r>
              <a:rPr lang="cs-CZ" sz="1800" b="1" dirty="0"/>
              <a:t>Protekcionistický přístup </a:t>
            </a:r>
            <a:r>
              <a:rPr lang="cs-CZ" sz="1800" dirty="0"/>
              <a:t>vůči dětem a jejich užívání médií</a:t>
            </a:r>
          </a:p>
          <a:p>
            <a:pPr lvl="1"/>
            <a:r>
              <a:rPr lang="cs-CZ" sz="1800" dirty="0"/>
              <a:t>Děti při užívání médií potřebují ochranu a </a:t>
            </a:r>
            <a:r>
              <a:rPr lang="cs-CZ" sz="1800" i="1" dirty="0" err="1"/>
              <a:t>guidance</a:t>
            </a:r>
            <a:endParaRPr lang="cs-CZ" sz="1800" i="1" dirty="0"/>
          </a:p>
          <a:p>
            <a:pPr lvl="1"/>
            <a:r>
              <a:rPr lang="cs-CZ" sz="1800" dirty="0"/>
              <a:t>Dominantní přístup</a:t>
            </a:r>
          </a:p>
          <a:p>
            <a:r>
              <a:rPr lang="cs-CZ" sz="1800" dirty="0"/>
              <a:t>Vs. perspektiva nahlížející na děti jako na </a:t>
            </a:r>
            <a:r>
              <a:rPr lang="cs-CZ" sz="1800" b="1" dirty="0"/>
              <a:t>sofistikované a </a:t>
            </a:r>
            <a:r>
              <a:rPr lang="cs-CZ" sz="1800" b="1" i="1" dirty="0" err="1"/>
              <a:t>empowered</a:t>
            </a:r>
            <a:r>
              <a:rPr lang="cs-CZ" sz="1800" b="1" dirty="0"/>
              <a:t> konzumenty </a:t>
            </a:r>
            <a:r>
              <a:rPr lang="cs-CZ" sz="1800" dirty="0"/>
              <a:t>médií, kteří konzumují různá nová média  (</a:t>
            </a:r>
            <a:r>
              <a:rPr lang="cs-CZ" sz="1800" dirty="0" err="1"/>
              <a:t>e.g</a:t>
            </a:r>
            <a:r>
              <a:rPr lang="cs-CZ" sz="1800" dirty="0"/>
              <a:t>., </a:t>
            </a:r>
            <a:r>
              <a:rPr lang="cs-CZ" sz="1800" dirty="0" err="1"/>
              <a:t>Livingstone</a:t>
            </a:r>
            <a:r>
              <a:rPr lang="cs-CZ" sz="1800" dirty="0"/>
              <a:t>)</a:t>
            </a:r>
          </a:p>
          <a:p>
            <a:r>
              <a:rPr lang="cs-CZ" sz="1800" dirty="0"/>
              <a:t>Výzkum naznačuje „</a:t>
            </a:r>
            <a:r>
              <a:rPr lang="cs-CZ" sz="1800" b="1" dirty="0"/>
              <a:t>něco uprostřed</a:t>
            </a:r>
            <a:r>
              <a:rPr lang="cs-CZ" sz="1800" dirty="0"/>
              <a:t>“</a:t>
            </a:r>
          </a:p>
          <a:p>
            <a:pPr lvl="1"/>
            <a:r>
              <a:rPr lang="cs-CZ" sz="1600" dirty="0"/>
              <a:t>Děti nemusí obsahu rozumět, aby na ně měl účinek („TV není opravdová“) – nějaká ochrana je třeba</a:t>
            </a:r>
          </a:p>
          <a:p>
            <a:endParaRPr lang="cs-CZ" dirty="0"/>
          </a:p>
        </p:txBody>
      </p:sp>
      <p:pic>
        <p:nvPicPr>
          <p:cNvPr id="2050" name="Picture 2" descr="Is Media Violence Bad for my Child? – Help123">
            <a:extLst>
              <a:ext uri="{FF2B5EF4-FFF2-40B4-BE49-F238E27FC236}">
                <a16:creationId xmlns:a16="http://schemas.microsoft.com/office/drawing/2014/main" id="{66C57C8A-DDBB-4AD1-A5AE-C089BA55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84" y="1579380"/>
            <a:ext cx="3889406" cy="42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967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F5A7-579F-489A-A09C-DBA2D20F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6312171" cy="451576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00163-5D6E-41FA-A97D-B50F6F1B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03969"/>
            <a:ext cx="5920286" cy="4139998"/>
          </a:xfrm>
        </p:spPr>
        <p:txBody>
          <a:bodyPr/>
          <a:lstStyle/>
          <a:p>
            <a:r>
              <a:rPr lang="cs-CZ" sz="1800" b="1" dirty="0">
                <a:solidFill>
                  <a:schemeClr val="accent1"/>
                </a:solidFill>
              </a:rPr>
              <a:t>Online rizika</a:t>
            </a:r>
          </a:p>
          <a:p>
            <a:pPr lvl="1"/>
            <a:r>
              <a:rPr lang="cs-CZ" sz="1400" i="1" dirty="0"/>
              <a:t>„</a:t>
            </a:r>
            <a:r>
              <a:rPr lang="en-US" sz="1400" i="1" dirty="0"/>
              <a:t>In the PAST YEAR, has anything EVER happened online that bothered or upset you in some way (e.g., made you feel upset, uncomfortable, scared or that you shouldn’t have seen it)?</a:t>
            </a:r>
            <a:r>
              <a:rPr lang="cs-CZ" sz="1400" i="1" dirty="0"/>
              <a:t>“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Negativní online zkušenosti narůstají s věkem (ale jsou spíše méně časté)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Děti jsou </a:t>
            </a:r>
            <a:r>
              <a:rPr lang="cs-CZ" sz="1800" dirty="0" err="1"/>
              <a:t>seběvědomé</a:t>
            </a:r>
            <a:r>
              <a:rPr lang="cs-CZ" sz="1800" dirty="0"/>
              <a:t> v tom, že ví, jak se v takových situacích zachovat (žádné genderové rozdíly, sebevědomí se zvyšuje s věkem)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Děti se s negativní zkušeností nejčastěji svěří rodičům nebo </a:t>
            </a:r>
            <a:r>
              <a:rPr lang="cs-CZ" sz="1800" dirty="0" err="1"/>
              <a:t>přítelům</a:t>
            </a:r>
            <a:r>
              <a:rPr lang="cs-CZ" sz="1800" dirty="0"/>
              <a:t>, jen malá část např. učitelům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Nejčastější forma „</a:t>
            </a:r>
            <a:r>
              <a:rPr lang="cs-CZ" sz="1800" dirty="0" err="1"/>
              <a:t>copingu</a:t>
            </a:r>
            <a:r>
              <a:rPr lang="cs-CZ" sz="1800" dirty="0"/>
              <a:t>“ – ignorování problému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1AFD44-32D9-9275-6529-EA2F5CD9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54" y="0"/>
            <a:ext cx="4887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01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47791B-D570-5ADF-C5E4-0365C4EC2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9" y="0"/>
            <a:ext cx="3074813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7083DC-FCC7-A915-850B-53B9A90B5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66" y="542522"/>
            <a:ext cx="3353268" cy="57729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40F1A9-444F-9BDA-3299-A79376D8D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10" y="280548"/>
            <a:ext cx="3248478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620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B0090F6-7058-ECC7-CAAD-92C56043E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53" y="471074"/>
            <a:ext cx="7125694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66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FD194DE-0F5E-2689-A7F6-368841B67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7" y="213864"/>
            <a:ext cx="7173326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19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-108285" y="2285993"/>
            <a:ext cx="6884223" cy="2007540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28" y="2997346"/>
            <a:ext cx="5876706" cy="58483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485;p54">
            <a:extLst>
              <a:ext uri="{FF2B5EF4-FFF2-40B4-BE49-F238E27FC236}">
                <a16:creationId xmlns:a16="http://schemas.microsoft.com/office/drawing/2014/main" id="{CB3F615A-DB05-9747-956B-969DD7C7D395}"/>
              </a:ext>
            </a:extLst>
          </p:cNvPr>
          <p:cNvSpPr txBox="1"/>
          <p:nvPr/>
        </p:nvSpPr>
        <p:spPr>
          <a:xfrm>
            <a:off x="8504116" y="6334810"/>
            <a:ext cx="368788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Images retrieved from Freepik, Flaticon and Midjourney.</a:t>
            </a: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30AC58A-A76F-7B3B-E36B-2536498F57F3}"/>
              </a:ext>
            </a:extLst>
          </p:cNvPr>
          <p:cNvSpPr/>
          <p:nvPr/>
        </p:nvSpPr>
        <p:spPr bwMode="auto">
          <a:xfrm>
            <a:off x="6140451" y="2281238"/>
            <a:ext cx="279632" cy="2025225"/>
          </a:xfrm>
          <a:custGeom>
            <a:avLst/>
            <a:gdLst>
              <a:gd name="connsiteX0" fmla="*/ 265112 w 279632"/>
              <a:gd name="connsiteY0" fmla="*/ 0 h 2025225"/>
              <a:gd name="connsiteX1" fmla="*/ 217487 w 279632"/>
              <a:gd name="connsiteY1" fmla="*/ 28575 h 2025225"/>
              <a:gd name="connsiteX2" fmla="*/ 212724 w 279632"/>
              <a:gd name="connsiteY2" fmla="*/ 52387 h 2025225"/>
              <a:gd name="connsiteX3" fmla="*/ 207962 w 279632"/>
              <a:gd name="connsiteY3" fmla="*/ 109537 h 2025225"/>
              <a:gd name="connsiteX4" fmla="*/ 212724 w 279632"/>
              <a:gd name="connsiteY4" fmla="*/ 61912 h 2025225"/>
              <a:gd name="connsiteX5" fmla="*/ 227012 w 279632"/>
              <a:gd name="connsiteY5" fmla="*/ 42862 h 2025225"/>
              <a:gd name="connsiteX6" fmla="*/ 241299 w 279632"/>
              <a:gd name="connsiteY6" fmla="*/ 19050 h 2025225"/>
              <a:gd name="connsiteX7" fmla="*/ 250824 w 279632"/>
              <a:gd name="connsiteY7" fmla="*/ 52387 h 2025225"/>
              <a:gd name="connsiteX8" fmla="*/ 222249 w 279632"/>
              <a:gd name="connsiteY8" fmla="*/ 85725 h 2025225"/>
              <a:gd name="connsiteX9" fmla="*/ 217487 w 279632"/>
              <a:gd name="connsiteY9" fmla="*/ 100012 h 2025225"/>
              <a:gd name="connsiteX10" fmla="*/ 274637 w 279632"/>
              <a:gd name="connsiteY10" fmla="*/ 4762 h 2025225"/>
              <a:gd name="connsiteX11" fmla="*/ 246062 w 279632"/>
              <a:gd name="connsiteY11" fmla="*/ 57150 h 2025225"/>
              <a:gd name="connsiteX12" fmla="*/ 222249 w 279632"/>
              <a:gd name="connsiteY12" fmla="*/ 100012 h 2025225"/>
              <a:gd name="connsiteX13" fmla="*/ 174624 w 279632"/>
              <a:gd name="connsiteY13" fmla="*/ 161925 h 2025225"/>
              <a:gd name="connsiteX14" fmla="*/ 212724 w 279632"/>
              <a:gd name="connsiteY14" fmla="*/ 66675 h 2025225"/>
              <a:gd name="connsiteX15" fmla="*/ 246062 w 279632"/>
              <a:gd name="connsiteY15" fmla="*/ 28575 h 2025225"/>
              <a:gd name="connsiteX16" fmla="*/ 217487 w 279632"/>
              <a:gd name="connsiteY16" fmla="*/ 71437 h 2025225"/>
              <a:gd name="connsiteX17" fmla="*/ 198437 w 279632"/>
              <a:gd name="connsiteY17" fmla="*/ 109537 h 2025225"/>
              <a:gd name="connsiteX18" fmla="*/ 193674 w 279632"/>
              <a:gd name="connsiteY18" fmla="*/ 123825 h 2025225"/>
              <a:gd name="connsiteX19" fmla="*/ 174624 w 279632"/>
              <a:gd name="connsiteY19" fmla="*/ 147637 h 2025225"/>
              <a:gd name="connsiteX20" fmla="*/ 165099 w 279632"/>
              <a:gd name="connsiteY20" fmla="*/ 176212 h 2025225"/>
              <a:gd name="connsiteX21" fmla="*/ 126999 w 279632"/>
              <a:gd name="connsiteY21" fmla="*/ 280987 h 2025225"/>
              <a:gd name="connsiteX22" fmla="*/ 122237 w 279632"/>
              <a:gd name="connsiteY22" fmla="*/ 333375 h 2025225"/>
              <a:gd name="connsiteX23" fmla="*/ 146049 w 279632"/>
              <a:gd name="connsiteY23" fmla="*/ 309562 h 2025225"/>
              <a:gd name="connsiteX24" fmla="*/ 188912 w 279632"/>
              <a:gd name="connsiteY24" fmla="*/ 171450 h 2025225"/>
              <a:gd name="connsiteX25" fmla="*/ 203199 w 279632"/>
              <a:gd name="connsiteY25" fmla="*/ 142875 h 2025225"/>
              <a:gd name="connsiteX26" fmla="*/ 179387 w 279632"/>
              <a:gd name="connsiteY26" fmla="*/ 157162 h 2025225"/>
              <a:gd name="connsiteX27" fmla="*/ 169862 w 279632"/>
              <a:gd name="connsiteY27" fmla="*/ 195262 h 2025225"/>
              <a:gd name="connsiteX28" fmla="*/ 146049 w 279632"/>
              <a:gd name="connsiteY28" fmla="*/ 271462 h 2025225"/>
              <a:gd name="connsiteX29" fmla="*/ 141287 w 279632"/>
              <a:gd name="connsiteY29" fmla="*/ 304800 h 2025225"/>
              <a:gd name="connsiteX30" fmla="*/ 136524 w 279632"/>
              <a:gd name="connsiteY30" fmla="*/ 333375 h 2025225"/>
              <a:gd name="connsiteX31" fmla="*/ 188912 w 279632"/>
              <a:gd name="connsiteY31" fmla="*/ 157162 h 2025225"/>
              <a:gd name="connsiteX32" fmla="*/ 246062 w 279632"/>
              <a:gd name="connsiteY32" fmla="*/ 57150 h 2025225"/>
              <a:gd name="connsiteX33" fmla="*/ 260349 w 279632"/>
              <a:gd name="connsiteY33" fmla="*/ 28575 h 2025225"/>
              <a:gd name="connsiteX34" fmla="*/ 198437 w 279632"/>
              <a:gd name="connsiteY34" fmla="*/ 171450 h 2025225"/>
              <a:gd name="connsiteX35" fmla="*/ 179387 w 279632"/>
              <a:gd name="connsiteY35" fmla="*/ 219075 h 2025225"/>
              <a:gd name="connsiteX36" fmla="*/ 160337 w 279632"/>
              <a:gd name="connsiteY36" fmla="*/ 280987 h 2025225"/>
              <a:gd name="connsiteX37" fmla="*/ 117474 w 279632"/>
              <a:gd name="connsiteY37" fmla="*/ 357187 h 2025225"/>
              <a:gd name="connsiteX38" fmla="*/ 107949 w 279632"/>
              <a:gd name="connsiteY38" fmla="*/ 390525 h 2025225"/>
              <a:gd name="connsiteX39" fmla="*/ 88899 w 279632"/>
              <a:gd name="connsiteY39" fmla="*/ 419100 h 2025225"/>
              <a:gd name="connsiteX40" fmla="*/ 65087 w 279632"/>
              <a:gd name="connsiteY40" fmla="*/ 471487 h 2025225"/>
              <a:gd name="connsiteX41" fmla="*/ 60324 w 279632"/>
              <a:gd name="connsiteY41" fmla="*/ 571500 h 2025225"/>
              <a:gd name="connsiteX42" fmla="*/ 65087 w 279632"/>
              <a:gd name="connsiteY42" fmla="*/ 523875 h 2025225"/>
              <a:gd name="connsiteX43" fmla="*/ 74612 w 279632"/>
              <a:gd name="connsiteY43" fmla="*/ 452437 h 2025225"/>
              <a:gd name="connsiteX44" fmla="*/ 84137 w 279632"/>
              <a:gd name="connsiteY44" fmla="*/ 404812 h 2025225"/>
              <a:gd name="connsiteX45" fmla="*/ 126999 w 279632"/>
              <a:gd name="connsiteY45" fmla="*/ 323850 h 2025225"/>
              <a:gd name="connsiteX46" fmla="*/ 136524 w 279632"/>
              <a:gd name="connsiteY46" fmla="*/ 300037 h 2025225"/>
              <a:gd name="connsiteX47" fmla="*/ 112712 w 279632"/>
              <a:gd name="connsiteY47" fmla="*/ 447675 h 2025225"/>
              <a:gd name="connsiteX48" fmla="*/ 84137 w 279632"/>
              <a:gd name="connsiteY48" fmla="*/ 523875 h 2025225"/>
              <a:gd name="connsiteX49" fmla="*/ 74612 w 279632"/>
              <a:gd name="connsiteY49" fmla="*/ 571500 h 2025225"/>
              <a:gd name="connsiteX50" fmla="*/ 69849 w 279632"/>
              <a:gd name="connsiteY50" fmla="*/ 604837 h 2025225"/>
              <a:gd name="connsiteX51" fmla="*/ 84137 w 279632"/>
              <a:gd name="connsiteY51" fmla="*/ 533400 h 2025225"/>
              <a:gd name="connsiteX52" fmla="*/ 98424 w 279632"/>
              <a:gd name="connsiteY52" fmla="*/ 471487 h 2025225"/>
              <a:gd name="connsiteX53" fmla="*/ 122237 w 279632"/>
              <a:gd name="connsiteY53" fmla="*/ 381000 h 2025225"/>
              <a:gd name="connsiteX54" fmla="*/ 126999 w 279632"/>
              <a:gd name="connsiteY54" fmla="*/ 400050 h 2025225"/>
              <a:gd name="connsiteX55" fmla="*/ 84137 w 279632"/>
              <a:gd name="connsiteY55" fmla="*/ 538162 h 2025225"/>
              <a:gd name="connsiteX56" fmla="*/ 69849 w 279632"/>
              <a:gd name="connsiteY56" fmla="*/ 576262 h 2025225"/>
              <a:gd name="connsiteX57" fmla="*/ 55562 w 279632"/>
              <a:gd name="connsiteY57" fmla="*/ 657225 h 2025225"/>
              <a:gd name="connsiteX58" fmla="*/ 41274 w 279632"/>
              <a:gd name="connsiteY58" fmla="*/ 719137 h 2025225"/>
              <a:gd name="connsiteX59" fmla="*/ 26987 w 279632"/>
              <a:gd name="connsiteY59" fmla="*/ 804862 h 2025225"/>
              <a:gd name="connsiteX60" fmla="*/ 12699 w 279632"/>
              <a:gd name="connsiteY60" fmla="*/ 838200 h 2025225"/>
              <a:gd name="connsiteX61" fmla="*/ 22224 w 279632"/>
              <a:gd name="connsiteY61" fmla="*/ 833437 h 2025225"/>
              <a:gd name="connsiteX62" fmla="*/ 41274 w 279632"/>
              <a:gd name="connsiteY62" fmla="*/ 747712 h 2025225"/>
              <a:gd name="connsiteX63" fmla="*/ 46037 w 279632"/>
              <a:gd name="connsiteY63" fmla="*/ 809625 h 2025225"/>
              <a:gd name="connsiteX64" fmla="*/ 50799 w 279632"/>
              <a:gd name="connsiteY64" fmla="*/ 1014412 h 2025225"/>
              <a:gd name="connsiteX65" fmla="*/ 60324 w 279632"/>
              <a:gd name="connsiteY65" fmla="*/ 847725 h 2025225"/>
              <a:gd name="connsiteX66" fmla="*/ 65087 w 279632"/>
              <a:gd name="connsiteY66" fmla="*/ 595312 h 2025225"/>
              <a:gd name="connsiteX67" fmla="*/ 74612 w 279632"/>
              <a:gd name="connsiteY67" fmla="*/ 571500 h 2025225"/>
              <a:gd name="connsiteX68" fmla="*/ 84137 w 279632"/>
              <a:gd name="connsiteY68" fmla="*/ 704850 h 2025225"/>
              <a:gd name="connsiteX69" fmla="*/ 60324 w 279632"/>
              <a:gd name="connsiteY69" fmla="*/ 800100 h 2025225"/>
              <a:gd name="connsiteX70" fmla="*/ 22224 w 279632"/>
              <a:gd name="connsiteY70" fmla="*/ 952500 h 2025225"/>
              <a:gd name="connsiteX71" fmla="*/ 17462 w 279632"/>
              <a:gd name="connsiteY71" fmla="*/ 995362 h 2025225"/>
              <a:gd name="connsiteX72" fmla="*/ 26987 w 279632"/>
              <a:gd name="connsiteY72" fmla="*/ 1119187 h 2025225"/>
              <a:gd name="connsiteX73" fmla="*/ 31749 w 279632"/>
              <a:gd name="connsiteY73" fmla="*/ 1190625 h 2025225"/>
              <a:gd name="connsiteX74" fmla="*/ 41274 w 279632"/>
              <a:gd name="connsiteY74" fmla="*/ 1204912 h 2025225"/>
              <a:gd name="connsiteX75" fmla="*/ 60324 w 279632"/>
              <a:gd name="connsiteY75" fmla="*/ 1147762 h 2025225"/>
              <a:gd name="connsiteX76" fmla="*/ 41274 w 279632"/>
              <a:gd name="connsiteY76" fmla="*/ 1052512 h 2025225"/>
              <a:gd name="connsiteX77" fmla="*/ 17462 w 279632"/>
              <a:gd name="connsiteY77" fmla="*/ 952500 h 2025225"/>
              <a:gd name="connsiteX78" fmla="*/ 26987 w 279632"/>
              <a:gd name="connsiteY78" fmla="*/ 1219200 h 2025225"/>
              <a:gd name="connsiteX79" fmla="*/ 31749 w 279632"/>
              <a:gd name="connsiteY79" fmla="*/ 1138237 h 2025225"/>
              <a:gd name="connsiteX80" fmla="*/ 46037 w 279632"/>
              <a:gd name="connsiteY80" fmla="*/ 1123950 h 2025225"/>
              <a:gd name="connsiteX81" fmla="*/ 50799 w 279632"/>
              <a:gd name="connsiteY81" fmla="*/ 1190625 h 2025225"/>
              <a:gd name="connsiteX82" fmla="*/ 50799 w 279632"/>
              <a:gd name="connsiteY82" fmla="*/ 857250 h 2025225"/>
              <a:gd name="connsiteX83" fmla="*/ 50799 w 279632"/>
              <a:gd name="connsiteY83" fmla="*/ 819150 h 2025225"/>
              <a:gd name="connsiteX84" fmla="*/ 41274 w 279632"/>
              <a:gd name="connsiteY84" fmla="*/ 957262 h 2025225"/>
              <a:gd name="connsiteX85" fmla="*/ 12699 w 279632"/>
              <a:gd name="connsiteY85" fmla="*/ 890587 h 2025225"/>
              <a:gd name="connsiteX86" fmla="*/ 26987 w 279632"/>
              <a:gd name="connsiteY86" fmla="*/ 757237 h 2025225"/>
              <a:gd name="connsiteX87" fmla="*/ 46037 w 279632"/>
              <a:gd name="connsiteY87" fmla="*/ 709612 h 2025225"/>
              <a:gd name="connsiteX88" fmla="*/ 55562 w 279632"/>
              <a:gd name="connsiteY88" fmla="*/ 671512 h 2025225"/>
              <a:gd name="connsiteX89" fmla="*/ 69849 w 279632"/>
              <a:gd name="connsiteY89" fmla="*/ 642937 h 2025225"/>
              <a:gd name="connsiteX90" fmla="*/ 98424 w 279632"/>
              <a:gd name="connsiteY90" fmla="*/ 542925 h 2025225"/>
              <a:gd name="connsiteX91" fmla="*/ 93662 w 279632"/>
              <a:gd name="connsiteY91" fmla="*/ 447675 h 2025225"/>
              <a:gd name="connsiteX92" fmla="*/ 65087 w 279632"/>
              <a:gd name="connsiteY92" fmla="*/ 690562 h 2025225"/>
              <a:gd name="connsiteX93" fmla="*/ 46037 w 279632"/>
              <a:gd name="connsiteY93" fmla="*/ 857250 h 2025225"/>
              <a:gd name="connsiteX94" fmla="*/ 41274 w 279632"/>
              <a:gd name="connsiteY94" fmla="*/ 942975 h 2025225"/>
              <a:gd name="connsiteX95" fmla="*/ 31749 w 279632"/>
              <a:gd name="connsiteY95" fmla="*/ 995362 h 2025225"/>
              <a:gd name="connsiteX96" fmla="*/ 26987 w 279632"/>
              <a:gd name="connsiteY96" fmla="*/ 1042987 h 2025225"/>
              <a:gd name="connsiteX97" fmla="*/ 31749 w 279632"/>
              <a:gd name="connsiteY97" fmla="*/ 1390650 h 2025225"/>
              <a:gd name="connsiteX98" fmla="*/ 41274 w 279632"/>
              <a:gd name="connsiteY98" fmla="*/ 1409700 h 2025225"/>
              <a:gd name="connsiteX99" fmla="*/ 55562 w 279632"/>
              <a:gd name="connsiteY99" fmla="*/ 1452562 h 2025225"/>
              <a:gd name="connsiteX100" fmla="*/ 103187 w 279632"/>
              <a:gd name="connsiteY100" fmla="*/ 1509712 h 2025225"/>
              <a:gd name="connsiteX101" fmla="*/ 112712 w 279632"/>
              <a:gd name="connsiteY101" fmla="*/ 1543050 h 2025225"/>
              <a:gd name="connsiteX102" fmla="*/ 117474 w 279632"/>
              <a:gd name="connsiteY102" fmla="*/ 1581150 h 2025225"/>
              <a:gd name="connsiteX103" fmla="*/ 122237 w 279632"/>
              <a:gd name="connsiteY103" fmla="*/ 1614487 h 2025225"/>
              <a:gd name="connsiteX104" fmla="*/ 126999 w 279632"/>
              <a:gd name="connsiteY104" fmla="*/ 1633537 h 2025225"/>
              <a:gd name="connsiteX105" fmla="*/ 146049 w 279632"/>
              <a:gd name="connsiteY105" fmla="*/ 1681162 h 2025225"/>
              <a:gd name="connsiteX106" fmla="*/ 155574 w 279632"/>
              <a:gd name="connsiteY106" fmla="*/ 1709737 h 2025225"/>
              <a:gd name="connsiteX107" fmla="*/ 165099 w 279632"/>
              <a:gd name="connsiteY107" fmla="*/ 1733550 h 2025225"/>
              <a:gd name="connsiteX108" fmla="*/ 174624 w 279632"/>
              <a:gd name="connsiteY108" fmla="*/ 1766887 h 2025225"/>
              <a:gd name="connsiteX109" fmla="*/ 179387 w 279632"/>
              <a:gd name="connsiteY109" fmla="*/ 1790700 h 2025225"/>
              <a:gd name="connsiteX110" fmla="*/ 193674 w 279632"/>
              <a:gd name="connsiteY110" fmla="*/ 1809750 h 2025225"/>
              <a:gd name="connsiteX111" fmla="*/ 217487 w 279632"/>
              <a:gd name="connsiteY111" fmla="*/ 1847850 h 2025225"/>
              <a:gd name="connsiteX112" fmla="*/ 222249 w 279632"/>
              <a:gd name="connsiteY112" fmla="*/ 1862137 h 2025225"/>
              <a:gd name="connsiteX113" fmla="*/ 227012 w 279632"/>
              <a:gd name="connsiteY113" fmla="*/ 1881187 h 2025225"/>
              <a:gd name="connsiteX114" fmla="*/ 231774 w 279632"/>
              <a:gd name="connsiteY114" fmla="*/ 1914525 h 2025225"/>
              <a:gd name="connsiteX115" fmla="*/ 241299 w 279632"/>
              <a:gd name="connsiteY115" fmla="*/ 1933575 h 2025225"/>
              <a:gd name="connsiteX116" fmla="*/ 250824 w 279632"/>
              <a:gd name="connsiteY116" fmla="*/ 1990725 h 2025225"/>
              <a:gd name="connsiteX117" fmla="*/ 269874 w 279632"/>
              <a:gd name="connsiteY117" fmla="*/ 2009775 h 2025225"/>
              <a:gd name="connsiteX118" fmla="*/ 279399 w 279632"/>
              <a:gd name="connsiteY118" fmla="*/ 2024062 h 2025225"/>
              <a:gd name="connsiteX119" fmla="*/ 241299 w 279632"/>
              <a:gd name="connsiteY119" fmla="*/ 1928812 h 2025225"/>
              <a:gd name="connsiteX120" fmla="*/ 217487 w 279632"/>
              <a:gd name="connsiteY120" fmla="*/ 1881187 h 2025225"/>
              <a:gd name="connsiteX121" fmla="*/ 222249 w 279632"/>
              <a:gd name="connsiteY121" fmla="*/ 1900237 h 2025225"/>
              <a:gd name="connsiteX122" fmla="*/ 246062 w 279632"/>
              <a:gd name="connsiteY122" fmla="*/ 1938337 h 2025225"/>
              <a:gd name="connsiteX123" fmla="*/ 260349 w 279632"/>
              <a:gd name="connsiteY123" fmla="*/ 1976437 h 2025225"/>
              <a:gd name="connsiteX124" fmla="*/ 274637 w 279632"/>
              <a:gd name="connsiteY124" fmla="*/ 2005012 h 2025225"/>
              <a:gd name="connsiteX125" fmla="*/ 231774 w 279632"/>
              <a:gd name="connsiteY125" fmla="*/ 1947862 h 2025225"/>
              <a:gd name="connsiteX126" fmla="*/ 212724 w 279632"/>
              <a:gd name="connsiteY126" fmla="*/ 1905000 h 2025225"/>
              <a:gd name="connsiteX127" fmla="*/ 193674 w 279632"/>
              <a:gd name="connsiteY127" fmla="*/ 1852612 h 2025225"/>
              <a:gd name="connsiteX128" fmla="*/ 188912 w 279632"/>
              <a:gd name="connsiteY128" fmla="*/ 1804987 h 2025225"/>
              <a:gd name="connsiteX129" fmla="*/ 160337 w 279632"/>
              <a:gd name="connsiteY129" fmla="*/ 1766887 h 2025225"/>
              <a:gd name="connsiteX130" fmla="*/ 150812 w 279632"/>
              <a:gd name="connsiteY130" fmla="*/ 1752600 h 2025225"/>
              <a:gd name="connsiteX131" fmla="*/ 222249 w 279632"/>
              <a:gd name="connsiteY131" fmla="*/ 1885950 h 2025225"/>
              <a:gd name="connsiteX132" fmla="*/ 193674 w 279632"/>
              <a:gd name="connsiteY132" fmla="*/ 1819275 h 2025225"/>
              <a:gd name="connsiteX133" fmla="*/ 150812 w 279632"/>
              <a:gd name="connsiteY133" fmla="*/ 1733550 h 2025225"/>
              <a:gd name="connsiteX134" fmla="*/ 141287 w 279632"/>
              <a:gd name="connsiteY134" fmla="*/ 1700212 h 2025225"/>
              <a:gd name="connsiteX135" fmla="*/ 131762 w 279632"/>
              <a:gd name="connsiteY135" fmla="*/ 1671637 h 2025225"/>
              <a:gd name="connsiteX136" fmla="*/ 122237 w 279632"/>
              <a:gd name="connsiteY136" fmla="*/ 1624012 h 2025225"/>
              <a:gd name="connsiteX137" fmla="*/ 98424 w 279632"/>
              <a:gd name="connsiteY137" fmla="*/ 1547812 h 2025225"/>
              <a:gd name="connsiteX138" fmla="*/ 107949 w 279632"/>
              <a:gd name="connsiteY138" fmla="*/ 1609725 h 2025225"/>
              <a:gd name="connsiteX139" fmla="*/ 69849 w 279632"/>
              <a:gd name="connsiteY139" fmla="*/ 1381125 h 2025225"/>
              <a:gd name="connsiteX140" fmla="*/ 55562 w 279632"/>
              <a:gd name="connsiteY140" fmla="*/ 1352550 h 2025225"/>
              <a:gd name="connsiteX141" fmla="*/ 26987 w 279632"/>
              <a:gd name="connsiteY141" fmla="*/ 1276350 h 2025225"/>
              <a:gd name="connsiteX142" fmla="*/ 22224 w 279632"/>
              <a:gd name="connsiteY142" fmla="*/ 1238250 h 2025225"/>
              <a:gd name="connsiteX143" fmla="*/ 17462 w 279632"/>
              <a:gd name="connsiteY143" fmla="*/ 1214437 h 2025225"/>
              <a:gd name="connsiteX144" fmla="*/ 41274 w 279632"/>
              <a:gd name="connsiteY144" fmla="*/ 1490662 h 2025225"/>
              <a:gd name="connsiteX145" fmla="*/ 46037 w 279632"/>
              <a:gd name="connsiteY145" fmla="*/ 1519237 h 2025225"/>
              <a:gd name="connsiteX146" fmla="*/ 84137 w 279632"/>
              <a:gd name="connsiteY146" fmla="*/ 1552575 h 2025225"/>
              <a:gd name="connsiteX147" fmla="*/ 65087 w 279632"/>
              <a:gd name="connsiteY147" fmla="*/ 1395412 h 2025225"/>
              <a:gd name="connsiteX148" fmla="*/ 17462 w 279632"/>
              <a:gd name="connsiteY148" fmla="*/ 1243012 h 2025225"/>
              <a:gd name="connsiteX149" fmla="*/ 12699 w 279632"/>
              <a:gd name="connsiteY149" fmla="*/ 1209675 h 2025225"/>
              <a:gd name="connsiteX150" fmla="*/ 26987 w 279632"/>
              <a:gd name="connsiteY150" fmla="*/ 1214437 h 2025225"/>
              <a:gd name="connsiteX151" fmla="*/ 36512 w 279632"/>
              <a:gd name="connsiteY151" fmla="*/ 1300162 h 2025225"/>
              <a:gd name="connsiteX152" fmla="*/ 55562 w 279632"/>
              <a:gd name="connsiteY152" fmla="*/ 1362075 h 2025225"/>
              <a:gd name="connsiteX153" fmla="*/ 74612 w 279632"/>
              <a:gd name="connsiteY153" fmla="*/ 1438275 h 2025225"/>
              <a:gd name="connsiteX154" fmla="*/ 93662 w 279632"/>
              <a:gd name="connsiteY154" fmla="*/ 1504950 h 2025225"/>
              <a:gd name="connsiteX155" fmla="*/ 107949 w 279632"/>
              <a:gd name="connsiteY155" fmla="*/ 1524000 h 2025225"/>
              <a:gd name="connsiteX156" fmla="*/ 117474 w 279632"/>
              <a:gd name="connsiteY156" fmla="*/ 1552575 h 2025225"/>
              <a:gd name="connsiteX157" fmla="*/ 126999 w 279632"/>
              <a:gd name="connsiteY157" fmla="*/ 1495425 h 2025225"/>
              <a:gd name="connsiteX158" fmla="*/ 84137 w 279632"/>
              <a:gd name="connsiteY158" fmla="*/ 1400175 h 2025225"/>
              <a:gd name="connsiteX159" fmla="*/ 60324 w 279632"/>
              <a:gd name="connsiteY159" fmla="*/ 1247775 h 2025225"/>
              <a:gd name="connsiteX160" fmla="*/ 55562 w 279632"/>
              <a:gd name="connsiteY160" fmla="*/ 1166812 h 2025225"/>
              <a:gd name="connsiteX161" fmla="*/ 36512 w 279632"/>
              <a:gd name="connsiteY161" fmla="*/ 1185862 h 2025225"/>
              <a:gd name="connsiteX162" fmla="*/ 31749 w 279632"/>
              <a:gd name="connsiteY162" fmla="*/ 1133475 h 2025225"/>
              <a:gd name="connsiteX163" fmla="*/ 36512 w 279632"/>
              <a:gd name="connsiteY163" fmla="*/ 1338262 h 2025225"/>
              <a:gd name="connsiteX164" fmla="*/ 41274 w 279632"/>
              <a:gd name="connsiteY164" fmla="*/ 1195387 h 2025225"/>
              <a:gd name="connsiteX165" fmla="*/ 46037 w 279632"/>
              <a:gd name="connsiteY165" fmla="*/ 1252537 h 2025225"/>
              <a:gd name="connsiteX166" fmla="*/ 65087 w 279632"/>
              <a:gd name="connsiteY166" fmla="*/ 1338262 h 2025225"/>
              <a:gd name="connsiteX167" fmla="*/ 74612 w 279632"/>
              <a:gd name="connsiteY167" fmla="*/ 1385887 h 2025225"/>
              <a:gd name="connsiteX168" fmla="*/ 41274 w 279632"/>
              <a:gd name="connsiteY168" fmla="*/ 1228725 h 2025225"/>
              <a:gd name="connsiteX169" fmla="*/ 50799 w 279632"/>
              <a:gd name="connsiteY169" fmla="*/ 1333500 h 2025225"/>
              <a:gd name="connsiteX170" fmla="*/ 93662 w 279632"/>
              <a:gd name="connsiteY170" fmla="*/ 1466850 h 2025225"/>
              <a:gd name="connsiteX171" fmla="*/ 141287 w 279632"/>
              <a:gd name="connsiteY171" fmla="*/ 1547812 h 2025225"/>
              <a:gd name="connsiteX172" fmla="*/ 150812 w 279632"/>
              <a:gd name="connsiteY172" fmla="*/ 1581150 h 2025225"/>
              <a:gd name="connsiteX173" fmla="*/ 160337 w 279632"/>
              <a:gd name="connsiteY173" fmla="*/ 1604962 h 2025225"/>
              <a:gd name="connsiteX174" fmla="*/ 112712 w 279632"/>
              <a:gd name="connsiteY174" fmla="*/ 1509712 h 2025225"/>
              <a:gd name="connsiteX175" fmla="*/ 84137 w 279632"/>
              <a:gd name="connsiteY175" fmla="*/ 1433512 h 2025225"/>
              <a:gd name="connsiteX176" fmla="*/ 60324 w 279632"/>
              <a:gd name="connsiteY176" fmla="*/ 1376362 h 2025225"/>
              <a:gd name="connsiteX177" fmla="*/ 88899 w 279632"/>
              <a:gd name="connsiteY177" fmla="*/ 1500187 h 2025225"/>
              <a:gd name="connsiteX178" fmla="*/ 117474 w 279632"/>
              <a:gd name="connsiteY178" fmla="*/ 1590675 h 2025225"/>
              <a:gd name="connsiteX179" fmla="*/ 126999 w 279632"/>
              <a:gd name="connsiteY179" fmla="*/ 1624012 h 2025225"/>
              <a:gd name="connsiteX180" fmla="*/ 131762 w 279632"/>
              <a:gd name="connsiteY180" fmla="*/ 1643062 h 2025225"/>
              <a:gd name="connsiteX181" fmla="*/ 84137 w 279632"/>
              <a:gd name="connsiteY181" fmla="*/ 1433512 h 2025225"/>
              <a:gd name="connsiteX182" fmla="*/ 65087 w 279632"/>
              <a:gd name="connsiteY182" fmla="*/ 1328737 h 2025225"/>
              <a:gd name="connsiteX183" fmla="*/ 50799 w 279632"/>
              <a:gd name="connsiteY183" fmla="*/ 1314450 h 2025225"/>
              <a:gd name="connsiteX184" fmla="*/ 93662 w 279632"/>
              <a:gd name="connsiteY184" fmla="*/ 1557337 h 2025225"/>
              <a:gd name="connsiteX185" fmla="*/ 117474 w 279632"/>
              <a:gd name="connsiteY185" fmla="*/ 1614487 h 2025225"/>
              <a:gd name="connsiteX186" fmla="*/ 65087 w 279632"/>
              <a:gd name="connsiteY186" fmla="*/ 1304925 h 2025225"/>
              <a:gd name="connsiteX187" fmla="*/ 50799 w 279632"/>
              <a:gd name="connsiteY187" fmla="*/ 1247775 h 2025225"/>
              <a:gd name="connsiteX188" fmla="*/ 46037 w 279632"/>
              <a:gd name="connsiteY188" fmla="*/ 1228725 h 2025225"/>
              <a:gd name="connsiteX189" fmla="*/ 55562 w 279632"/>
              <a:gd name="connsiteY189" fmla="*/ 1281112 h 2025225"/>
              <a:gd name="connsiteX190" fmla="*/ 50799 w 279632"/>
              <a:gd name="connsiteY190" fmla="*/ 995362 h 2025225"/>
              <a:gd name="connsiteX191" fmla="*/ 17462 w 279632"/>
              <a:gd name="connsiteY191" fmla="*/ 1109662 h 2025225"/>
              <a:gd name="connsiteX192" fmla="*/ 7937 w 279632"/>
              <a:gd name="connsiteY192" fmla="*/ 1019175 h 2025225"/>
              <a:gd name="connsiteX193" fmla="*/ 22224 w 279632"/>
              <a:gd name="connsiteY193" fmla="*/ 1128712 h 2025225"/>
              <a:gd name="connsiteX194" fmla="*/ 26987 w 279632"/>
              <a:gd name="connsiteY194" fmla="*/ 1209675 h 2025225"/>
              <a:gd name="connsiteX195" fmla="*/ 46037 w 279632"/>
              <a:gd name="connsiteY195" fmla="*/ 1147762 h 2025225"/>
              <a:gd name="connsiteX196" fmla="*/ 26987 w 279632"/>
              <a:gd name="connsiteY196" fmla="*/ 990600 h 2025225"/>
              <a:gd name="connsiteX197" fmla="*/ 31749 w 279632"/>
              <a:gd name="connsiteY197" fmla="*/ 766762 h 2025225"/>
              <a:gd name="connsiteX198" fmla="*/ 46037 w 279632"/>
              <a:gd name="connsiteY198" fmla="*/ 719137 h 2025225"/>
              <a:gd name="connsiteX199" fmla="*/ 17462 w 279632"/>
              <a:gd name="connsiteY199" fmla="*/ 752475 h 2025225"/>
              <a:gd name="connsiteX200" fmla="*/ 17462 w 279632"/>
              <a:gd name="connsiteY200" fmla="*/ 614362 h 2025225"/>
              <a:gd name="connsiteX201" fmla="*/ 31749 w 279632"/>
              <a:gd name="connsiteY201" fmla="*/ 552450 h 2025225"/>
              <a:gd name="connsiteX202" fmla="*/ 69849 w 279632"/>
              <a:gd name="connsiteY202" fmla="*/ 504825 h 2025225"/>
              <a:gd name="connsiteX203" fmla="*/ 93662 w 279632"/>
              <a:gd name="connsiteY203" fmla="*/ 466725 h 2025225"/>
              <a:gd name="connsiteX204" fmla="*/ 107949 w 279632"/>
              <a:gd name="connsiteY204" fmla="*/ 557212 h 2025225"/>
              <a:gd name="connsiteX205" fmla="*/ 79374 w 279632"/>
              <a:gd name="connsiteY205" fmla="*/ 709612 h 2025225"/>
              <a:gd name="connsiteX206" fmla="*/ 60324 w 279632"/>
              <a:gd name="connsiteY206" fmla="*/ 742950 h 2025225"/>
              <a:gd name="connsiteX207" fmla="*/ 60324 w 279632"/>
              <a:gd name="connsiteY207" fmla="*/ 728662 h 20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279632" h="2025225">
                <a:moveTo>
                  <a:pt x="265112" y="0"/>
                </a:moveTo>
                <a:cubicBezTo>
                  <a:pt x="248178" y="6774"/>
                  <a:pt x="228574" y="11944"/>
                  <a:pt x="217487" y="28575"/>
                </a:cubicBezTo>
                <a:cubicBezTo>
                  <a:pt x="212997" y="35310"/>
                  <a:pt x="214312" y="44450"/>
                  <a:pt x="212724" y="52387"/>
                </a:cubicBezTo>
                <a:cubicBezTo>
                  <a:pt x="211137" y="71437"/>
                  <a:pt x="207962" y="90421"/>
                  <a:pt x="207962" y="109537"/>
                </a:cubicBezTo>
                <a:cubicBezTo>
                  <a:pt x="207962" y="125491"/>
                  <a:pt x="208341" y="77252"/>
                  <a:pt x="212724" y="61912"/>
                </a:cubicBezTo>
                <a:cubicBezTo>
                  <a:pt x="214905" y="54280"/>
                  <a:pt x="222609" y="49466"/>
                  <a:pt x="227012" y="42862"/>
                </a:cubicBezTo>
                <a:cubicBezTo>
                  <a:pt x="232147" y="35160"/>
                  <a:pt x="236537" y="26987"/>
                  <a:pt x="241299" y="19050"/>
                </a:cubicBezTo>
                <a:cubicBezTo>
                  <a:pt x="244474" y="30162"/>
                  <a:pt x="251870" y="40877"/>
                  <a:pt x="250824" y="52387"/>
                </a:cubicBezTo>
                <a:cubicBezTo>
                  <a:pt x="250213" y="59108"/>
                  <a:pt x="227115" y="80859"/>
                  <a:pt x="222249" y="85725"/>
                </a:cubicBezTo>
                <a:cubicBezTo>
                  <a:pt x="220662" y="90487"/>
                  <a:pt x="214475" y="104028"/>
                  <a:pt x="217487" y="100012"/>
                </a:cubicBezTo>
                <a:cubicBezTo>
                  <a:pt x="238112" y="72512"/>
                  <a:pt x="257740" y="35177"/>
                  <a:pt x="274637" y="4762"/>
                </a:cubicBezTo>
                <a:cubicBezTo>
                  <a:pt x="265049" y="43111"/>
                  <a:pt x="276835" y="5862"/>
                  <a:pt x="246062" y="57150"/>
                </a:cubicBezTo>
                <a:cubicBezTo>
                  <a:pt x="219888" y="100773"/>
                  <a:pt x="284652" y="25128"/>
                  <a:pt x="222249" y="100012"/>
                </a:cubicBezTo>
                <a:cubicBezTo>
                  <a:pt x="170943" y="161580"/>
                  <a:pt x="213356" y="94142"/>
                  <a:pt x="174624" y="161925"/>
                </a:cubicBezTo>
                <a:cubicBezTo>
                  <a:pt x="187061" y="116326"/>
                  <a:pt x="185677" y="104992"/>
                  <a:pt x="212724" y="66675"/>
                </a:cubicBezTo>
                <a:cubicBezTo>
                  <a:pt x="222456" y="52888"/>
                  <a:pt x="234128" y="16643"/>
                  <a:pt x="246062" y="28575"/>
                </a:cubicBezTo>
                <a:cubicBezTo>
                  <a:pt x="258205" y="40716"/>
                  <a:pt x="226193" y="56636"/>
                  <a:pt x="217487" y="71437"/>
                </a:cubicBezTo>
                <a:cubicBezTo>
                  <a:pt x="210288" y="83676"/>
                  <a:pt x="204313" y="96611"/>
                  <a:pt x="198437" y="109537"/>
                </a:cubicBezTo>
                <a:cubicBezTo>
                  <a:pt x="196360" y="114107"/>
                  <a:pt x="196335" y="119568"/>
                  <a:pt x="193674" y="123825"/>
                </a:cubicBezTo>
                <a:cubicBezTo>
                  <a:pt x="188287" y="132445"/>
                  <a:pt x="180974" y="139700"/>
                  <a:pt x="174624" y="147637"/>
                </a:cubicBezTo>
                <a:cubicBezTo>
                  <a:pt x="171449" y="157162"/>
                  <a:pt x="168476" y="166757"/>
                  <a:pt x="165099" y="176212"/>
                </a:cubicBezTo>
                <a:cubicBezTo>
                  <a:pt x="152600" y="211209"/>
                  <a:pt x="126999" y="280987"/>
                  <a:pt x="126999" y="280987"/>
                </a:cubicBezTo>
                <a:cubicBezTo>
                  <a:pt x="125412" y="298450"/>
                  <a:pt x="112511" y="318785"/>
                  <a:pt x="122237" y="333375"/>
                </a:cubicBezTo>
                <a:cubicBezTo>
                  <a:pt x="128464" y="342715"/>
                  <a:pt x="141775" y="319942"/>
                  <a:pt x="146049" y="309562"/>
                </a:cubicBezTo>
                <a:cubicBezTo>
                  <a:pt x="164402" y="264989"/>
                  <a:pt x="174624" y="217487"/>
                  <a:pt x="188912" y="171450"/>
                </a:cubicBezTo>
                <a:cubicBezTo>
                  <a:pt x="192068" y="161279"/>
                  <a:pt x="198437" y="152400"/>
                  <a:pt x="203199" y="142875"/>
                </a:cubicBezTo>
                <a:cubicBezTo>
                  <a:pt x="207707" y="115830"/>
                  <a:pt x="218792" y="73427"/>
                  <a:pt x="179387" y="157162"/>
                </a:cubicBezTo>
                <a:cubicBezTo>
                  <a:pt x="173813" y="169007"/>
                  <a:pt x="173037" y="182562"/>
                  <a:pt x="169862" y="195262"/>
                </a:cubicBezTo>
                <a:cubicBezTo>
                  <a:pt x="158704" y="295675"/>
                  <a:pt x="176666" y="185731"/>
                  <a:pt x="146049" y="271462"/>
                </a:cubicBezTo>
                <a:cubicBezTo>
                  <a:pt x="142274" y="282034"/>
                  <a:pt x="142994" y="293705"/>
                  <a:pt x="141287" y="304800"/>
                </a:cubicBezTo>
                <a:cubicBezTo>
                  <a:pt x="139819" y="314344"/>
                  <a:pt x="133871" y="342660"/>
                  <a:pt x="136524" y="333375"/>
                </a:cubicBezTo>
                <a:cubicBezTo>
                  <a:pt x="149660" y="287400"/>
                  <a:pt x="162875" y="207609"/>
                  <a:pt x="188912" y="157162"/>
                </a:cubicBezTo>
                <a:cubicBezTo>
                  <a:pt x="206522" y="123042"/>
                  <a:pt x="228891" y="91493"/>
                  <a:pt x="246062" y="57150"/>
                </a:cubicBezTo>
                <a:cubicBezTo>
                  <a:pt x="250824" y="47625"/>
                  <a:pt x="263409" y="18375"/>
                  <a:pt x="260349" y="28575"/>
                </a:cubicBezTo>
                <a:cubicBezTo>
                  <a:pt x="236804" y="107054"/>
                  <a:pt x="231306" y="99735"/>
                  <a:pt x="198437" y="171450"/>
                </a:cubicBezTo>
                <a:cubicBezTo>
                  <a:pt x="191313" y="186993"/>
                  <a:pt x="185004" y="202926"/>
                  <a:pt x="179387" y="219075"/>
                </a:cubicBezTo>
                <a:cubicBezTo>
                  <a:pt x="172293" y="239469"/>
                  <a:pt x="168946" y="261185"/>
                  <a:pt x="160337" y="280987"/>
                </a:cubicBezTo>
                <a:cubicBezTo>
                  <a:pt x="132863" y="344178"/>
                  <a:pt x="136257" y="308352"/>
                  <a:pt x="117474" y="357187"/>
                </a:cubicBezTo>
                <a:cubicBezTo>
                  <a:pt x="113325" y="367974"/>
                  <a:pt x="112792" y="380031"/>
                  <a:pt x="107949" y="390525"/>
                </a:cubicBezTo>
                <a:cubicBezTo>
                  <a:pt x="103152" y="400919"/>
                  <a:pt x="94019" y="408861"/>
                  <a:pt x="88899" y="419100"/>
                </a:cubicBezTo>
                <a:cubicBezTo>
                  <a:pt x="39088" y="518722"/>
                  <a:pt x="118982" y="381661"/>
                  <a:pt x="65087" y="471487"/>
                </a:cubicBezTo>
                <a:cubicBezTo>
                  <a:pt x="63499" y="504825"/>
                  <a:pt x="60324" y="538125"/>
                  <a:pt x="60324" y="571500"/>
                </a:cubicBezTo>
                <a:cubicBezTo>
                  <a:pt x="60324" y="587454"/>
                  <a:pt x="63186" y="539716"/>
                  <a:pt x="65087" y="523875"/>
                </a:cubicBezTo>
                <a:cubicBezTo>
                  <a:pt x="67949" y="500023"/>
                  <a:pt x="70817" y="476159"/>
                  <a:pt x="74612" y="452437"/>
                </a:cubicBezTo>
                <a:cubicBezTo>
                  <a:pt x="77170" y="436451"/>
                  <a:pt x="78029" y="419805"/>
                  <a:pt x="84137" y="404812"/>
                </a:cubicBezTo>
                <a:cubicBezTo>
                  <a:pt x="95658" y="376533"/>
                  <a:pt x="115658" y="352202"/>
                  <a:pt x="126999" y="323850"/>
                </a:cubicBezTo>
                <a:lnTo>
                  <a:pt x="136524" y="300037"/>
                </a:lnTo>
                <a:cubicBezTo>
                  <a:pt x="128587" y="349250"/>
                  <a:pt x="124072" y="399138"/>
                  <a:pt x="112712" y="447675"/>
                </a:cubicBezTo>
                <a:cubicBezTo>
                  <a:pt x="106530" y="474088"/>
                  <a:pt x="89457" y="497275"/>
                  <a:pt x="84137" y="523875"/>
                </a:cubicBezTo>
                <a:cubicBezTo>
                  <a:pt x="80962" y="539750"/>
                  <a:pt x="77426" y="555557"/>
                  <a:pt x="74612" y="571500"/>
                </a:cubicBezTo>
                <a:cubicBezTo>
                  <a:pt x="72661" y="582554"/>
                  <a:pt x="67126" y="615727"/>
                  <a:pt x="69849" y="604837"/>
                </a:cubicBezTo>
                <a:cubicBezTo>
                  <a:pt x="75739" y="581278"/>
                  <a:pt x="79049" y="557145"/>
                  <a:pt x="84137" y="533400"/>
                </a:cubicBezTo>
                <a:cubicBezTo>
                  <a:pt x="88575" y="512690"/>
                  <a:pt x="93986" y="492197"/>
                  <a:pt x="98424" y="471487"/>
                </a:cubicBezTo>
                <a:cubicBezTo>
                  <a:pt x="116063" y="389171"/>
                  <a:pt x="101279" y="422916"/>
                  <a:pt x="122237" y="381000"/>
                </a:cubicBezTo>
                <a:cubicBezTo>
                  <a:pt x="123824" y="387350"/>
                  <a:pt x="127883" y="393565"/>
                  <a:pt x="126999" y="400050"/>
                </a:cubicBezTo>
                <a:cubicBezTo>
                  <a:pt x="115116" y="487187"/>
                  <a:pt x="112638" y="470471"/>
                  <a:pt x="84137" y="538162"/>
                </a:cubicBezTo>
                <a:cubicBezTo>
                  <a:pt x="78874" y="550663"/>
                  <a:pt x="74612" y="563562"/>
                  <a:pt x="69849" y="576262"/>
                </a:cubicBezTo>
                <a:cubicBezTo>
                  <a:pt x="65087" y="603250"/>
                  <a:pt x="61724" y="630522"/>
                  <a:pt x="55562" y="657225"/>
                </a:cubicBezTo>
                <a:cubicBezTo>
                  <a:pt x="50799" y="677862"/>
                  <a:pt x="45237" y="698331"/>
                  <a:pt x="41274" y="719137"/>
                </a:cubicBezTo>
                <a:cubicBezTo>
                  <a:pt x="32667" y="764325"/>
                  <a:pt x="41346" y="756042"/>
                  <a:pt x="26987" y="804862"/>
                </a:cubicBezTo>
                <a:cubicBezTo>
                  <a:pt x="23575" y="816461"/>
                  <a:pt x="17462" y="827087"/>
                  <a:pt x="12699" y="838200"/>
                </a:cubicBezTo>
                <a:cubicBezTo>
                  <a:pt x="21710" y="982358"/>
                  <a:pt x="13247" y="896278"/>
                  <a:pt x="22224" y="833437"/>
                </a:cubicBezTo>
                <a:cubicBezTo>
                  <a:pt x="26364" y="804459"/>
                  <a:pt x="34924" y="776287"/>
                  <a:pt x="41274" y="747712"/>
                </a:cubicBezTo>
                <a:cubicBezTo>
                  <a:pt x="42862" y="768350"/>
                  <a:pt x="45298" y="788940"/>
                  <a:pt x="46037" y="809625"/>
                </a:cubicBezTo>
                <a:cubicBezTo>
                  <a:pt x="48474" y="877862"/>
                  <a:pt x="26825" y="950478"/>
                  <a:pt x="50799" y="1014412"/>
                </a:cubicBezTo>
                <a:cubicBezTo>
                  <a:pt x="70339" y="1066522"/>
                  <a:pt x="57149" y="903287"/>
                  <a:pt x="60324" y="847725"/>
                </a:cubicBezTo>
                <a:cubicBezTo>
                  <a:pt x="61912" y="763587"/>
                  <a:pt x="60740" y="679352"/>
                  <a:pt x="65087" y="595312"/>
                </a:cubicBezTo>
                <a:cubicBezTo>
                  <a:pt x="65529" y="586775"/>
                  <a:pt x="73147" y="563078"/>
                  <a:pt x="74612" y="571500"/>
                </a:cubicBezTo>
                <a:cubicBezTo>
                  <a:pt x="82247" y="615404"/>
                  <a:pt x="80962" y="660400"/>
                  <a:pt x="84137" y="704850"/>
                </a:cubicBezTo>
                <a:cubicBezTo>
                  <a:pt x="76199" y="736600"/>
                  <a:pt x="65583" y="767798"/>
                  <a:pt x="60324" y="800100"/>
                </a:cubicBezTo>
                <a:cubicBezTo>
                  <a:pt x="36604" y="945805"/>
                  <a:pt x="77082" y="870211"/>
                  <a:pt x="22224" y="952500"/>
                </a:cubicBezTo>
                <a:cubicBezTo>
                  <a:pt x="20637" y="966787"/>
                  <a:pt x="17462" y="980987"/>
                  <a:pt x="17462" y="995362"/>
                </a:cubicBezTo>
                <a:cubicBezTo>
                  <a:pt x="17462" y="1077729"/>
                  <a:pt x="16926" y="1068889"/>
                  <a:pt x="26987" y="1119187"/>
                </a:cubicBezTo>
                <a:cubicBezTo>
                  <a:pt x="28574" y="1143000"/>
                  <a:pt x="27826" y="1167084"/>
                  <a:pt x="31749" y="1190625"/>
                </a:cubicBezTo>
                <a:cubicBezTo>
                  <a:pt x="32690" y="1196271"/>
                  <a:pt x="38099" y="1209674"/>
                  <a:pt x="41274" y="1204912"/>
                </a:cubicBezTo>
                <a:cubicBezTo>
                  <a:pt x="52413" y="1188204"/>
                  <a:pt x="53974" y="1166812"/>
                  <a:pt x="60324" y="1147762"/>
                </a:cubicBezTo>
                <a:cubicBezTo>
                  <a:pt x="53974" y="1116012"/>
                  <a:pt x="48216" y="1084138"/>
                  <a:pt x="41274" y="1052512"/>
                </a:cubicBezTo>
                <a:cubicBezTo>
                  <a:pt x="33926" y="1019040"/>
                  <a:pt x="17462" y="952500"/>
                  <a:pt x="17462" y="952500"/>
                </a:cubicBezTo>
                <a:cubicBezTo>
                  <a:pt x="20637" y="1041400"/>
                  <a:pt x="20165" y="1130505"/>
                  <a:pt x="26987" y="1219200"/>
                </a:cubicBezTo>
                <a:cubicBezTo>
                  <a:pt x="29060" y="1246155"/>
                  <a:pt x="26447" y="1164746"/>
                  <a:pt x="31749" y="1138237"/>
                </a:cubicBezTo>
                <a:cubicBezTo>
                  <a:pt x="33070" y="1131633"/>
                  <a:pt x="41274" y="1128712"/>
                  <a:pt x="46037" y="1123950"/>
                </a:cubicBezTo>
                <a:cubicBezTo>
                  <a:pt x="47624" y="1146175"/>
                  <a:pt x="44937" y="1212122"/>
                  <a:pt x="50799" y="1190625"/>
                </a:cubicBezTo>
                <a:cubicBezTo>
                  <a:pt x="71167" y="1115940"/>
                  <a:pt x="52860" y="903612"/>
                  <a:pt x="50799" y="857250"/>
                </a:cubicBezTo>
                <a:cubicBezTo>
                  <a:pt x="28726" y="945547"/>
                  <a:pt x="33599" y="933819"/>
                  <a:pt x="50799" y="819150"/>
                </a:cubicBezTo>
                <a:cubicBezTo>
                  <a:pt x="47624" y="865187"/>
                  <a:pt x="62990" y="916544"/>
                  <a:pt x="41274" y="957262"/>
                </a:cubicBezTo>
                <a:cubicBezTo>
                  <a:pt x="29895" y="978597"/>
                  <a:pt x="14422" y="914706"/>
                  <a:pt x="12699" y="890587"/>
                </a:cubicBezTo>
                <a:cubicBezTo>
                  <a:pt x="9514" y="845996"/>
                  <a:pt x="18888" y="801202"/>
                  <a:pt x="26987" y="757237"/>
                </a:cubicBezTo>
                <a:cubicBezTo>
                  <a:pt x="30085" y="740422"/>
                  <a:pt x="40630" y="725832"/>
                  <a:pt x="46037" y="709612"/>
                </a:cubicBezTo>
                <a:cubicBezTo>
                  <a:pt x="50177" y="697193"/>
                  <a:pt x="51159" y="683840"/>
                  <a:pt x="55562" y="671512"/>
                </a:cubicBezTo>
                <a:cubicBezTo>
                  <a:pt x="59144" y="661483"/>
                  <a:pt x="65989" y="652862"/>
                  <a:pt x="69849" y="642937"/>
                </a:cubicBezTo>
                <a:cubicBezTo>
                  <a:pt x="88266" y="595579"/>
                  <a:pt x="88378" y="588132"/>
                  <a:pt x="98424" y="542925"/>
                </a:cubicBezTo>
                <a:cubicBezTo>
                  <a:pt x="96837" y="511175"/>
                  <a:pt x="109100" y="419886"/>
                  <a:pt x="93662" y="447675"/>
                </a:cubicBezTo>
                <a:cubicBezTo>
                  <a:pt x="83150" y="466597"/>
                  <a:pt x="68761" y="655662"/>
                  <a:pt x="65087" y="690562"/>
                </a:cubicBezTo>
                <a:cubicBezTo>
                  <a:pt x="59233" y="746179"/>
                  <a:pt x="46037" y="857250"/>
                  <a:pt x="46037" y="857250"/>
                </a:cubicBezTo>
                <a:cubicBezTo>
                  <a:pt x="44449" y="885825"/>
                  <a:pt x="44219" y="914508"/>
                  <a:pt x="41274" y="942975"/>
                </a:cubicBezTo>
                <a:cubicBezTo>
                  <a:pt x="39448" y="960629"/>
                  <a:pt x="34259" y="977792"/>
                  <a:pt x="31749" y="995362"/>
                </a:cubicBezTo>
                <a:cubicBezTo>
                  <a:pt x="29493" y="1011156"/>
                  <a:pt x="28574" y="1027112"/>
                  <a:pt x="26987" y="1042987"/>
                </a:cubicBezTo>
                <a:cubicBezTo>
                  <a:pt x="28574" y="1158875"/>
                  <a:pt x="27237" y="1274839"/>
                  <a:pt x="31749" y="1390650"/>
                </a:cubicBezTo>
                <a:cubicBezTo>
                  <a:pt x="32025" y="1397744"/>
                  <a:pt x="38725" y="1403074"/>
                  <a:pt x="41274" y="1409700"/>
                </a:cubicBezTo>
                <a:cubicBezTo>
                  <a:pt x="46680" y="1423756"/>
                  <a:pt x="47635" y="1439757"/>
                  <a:pt x="55562" y="1452562"/>
                </a:cubicBezTo>
                <a:cubicBezTo>
                  <a:pt x="68614" y="1473646"/>
                  <a:pt x="103187" y="1509712"/>
                  <a:pt x="103187" y="1509712"/>
                </a:cubicBezTo>
                <a:cubicBezTo>
                  <a:pt x="106362" y="1520825"/>
                  <a:pt x="110446" y="1531717"/>
                  <a:pt x="112712" y="1543050"/>
                </a:cubicBezTo>
                <a:cubicBezTo>
                  <a:pt x="115222" y="1555600"/>
                  <a:pt x="115782" y="1568463"/>
                  <a:pt x="117474" y="1581150"/>
                </a:cubicBezTo>
                <a:cubicBezTo>
                  <a:pt x="118958" y="1592277"/>
                  <a:pt x="120229" y="1603443"/>
                  <a:pt x="122237" y="1614487"/>
                </a:cubicBezTo>
                <a:cubicBezTo>
                  <a:pt x="123408" y="1620927"/>
                  <a:pt x="124798" y="1627373"/>
                  <a:pt x="126999" y="1633537"/>
                </a:cubicBezTo>
                <a:cubicBezTo>
                  <a:pt x="132750" y="1649639"/>
                  <a:pt x="140046" y="1665153"/>
                  <a:pt x="146049" y="1681162"/>
                </a:cubicBezTo>
                <a:cubicBezTo>
                  <a:pt x="149574" y="1690563"/>
                  <a:pt x="152143" y="1700301"/>
                  <a:pt x="155574" y="1709737"/>
                </a:cubicBezTo>
                <a:cubicBezTo>
                  <a:pt x="158496" y="1717771"/>
                  <a:pt x="162097" y="1725545"/>
                  <a:pt x="165099" y="1733550"/>
                </a:cubicBezTo>
                <a:cubicBezTo>
                  <a:pt x="169441" y="1745129"/>
                  <a:pt x="171892" y="1754594"/>
                  <a:pt x="174624" y="1766887"/>
                </a:cubicBezTo>
                <a:cubicBezTo>
                  <a:pt x="176380" y="1774789"/>
                  <a:pt x="176099" y="1783303"/>
                  <a:pt x="179387" y="1790700"/>
                </a:cubicBezTo>
                <a:cubicBezTo>
                  <a:pt x="182611" y="1797953"/>
                  <a:pt x="188912" y="1803400"/>
                  <a:pt x="193674" y="1809750"/>
                </a:cubicBezTo>
                <a:cubicBezTo>
                  <a:pt x="204392" y="1841899"/>
                  <a:pt x="189753" y="1803474"/>
                  <a:pt x="217487" y="1847850"/>
                </a:cubicBezTo>
                <a:cubicBezTo>
                  <a:pt x="220148" y="1852107"/>
                  <a:pt x="220870" y="1857310"/>
                  <a:pt x="222249" y="1862137"/>
                </a:cubicBezTo>
                <a:cubicBezTo>
                  <a:pt x="224047" y="1868431"/>
                  <a:pt x="225841" y="1874747"/>
                  <a:pt x="227012" y="1881187"/>
                </a:cubicBezTo>
                <a:cubicBezTo>
                  <a:pt x="229020" y="1892231"/>
                  <a:pt x="228821" y="1903695"/>
                  <a:pt x="231774" y="1914525"/>
                </a:cubicBezTo>
                <a:cubicBezTo>
                  <a:pt x="233642" y="1921374"/>
                  <a:pt x="238124" y="1927225"/>
                  <a:pt x="241299" y="1933575"/>
                </a:cubicBezTo>
                <a:cubicBezTo>
                  <a:pt x="244474" y="1952625"/>
                  <a:pt x="237168" y="1977069"/>
                  <a:pt x="250824" y="1990725"/>
                </a:cubicBezTo>
                <a:cubicBezTo>
                  <a:pt x="257174" y="1997075"/>
                  <a:pt x="264030" y="2002957"/>
                  <a:pt x="269874" y="2009775"/>
                </a:cubicBezTo>
                <a:cubicBezTo>
                  <a:pt x="273599" y="2014121"/>
                  <a:pt x="281044" y="2029544"/>
                  <a:pt x="279399" y="2024062"/>
                </a:cubicBezTo>
                <a:cubicBezTo>
                  <a:pt x="277243" y="2016875"/>
                  <a:pt x="250083" y="1946380"/>
                  <a:pt x="241299" y="1928812"/>
                </a:cubicBezTo>
                <a:lnTo>
                  <a:pt x="217487" y="1881187"/>
                </a:lnTo>
                <a:cubicBezTo>
                  <a:pt x="205780" y="1764127"/>
                  <a:pt x="217096" y="1884041"/>
                  <a:pt x="222249" y="1900237"/>
                </a:cubicBezTo>
                <a:cubicBezTo>
                  <a:pt x="226790" y="1914509"/>
                  <a:pt x="239364" y="1924942"/>
                  <a:pt x="246062" y="1938337"/>
                </a:cubicBezTo>
                <a:cubicBezTo>
                  <a:pt x="252128" y="1950469"/>
                  <a:pt x="255006" y="1963970"/>
                  <a:pt x="260349" y="1976437"/>
                </a:cubicBezTo>
                <a:cubicBezTo>
                  <a:pt x="264544" y="1986225"/>
                  <a:pt x="282167" y="2012542"/>
                  <a:pt x="274637" y="2005012"/>
                </a:cubicBezTo>
                <a:cubicBezTo>
                  <a:pt x="257799" y="1988174"/>
                  <a:pt x="244308" y="1968109"/>
                  <a:pt x="231774" y="1947862"/>
                </a:cubicBezTo>
                <a:cubicBezTo>
                  <a:pt x="223544" y="1934568"/>
                  <a:pt x="218883" y="1919371"/>
                  <a:pt x="212724" y="1905000"/>
                </a:cubicBezTo>
                <a:cubicBezTo>
                  <a:pt x="202785" y="1881808"/>
                  <a:pt x="202010" y="1877620"/>
                  <a:pt x="193674" y="1852612"/>
                </a:cubicBezTo>
                <a:cubicBezTo>
                  <a:pt x="192087" y="1836737"/>
                  <a:pt x="194694" y="1819856"/>
                  <a:pt x="188912" y="1804987"/>
                </a:cubicBezTo>
                <a:cubicBezTo>
                  <a:pt x="183158" y="1790191"/>
                  <a:pt x="169674" y="1779726"/>
                  <a:pt x="160337" y="1766887"/>
                </a:cubicBezTo>
                <a:cubicBezTo>
                  <a:pt x="156970" y="1762258"/>
                  <a:pt x="148171" y="1747522"/>
                  <a:pt x="150812" y="1752600"/>
                </a:cubicBezTo>
                <a:cubicBezTo>
                  <a:pt x="174076" y="1797339"/>
                  <a:pt x="242113" y="1932299"/>
                  <a:pt x="222249" y="1885950"/>
                </a:cubicBezTo>
                <a:cubicBezTo>
                  <a:pt x="212724" y="1863725"/>
                  <a:pt x="203937" y="1841169"/>
                  <a:pt x="193674" y="1819275"/>
                </a:cubicBezTo>
                <a:cubicBezTo>
                  <a:pt x="180114" y="1790348"/>
                  <a:pt x="163678" y="1762792"/>
                  <a:pt x="150812" y="1733550"/>
                </a:cubicBezTo>
                <a:cubicBezTo>
                  <a:pt x="146157" y="1722971"/>
                  <a:pt x="144686" y="1711258"/>
                  <a:pt x="141287" y="1700212"/>
                </a:cubicBezTo>
                <a:cubicBezTo>
                  <a:pt x="138334" y="1690616"/>
                  <a:pt x="134197" y="1681377"/>
                  <a:pt x="131762" y="1671637"/>
                </a:cubicBezTo>
                <a:cubicBezTo>
                  <a:pt x="127835" y="1655931"/>
                  <a:pt x="125987" y="1639761"/>
                  <a:pt x="122237" y="1624012"/>
                </a:cubicBezTo>
                <a:cubicBezTo>
                  <a:pt x="110889" y="1576351"/>
                  <a:pt x="112220" y="1582303"/>
                  <a:pt x="98424" y="1547812"/>
                </a:cubicBezTo>
                <a:cubicBezTo>
                  <a:pt x="101599" y="1568450"/>
                  <a:pt x="110255" y="1630478"/>
                  <a:pt x="107949" y="1609725"/>
                </a:cubicBezTo>
                <a:cubicBezTo>
                  <a:pt x="94948" y="1492710"/>
                  <a:pt x="103960" y="1460716"/>
                  <a:pt x="69849" y="1381125"/>
                </a:cubicBezTo>
                <a:cubicBezTo>
                  <a:pt x="65654" y="1371337"/>
                  <a:pt x="59594" y="1362406"/>
                  <a:pt x="55562" y="1352550"/>
                </a:cubicBezTo>
                <a:cubicBezTo>
                  <a:pt x="45291" y="1327442"/>
                  <a:pt x="26987" y="1276350"/>
                  <a:pt x="26987" y="1276350"/>
                </a:cubicBezTo>
                <a:cubicBezTo>
                  <a:pt x="25399" y="1263650"/>
                  <a:pt x="24170" y="1250900"/>
                  <a:pt x="22224" y="1238250"/>
                </a:cubicBezTo>
                <a:cubicBezTo>
                  <a:pt x="20993" y="1230249"/>
                  <a:pt x="16853" y="1206365"/>
                  <a:pt x="17462" y="1214437"/>
                </a:cubicBezTo>
                <a:cubicBezTo>
                  <a:pt x="24417" y="1306591"/>
                  <a:pt x="32648" y="1398649"/>
                  <a:pt x="41274" y="1490662"/>
                </a:cubicBezTo>
                <a:cubicBezTo>
                  <a:pt x="42175" y="1500276"/>
                  <a:pt x="41413" y="1510760"/>
                  <a:pt x="46037" y="1519237"/>
                </a:cubicBezTo>
                <a:cubicBezTo>
                  <a:pt x="53998" y="1533832"/>
                  <a:pt x="70655" y="1543587"/>
                  <a:pt x="84137" y="1552575"/>
                </a:cubicBezTo>
                <a:cubicBezTo>
                  <a:pt x="77787" y="1500187"/>
                  <a:pt x="74087" y="1447410"/>
                  <a:pt x="65087" y="1395412"/>
                </a:cubicBezTo>
                <a:cubicBezTo>
                  <a:pt x="53971" y="1331186"/>
                  <a:pt x="39479" y="1300259"/>
                  <a:pt x="17462" y="1243012"/>
                </a:cubicBezTo>
                <a:cubicBezTo>
                  <a:pt x="15874" y="1231900"/>
                  <a:pt x="9149" y="1220324"/>
                  <a:pt x="12699" y="1209675"/>
                </a:cubicBezTo>
                <a:cubicBezTo>
                  <a:pt x="14287" y="1204912"/>
                  <a:pt x="25709" y="1209582"/>
                  <a:pt x="26987" y="1214437"/>
                </a:cubicBezTo>
                <a:cubicBezTo>
                  <a:pt x="34304" y="1242241"/>
                  <a:pt x="31049" y="1271935"/>
                  <a:pt x="36512" y="1300162"/>
                </a:cubicBezTo>
                <a:cubicBezTo>
                  <a:pt x="40615" y="1321361"/>
                  <a:pt x="49820" y="1341260"/>
                  <a:pt x="55562" y="1362075"/>
                </a:cubicBezTo>
                <a:cubicBezTo>
                  <a:pt x="62524" y="1387314"/>
                  <a:pt x="68810" y="1412744"/>
                  <a:pt x="74612" y="1438275"/>
                </a:cubicBezTo>
                <a:cubicBezTo>
                  <a:pt x="82771" y="1474174"/>
                  <a:pt x="74344" y="1466314"/>
                  <a:pt x="93662" y="1504950"/>
                </a:cubicBezTo>
                <a:cubicBezTo>
                  <a:pt x="97212" y="1512049"/>
                  <a:pt x="103187" y="1517650"/>
                  <a:pt x="107949" y="1524000"/>
                </a:cubicBezTo>
                <a:cubicBezTo>
                  <a:pt x="111124" y="1533525"/>
                  <a:pt x="112984" y="1543595"/>
                  <a:pt x="117474" y="1552575"/>
                </a:cubicBezTo>
                <a:cubicBezTo>
                  <a:pt x="148125" y="1613877"/>
                  <a:pt x="148706" y="1570415"/>
                  <a:pt x="126999" y="1495425"/>
                </a:cubicBezTo>
                <a:cubicBezTo>
                  <a:pt x="117318" y="1461981"/>
                  <a:pt x="98424" y="1431925"/>
                  <a:pt x="84137" y="1400175"/>
                </a:cubicBezTo>
                <a:cubicBezTo>
                  <a:pt x="82949" y="1393046"/>
                  <a:pt x="63263" y="1284507"/>
                  <a:pt x="60324" y="1247775"/>
                </a:cubicBezTo>
                <a:cubicBezTo>
                  <a:pt x="58168" y="1220827"/>
                  <a:pt x="57149" y="1193800"/>
                  <a:pt x="55562" y="1166812"/>
                </a:cubicBezTo>
                <a:cubicBezTo>
                  <a:pt x="49212" y="1173162"/>
                  <a:pt x="41732" y="1193169"/>
                  <a:pt x="36512" y="1185862"/>
                </a:cubicBezTo>
                <a:cubicBezTo>
                  <a:pt x="26320" y="1171594"/>
                  <a:pt x="31749" y="1115941"/>
                  <a:pt x="31749" y="1133475"/>
                </a:cubicBezTo>
                <a:cubicBezTo>
                  <a:pt x="31749" y="1201756"/>
                  <a:pt x="34924" y="1270000"/>
                  <a:pt x="36512" y="1338262"/>
                </a:cubicBezTo>
                <a:cubicBezTo>
                  <a:pt x="38099" y="1290637"/>
                  <a:pt x="36012" y="1242747"/>
                  <a:pt x="41274" y="1195387"/>
                </a:cubicBezTo>
                <a:cubicBezTo>
                  <a:pt x="43385" y="1176388"/>
                  <a:pt x="42894" y="1233681"/>
                  <a:pt x="46037" y="1252537"/>
                </a:cubicBezTo>
                <a:cubicBezTo>
                  <a:pt x="50849" y="1281411"/>
                  <a:pt x="58954" y="1309640"/>
                  <a:pt x="65087" y="1338262"/>
                </a:cubicBezTo>
                <a:cubicBezTo>
                  <a:pt x="68479" y="1354092"/>
                  <a:pt x="75854" y="1402029"/>
                  <a:pt x="74612" y="1385887"/>
                </a:cubicBezTo>
                <a:cubicBezTo>
                  <a:pt x="66493" y="1280346"/>
                  <a:pt x="70108" y="1300810"/>
                  <a:pt x="41274" y="1228725"/>
                </a:cubicBezTo>
                <a:cubicBezTo>
                  <a:pt x="44449" y="1263650"/>
                  <a:pt x="44754" y="1298956"/>
                  <a:pt x="50799" y="1333500"/>
                </a:cubicBezTo>
                <a:cubicBezTo>
                  <a:pt x="55248" y="1358924"/>
                  <a:pt x="77400" y="1435952"/>
                  <a:pt x="93662" y="1466850"/>
                </a:cubicBezTo>
                <a:cubicBezTo>
                  <a:pt x="127477" y="1531098"/>
                  <a:pt x="116738" y="1486439"/>
                  <a:pt x="141287" y="1547812"/>
                </a:cubicBezTo>
                <a:cubicBezTo>
                  <a:pt x="145579" y="1558543"/>
                  <a:pt x="147157" y="1570186"/>
                  <a:pt x="150812" y="1581150"/>
                </a:cubicBezTo>
                <a:cubicBezTo>
                  <a:pt x="153515" y="1589260"/>
                  <a:pt x="164360" y="1612505"/>
                  <a:pt x="160337" y="1604962"/>
                </a:cubicBezTo>
                <a:cubicBezTo>
                  <a:pt x="143632" y="1573641"/>
                  <a:pt x="127129" y="1542150"/>
                  <a:pt x="112712" y="1509712"/>
                </a:cubicBezTo>
                <a:cubicBezTo>
                  <a:pt x="101695" y="1484923"/>
                  <a:pt x="92715" y="1459247"/>
                  <a:pt x="84137" y="1433512"/>
                </a:cubicBezTo>
                <a:cubicBezTo>
                  <a:pt x="65817" y="1378552"/>
                  <a:pt x="86632" y="1411438"/>
                  <a:pt x="60324" y="1376362"/>
                </a:cubicBezTo>
                <a:cubicBezTo>
                  <a:pt x="69849" y="1417637"/>
                  <a:pt x="77984" y="1459257"/>
                  <a:pt x="88899" y="1500187"/>
                </a:cubicBezTo>
                <a:cubicBezTo>
                  <a:pt x="97049" y="1530750"/>
                  <a:pt x="108172" y="1560443"/>
                  <a:pt x="117474" y="1590675"/>
                </a:cubicBezTo>
                <a:cubicBezTo>
                  <a:pt x="120873" y="1601721"/>
                  <a:pt x="123958" y="1612862"/>
                  <a:pt x="126999" y="1624012"/>
                </a:cubicBezTo>
                <a:cubicBezTo>
                  <a:pt x="128721" y="1630327"/>
                  <a:pt x="133199" y="1649448"/>
                  <a:pt x="131762" y="1643062"/>
                </a:cubicBezTo>
                <a:cubicBezTo>
                  <a:pt x="116038" y="1573178"/>
                  <a:pt x="99001" y="1503584"/>
                  <a:pt x="84137" y="1433512"/>
                </a:cubicBezTo>
                <a:cubicBezTo>
                  <a:pt x="76771" y="1398787"/>
                  <a:pt x="74658" y="1362920"/>
                  <a:pt x="65087" y="1328737"/>
                </a:cubicBezTo>
                <a:cubicBezTo>
                  <a:pt x="63271" y="1322251"/>
                  <a:pt x="55562" y="1319212"/>
                  <a:pt x="50799" y="1314450"/>
                </a:cubicBezTo>
                <a:cubicBezTo>
                  <a:pt x="58966" y="1368898"/>
                  <a:pt x="68988" y="1486400"/>
                  <a:pt x="93662" y="1557337"/>
                </a:cubicBezTo>
                <a:cubicBezTo>
                  <a:pt x="100442" y="1576829"/>
                  <a:pt x="109537" y="1595437"/>
                  <a:pt x="117474" y="1614487"/>
                </a:cubicBezTo>
                <a:cubicBezTo>
                  <a:pt x="103188" y="1435916"/>
                  <a:pt x="115986" y="1525488"/>
                  <a:pt x="65087" y="1304925"/>
                </a:cubicBezTo>
                <a:cubicBezTo>
                  <a:pt x="60672" y="1285792"/>
                  <a:pt x="55562" y="1266825"/>
                  <a:pt x="50799" y="1247775"/>
                </a:cubicBezTo>
                <a:cubicBezTo>
                  <a:pt x="49212" y="1241425"/>
                  <a:pt x="44866" y="1222285"/>
                  <a:pt x="46037" y="1228725"/>
                </a:cubicBezTo>
                <a:lnTo>
                  <a:pt x="55562" y="1281112"/>
                </a:lnTo>
                <a:cubicBezTo>
                  <a:pt x="53974" y="1185862"/>
                  <a:pt x="71464" y="1088357"/>
                  <a:pt x="50799" y="995362"/>
                </a:cubicBezTo>
                <a:cubicBezTo>
                  <a:pt x="42190" y="956620"/>
                  <a:pt x="52155" y="1090388"/>
                  <a:pt x="17462" y="1109662"/>
                </a:cubicBezTo>
                <a:cubicBezTo>
                  <a:pt x="-9050" y="1124391"/>
                  <a:pt x="582" y="989751"/>
                  <a:pt x="7937" y="1019175"/>
                </a:cubicBezTo>
                <a:cubicBezTo>
                  <a:pt x="16867" y="1054897"/>
                  <a:pt x="17462" y="1092200"/>
                  <a:pt x="22224" y="1128712"/>
                </a:cubicBezTo>
                <a:cubicBezTo>
                  <a:pt x="23812" y="1155700"/>
                  <a:pt x="5877" y="1192787"/>
                  <a:pt x="26987" y="1209675"/>
                </a:cubicBezTo>
                <a:cubicBezTo>
                  <a:pt x="43848" y="1223164"/>
                  <a:pt x="44690" y="1169312"/>
                  <a:pt x="46037" y="1147762"/>
                </a:cubicBezTo>
                <a:cubicBezTo>
                  <a:pt x="47328" y="1127110"/>
                  <a:pt x="31055" y="1019077"/>
                  <a:pt x="26987" y="990600"/>
                </a:cubicBezTo>
                <a:cubicBezTo>
                  <a:pt x="28574" y="915987"/>
                  <a:pt x="23195" y="840900"/>
                  <a:pt x="31749" y="766762"/>
                </a:cubicBezTo>
                <a:cubicBezTo>
                  <a:pt x="41108" y="685655"/>
                  <a:pt x="75343" y="792404"/>
                  <a:pt x="46037" y="719137"/>
                </a:cubicBezTo>
                <a:cubicBezTo>
                  <a:pt x="36512" y="730250"/>
                  <a:pt x="27100" y="763490"/>
                  <a:pt x="17462" y="752475"/>
                </a:cubicBezTo>
                <a:cubicBezTo>
                  <a:pt x="6611" y="740074"/>
                  <a:pt x="15298" y="628966"/>
                  <a:pt x="17462" y="614362"/>
                </a:cubicBezTo>
                <a:cubicBezTo>
                  <a:pt x="20566" y="593411"/>
                  <a:pt x="22611" y="571557"/>
                  <a:pt x="31749" y="552450"/>
                </a:cubicBezTo>
                <a:cubicBezTo>
                  <a:pt x="40520" y="534110"/>
                  <a:pt x="57946" y="521306"/>
                  <a:pt x="69849" y="504825"/>
                </a:cubicBezTo>
                <a:cubicBezTo>
                  <a:pt x="78618" y="492684"/>
                  <a:pt x="85724" y="479425"/>
                  <a:pt x="93662" y="466725"/>
                </a:cubicBezTo>
                <a:cubicBezTo>
                  <a:pt x="98424" y="496887"/>
                  <a:pt x="107124" y="526687"/>
                  <a:pt x="107949" y="557212"/>
                </a:cubicBezTo>
                <a:cubicBezTo>
                  <a:pt x="109152" y="601719"/>
                  <a:pt x="95646" y="666899"/>
                  <a:pt x="79374" y="709612"/>
                </a:cubicBezTo>
                <a:cubicBezTo>
                  <a:pt x="74818" y="721572"/>
                  <a:pt x="66674" y="731837"/>
                  <a:pt x="60324" y="742950"/>
                </a:cubicBezTo>
                <a:lnTo>
                  <a:pt x="60324" y="728662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61F8B35-02DF-D926-FA35-A23B30F26B49}"/>
              </a:ext>
            </a:extLst>
          </p:cNvPr>
          <p:cNvGrpSpPr/>
          <p:nvPr/>
        </p:nvGrpSpPr>
        <p:grpSpPr>
          <a:xfrm>
            <a:off x="6146042" y="986177"/>
            <a:ext cx="4669500" cy="4607170"/>
            <a:chOff x="6146042" y="986177"/>
            <a:chExt cx="4669500" cy="4607170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BB789572-81BE-1C9B-FFCE-13CA900E5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2534" y="986177"/>
              <a:ext cx="4643008" cy="4607170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2923DC6D-004A-02DE-3F6B-6DF1F6D78F66}"/>
                </a:ext>
              </a:extLst>
            </p:cNvPr>
            <p:cNvSpPr/>
            <p:nvPr/>
          </p:nvSpPr>
          <p:spPr bwMode="auto">
            <a:xfrm>
              <a:off x="6146042" y="2257425"/>
              <a:ext cx="270422" cy="1266825"/>
            </a:xfrm>
            <a:custGeom>
              <a:avLst/>
              <a:gdLst>
                <a:gd name="connsiteX0" fmla="*/ 259521 w 270422"/>
                <a:gd name="connsiteY0" fmla="*/ 23813 h 1266825"/>
                <a:gd name="connsiteX1" fmla="*/ 264283 w 270422"/>
                <a:gd name="connsiteY1" fmla="*/ 0 h 1266825"/>
                <a:gd name="connsiteX2" fmla="*/ 254758 w 270422"/>
                <a:gd name="connsiteY2" fmla="*/ 23813 h 1266825"/>
                <a:gd name="connsiteX3" fmla="*/ 221421 w 270422"/>
                <a:gd name="connsiteY3" fmla="*/ 61913 h 1266825"/>
                <a:gd name="connsiteX4" fmla="*/ 230946 w 270422"/>
                <a:gd name="connsiteY4" fmla="*/ 47625 h 1266825"/>
                <a:gd name="connsiteX5" fmla="*/ 269046 w 270422"/>
                <a:gd name="connsiteY5" fmla="*/ 38100 h 1266825"/>
                <a:gd name="connsiteX6" fmla="*/ 259521 w 270422"/>
                <a:gd name="connsiteY6" fmla="*/ 52388 h 1266825"/>
                <a:gd name="connsiteX7" fmla="*/ 216658 w 270422"/>
                <a:gd name="connsiteY7" fmla="*/ 133350 h 1266825"/>
                <a:gd name="connsiteX8" fmla="*/ 192846 w 270422"/>
                <a:gd name="connsiteY8" fmla="*/ 242888 h 1266825"/>
                <a:gd name="connsiteX9" fmla="*/ 183321 w 270422"/>
                <a:gd name="connsiteY9" fmla="*/ 314325 h 1266825"/>
                <a:gd name="connsiteX10" fmla="*/ 178558 w 270422"/>
                <a:gd name="connsiteY10" fmla="*/ 366713 h 1266825"/>
                <a:gd name="connsiteX11" fmla="*/ 169033 w 270422"/>
                <a:gd name="connsiteY11" fmla="*/ 395288 h 1266825"/>
                <a:gd name="connsiteX12" fmla="*/ 164271 w 270422"/>
                <a:gd name="connsiteY12" fmla="*/ 419100 h 1266825"/>
                <a:gd name="connsiteX13" fmla="*/ 126171 w 270422"/>
                <a:gd name="connsiteY13" fmla="*/ 504825 h 1266825"/>
                <a:gd name="connsiteX14" fmla="*/ 111883 w 270422"/>
                <a:gd name="connsiteY14" fmla="*/ 538163 h 1266825"/>
                <a:gd name="connsiteX15" fmla="*/ 88071 w 270422"/>
                <a:gd name="connsiteY15" fmla="*/ 566738 h 1266825"/>
                <a:gd name="connsiteX16" fmla="*/ 59496 w 270422"/>
                <a:gd name="connsiteY16" fmla="*/ 633413 h 1266825"/>
                <a:gd name="connsiteX17" fmla="*/ 45208 w 270422"/>
                <a:gd name="connsiteY17" fmla="*/ 757238 h 1266825"/>
                <a:gd name="connsiteX18" fmla="*/ 40446 w 270422"/>
                <a:gd name="connsiteY18" fmla="*/ 733425 h 1266825"/>
                <a:gd name="connsiteX19" fmla="*/ 30921 w 270422"/>
                <a:gd name="connsiteY19" fmla="*/ 776288 h 1266825"/>
                <a:gd name="connsiteX20" fmla="*/ 21396 w 270422"/>
                <a:gd name="connsiteY20" fmla="*/ 852488 h 1266825"/>
                <a:gd name="connsiteX21" fmla="*/ 16633 w 270422"/>
                <a:gd name="connsiteY21" fmla="*/ 871538 h 1266825"/>
                <a:gd name="connsiteX22" fmla="*/ 21396 w 270422"/>
                <a:gd name="connsiteY22" fmla="*/ 838200 h 1266825"/>
                <a:gd name="connsiteX23" fmla="*/ 35683 w 270422"/>
                <a:gd name="connsiteY23" fmla="*/ 923925 h 1266825"/>
                <a:gd name="connsiteX24" fmla="*/ 30921 w 270422"/>
                <a:gd name="connsiteY24" fmla="*/ 966788 h 1266825"/>
                <a:gd name="connsiteX25" fmla="*/ 35683 w 270422"/>
                <a:gd name="connsiteY25" fmla="*/ 1019175 h 1266825"/>
                <a:gd name="connsiteX26" fmla="*/ 45208 w 270422"/>
                <a:gd name="connsiteY26" fmla="*/ 1257300 h 1266825"/>
                <a:gd name="connsiteX27" fmla="*/ 49971 w 270422"/>
                <a:gd name="connsiteY27" fmla="*/ 1147763 h 1266825"/>
                <a:gd name="connsiteX28" fmla="*/ 45208 w 270422"/>
                <a:gd name="connsiteY28" fmla="*/ 1090613 h 1266825"/>
                <a:gd name="connsiteX29" fmla="*/ 35683 w 270422"/>
                <a:gd name="connsiteY29" fmla="*/ 1166813 h 1266825"/>
                <a:gd name="connsiteX30" fmla="*/ 7108 w 270422"/>
                <a:gd name="connsiteY30" fmla="*/ 1033463 h 1266825"/>
                <a:gd name="connsiteX31" fmla="*/ 16633 w 270422"/>
                <a:gd name="connsiteY31" fmla="*/ 1138238 h 1266825"/>
                <a:gd name="connsiteX32" fmla="*/ 40446 w 270422"/>
                <a:gd name="connsiteY32" fmla="*/ 1266825 h 1266825"/>
                <a:gd name="connsiteX33" fmla="*/ 45208 w 270422"/>
                <a:gd name="connsiteY33" fmla="*/ 1076325 h 1266825"/>
                <a:gd name="connsiteX34" fmla="*/ 49971 w 270422"/>
                <a:gd name="connsiteY34" fmla="*/ 1143000 h 1266825"/>
                <a:gd name="connsiteX35" fmla="*/ 35683 w 270422"/>
                <a:gd name="connsiteY35" fmla="*/ 1162050 h 1266825"/>
                <a:gd name="connsiteX36" fmla="*/ 21396 w 270422"/>
                <a:gd name="connsiteY36" fmla="*/ 942975 h 1266825"/>
                <a:gd name="connsiteX37" fmla="*/ 16633 w 270422"/>
                <a:gd name="connsiteY37" fmla="*/ 857250 h 1266825"/>
                <a:gd name="connsiteX38" fmla="*/ 30921 w 270422"/>
                <a:gd name="connsiteY38" fmla="*/ 795338 h 1266825"/>
                <a:gd name="connsiteX39" fmla="*/ 35683 w 270422"/>
                <a:gd name="connsiteY39" fmla="*/ 771525 h 1266825"/>
                <a:gd name="connsiteX40" fmla="*/ 40446 w 270422"/>
                <a:gd name="connsiteY40" fmla="*/ 752475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422" h="1266825">
                  <a:moveTo>
                    <a:pt x="259521" y="23813"/>
                  </a:moveTo>
                  <a:cubicBezTo>
                    <a:pt x="261108" y="15875"/>
                    <a:pt x="272378" y="0"/>
                    <a:pt x="264283" y="0"/>
                  </a:cubicBezTo>
                  <a:cubicBezTo>
                    <a:pt x="255734" y="0"/>
                    <a:pt x="259116" y="16458"/>
                    <a:pt x="254758" y="23813"/>
                  </a:cubicBezTo>
                  <a:cubicBezTo>
                    <a:pt x="176274" y="156255"/>
                    <a:pt x="168650" y="161591"/>
                    <a:pt x="221421" y="61913"/>
                  </a:cubicBezTo>
                  <a:cubicBezTo>
                    <a:pt x="224099" y="56854"/>
                    <a:pt x="227771" y="52388"/>
                    <a:pt x="230946" y="47625"/>
                  </a:cubicBezTo>
                  <a:cubicBezTo>
                    <a:pt x="261123" y="67744"/>
                    <a:pt x="227564" y="51925"/>
                    <a:pt x="269046" y="38100"/>
                  </a:cubicBezTo>
                  <a:cubicBezTo>
                    <a:pt x="274476" y="36290"/>
                    <a:pt x="262279" y="47373"/>
                    <a:pt x="259521" y="52388"/>
                  </a:cubicBezTo>
                  <a:cubicBezTo>
                    <a:pt x="244805" y="79144"/>
                    <a:pt x="216658" y="133350"/>
                    <a:pt x="216658" y="133350"/>
                  </a:cubicBezTo>
                  <a:cubicBezTo>
                    <a:pt x="205785" y="176841"/>
                    <a:pt x="201274" y="192317"/>
                    <a:pt x="192846" y="242888"/>
                  </a:cubicBezTo>
                  <a:cubicBezTo>
                    <a:pt x="188897" y="266584"/>
                    <a:pt x="186075" y="290460"/>
                    <a:pt x="183321" y="314325"/>
                  </a:cubicBezTo>
                  <a:cubicBezTo>
                    <a:pt x="181311" y="331744"/>
                    <a:pt x="181605" y="349445"/>
                    <a:pt x="178558" y="366713"/>
                  </a:cubicBezTo>
                  <a:cubicBezTo>
                    <a:pt x="176813" y="376600"/>
                    <a:pt x="171675" y="385602"/>
                    <a:pt x="169033" y="395288"/>
                  </a:cubicBezTo>
                  <a:cubicBezTo>
                    <a:pt x="166903" y="403097"/>
                    <a:pt x="166965" y="411467"/>
                    <a:pt x="164271" y="419100"/>
                  </a:cubicBezTo>
                  <a:cubicBezTo>
                    <a:pt x="143115" y="479042"/>
                    <a:pt x="146203" y="461423"/>
                    <a:pt x="126171" y="504825"/>
                  </a:cubicBezTo>
                  <a:cubicBezTo>
                    <a:pt x="121105" y="515802"/>
                    <a:pt x="118219" y="527866"/>
                    <a:pt x="111883" y="538163"/>
                  </a:cubicBezTo>
                  <a:cubicBezTo>
                    <a:pt x="105385" y="548722"/>
                    <a:pt x="96008" y="557213"/>
                    <a:pt x="88071" y="566738"/>
                  </a:cubicBezTo>
                  <a:cubicBezTo>
                    <a:pt x="78546" y="588963"/>
                    <a:pt x="61789" y="609342"/>
                    <a:pt x="59496" y="633413"/>
                  </a:cubicBezTo>
                  <a:cubicBezTo>
                    <a:pt x="49204" y="741483"/>
                    <a:pt x="56539" y="700587"/>
                    <a:pt x="45208" y="757238"/>
                  </a:cubicBezTo>
                  <a:cubicBezTo>
                    <a:pt x="43621" y="749300"/>
                    <a:pt x="45303" y="726949"/>
                    <a:pt x="40446" y="733425"/>
                  </a:cubicBezTo>
                  <a:cubicBezTo>
                    <a:pt x="31664" y="745134"/>
                    <a:pt x="33233" y="761836"/>
                    <a:pt x="30921" y="776288"/>
                  </a:cubicBezTo>
                  <a:cubicBezTo>
                    <a:pt x="26877" y="801564"/>
                    <a:pt x="25193" y="827174"/>
                    <a:pt x="21396" y="852488"/>
                  </a:cubicBezTo>
                  <a:cubicBezTo>
                    <a:pt x="20425" y="858961"/>
                    <a:pt x="15707" y="878018"/>
                    <a:pt x="16633" y="871538"/>
                  </a:cubicBezTo>
                  <a:lnTo>
                    <a:pt x="21396" y="838200"/>
                  </a:lnTo>
                  <a:cubicBezTo>
                    <a:pt x="26158" y="866775"/>
                    <a:pt x="33543" y="895035"/>
                    <a:pt x="35683" y="923925"/>
                  </a:cubicBezTo>
                  <a:cubicBezTo>
                    <a:pt x="36745" y="938261"/>
                    <a:pt x="30921" y="952412"/>
                    <a:pt x="30921" y="966788"/>
                  </a:cubicBezTo>
                  <a:cubicBezTo>
                    <a:pt x="30921" y="984322"/>
                    <a:pt x="34096" y="1001713"/>
                    <a:pt x="35683" y="1019175"/>
                  </a:cubicBezTo>
                  <a:cubicBezTo>
                    <a:pt x="38858" y="1098550"/>
                    <a:pt x="36435" y="1178347"/>
                    <a:pt x="45208" y="1257300"/>
                  </a:cubicBezTo>
                  <a:cubicBezTo>
                    <a:pt x="49244" y="1293623"/>
                    <a:pt x="49971" y="1184310"/>
                    <a:pt x="49971" y="1147763"/>
                  </a:cubicBezTo>
                  <a:cubicBezTo>
                    <a:pt x="49971" y="1128647"/>
                    <a:pt x="46796" y="1109663"/>
                    <a:pt x="45208" y="1090613"/>
                  </a:cubicBezTo>
                  <a:cubicBezTo>
                    <a:pt x="42033" y="1116013"/>
                    <a:pt x="49882" y="1188112"/>
                    <a:pt x="35683" y="1166813"/>
                  </a:cubicBezTo>
                  <a:cubicBezTo>
                    <a:pt x="10467" y="1128989"/>
                    <a:pt x="32324" y="1071287"/>
                    <a:pt x="7108" y="1033463"/>
                  </a:cubicBezTo>
                  <a:cubicBezTo>
                    <a:pt x="-12345" y="1004284"/>
                    <a:pt x="14010" y="1103267"/>
                    <a:pt x="16633" y="1138238"/>
                  </a:cubicBezTo>
                  <a:cubicBezTo>
                    <a:pt x="24633" y="1244906"/>
                    <a:pt x="8478" y="1194897"/>
                    <a:pt x="40446" y="1266825"/>
                  </a:cubicBezTo>
                  <a:cubicBezTo>
                    <a:pt x="42033" y="1203325"/>
                    <a:pt x="40336" y="1139658"/>
                    <a:pt x="45208" y="1076325"/>
                  </a:cubicBezTo>
                  <a:cubicBezTo>
                    <a:pt x="46917" y="1054109"/>
                    <a:pt x="52432" y="1120855"/>
                    <a:pt x="49971" y="1143000"/>
                  </a:cubicBezTo>
                  <a:cubicBezTo>
                    <a:pt x="49094" y="1150889"/>
                    <a:pt x="40446" y="1155700"/>
                    <a:pt x="35683" y="1162050"/>
                  </a:cubicBezTo>
                  <a:cubicBezTo>
                    <a:pt x="1699" y="1077093"/>
                    <a:pt x="28484" y="1152079"/>
                    <a:pt x="21396" y="942975"/>
                  </a:cubicBezTo>
                  <a:cubicBezTo>
                    <a:pt x="20426" y="914372"/>
                    <a:pt x="18221" y="885825"/>
                    <a:pt x="16633" y="857250"/>
                  </a:cubicBezTo>
                  <a:cubicBezTo>
                    <a:pt x="21396" y="836613"/>
                    <a:pt x="26326" y="816013"/>
                    <a:pt x="30921" y="795338"/>
                  </a:cubicBezTo>
                  <a:cubicBezTo>
                    <a:pt x="32677" y="787436"/>
                    <a:pt x="33927" y="779427"/>
                    <a:pt x="35683" y="771525"/>
                  </a:cubicBezTo>
                  <a:cubicBezTo>
                    <a:pt x="37103" y="765135"/>
                    <a:pt x="40446" y="752475"/>
                    <a:pt x="40446" y="752475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292B5474-38A5-A6FB-F082-70DA862BB3B7}"/>
                </a:ext>
              </a:extLst>
            </p:cNvPr>
            <p:cNvSpPr/>
            <p:nvPr/>
          </p:nvSpPr>
          <p:spPr bwMode="auto">
            <a:xfrm>
              <a:off x="6153063" y="2921841"/>
              <a:ext cx="290956" cy="1426322"/>
            </a:xfrm>
            <a:custGeom>
              <a:avLst/>
              <a:gdLst>
                <a:gd name="connsiteX0" fmla="*/ 28662 w 290956"/>
                <a:gd name="connsiteY0" fmla="*/ 173784 h 1426322"/>
                <a:gd name="connsiteX1" fmla="*/ 19137 w 290956"/>
                <a:gd name="connsiteY1" fmla="*/ 202359 h 1426322"/>
                <a:gd name="connsiteX2" fmla="*/ 14375 w 290956"/>
                <a:gd name="connsiteY2" fmla="*/ 188072 h 1426322"/>
                <a:gd name="connsiteX3" fmla="*/ 19137 w 290956"/>
                <a:gd name="connsiteY3" fmla="*/ 221409 h 1426322"/>
                <a:gd name="connsiteX4" fmla="*/ 23900 w 290956"/>
                <a:gd name="connsiteY4" fmla="*/ 197597 h 1426322"/>
                <a:gd name="connsiteX5" fmla="*/ 28662 w 290956"/>
                <a:gd name="connsiteY5" fmla="*/ 169022 h 1426322"/>
                <a:gd name="connsiteX6" fmla="*/ 38187 w 290956"/>
                <a:gd name="connsiteY6" fmla="*/ 216647 h 1426322"/>
                <a:gd name="connsiteX7" fmla="*/ 23900 w 290956"/>
                <a:gd name="connsiteY7" fmla="*/ 111872 h 1426322"/>
                <a:gd name="connsiteX8" fmla="*/ 19137 w 290956"/>
                <a:gd name="connsiteY8" fmla="*/ 26147 h 1426322"/>
                <a:gd name="connsiteX9" fmla="*/ 23900 w 290956"/>
                <a:gd name="connsiteY9" fmla="*/ 45197 h 1426322"/>
                <a:gd name="connsiteX10" fmla="*/ 28662 w 290956"/>
                <a:gd name="connsiteY10" fmla="*/ 59484 h 1426322"/>
                <a:gd name="connsiteX11" fmla="*/ 38187 w 290956"/>
                <a:gd name="connsiteY11" fmla="*/ 392859 h 1426322"/>
                <a:gd name="connsiteX12" fmla="*/ 33425 w 290956"/>
                <a:gd name="connsiteY12" fmla="*/ 511922 h 1426322"/>
                <a:gd name="connsiteX13" fmla="*/ 19137 w 290956"/>
                <a:gd name="connsiteY13" fmla="*/ 583359 h 1426322"/>
                <a:gd name="connsiteX14" fmla="*/ 33425 w 290956"/>
                <a:gd name="connsiteY14" fmla="*/ 545259 h 1426322"/>
                <a:gd name="connsiteX15" fmla="*/ 42950 w 290956"/>
                <a:gd name="connsiteY15" fmla="*/ 507159 h 1426322"/>
                <a:gd name="connsiteX16" fmla="*/ 47712 w 290956"/>
                <a:gd name="connsiteY16" fmla="*/ 573834 h 1426322"/>
                <a:gd name="connsiteX17" fmla="*/ 52475 w 290956"/>
                <a:gd name="connsiteY17" fmla="*/ 650034 h 1426322"/>
                <a:gd name="connsiteX18" fmla="*/ 71525 w 290956"/>
                <a:gd name="connsiteY18" fmla="*/ 688134 h 1426322"/>
                <a:gd name="connsiteX19" fmla="*/ 85812 w 290956"/>
                <a:gd name="connsiteY19" fmla="*/ 840534 h 1426322"/>
                <a:gd name="connsiteX20" fmla="*/ 66762 w 290956"/>
                <a:gd name="connsiteY20" fmla="*/ 816722 h 1426322"/>
                <a:gd name="connsiteX21" fmla="*/ 76287 w 290956"/>
                <a:gd name="connsiteY21" fmla="*/ 916734 h 1426322"/>
                <a:gd name="connsiteX22" fmla="*/ 114387 w 290956"/>
                <a:gd name="connsiteY22" fmla="*/ 1145334 h 1426322"/>
                <a:gd name="connsiteX23" fmla="*/ 128675 w 290956"/>
                <a:gd name="connsiteY23" fmla="*/ 1064372 h 1426322"/>
                <a:gd name="connsiteX24" fmla="*/ 147725 w 290956"/>
                <a:gd name="connsiteY24" fmla="*/ 1050084 h 1426322"/>
                <a:gd name="connsiteX25" fmla="*/ 214400 w 290956"/>
                <a:gd name="connsiteY25" fmla="*/ 1245347 h 1426322"/>
                <a:gd name="connsiteX26" fmla="*/ 238212 w 290956"/>
                <a:gd name="connsiteY26" fmla="*/ 1288209 h 1426322"/>
                <a:gd name="connsiteX27" fmla="*/ 171537 w 290956"/>
                <a:gd name="connsiteY27" fmla="*/ 1140572 h 1426322"/>
                <a:gd name="connsiteX28" fmla="*/ 252500 w 290956"/>
                <a:gd name="connsiteY28" fmla="*/ 1397747 h 1426322"/>
                <a:gd name="connsiteX29" fmla="*/ 281075 w 290956"/>
                <a:gd name="connsiteY29" fmla="*/ 1426322 h 1426322"/>
                <a:gd name="connsiteX30" fmla="*/ 166775 w 290956"/>
                <a:gd name="connsiteY30" fmla="*/ 1154859 h 1426322"/>
                <a:gd name="connsiteX31" fmla="*/ 147725 w 290956"/>
                <a:gd name="connsiteY31" fmla="*/ 1097709 h 1426322"/>
                <a:gd name="connsiteX32" fmla="*/ 276312 w 290956"/>
                <a:gd name="connsiteY32" fmla="*/ 1378697 h 1426322"/>
                <a:gd name="connsiteX33" fmla="*/ 290600 w 290956"/>
                <a:gd name="connsiteY33" fmla="*/ 1397747 h 1426322"/>
                <a:gd name="connsiteX34" fmla="*/ 223925 w 290956"/>
                <a:gd name="connsiteY34" fmla="*/ 1226297 h 1426322"/>
                <a:gd name="connsiteX35" fmla="*/ 157250 w 290956"/>
                <a:gd name="connsiteY35" fmla="*/ 1083422 h 1426322"/>
                <a:gd name="connsiteX36" fmla="*/ 223925 w 290956"/>
                <a:gd name="connsiteY36" fmla="*/ 1192959 h 1426322"/>
                <a:gd name="connsiteX37" fmla="*/ 242975 w 290956"/>
                <a:gd name="connsiteY37" fmla="*/ 1273922 h 1426322"/>
                <a:gd name="connsiteX38" fmla="*/ 209637 w 290956"/>
                <a:gd name="connsiteY38" fmla="*/ 1178672 h 1426322"/>
                <a:gd name="connsiteX39" fmla="*/ 147725 w 290956"/>
                <a:gd name="connsiteY39" fmla="*/ 1045322 h 1426322"/>
                <a:gd name="connsiteX40" fmla="*/ 109625 w 290956"/>
                <a:gd name="connsiteY40" fmla="*/ 926259 h 1426322"/>
                <a:gd name="connsiteX41" fmla="*/ 166775 w 290956"/>
                <a:gd name="connsiteY41" fmla="*/ 1069134 h 1426322"/>
                <a:gd name="connsiteX42" fmla="*/ 190587 w 290956"/>
                <a:gd name="connsiteY42" fmla="*/ 1159622 h 1426322"/>
                <a:gd name="connsiteX43" fmla="*/ 147725 w 290956"/>
                <a:gd name="connsiteY43" fmla="*/ 1073897 h 1426322"/>
                <a:gd name="connsiteX44" fmla="*/ 128675 w 290956"/>
                <a:gd name="connsiteY44" fmla="*/ 1045322 h 1426322"/>
                <a:gd name="connsiteX45" fmla="*/ 176300 w 290956"/>
                <a:gd name="connsiteY45" fmla="*/ 1178672 h 1426322"/>
                <a:gd name="connsiteX46" fmla="*/ 209637 w 290956"/>
                <a:gd name="connsiteY46" fmla="*/ 1231059 h 1426322"/>
                <a:gd name="connsiteX47" fmla="*/ 166775 w 290956"/>
                <a:gd name="connsiteY47" fmla="*/ 1078659 h 1426322"/>
                <a:gd name="connsiteX48" fmla="*/ 152487 w 290956"/>
                <a:gd name="connsiteY48" fmla="*/ 1054847 h 1426322"/>
                <a:gd name="connsiteX49" fmla="*/ 195350 w 290956"/>
                <a:gd name="connsiteY49" fmla="*/ 1192959 h 1426322"/>
                <a:gd name="connsiteX50" fmla="*/ 228687 w 290956"/>
                <a:gd name="connsiteY50" fmla="*/ 1288209 h 1426322"/>
                <a:gd name="connsiteX51" fmla="*/ 247737 w 290956"/>
                <a:gd name="connsiteY51" fmla="*/ 1326309 h 1426322"/>
                <a:gd name="connsiteX52" fmla="*/ 200112 w 290956"/>
                <a:gd name="connsiteY52" fmla="*/ 1202484 h 1426322"/>
                <a:gd name="connsiteX53" fmla="*/ 152487 w 290956"/>
                <a:gd name="connsiteY53" fmla="*/ 1107234 h 1426322"/>
                <a:gd name="connsiteX54" fmla="*/ 147725 w 290956"/>
                <a:gd name="connsiteY54" fmla="*/ 1140572 h 1426322"/>
                <a:gd name="connsiteX55" fmla="*/ 123912 w 290956"/>
                <a:gd name="connsiteY55" fmla="*/ 1054847 h 1426322"/>
                <a:gd name="connsiteX56" fmla="*/ 109625 w 290956"/>
                <a:gd name="connsiteY56" fmla="*/ 1021509 h 1426322"/>
                <a:gd name="connsiteX57" fmla="*/ 71525 w 290956"/>
                <a:gd name="connsiteY57" fmla="*/ 897684 h 1426322"/>
                <a:gd name="connsiteX58" fmla="*/ 52475 w 290956"/>
                <a:gd name="connsiteY58" fmla="*/ 792909 h 1426322"/>
                <a:gd name="connsiteX59" fmla="*/ 28662 w 290956"/>
                <a:gd name="connsiteY59" fmla="*/ 554784 h 1426322"/>
                <a:gd name="connsiteX60" fmla="*/ 14375 w 290956"/>
                <a:gd name="connsiteY60" fmla="*/ 483347 h 1426322"/>
                <a:gd name="connsiteX61" fmla="*/ 9612 w 290956"/>
                <a:gd name="connsiteY61" fmla="*/ 450009 h 1426322"/>
                <a:gd name="connsiteX62" fmla="*/ 4850 w 290956"/>
                <a:gd name="connsiteY62" fmla="*/ 369047 h 1426322"/>
                <a:gd name="connsiteX63" fmla="*/ 19137 w 290956"/>
                <a:gd name="connsiteY63" fmla="*/ 245222 h 1426322"/>
                <a:gd name="connsiteX64" fmla="*/ 28662 w 290956"/>
                <a:gd name="connsiteY64" fmla="*/ 211884 h 1426322"/>
                <a:gd name="connsiteX65" fmla="*/ 4850 w 290956"/>
                <a:gd name="connsiteY65" fmla="*/ 126159 h 1426322"/>
                <a:gd name="connsiteX66" fmla="*/ 87 w 290956"/>
                <a:gd name="connsiteY66" fmla="*/ 111872 h 1426322"/>
                <a:gd name="connsiteX67" fmla="*/ 33425 w 290956"/>
                <a:gd name="connsiteY67" fmla="*/ 335709 h 1426322"/>
                <a:gd name="connsiteX68" fmla="*/ 38187 w 290956"/>
                <a:gd name="connsiteY68" fmla="*/ 192834 h 1426322"/>
                <a:gd name="connsiteX69" fmla="*/ 33425 w 290956"/>
                <a:gd name="connsiteY69" fmla="*/ 130922 h 1426322"/>
                <a:gd name="connsiteX70" fmla="*/ 52475 w 290956"/>
                <a:gd name="connsiteY70" fmla="*/ 249984 h 142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90956" h="1426322">
                  <a:moveTo>
                    <a:pt x="28662" y="173784"/>
                  </a:moveTo>
                  <a:cubicBezTo>
                    <a:pt x="25487" y="183309"/>
                    <a:pt x="26236" y="195259"/>
                    <a:pt x="19137" y="202359"/>
                  </a:cubicBezTo>
                  <a:cubicBezTo>
                    <a:pt x="15588" y="205909"/>
                    <a:pt x="14375" y="183052"/>
                    <a:pt x="14375" y="188072"/>
                  </a:cubicBezTo>
                  <a:cubicBezTo>
                    <a:pt x="14375" y="199297"/>
                    <a:pt x="17550" y="210297"/>
                    <a:pt x="19137" y="221409"/>
                  </a:cubicBezTo>
                  <a:cubicBezTo>
                    <a:pt x="20725" y="213472"/>
                    <a:pt x="22452" y="205561"/>
                    <a:pt x="23900" y="197597"/>
                  </a:cubicBezTo>
                  <a:cubicBezTo>
                    <a:pt x="25627" y="188096"/>
                    <a:pt x="22868" y="161297"/>
                    <a:pt x="28662" y="169022"/>
                  </a:cubicBezTo>
                  <a:cubicBezTo>
                    <a:pt x="38375" y="181974"/>
                    <a:pt x="39531" y="232780"/>
                    <a:pt x="38187" y="216647"/>
                  </a:cubicBezTo>
                  <a:cubicBezTo>
                    <a:pt x="35260" y="181521"/>
                    <a:pt x="28662" y="146797"/>
                    <a:pt x="23900" y="111872"/>
                  </a:cubicBezTo>
                  <a:cubicBezTo>
                    <a:pt x="22312" y="83297"/>
                    <a:pt x="19137" y="54766"/>
                    <a:pt x="19137" y="26147"/>
                  </a:cubicBezTo>
                  <a:cubicBezTo>
                    <a:pt x="19137" y="19602"/>
                    <a:pt x="22102" y="38903"/>
                    <a:pt x="23900" y="45197"/>
                  </a:cubicBezTo>
                  <a:cubicBezTo>
                    <a:pt x="25279" y="50024"/>
                    <a:pt x="27075" y="54722"/>
                    <a:pt x="28662" y="59484"/>
                  </a:cubicBezTo>
                  <a:cubicBezTo>
                    <a:pt x="96685" y="-76557"/>
                    <a:pt x="45667" y="15107"/>
                    <a:pt x="38187" y="392859"/>
                  </a:cubicBezTo>
                  <a:cubicBezTo>
                    <a:pt x="37401" y="432571"/>
                    <a:pt x="37377" y="472400"/>
                    <a:pt x="33425" y="511922"/>
                  </a:cubicBezTo>
                  <a:cubicBezTo>
                    <a:pt x="31009" y="536085"/>
                    <a:pt x="19137" y="559075"/>
                    <a:pt x="19137" y="583359"/>
                  </a:cubicBezTo>
                  <a:cubicBezTo>
                    <a:pt x="19137" y="596923"/>
                    <a:pt x="29379" y="558205"/>
                    <a:pt x="33425" y="545259"/>
                  </a:cubicBezTo>
                  <a:cubicBezTo>
                    <a:pt x="37330" y="532764"/>
                    <a:pt x="39775" y="519859"/>
                    <a:pt x="42950" y="507159"/>
                  </a:cubicBezTo>
                  <a:cubicBezTo>
                    <a:pt x="44537" y="529384"/>
                    <a:pt x="46230" y="551602"/>
                    <a:pt x="47712" y="573834"/>
                  </a:cubicBezTo>
                  <a:cubicBezTo>
                    <a:pt x="49405" y="599227"/>
                    <a:pt x="47284" y="625119"/>
                    <a:pt x="52475" y="650034"/>
                  </a:cubicBezTo>
                  <a:cubicBezTo>
                    <a:pt x="55371" y="663935"/>
                    <a:pt x="65175" y="675434"/>
                    <a:pt x="71525" y="688134"/>
                  </a:cubicBezTo>
                  <a:cubicBezTo>
                    <a:pt x="98090" y="887375"/>
                    <a:pt x="64484" y="621926"/>
                    <a:pt x="85812" y="840534"/>
                  </a:cubicBezTo>
                  <a:cubicBezTo>
                    <a:pt x="98545" y="971051"/>
                    <a:pt x="118273" y="1030120"/>
                    <a:pt x="66762" y="816722"/>
                  </a:cubicBezTo>
                  <a:cubicBezTo>
                    <a:pt x="69937" y="850059"/>
                    <a:pt x="71711" y="883560"/>
                    <a:pt x="76287" y="916734"/>
                  </a:cubicBezTo>
                  <a:cubicBezTo>
                    <a:pt x="88256" y="1003509"/>
                    <a:pt x="100018" y="1066304"/>
                    <a:pt x="114387" y="1145334"/>
                  </a:cubicBezTo>
                  <a:cubicBezTo>
                    <a:pt x="119150" y="1118347"/>
                    <a:pt x="119622" y="1090238"/>
                    <a:pt x="128675" y="1064372"/>
                  </a:cubicBezTo>
                  <a:cubicBezTo>
                    <a:pt x="131297" y="1056880"/>
                    <a:pt x="143399" y="1043429"/>
                    <a:pt x="147725" y="1050084"/>
                  </a:cubicBezTo>
                  <a:cubicBezTo>
                    <a:pt x="189538" y="1114413"/>
                    <a:pt x="189060" y="1176930"/>
                    <a:pt x="214400" y="1245347"/>
                  </a:cubicBezTo>
                  <a:cubicBezTo>
                    <a:pt x="220077" y="1260674"/>
                    <a:pt x="241224" y="1304273"/>
                    <a:pt x="238212" y="1288209"/>
                  </a:cubicBezTo>
                  <a:cubicBezTo>
                    <a:pt x="217514" y="1177825"/>
                    <a:pt x="222624" y="1191659"/>
                    <a:pt x="171537" y="1140572"/>
                  </a:cubicBezTo>
                  <a:cubicBezTo>
                    <a:pt x="192901" y="1223655"/>
                    <a:pt x="209051" y="1320159"/>
                    <a:pt x="252500" y="1397747"/>
                  </a:cubicBezTo>
                  <a:cubicBezTo>
                    <a:pt x="259082" y="1409500"/>
                    <a:pt x="271550" y="1416797"/>
                    <a:pt x="281075" y="1426322"/>
                  </a:cubicBezTo>
                  <a:cubicBezTo>
                    <a:pt x="242975" y="1335834"/>
                    <a:pt x="197823" y="1248002"/>
                    <a:pt x="166775" y="1154859"/>
                  </a:cubicBezTo>
                  <a:cubicBezTo>
                    <a:pt x="160425" y="1135809"/>
                    <a:pt x="138899" y="1079672"/>
                    <a:pt x="147725" y="1097709"/>
                  </a:cubicBezTo>
                  <a:cubicBezTo>
                    <a:pt x="193001" y="1190229"/>
                    <a:pt x="214508" y="1296295"/>
                    <a:pt x="276312" y="1378697"/>
                  </a:cubicBezTo>
                  <a:cubicBezTo>
                    <a:pt x="281075" y="1385047"/>
                    <a:pt x="293180" y="1405253"/>
                    <a:pt x="290600" y="1397747"/>
                  </a:cubicBezTo>
                  <a:cubicBezTo>
                    <a:pt x="270666" y="1339758"/>
                    <a:pt x="247873" y="1282747"/>
                    <a:pt x="223925" y="1226297"/>
                  </a:cubicBezTo>
                  <a:cubicBezTo>
                    <a:pt x="203399" y="1177915"/>
                    <a:pt x="157250" y="1135978"/>
                    <a:pt x="157250" y="1083422"/>
                  </a:cubicBezTo>
                  <a:cubicBezTo>
                    <a:pt x="157250" y="1040677"/>
                    <a:pt x="223925" y="1192959"/>
                    <a:pt x="223925" y="1192959"/>
                  </a:cubicBezTo>
                  <a:cubicBezTo>
                    <a:pt x="230275" y="1219947"/>
                    <a:pt x="262580" y="1293526"/>
                    <a:pt x="242975" y="1273922"/>
                  </a:cubicBezTo>
                  <a:cubicBezTo>
                    <a:pt x="219188" y="1250137"/>
                    <a:pt x="222575" y="1209723"/>
                    <a:pt x="209637" y="1178672"/>
                  </a:cubicBezTo>
                  <a:cubicBezTo>
                    <a:pt x="190788" y="1133435"/>
                    <a:pt x="165777" y="1090883"/>
                    <a:pt x="147725" y="1045322"/>
                  </a:cubicBezTo>
                  <a:cubicBezTo>
                    <a:pt x="132375" y="1006582"/>
                    <a:pt x="83594" y="893720"/>
                    <a:pt x="109625" y="926259"/>
                  </a:cubicBezTo>
                  <a:cubicBezTo>
                    <a:pt x="141668" y="966312"/>
                    <a:pt x="149962" y="1020674"/>
                    <a:pt x="166775" y="1069134"/>
                  </a:cubicBezTo>
                  <a:cubicBezTo>
                    <a:pt x="176998" y="1098601"/>
                    <a:pt x="220845" y="1152057"/>
                    <a:pt x="190587" y="1159622"/>
                  </a:cubicBezTo>
                  <a:cubicBezTo>
                    <a:pt x="159593" y="1167371"/>
                    <a:pt x="165446" y="1100479"/>
                    <a:pt x="147725" y="1073897"/>
                  </a:cubicBezTo>
                  <a:lnTo>
                    <a:pt x="128675" y="1045322"/>
                  </a:lnTo>
                  <a:cubicBezTo>
                    <a:pt x="141385" y="1096168"/>
                    <a:pt x="143075" y="1105991"/>
                    <a:pt x="176300" y="1178672"/>
                  </a:cubicBezTo>
                  <a:cubicBezTo>
                    <a:pt x="184906" y="1197497"/>
                    <a:pt x="198525" y="1213597"/>
                    <a:pt x="209637" y="1231059"/>
                  </a:cubicBezTo>
                  <a:cubicBezTo>
                    <a:pt x="195350" y="1180259"/>
                    <a:pt x="183055" y="1128856"/>
                    <a:pt x="166775" y="1078659"/>
                  </a:cubicBezTo>
                  <a:cubicBezTo>
                    <a:pt x="163919" y="1069854"/>
                    <a:pt x="150242" y="1045867"/>
                    <a:pt x="152487" y="1054847"/>
                  </a:cubicBezTo>
                  <a:cubicBezTo>
                    <a:pt x="164178" y="1101611"/>
                    <a:pt x="180388" y="1147137"/>
                    <a:pt x="195350" y="1192959"/>
                  </a:cubicBezTo>
                  <a:cubicBezTo>
                    <a:pt x="205791" y="1224936"/>
                    <a:pt x="216387" y="1256900"/>
                    <a:pt x="228687" y="1288209"/>
                  </a:cubicBezTo>
                  <a:cubicBezTo>
                    <a:pt x="233879" y="1301425"/>
                    <a:pt x="252227" y="1339779"/>
                    <a:pt x="247737" y="1326309"/>
                  </a:cubicBezTo>
                  <a:cubicBezTo>
                    <a:pt x="233753" y="1284356"/>
                    <a:pt x="216704" y="1243476"/>
                    <a:pt x="200112" y="1202484"/>
                  </a:cubicBezTo>
                  <a:cubicBezTo>
                    <a:pt x="169529" y="1126926"/>
                    <a:pt x="181711" y="1146198"/>
                    <a:pt x="152487" y="1107234"/>
                  </a:cubicBezTo>
                  <a:cubicBezTo>
                    <a:pt x="177030" y="1205406"/>
                    <a:pt x="227485" y="1385549"/>
                    <a:pt x="147725" y="1140572"/>
                  </a:cubicBezTo>
                  <a:cubicBezTo>
                    <a:pt x="138544" y="1112372"/>
                    <a:pt x="132951" y="1083093"/>
                    <a:pt x="123912" y="1054847"/>
                  </a:cubicBezTo>
                  <a:cubicBezTo>
                    <a:pt x="120227" y="1043332"/>
                    <a:pt x="113805" y="1032854"/>
                    <a:pt x="109625" y="1021509"/>
                  </a:cubicBezTo>
                  <a:cubicBezTo>
                    <a:pt x="92850" y="975975"/>
                    <a:pt x="85059" y="945055"/>
                    <a:pt x="71525" y="897684"/>
                  </a:cubicBezTo>
                  <a:cubicBezTo>
                    <a:pt x="59992" y="793896"/>
                    <a:pt x="76523" y="927580"/>
                    <a:pt x="52475" y="792909"/>
                  </a:cubicBezTo>
                  <a:cubicBezTo>
                    <a:pt x="38740" y="715992"/>
                    <a:pt x="37665" y="629809"/>
                    <a:pt x="28662" y="554784"/>
                  </a:cubicBezTo>
                  <a:cubicBezTo>
                    <a:pt x="25769" y="530673"/>
                    <a:pt x="18719" y="507239"/>
                    <a:pt x="14375" y="483347"/>
                  </a:cubicBezTo>
                  <a:cubicBezTo>
                    <a:pt x="12367" y="472303"/>
                    <a:pt x="11200" y="461122"/>
                    <a:pt x="9612" y="450009"/>
                  </a:cubicBezTo>
                  <a:cubicBezTo>
                    <a:pt x="8025" y="423022"/>
                    <a:pt x="4120" y="396071"/>
                    <a:pt x="4850" y="369047"/>
                  </a:cubicBezTo>
                  <a:cubicBezTo>
                    <a:pt x="4981" y="364187"/>
                    <a:pt x="12263" y="275009"/>
                    <a:pt x="19137" y="245222"/>
                  </a:cubicBezTo>
                  <a:cubicBezTo>
                    <a:pt x="21736" y="233961"/>
                    <a:pt x="25487" y="222997"/>
                    <a:pt x="28662" y="211884"/>
                  </a:cubicBezTo>
                  <a:cubicBezTo>
                    <a:pt x="20725" y="183309"/>
                    <a:pt x="12997" y="154675"/>
                    <a:pt x="4850" y="126159"/>
                  </a:cubicBezTo>
                  <a:cubicBezTo>
                    <a:pt x="3471" y="121332"/>
                    <a:pt x="-649" y="106906"/>
                    <a:pt x="87" y="111872"/>
                  </a:cubicBezTo>
                  <a:cubicBezTo>
                    <a:pt x="40491" y="384597"/>
                    <a:pt x="11436" y="148800"/>
                    <a:pt x="33425" y="335709"/>
                  </a:cubicBezTo>
                  <a:cubicBezTo>
                    <a:pt x="35012" y="288084"/>
                    <a:pt x="38187" y="240485"/>
                    <a:pt x="38187" y="192834"/>
                  </a:cubicBezTo>
                  <a:cubicBezTo>
                    <a:pt x="38187" y="172136"/>
                    <a:pt x="28935" y="110717"/>
                    <a:pt x="33425" y="130922"/>
                  </a:cubicBezTo>
                  <a:cubicBezTo>
                    <a:pt x="76651" y="325442"/>
                    <a:pt x="32539" y="190185"/>
                    <a:pt x="52475" y="249984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6DEE3FD8-0726-1B37-0C04-72AF9E21C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858" y="6294673"/>
            <a:ext cx="7920000" cy="252000"/>
          </a:xfrm>
        </p:spPr>
        <p:txBody>
          <a:bodyPr/>
          <a:lstStyle/>
          <a:p>
            <a:r>
              <a:rPr lang="cs-CZ" sz="1400" dirty="0"/>
              <a:t>Jaro 2023	Psychologie médií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4EA3641-CE86-F680-E044-81FE9EFE3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858" y="5470760"/>
            <a:ext cx="11361600" cy="698497"/>
          </a:xfrm>
        </p:spPr>
        <p:txBody>
          <a:bodyPr/>
          <a:lstStyle/>
          <a:p>
            <a:r>
              <a:rPr lang="cs-CZ" dirty="0"/>
              <a:t>Marie Bedrošová</a:t>
            </a:r>
          </a:p>
          <a:p>
            <a:r>
              <a:rPr lang="cs-CZ" sz="2000" dirty="0">
                <a:solidFill>
                  <a:srgbClr val="0000DC"/>
                </a:solidFill>
              </a:rPr>
              <a:t>marie.bedrosova@mail.muni.cz</a:t>
            </a:r>
          </a:p>
        </p:txBody>
      </p:sp>
    </p:spTree>
    <p:extLst>
      <p:ext uri="{BB962C8B-B14F-4D97-AF65-F5344CB8AC3E}">
        <p14:creationId xmlns:p14="http://schemas.microsoft.com/office/powerpoint/2010/main" val="65250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B3E4F5-81AA-4F3D-A1A2-542BD8C2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 je hlavní proměnnou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1244A5-2CDF-4C1A-BB6D-F412FC4A5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34147" cy="4139998"/>
          </a:xfrm>
        </p:spPr>
        <p:txBody>
          <a:bodyPr/>
          <a:lstStyle/>
          <a:p>
            <a:r>
              <a:rPr lang="cs-CZ" sz="1800" dirty="0"/>
              <a:t>Věk jako klíčová proměnná ve výzkumu dětí a dospívajících (vs. výzkum na dospělé populaci)</a:t>
            </a:r>
          </a:p>
          <a:p>
            <a:r>
              <a:rPr lang="cs-CZ" sz="1800" dirty="0"/>
              <a:t>Konzumace, zpracování mediálních textů a jejich účinky se odvíjí od věku</a:t>
            </a:r>
          </a:p>
        </p:txBody>
      </p:sp>
      <p:pic>
        <p:nvPicPr>
          <p:cNvPr id="3074" name="Picture 2" descr="Free vector group of people using technology devices">
            <a:extLst>
              <a:ext uri="{FF2B5EF4-FFF2-40B4-BE49-F238E27FC236}">
                <a16:creationId xmlns:a16="http://schemas.microsoft.com/office/drawing/2014/main" id="{14612FC5-31FE-4AA9-AA18-02C03ECEC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6086" y="2080726"/>
            <a:ext cx="5395914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670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17fa241-dc0d-4a19-bd23-9d6e79d0e5eb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10037</TotalTime>
  <Words>4474</Words>
  <Application>Microsoft Office PowerPoint</Application>
  <PresentationFormat>Širokoúhlá obrazovka</PresentationFormat>
  <Paragraphs>552</Paragraphs>
  <Slides>84</Slides>
  <Notes>66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9" baseType="lpstr">
      <vt:lpstr>Arial</vt:lpstr>
      <vt:lpstr>Open Sans Light</vt:lpstr>
      <vt:lpstr>Tahoma</vt:lpstr>
      <vt:lpstr>Wingdings</vt:lpstr>
      <vt:lpstr>Presentation_MU_EN</vt:lpstr>
      <vt:lpstr>Média a děti a dospívající: Developmentální perspektiva a online rizika a příležitosti</vt:lpstr>
      <vt:lpstr>Psychosociální vývoj člověka</vt:lpstr>
      <vt:lpstr>Prezentace aplikace PowerPoint</vt:lpstr>
      <vt:lpstr>Výzkum dětí a médií</vt:lpstr>
      <vt:lpstr>Děti a dospívající se kvalitativně liší od dospělých</vt:lpstr>
      <vt:lpstr>Děti a dospívající se kvalitativně liší od dospělých</vt:lpstr>
      <vt:lpstr>Děti a dospívající se kvalitativně liší od dospělých</vt:lpstr>
      <vt:lpstr>Děti a dospívající se kvalitativně liší od dospělých</vt:lpstr>
      <vt:lpstr>Věk je hlavní proměnnou</vt:lpstr>
      <vt:lpstr>Věk je hlavní proměnnou</vt:lpstr>
      <vt:lpstr>Všechny rozdíly souvisejí s vývojem</vt:lpstr>
      <vt:lpstr>Selektivní aplikace vývojových jevů a vývojové teorie </vt:lpstr>
      <vt:lpstr>Selektivní aplikace vývojových jevů a vývojové teorie </vt:lpstr>
      <vt:lpstr>Selektivní aplikace vývojových jevů a vývojové teorie </vt:lpstr>
      <vt:lpstr>Role prostředí</vt:lpstr>
      <vt:lpstr>Prezentace aplikace PowerPoint</vt:lpstr>
      <vt:lpstr>Dospívající a média</vt:lpstr>
      <vt:lpstr>Dospívající a média</vt:lpstr>
      <vt:lpstr>Dospívající a média</vt:lpstr>
      <vt:lpstr>Prezentace aplikace PowerPoint</vt:lpstr>
      <vt:lpstr>Co je to self a jaké podoby může mít? </vt:lpstr>
      <vt:lpstr>Co je to self a jaké podoby může mít? </vt:lpstr>
      <vt:lpstr>Co je to self a jaké podoby může mít? </vt:lpstr>
      <vt:lpstr>Jak může naši identitu ovlivnit identifikace s mediálními postavami?</vt:lpstr>
      <vt:lpstr>Jak může naši identitu ovlivnit identifikace s mediálními postavami?</vt:lpstr>
      <vt:lpstr>Co jsou to parasociální vztahy?</vt:lpstr>
      <vt:lpstr>Co jsou to parasociální vztahy?</vt:lpstr>
      <vt:lpstr>Co je to zprostředkované experimentování (vicarious experimentation)?</vt:lpstr>
      <vt:lpstr>Co je to zprostředkované experimentování (vicarious experimentation)?</vt:lpstr>
      <vt:lpstr>Prezentace aplikace PowerPoint</vt:lpstr>
      <vt:lpstr>Nová média a vývojové potřeby dospívajících</vt:lpstr>
      <vt:lpstr>Nová média a vývojové potřeby dospívajících</vt:lpstr>
      <vt:lpstr>Nová média a vývojové potřeby dospívajících</vt:lpstr>
      <vt:lpstr>Imaginary audience &amp; personal fable</vt:lpstr>
      <vt:lpstr>Imaginary audience &amp; personal fable</vt:lpstr>
      <vt:lpstr>Imaginary audience &amp; personal fable</vt:lpstr>
      <vt:lpstr>The Co-construction Model</vt:lpstr>
      <vt:lpstr>The Co-construction Model</vt:lpstr>
      <vt:lpstr>Formace identity a nová média</vt:lpstr>
      <vt:lpstr>Similarity &amp; wishful identification</vt:lpstr>
      <vt:lpstr>Similarity &amp; wishful identification</vt:lpstr>
      <vt:lpstr>Similarity &amp; wishful identification</vt:lpstr>
      <vt:lpstr>Similarity &amp; wishful identification</vt:lpstr>
      <vt:lpstr>Vrstevníci a nová média</vt:lpstr>
      <vt:lpstr>Regulace emocí a morálka</vt:lpstr>
      <vt:lpstr>Regulace emocí a morálka</vt:lpstr>
      <vt:lpstr>Prezentace aplikace PowerPoint</vt:lpstr>
      <vt:lpstr>Online rizika a příležitosti pro děti a dospívající </vt:lpstr>
      <vt:lpstr>Online rizika a příležitosti pro děti a dospívající </vt:lpstr>
      <vt:lpstr>Online rizika a příležitosti pro děti a dospívající </vt:lpstr>
      <vt:lpstr>Online rizika a příležitosti pro děti a dospívající </vt:lpstr>
      <vt:lpstr>Online rizika a příležitosti pro děti a dospívající </vt:lpstr>
      <vt:lpstr>Online rizika a příležitosti pro děti a dospívající </vt:lpstr>
      <vt:lpstr>Online rizika a příležitosti pro děti a dospívající 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Digitální dovednosti (digital skills)</vt:lpstr>
      <vt:lpstr>Role rodičů a rodiny</vt:lpstr>
      <vt:lpstr>Rodičovské mediace</vt:lpstr>
      <vt:lpstr>Rodičovské mediace</vt:lpstr>
      <vt:lpstr>Rodičovské mediace</vt:lpstr>
      <vt:lpstr>Rodičovské mediace</vt:lpstr>
      <vt:lpstr>Online rizika</vt:lpstr>
      <vt:lpstr>Prezentace aplikace PowerPoint</vt:lpstr>
      <vt:lpstr>EU Kids online IV - výsledky</vt:lpstr>
      <vt:lpstr>EU Kids online IV - výsledky</vt:lpstr>
      <vt:lpstr>Prezentace aplikace PowerPoint</vt:lpstr>
      <vt:lpstr>Prezentace aplikace PowerPoint</vt:lpstr>
      <vt:lpstr>EU Kids online IV - výsledky</vt:lpstr>
      <vt:lpstr>Prezentace aplikace PowerPoint</vt:lpstr>
      <vt:lpstr>Prezentace aplikace PowerPoint</vt:lpstr>
      <vt:lpstr>EU Kids online IV - výsledky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Marie Bedrošová</cp:lastModifiedBy>
  <cp:revision>1958</cp:revision>
  <cp:lastPrinted>2019-12-11T13:35:28Z</cp:lastPrinted>
  <dcterms:created xsi:type="dcterms:W3CDTF">2019-04-11T21:46:02Z</dcterms:created>
  <dcterms:modified xsi:type="dcterms:W3CDTF">2023-04-12T12:58:50Z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