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3"/>
  </p:notesMasterIdLst>
  <p:handoutMasterIdLst>
    <p:handoutMasterId r:id="rId24"/>
  </p:handoutMasterIdLst>
  <p:sldIdLst>
    <p:sldId id="256" r:id="rId5"/>
    <p:sldId id="411" r:id="rId6"/>
    <p:sldId id="405" r:id="rId7"/>
    <p:sldId id="407" r:id="rId8"/>
    <p:sldId id="408" r:id="rId9"/>
    <p:sldId id="409" r:id="rId10"/>
    <p:sldId id="412" r:id="rId11"/>
    <p:sldId id="392" r:id="rId12"/>
    <p:sldId id="393" r:id="rId13"/>
    <p:sldId id="394" r:id="rId14"/>
    <p:sldId id="395" r:id="rId15"/>
    <p:sldId id="396" r:id="rId16"/>
    <p:sldId id="406" r:id="rId17"/>
    <p:sldId id="398" r:id="rId18"/>
    <p:sldId id="413" r:id="rId19"/>
    <p:sldId id="414" r:id="rId20"/>
    <p:sldId id="399" r:id="rId21"/>
    <p:sldId id="400" r:id="rId22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78"/>
    <a:srgbClr val="46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48" autoAdjust="0"/>
    <p:restoredTop sz="96754" autoAdjust="0"/>
  </p:normalViewPr>
  <p:slideViewPr>
    <p:cSldViewPr snapToGrid="0">
      <p:cViewPr varScale="1">
        <p:scale>
          <a:sx n="77" d="100"/>
          <a:sy n="77" d="100"/>
        </p:scale>
        <p:origin x="132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1D826CB-0B0F-418C-B9F2-3FFBE770A8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9DF2E72C-C858-414F-A1B2-C08F960663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w67Vf_EwAw" TargetMode="External"/><Relationship Id="rId2" Type="http://schemas.openxmlformats.org/officeDocument/2006/relationships/hyperlink" Target="https://www.youtube.com/watch?v=FktsFcooIG8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23777" y="2301017"/>
            <a:ext cx="11361600" cy="1171580"/>
          </a:xfrm>
        </p:spPr>
        <p:txBody>
          <a:bodyPr/>
          <a:lstStyle/>
          <a:p>
            <a:pPr algn="ctr"/>
            <a:r>
              <a:rPr lang="en-GB" dirty="0" err="1"/>
              <a:t>Kognitivn</a:t>
            </a:r>
            <a:r>
              <a:rPr lang="cs-CZ" dirty="0"/>
              <a:t>í procesy</a:t>
            </a:r>
            <a:endParaRPr lang="sk-SK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451278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Lukas Blinka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083727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CFEBAD-E8F6-4A03-9A15-CD997A0FE6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85B6EC2-4FCF-4AC8-9753-A68DF5E36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Dual task inference &amp; task switching research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724E35-9146-4B64-9479-00DBD2935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Limita je nevětší v dětství a starší dospělosti, naopak mladí dospělí jsou relativně nejefektivnější (křivka obráceného </a:t>
            </a:r>
            <a:r>
              <a:rPr lang="cs-CZ" sz="2000" b="1" dirty="0"/>
              <a:t>U</a:t>
            </a:r>
            <a:r>
              <a:rPr lang="cs-CZ" sz="2000" dirty="0"/>
              <a:t>)</a:t>
            </a:r>
          </a:p>
          <a:p>
            <a:r>
              <a:rPr lang="cs-CZ" sz="2000" dirty="0" err="1"/>
              <a:t>Supertaskers</a:t>
            </a:r>
            <a:r>
              <a:rPr lang="cs-CZ" sz="2000" dirty="0"/>
              <a:t> – relativně malé procento (1-3%) lidí dokáže být výrazně efektivnější a multitasking je pro ně přirozenější – nesouvisí s inteligencí, pravděpodobně genetická predispozice, pravděpodobně se nedá se naučit</a:t>
            </a:r>
          </a:p>
          <a:p>
            <a:r>
              <a:rPr lang="cs-CZ" sz="2000" dirty="0"/>
              <a:t>Bilingvní lidé (tj. pokud byli vystaveni dvěma rozdílným jazykům od narození) mají výrazně lepší výkony v </a:t>
            </a:r>
            <a:r>
              <a:rPr lang="cs-CZ" sz="2000" i="1" dirty="0" err="1"/>
              <a:t>dual</a:t>
            </a:r>
            <a:r>
              <a:rPr lang="cs-CZ" sz="2000" i="1" dirty="0"/>
              <a:t> </a:t>
            </a:r>
            <a:r>
              <a:rPr lang="cs-CZ" sz="2000" i="1" dirty="0" err="1"/>
              <a:t>task</a:t>
            </a:r>
            <a:r>
              <a:rPr lang="cs-CZ" sz="2000" i="1" dirty="0"/>
              <a:t> </a:t>
            </a:r>
            <a:r>
              <a:rPr lang="cs-CZ" sz="2000" dirty="0"/>
              <a:t>úkolech</a:t>
            </a:r>
          </a:p>
          <a:p>
            <a:r>
              <a:rPr lang="cs-CZ" sz="2000" dirty="0"/>
              <a:t>Jedná se ale zpravidla o výsledky experimentů – ve skutečnosti máme širší škálu možností jak strategicky pozornost dělit, rozhodnout se co a kdy má prioritu atd.</a:t>
            </a:r>
          </a:p>
          <a:p>
            <a:r>
              <a:rPr lang="cs-CZ" sz="2000" dirty="0" err="1"/>
              <a:t>Multitaskig</a:t>
            </a:r>
            <a:r>
              <a:rPr lang="cs-CZ" sz="2000" dirty="0"/>
              <a:t> – nová norma?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9756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5DA0ED-267F-44FB-BB6F-58DDC187D4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76C8D7-4D5F-4E5A-BD72-387360830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Multitasking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A2BAFD3-A970-424B-8EB3-20F53FC5B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218" y="1615460"/>
            <a:ext cx="10753200" cy="4139998"/>
          </a:xfrm>
        </p:spPr>
        <p:txBody>
          <a:bodyPr/>
          <a:lstStyle/>
          <a:p>
            <a:r>
              <a:rPr lang="cs-CZ" sz="2000" dirty="0"/>
              <a:t>Někteří preferují protože (údajně) nabízí větší vhled (jiná perspektiva, analogie vidění lesa namísto individuálních stromů) a kreativitu</a:t>
            </a:r>
          </a:p>
          <a:p>
            <a:r>
              <a:rPr lang="cs-CZ" sz="2000" dirty="0"/>
              <a:t>Údajně umožňuje být efektivnější a některé kognitivní činnosti lze naučit </a:t>
            </a:r>
            <a:endParaRPr lang="en-GB" sz="2000" dirty="0"/>
          </a:p>
          <a:p>
            <a:r>
              <a:rPr lang="cs-CZ" sz="2000" dirty="0"/>
              <a:t>Preference zejména u </a:t>
            </a:r>
            <a:r>
              <a:rPr lang="cs-CZ" sz="2000" dirty="0" err="1"/>
              <a:t>extrovertovaných</a:t>
            </a:r>
            <a:r>
              <a:rPr lang="cs-CZ" sz="2000" dirty="0"/>
              <a:t>, s vyšší impulzivitou (ADHD) a s vyšším </a:t>
            </a:r>
            <a:r>
              <a:rPr lang="cs-CZ" sz="2000" dirty="0" err="1"/>
              <a:t>sensation</a:t>
            </a:r>
            <a:r>
              <a:rPr lang="cs-CZ" sz="2000" dirty="0"/>
              <a:t> </a:t>
            </a:r>
            <a:r>
              <a:rPr lang="cs-CZ" sz="2000" dirty="0" err="1"/>
              <a:t>seeking</a:t>
            </a:r>
            <a:r>
              <a:rPr lang="cs-CZ" sz="2000" dirty="0"/>
              <a:t> – údajně „pomáhá se koncertovat“ – promítá se až do potřeby </a:t>
            </a:r>
            <a:r>
              <a:rPr lang="cs-CZ" sz="2000" dirty="0" err="1"/>
              <a:t>multitaskovat</a:t>
            </a:r>
            <a:r>
              <a:rPr lang="cs-CZ" sz="2000" dirty="0"/>
              <a:t> a pocitů nespokojenosti a úzkosti, pokud nemohou </a:t>
            </a:r>
            <a:r>
              <a:rPr lang="cs-CZ" sz="2000" dirty="0" err="1"/>
              <a:t>multitaskovat</a:t>
            </a:r>
            <a:endParaRPr lang="cs-CZ" sz="2000" dirty="0"/>
          </a:p>
          <a:p>
            <a:r>
              <a:rPr lang="cs-CZ" sz="2000" dirty="0"/>
              <a:t>stejné vlastnosti ale predikují horší než průměrné skóre v </a:t>
            </a:r>
            <a:r>
              <a:rPr lang="cs-CZ" sz="2000" dirty="0" err="1"/>
              <a:t>dual</a:t>
            </a:r>
            <a:r>
              <a:rPr lang="cs-CZ" sz="2000" dirty="0"/>
              <a:t> </a:t>
            </a:r>
            <a:r>
              <a:rPr lang="cs-CZ" sz="2000" dirty="0" err="1"/>
              <a:t>task</a:t>
            </a:r>
            <a:r>
              <a:rPr lang="cs-CZ" sz="2000" dirty="0"/>
              <a:t> = </a:t>
            </a:r>
            <a:r>
              <a:rPr lang="cs-CZ" sz="2000" i="1" dirty="0"/>
              <a:t>multitasking </a:t>
            </a:r>
            <a:r>
              <a:rPr lang="cs-CZ" sz="2000" i="1" dirty="0" err="1"/>
              <a:t>overconfidence</a:t>
            </a:r>
            <a:r>
              <a:rPr lang="cs-CZ" sz="2000" i="1" dirty="0"/>
              <a:t>.</a:t>
            </a:r>
          </a:p>
          <a:p>
            <a:r>
              <a:rPr lang="en-GB" sz="2000" dirty="0" err="1"/>
              <a:t>Praktikuj</a:t>
            </a:r>
            <a:r>
              <a:rPr lang="cs-CZ" sz="2000" dirty="0" err="1"/>
              <a:t>ící</a:t>
            </a:r>
            <a:r>
              <a:rPr lang="cs-CZ" sz="2000" dirty="0"/>
              <a:t> multitasking podceňují míru a frekvencí distrakcí</a:t>
            </a:r>
          </a:p>
        </p:txBody>
      </p:sp>
    </p:spTree>
    <p:extLst>
      <p:ext uri="{BB962C8B-B14F-4D97-AF65-F5344CB8AC3E}">
        <p14:creationId xmlns:p14="http://schemas.microsoft.com/office/powerpoint/2010/main" val="794266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0184F33-AF46-470A-9870-70BED5EB86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9AD76D-D6F8-403F-AFC3-F7BFBFB2F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Multitasking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F6658DB-E06A-45F6-A136-A92F6D43A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Řízení auta a používání médií – jakákoliv další aktivita zasahuje do schopnosti řízení zvláště když 1) nastane situace vyžadující rychlou změnu 2) je sekundární aktivita náročnější (např. pop vs audiokniha, pokec vs hádka) a hlavně když 3) sekundární činnost je kognitivně-motorické povahy  - např. používání mobilů, navigace.</a:t>
            </a:r>
          </a:p>
          <a:p>
            <a:r>
              <a:rPr lang="cs-CZ" sz="2000" dirty="0"/>
              <a:t>Proces učení a multitasking – občas smíšené výsledky protože multitasking je norma (už není s čím srovnávat). V situacích vyšší kognitivní náročnosti je multitasking jednoznačně škodlivý, v situacích mírné kognitivní náročnosti nemá vliv nebo je dokonce prospěšný (protože je komfortnější, emočně uklidňující,…). Např. úplné ticho, dřív běžné, je dnes zneklidňující a může vyvolávat nepříjemné pocity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7431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D9D69-6C37-49EC-8AF9-4892937A85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F58E179-488B-4D53-8649-C08AE3C0F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Multitasking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F1A72A9-4962-4198-9630-85BE01BC1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Obecně důkazy jsou na straně neúčinnosti multitaskingu – v drtivé většině případů prodlužují prováděné činnosti a často i zvyšují množství chyb</a:t>
            </a:r>
          </a:p>
          <a:p>
            <a:r>
              <a:rPr lang="cs-CZ" sz="1800" dirty="0"/>
              <a:t>ALE neexistují ani silné důkazy, že multitasking (a mediální prostředí obecně) je škodlivé pro vývoj mozku – např. nezpůsobují zhoršení ADHD (kauzalita je spíše opačná – lidé s poruchami pozornosti vyhledávají média aby mohli „těkat“)</a:t>
            </a:r>
          </a:p>
          <a:p>
            <a:r>
              <a:rPr lang="cs-CZ" sz="1800" dirty="0"/>
              <a:t>ALE některé studie naznačují možnost, že v multitasking situaci mozek „jede na půl plynu“, protože identifikuje situaci jako méně důležitou. Vyšší kognitivní funkce se zapínají v „single </a:t>
            </a:r>
            <a:r>
              <a:rPr lang="cs-CZ" sz="1800" dirty="0" err="1"/>
              <a:t>task</a:t>
            </a:r>
            <a:r>
              <a:rPr lang="cs-CZ" sz="1800" dirty="0"/>
              <a:t>“ situacích</a:t>
            </a:r>
          </a:p>
          <a:p>
            <a:r>
              <a:rPr lang="cs-CZ" sz="1800" dirty="0"/>
              <a:t>Řada studií na efekt počítačových her (např. na zlepšení prostorové orientace, krátkodobé paměti, pozornosti)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480162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05B93D1-AEA3-46ED-8981-0BA31F109E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7B14966-72E5-43E2-970D-113DFECC2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Můžeme se zlepšit skrze média např. hry?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A597BBA-4587-4E56-8803-A943876CA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err="1"/>
              <a:t>Neuroplasticita</a:t>
            </a:r>
            <a:r>
              <a:rPr lang="cs-CZ" sz="2000" dirty="0"/>
              <a:t> se netýká jen dětí ale i dospělých – můžeme ji uměle zvýšit či udržovat cvičením jako když cvičíme svaly?</a:t>
            </a:r>
          </a:p>
          <a:p>
            <a:r>
              <a:rPr lang="cs-CZ" sz="2000" dirty="0"/>
              <a:t>Řada výzkumů ukazuje pozitivní účinky hraní počítačových her</a:t>
            </a:r>
          </a:p>
          <a:p>
            <a:r>
              <a:rPr lang="cs-CZ" sz="2000" dirty="0"/>
              <a:t>Souvislost s hraním (zejména stříleček) s lepší pozorností (všímá si více </a:t>
            </a:r>
            <a:r>
              <a:rPr lang="cs-CZ" sz="2000" dirty="0" err="1"/>
              <a:t>objekrů</a:t>
            </a:r>
            <a:r>
              <a:rPr lang="cs-CZ" sz="2000" dirty="0"/>
              <a:t>), rychlejší reakcí, lepším a rychlejším vizuálním procesováním, lepšími mentálními rotacemi, lepší prostorovou orientací a krátkodobá paměť. Hráči lépe </a:t>
            </a:r>
            <a:r>
              <a:rPr lang="cs-CZ" sz="2000" dirty="0" err="1"/>
              <a:t>odfiltrovávají</a:t>
            </a:r>
            <a:r>
              <a:rPr lang="cs-CZ" sz="2000" dirty="0"/>
              <a:t> nepodstatné a rychleji, lépe a déle udrží podstatné.</a:t>
            </a:r>
          </a:p>
          <a:p>
            <a:r>
              <a:rPr lang="cs-CZ" sz="2000" dirty="0"/>
              <a:t>Zejména u RPG, </a:t>
            </a:r>
            <a:r>
              <a:rPr lang="cs-CZ" sz="2000" dirty="0" err="1"/>
              <a:t>adventur</a:t>
            </a:r>
            <a:r>
              <a:rPr lang="cs-CZ" sz="2000" dirty="0"/>
              <a:t> a puzzle her – lepší schopnost řešení problémů, </a:t>
            </a:r>
            <a:r>
              <a:rPr lang="cs-CZ" sz="2000" dirty="0" err="1"/>
              <a:t>memorizace</a:t>
            </a:r>
            <a:r>
              <a:rPr lang="cs-CZ" sz="2000" dirty="0"/>
              <a:t>, analytický odhad situace. Pravděpodobně skrze hraní pokus-omyl namísto následování schématu/návodu.</a:t>
            </a:r>
          </a:p>
        </p:txBody>
      </p:sp>
    </p:spTree>
    <p:extLst>
      <p:ext uri="{BB962C8B-B14F-4D97-AF65-F5344CB8AC3E}">
        <p14:creationId xmlns:p14="http://schemas.microsoft.com/office/powerpoint/2010/main" val="3665534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3282C82-A97C-4992-AA0E-1457B55F0F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A13B705-DA72-4EBB-BFC9-9F6E64A2F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511595"/>
            <a:ext cx="10753200" cy="5540070"/>
          </a:xfrm>
        </p:spPr>
        <p:txBody>
          <a:bodyPr/>
          <a:lstStyle/>
          <a:p>
            <a:r>
              <a:rPr lang="cs-CZ" sz="2000" dirty="0" err="1"/>
              <a:t>Daphne</a:t>
            </a:r>
            <a:r>
              <a:rPr lang="cs-CZ" sz="2000" dirty="0"/>
              <a:t> </a:t>
            </a:r>
            <a:r>
              <a:rPr lang="cs-CZ" sz="2000" dirty="0" err="1"/>
              <a:t>Bavelier</a:t>
            </a:r>
            <a:r>
              <a:rPr lang="cs-CZ" sz="2000" dirty="0"/>
              <a:t>: </a:t>
            </a:r>
            <a:r>
              <a:rPr lang="en-GB" sz="2000" dirty="0">
                <a:hlinkClick r:id="rId2"/>
              </a:rPr>
              <a:t>https://www.youtube.com/watch?v=FktsFcooIG8</a:t>
            </a:r>
            <a:endParaRPr lang="cs-CZ" sz="2000" dirty="0"/>
          </a:p>
          <a:p>
            <a:r>
              <a:rPr lang="cs-CZ" sz="2000" dirty="0" err="1"/>
              <a:t>Lumosity</a:t>
            </a:r>
            <a:r>
              <a:rPr lang="cs-CZ" sz="2000" dirty="0"/>
              <a:t>: </a:t>
            </a:r>
            <a:r>
              <a:rPr lang="cs-CZ" sz="2000" dirty="0">
                <a:hlinkClick r:id="rId3"/>
              </a:rPr>
              <a:t>https://www.youtube.com/watch?v=uw67Vf_EwAw</a:t>
            </a:r>
            <a:endParaRPr lang="cs-CZ" sz="2000" dirty="0"/>
          </a:p>
          <a:p>
            <a:r>
              <a:rPr lang="cs-CZ" sz="2000" dirty="0"/>
              <a:t>Proč to nefunguj: </a:t>
            </a:r>
          </a:p>
          <a:p>
            <a:pPr marL="586350" indent="-514350">
              <a:buAutoNum type="arabicParenR"/>
            </a:pPr>
            <a:r>
              <a:rPr lang="cs-CZ" sz="2000" dirty="0"/>
              <a:t>zlepšení existuje, ale jen v té konkrétní činnosti – </a:t>
            </a:r>
            <a:r>
              <a:rPr lang="cs-CZ" sz="2000" dirty="0" err="1"/>
              <a:t>transfér</a:t>
            </a:r>
            <a:r>
              <a:rPr lang="cs-CZ" sz="2000" dirty="0"/>
              <a:t> i na podobnou činnost </a:t>
            </a:r>
            <a:r>
              <a:rPr lang="en-GB" sz="2000" dirty="0"/>
              <a:t>je minim</a:t>
            </a:r>
            <a:r>
              <a:rPr lang="cs-CZ" sz="2000" dirty="0" err="1"/>
              <a:t>ální</a:t>
            </a:r>
            <a:r>
              <a:rPr lang="cs-CZ" sz="2000" dirty="0"/>
              <a:t> (zpravidla jen u velmi podobných činnostech).</a:t>
            </a:r>
          </a:p>
          <a:p>
            <a:pPr marL="586350" indent="-514350">
              <a:buAutoNum type="arabicParenR"/>
            </a:pPr>
            <a:r>
              <a:rPr lang="cs-CZ" sz="2000" dirty="0"/>
              <a:t>Zaměňuje se příčina a následek/nejasný směr kauzality - hráči mají lepší výsledky protože už byli dobří předtím (a proto hrají – dělají to co jde jde) </a:t>
            </a:r>
          </a:p>
          <a:p>
            <a:pPr marL="586350" indent="-514350">
              <a:buAutoNum type="arabicParenR"/>
            </a:pPr>
            <a:r>
              <a:rPr lang="cs-CZ" sz="2000" dirty="0"/>
              <a:t>celá řada metodologických problémů (není placebo efekt v experimentech, problematický výběr vzorku, efekt péče u seniorů,…)</a:t>
            </a:r>
          </a:p>
          <a:p>
            <a:pPr marL="586350" indent="-514350">
              <a:buAutoNum type="arabicParenR"/>
            </a:pPr>
            <a:r>
              <a:rPr lang="cs-CZ" sz="2000" dirty="0"/>
              <a:t>U seniorů dobré výsledky převážně u pohybových her (zapojení více systémů z těla/psychiky)</a:t>
            </a:r>
          </a:p>
          <a:p>
            <a:pPr marL="586350" indent="-514350">
              <a:buAutoNum type="arabicParenR"/>
            </a:pPr>
            <a:r>
              <a:rPr lang="cs-CZ" sz="2000" dirty="0"/>
              <a:t>Zásadní je motivační prvek</a:t>
            </a:r>
            <a:endParaRPr lang="en-GB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3818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0EA92F2-135D-4A1A-B813-8F5A7429D2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537122D-64D0-471C-A97C-BB5EDBF2D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403530"/>
            <a:ext cx="10753200" cy="4139998"/>
          </a:xfrm>
        </p:spPr>
        <p:txBody>
          <a:bodyPr/>
          <a:lstStyle/>
          <a:p>
            <a:r>
              <a:rPr lang="cs-CZ" sz="2300" i="1" dirty="0"/>
              <a:t>Entity / </a:t>
            </a:r>
            <a:r>
              <a:rPr lang="cs-CZ" sz="2300" i="1" dirty="0" err="1"/>
              <a:t>Incremental</a:t>
            </a:r>
            <a:r>
              <a:rPr lang="cs-CZ" sz="2300" i="1" dirty="0"/>
              <a:t> </a:t>
            </a:r>
            <a:r>
              <a:rPr lang="cs-CZ" sz="2300" i="1" dirty="0" err="1"/>
              <a:t>Theory</a:t>
            </a:r>
            <a:r>
              <a:rPr lang="cs-CZ" sz="2300" i="1" dirty="0"/>
              <a:t> </a:t>
            </a:r>
            <a:r>
              <a:rPr lang="cs-CZ" sz="2300" i="1" dirty="0" err="1"/>
              <a:t>of</a:t>
            </a:r>
            <a:r>
              <a:rPr lang="cs-CZ" sz="2300" i="1" dirty="0"/>
              <a:t> </a:t>
            </a:r>
            <a:r>
              <a:rPr lang="cs-CZ" sz="2300" i="1" dirty="0" err="1"/>
              <a:t>Intelligence</a:t>
            </a:r>
            <a:r>
              <a:rPr lang="cs-CZ" sz="2300" i="1" dirty="0"/>
              <a:t> </a:t>
            </a:r>
            <a:r>
              <a:rPr lang="cs-CZ" sz="2300" dirty="0"/>
              <a:t>– inteligence/schopnosti jsou dány vs. jsou měnitelné a závislé na snaze či situaci.</a:t>
            </a:r>
          </a:p>
          <a:p>
            <a:r>
              <a:rPr lang="cs-CZ" sz="2300" dirty="0"/>
              <a:t>Hry podporují „</a:t>
            </a:r>
            <a:r>
              <a:rPr lang="cs-CZ" sz="2300" dirty="0" err="1"/>
              <a:t>incremental</a:t>
            </a:r>
            <a:r>
              <a:rPr lang="cs-CZ" sz="2300" dirty="0"/>
              <a:t>“ postoj u hráčů - neustálou zpětnou vazbou, permanentním odměňováním, balancováním složitosti, frustrace a úspěchu. </a:t>
            </a:r>
          </a:p>
          <a:p>
            <a:r>
              <a:rPr lang="cs-CZ" sz="2300" dirty="0"/>
              <a:t>Úspěch her stojí na pozitivní interpretaci porážky – tj. hráči mají tendenci zvyšovat snahu a podpoře perzistence</a:t>
            </a:r>
          </a:p>
          <a:p>
            <a:r>
              <a:rPr lang="cs-CZ" sz="2300" dirty="0"/>
              <a:t>Hraní her může kultivovat pozitivní postojové a výkonové charakteristiky – perzistenci, optimismus, experimentování</a:t>
            </a:r>
          </a:p>
          <a:p>
            <a:r>
              <a:rPr lang="cs-CZ" sz="2300" dirty="0"/>
              <a:t>Prvky z her jsou využitelné v dalších činnostech (gamifikace ve školství, korporátu,…). Řada lidí/hráčů je ale na herní systém zvyklých a jejich pozitivní reakce na ně mohou být skrze tento zvyk než jejich univerzální účinek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8594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57ADB5-616C-4FD2-908C-E3D3411DDC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50133CB-41C0-4057-A791-8FBC55EE8C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026" y="0"/>
            <a:ext cx="3740727" cy="6858000"/>
          </a:xfrm>
          <a:prstGeom prst="rect">
            <a:avLst/>
          </a:prstGeom>
        </p:spPr>
      </p:pic>
      <p:pic>
        <p:nvPicPr>
          <p:cNvPr id="8" name="Picture 2" descr="http://1.bp.blogspot.com/-FMZrXBfNuaE/UcosQ5PwPKI/AAAAAAAABKk/4glCLYwpEiI/s1600/Mental+Rotation+Task.gif">
            <a:extLst>
              <a:ext uri="{FF2B5EF4-FFF2-40B4-BE49-F238E27FC236}">
                <a16:creationId xmlns:a16="http://schemas.microsoft.com/office/drawing/2014/main" id="{EC635560-9073-4C69-994B-C76FC20750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984" y="-32327"/>
            <a:ext cx="4998342" cy="2960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://www.highiqpro.com/wp-content/uploads/2010/02/Martrix-1.jpg">
            <a:extLst>
              <a:ext uri="{FF2B5EF4-FFF2-40B4-BE49-F238E27FC236}">
                <a16:creationId xmlns:a16="http://schemas.microsoft.com/office/drawing/2014/main" id="{659B76AE-5CDC-48CE-8D82-FBC1D7CCF5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984" y="3112421"/>
            <a:ext cx="2839145" cy="3648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96729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66F239-63E3-40D6-927C-CC3B73D825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E51D2C-9801-4AE9-AD99-A1838DC7A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Hloupneme díky médiím? 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1A5EF3-B226-4EBA-B61A-800BB0852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745268"/>
            <a:ext cx="10753200" cy="4139998"/>
          </a:xfrm>
        </p:spPr>
        <p:txBody>
          <a:bodyPr/>
          <a:lstStyle/>
          <a:p>
            <a:r>
              <a:rPr lang="cs-CZ" sz="2000" dirty="0" err="1"/>
              <a:t>Flynn</a:t>
            </a:r>
            <a:r>
              <a:rPr lang="cs-CZ" sz="2000" dirty="0"/>
              <a:t> efekt – výsledky v IQ testech se s generacemi postupně zvyšují. Velmi viditelný rozdíl dnešek vs doba před 1950 – i o 20 bodů jsou výsledky dnes vyšší (např. v Nizozemí efekt +7 bodů každou dekádu)</a:t>
            </a:r>
          </a:p>
          <a:p>
            <a:r>
              <a:rPr lang="cs-CZ" sz="2000" dirty="0"/>
              <a:t>Možná vysvětlení – lepší strava, lepší školní systém, méně nemocí</a:t>
            </a:r>
          </a:p>
          <a:p>
            <a:r>
              <a:rPr lang="cs-CZ" sz="2000" dirty="0"/>
              <a:t>Hlavní vysvětlení jsou ale média a jejich role v saturaci kognitivních funkcí – média dělají náš život mnohem kognitivně náročnější, musíme být flexibilnější (např. prodlužovat dobu dospívání), neustále se učit nové</a:t>
            </a:r>
          </a:p>
          <a:p>
            <a:r>
              <a:rPr lang="cs-CZ" sz="2000" dirty="0"/>
              <a:t>Efekt se ale poslední dvě dekády zpomalil (dokonce pokles v IQ po roce 2000 v řadě zemí). Proč? Už jsme saturovali možnosti naší inteligence, zhoršili jsme prostředí, nebo se efekt obrací díky „digitální demenci“?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20190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21AE6D8-80A9-45AC-A698-2A96FF670F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B34893B-7F56-4C98-9A91-86208F386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9399115-C0DA-4A0D-89EE-63AF72FF5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Taylor &amp; Fiske (1978) - teorie percepční významnosti</a:t>
            </a:r>
          </a:p>
          <a:p>
            <a:r>
              <a:rPr lang="cs-CZ" sz="2000" dirty="0"/>
              <a:t>Operujeme s informacemi které máme a ne s těmi které nemáme (podobné jako tzv. </a:t>
            </a:r>
            <a:r>
              <a:rPr lang="en-AU" sz="2000" i="1" dirty="0"/>
              <a:t>availability heuristic</a:t>
            </a:r>
            <a:r>
              <a:rPr lang="cs-CZ" sz="2000" dirty="0"/>
              <a:t>)</a:t>
            </a:r>
          </a:p>
          <a:p>
            <a:r>
              <a:rPr lang="cs-CZ" sz="2000" dirty="0"/>
              <a:t>Vnímání a pozornost fungují na principu významnosti tj. zaměřuje se na relevantní informace nutné k přežití či dosažení individuálních cílů </a:t>
            </a:r>
          </a:p>
          <a:p>
            <a:r>
              <a:rPr lang="cs-CZ" sz="2000" dirty="0"/>
              <a:t>Pozornost je spouštěna vlastnostmi prostředí: pohyb; změna; překvapení; komplexnost; emoce (především ty základní – hněv, radost, zlost,…)</a:t>
            </a:r>
          </a:p>
          <a:p>
            <a:r>
              <a:rPr lang="cs-CZ" sz="2000" dirty="0"/>
              <a:t>Lidé se liší v kapacitě pozornosti a co jejich pozornost přitáhne – např. skupinová či vývojová podmíněnost (děti-adolescenti-dospělí si všímají různých mediálních obsahů a reagují na ně různě)</a:t>
            </a:r>
          </a:p>
        </p:txBody>
      </p:sp>
    </p:spTree>
    <p:extLst>
      <p:ext uri="{BB962C8B-B14F-4D97-AF65-F5344CB8AC3E}">
        <p14:creationId xmlns:p14="http://schemas.microsoft.com/office/powerpoint/2010/main" val="4137866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463B95-FDAB-43BD-9C30-B588E641E4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D6E05E-4979-475F-ADB9-7F84DD5EB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Emoce v tradičním výzkumu médií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94F6D6B-4512-45AE-AD05-EB22E21AD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Historicky se akcentovala jen hédonická linka  - média pro zábavu, únik od problémů – viz </a:t>
            </a:r>
            <a:r>
              <a:rPr lang="cs-CZ" sz="2000" i="1" dirty="0" err="1"/>
              <a:t>mood</a:t>
            </a:r>
            <a:r>
              <a:rPr lang="cs-CZ" sz="2000" i="1" dirty="0"/>
              <a:t> management </a:t>
            </a:r>
            <a:r>
              <a:rPr lang="cs-CZ" sz="2000" i="1" dirty="0" err="1"/>
              <a:t>theory</a:t>
            </a:r>
            <a:r>
              <a:rPr lang="cs-CZ" sz="2000" i="1" dirty="0"/>
              <a:t> = </a:t>
            </a:r>
            <a:r>
              <a:rPr lang="cs-CZ" sz="2000" dirty="0"/>
              <a:t>používání médií jako prostředek nastolení příjemného a odstranění nepříjemného</a:t>
            </a:r>
          </a:p>
          <a:p>
            <a:r>
              <a:rPr lang="cs-CZ" sz="2000" dirty="0"/>
              <a:t>Historicky zaměření na děti a jejich reakce – například jejich agrese/zlost/asociálnost, </a:t>
            </a:r>
            <a:r>
              <a:rPr lang="cs-CZ" sz="2000" dirty="0" err="1"/>
              <a:t>strachové</a:t>
            </a:r>
            <a:r>
              <a:rPr lang="cs-CZ" sz="2000" dirty="0"/>
              <a:t> a úzkostné reakce – zkoumáno ale jen jako výsledek použití média</a:t>
            </a:r>
          </a:p>
          <a:p>
            <a:r>
              <a:rPr lang="cs-CZ" sz="2000" dirty="0"/>
              <a:t>Sociologizující diskurz upřednostňoval výzkum „zpráv“ a jejich racionální zpracování. Emoce byly vnímané jako „podřadné téma“ (</a:t>
            </a:r>
            <a:r>
              <a:rPr lang="en-GB" sz="2000" dirty="0"/>
              <a:t>nap</a:t>
            </a:r>
            <a:r>
              <a:rPr lang="cs-CZ" sz="2000" dirty="0"/>
              <a:t>ř. u zpráv - masmédia mají informovat o světě a ne „bavit“ – emoční reakce i realistických zpráv byly ignorovány a jsou částečně stále) nenáležející do oblasti seriózních médií</a:t>
            </a:r>
          </a:p>
          <a:p>
            <a:endParaRPr lang="cs-CZ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110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0DA4B2-F399-4315-8C76-0B996F681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293DF95-BF08-4776-AA98-DD2C12541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Emoce v tradičním výzkumu médií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E45021E-515E-4D5C-8A72-1F7BC5337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Kultivační teorie (George </a:t>
            </a:r>
            <a:r>
              <a:rPr lang="cs-CZ" sz="2000" dirty="0" err="1"/>
              <a:t>Gerbner</a:t>
            </a:r>
            <a:r>
              <a:rPr lang="cs-CZ" sz="2000" dirty="0"/>
              <a:t>) – mediální realita, pokud působí dlouhodobě (</a:t>
            </a:r>
            <a:r>
              <a:rPr lang="cs-CZ" sz="2000" i="1" dirty="0"/>
              <a:t>drip-drip-drip</a:t>
            </a:r>
            <a:r>
              <a:rPr lang="cs-CZ" sz="2000" dirty="0"/>
              <a:t>), se stává důvěryhodnou a skutečnou (lidé začnou pokládat mediální realitu za skutečnou a další fázi se podle toho mohou začít i chovat). Teorie je postavená na kognitivním zpracování (interpretaci reality, postojích, důvěře,…)</a:t>
            </a:r>
          </a:p>
          <a:p>
            <a:r>
              <a:rPr lang="cs-CZ" sz="2000" dirty="0"/>
              <a:t>Teorie sociálního učení (Albert Bandura) – pozorováním jiných (např. mediálních figur), jejich chování a jak je odměňováno/trestáno nás učí naše vlastní chování –hodnotíme a zvažujeme s kým se identifikujeme apod.</a:t>
            </a:r>
          </a:p>
          <a:p>
            <a:r>
              <a:rPr lang="cs-CZ" sz="2000" dirty="0"/>
              <a:t>Obě teorie ale mají hypoteticky emoční složku, které ale nebyla věnována pozornost</a:t>
            </a:r>
          </a:p>
          <a:p>
            <a:r>
              <a:rPr lang="cs-CZ" sz="2000" dirty="0"/>
              <a:t>Např. vystavování se emočně laděným lživým zprávám vede k uchování těchto zpráv v paměti (včetně jejich valence)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57438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70D110C-F7E7-4A5D-8EED-AA7D6C4478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1C99DA5-E34E-4EB7-9FC0-2A4194596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Emoce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EB292C3-E68A-450B-8FCF-5843CDFC7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Není dichotomie emoce vs kognice</a:t>
            </a:r>
          </a:p>
          <a:p>
            <a:r>
              <a:rPr lang="cs-CZ" sz="1800" dirty="0"/>
              <a:t>Emoce jsou ohodnocením situace tj. jak ji máme vnímat, jak je důležitá, zda si ji máme pamatovat (</a:t>
            </a:r>
            <a:r>
              <a:rPr lang="cs-CZ" sz="1800" b="1" i="1" dirty="0" err="1"/>
              <a:t>appraisal</a:t>
            </a:r>
            <a:r>
              <a:rPr lang="cs-CZ" sz="1800" b="1" i="1" dirty="0"/>
              <a:t> </a:t>
            </a:r>
            <a:r>
              <a:rPr lang="cs-CZ" sz="1800" b="1" i="1" dirty="0" err="1"/>
              <a:t>theory</a:t>
            </a:r>
            <a:r>
              <a:rPr lang="cs-CZ" sz="1800" dirty="0"/>
              <a:t>) – vznikají z ohodnocení situace a hodnocení přenášejí na následnou interpretaci situace</a:t>
            </a:r>
          </a:p>
          <a:p>
            <a:r>
              <a:rPr lang="cs-CZ" sz="1800" dirty="0"/>
              <a:t>Emoce jsou zásadní pro organizaci kognice - </a:t>
            </a:r>
            <a:r>
              <a:rPr lang="cs-CZ" sz="1800" b="1" i="1" dirty="0"/>
              <a:t>limited </a:t>
            </a:r>
            <a:r>
              <a:rPr lang="cs-CZ" sz="1800" b="1" i="1" dirty="0" err="1"/>
              <a:t>capacity</a:t>
            </a:r>
            <a:r>
              <a:rPr lang="cs-CZ" sz="1800" b="1" i="1" dirty="0"/>
              <a:t> model </a:t>
            </a:r>
            <a:r>
              <a:rPr lang="cs-CZ" sz="1800" i="1" dirty="0"/>
              <a:t>- </a:t>
            </a:r>
            <a:r>
              <a:rPr lang="cs-CZ" sz="1800" dirty="0"/>
              <a:t> máme omezenou kapacitu kognitivních procesů tj. pozornost, zpracování, uložení, vybavení</a:t>
            </a:r>
            <a:r>
              <a:rPr lang="en-GB" sz="1800" dirty="0"/>
              <a:t> </a:t>
            </a:r>
            <a:endParaRPr lang="cs-CZ" sz="1800" dirty="0"/>
          </a:p>
          <a:p>
            <a:r>
              <a:rPr lang="cs-CZ" sz="1800" dirty="0"/>
              <a:t>Emoce čteme z ostatních (role zrcadlových neuronů) a preferujeme je – působí na nás i když nejsou naše (tj. jsou nakažlivé), nejsou lidské, jsou symbolické či jsou dokonce u neživých a vytvořených věcí a i když to to víme (například roboti, počítačové programy, avataři,…)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20471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048AD6-A929-406D-B119-FA180C9C39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304F828-9AB5-4DE0-B56C-A499ACE97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Emoce jako organizátor kognice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6DB0D9E-8A15-447B-8F75-280669A0C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Směřují pozornost – tendence vnímat emoce jako to podstatné. Kladné emoce rozšiřují ale zpovrchňují pozornost, negativní emoce naopak zužují. </a:t>
            </a:r>
          </a:p>
          <a:p>
            <a:r>
              <a:rPr lang="cs-CZ" sz="1800" dirty="0"/>
              <a:t>Zásadně ovlivňují paměť (paměť jako součást emočního systému). Např: pokud má zpráva emoční ladění, snadněji a déle se uchová v paměti. Pokud ale zpráva následuje po nesouvisející emoční situaci, zapamatování je horší. Emočně laděná zpráva zvyšuje pravděpodobnost špatného vybavení (</a:t>
            </a:r>
            <a:r>
              <a:rPr lang="cs-CZ" sz="1800" dirty="0" err="1"/>
              <a:t>recall</a:t>
            </a:r>
            <a:r>
              <a:rPr lang="cs-CZ" sz="1800" dirty="0"/>
              <a:t> </a:t>
            </a:r>
            <a:r>
              <a:rPr lang="cs-CZ" sz="1800" dirty="0" err="1"/>
              <a:t>bias</a:t>
            </a:r>
            <a:r>
              <a:rPr lang="cs-CZ" sz="1800" dirty="0"/>
              <a:t> – emoce určila CO se mělo zapamatovat). Silný efekt strachu a vzteku (proto jsou primárním nástrojem trollů a šíření </a:t>
            </a:r>
            <a:r>
              <a:rPr lang="cs-CZ" sz="1800" dirty="0" err="1"/>
              <a:t>fakenews</a:t>
            </a:r>
            <a:r>
              <a:rPr lang="cs-CZ" sz="1800" dirty="0"/>
              <a:t>).</a:t>
            </a:r>
          </a:p>
          <a:p>
            <a:r>
              <a:rPr lang="cs-CZ" sz="1800" dirty="0"/>
              <a:t>Čím emotivnější jsou lidé během konzumace médií tím více jsou </a:t>
            </a:r>
            <a:r>
              <a:rPr lang="cs-CZ" sz="1800" dirty="0" err="1"/>
              <a:t>mediované</a:t>
            </a:r>
            <a:r>
              <a:rPr lang="cs-CZ" sz="1800" dirty="0"/>
              <a:t> zprávy důvěryhodnější –    </a:t>
            </a:r>
            <a:r>
              <a:rPr lang="cs-CZ" sz="1800" i="1" dirty="0"/>
              <a:t>I </a:t>
            </a:r>
            <a:r>
              <a:rPr lang="cs-CZ" sz="1800" i="1" dirty="0" err="1"/>
              <a:t>feel</a:t>
            </a:r>
            <a:r>
              <a:rPr lang="cs-CZ" sz="1800" i="1" dirty="0"/>
              <a:t>, </a:t>
            </a:r>
            <a:r>
              <a:rPr lang="cs-CZ" sz="1800" i="1" dirty="0" err="1"/>
              <a:t>must</a:t>
            </a:r>
            <a:r>
              <a:rPr lang="cs-CZ" sz="1800" i="1" dirty="0"/>
              <a:t> </a:t>
            </a:r>
            <a:r>
              <a:rPr lang="cs-CZ" sz="1800" i="1" dirty="0" err="1"/>
              <a:t>be</a:t>
            </a:r>
            <a:r>
              <a:rPr lang="cs-CZ" sz="1800" i="1" dirty="0"/>
              <a:t> </a:t>
            </a:r>
            <a:r>
              <a:rPr lang="cs-CZ" sz="1800" i="1" dirty="0" err="1"/>
              <a:t>real</a:t>
            </a:r>
            <a:r>
              <a:rPr lang="cs-CZ" sz="1800" i="1" dirty="0"/>
              <a:t>. </a:t>
            </a:r>
            <a:r>
              <a:rPr lang="cs-CZ" sz="1800" dirty="0"/>
              <a:t>Poukazují na něco zásadního. Např. </a:t>
            </a:r>
            <a:r>
              <a:rPr lang="cs-CZ" sz="1800" dirty="0" err="1"/>
              <a:t>fMRI</a:t>
            </a:r>
            <a:r>
              <a:rPr lang="cs-CZ" sz="1800" dirty="0"/>
              <a:t> výzkumy poukázaly na jednotu a nevědomé procesování emočních zpráv ať byly skutečné nebo vědomě lživé – a to zejména pokud byly tzv. nižší a negativní emoce (strach, nebezpečí, zlost - role amygdaly/limbického systému)</a:t>
            </a: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748853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8DAD989-9269-48A9-B599-EBD247FAE3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2C511B-D37B-499F-B82C-C0086E9A2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U zpráv je minimálně stejně důležité emoční ladění jako obsah zprávy samotný</a:t>
            </a:r>
          </a:p>
          <a:p>
            <a:endParaRPr lang="cs-CZ" sz="2000" dirty="0"/>
          </a:p>
          <a:p>
            <a:r>
              <a:rPr lang="cs-CZ" sz="2000" dirty="0"/>
              <a:t>Bulvarizace, role ilustračních záběrů a obrázků – mediální obsahy stál více závisejí na vizualizace, která je primárně emotivní. Je vůbec možná cesta zpět?</a:t>
            </a:r>
          </a:p>
          <a:p>
            <a:endParaRPr lang="cs-CZ" sz="2000" dirty="0"/>
          </a:p>
          <a:p>
            <a:r>
              <a:rPr lang="cs-CZ" sz="2000" dirty="0"/>
              <a:t>Dodatečné </a:t>
            </a:r>
            <a:r>
              <a:rPr lang="cs-CZ" sz="2000" dirty="0" err="1"/>
              <a:t>emočnění</a:t>
            </a:r>
            <a:r>
              <a:rPr lang="cs-CZ" sz="2000" dirty="0"/>
              <a:t> zpráv přebírá funkci informace – obrázek nám říká co si máme myslet (skrze co cítíme) bez ohledu co je formální informací (</a:t>
            </a:r>
            <a:r>
              <a:rPr lang="cs-CZ" sz="2000" dirty="0" err="1"/>
              <a:t>framing</a:t>
            </a:r>
            <a:r>
              <a:rPr lang="cs-CZ" sz="2000" dirty="0"/>
              <a:t>)</a:t>
            </a:r>
          </a:p>
          <a:p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2957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6323F6A-9959-405E-8D1C-64BD58FFC2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3FA329D-DB94-4709-88AF-578A0880B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Multitasking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2F337CC-DC36-4A00-805B-81ECE7301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6686640" cy="4139998"/>
          </a:xfrm>
        </p:spPr>
        <p:txBody>
          <a:bodyPr/>
          <a:lstStyle/>
          <a:p>
            <a:r>
              <a:rPr lang="cs-CZ" sz="1800" dirty="0"/>
              <a:t>Který z těchto dvou postojů je platnější?</a:t>
            </a:r>
          </a:p>
          <a:p>
            <a:r>
              <a:rPr lang="cs-CZ" sz="1800" dirty="0"/>
              <a:t>1) Snížený výkon, snížená pozornost, paměť a schopnost se učit vlivem distrakcí – tj. větší množství kognitivních chyb, prodloužená doba nutná pro kognitivní zpracování, stress jako produkt těchto chyb, kontinuální povrchní pozornost a snížená schopnost se skutečně zkoncentrovat</a:t>
            </a:r>
          </a:p>
          <a:p>
            <a:r>
              <a:rPr lang="cs-CZ" sz="1800" dirty="0"/>
              <a:t>2) Schopnost </a:t>
            </a:r>
            <a:r>
              <a:rPr lang="cs-CZ" sz="1800" dirty="0" err="1"/>
              <a:t>multitaskovat</a:t>
            </a:r>
            <a:r>
              <a:rPr lang="cs-CZ" sz="1800" dirty="0"/>
              <a:t> je nutná podmínka pro úspěch v současné době (např. pracovním prostředí), je to zdravá věc (udržuje mentální flexibilitu) lze se tomu naučit zejména v dětství (vyšší neurální plasticita) i díky technologiím (např. trénink skrze počítačové hry)</a:t>
            </a:r>
          </a:p>
          <a:p>
            <a:endParaRPr lang="cs-CZ" sz="2000" dirty="0"/>
          </a:p>
          <a:p>
            <a:endParaRPr lang="cs-CZ" dirty="0"/>
          </a:p>
          <a:p>
            <a:endParaRPr lang="en-GB" dirty="0"/>
          </a:p>
        </p:txBody>
      </p:sp>
      <p:pic>
        <p:nvPicPr>
          <p:cNvPr id="7" name="Obrázek 6" descr="Obsah obrázku text, počítač&#10;&#10;Popis byl vytvořen automaticky">
            <a:extLst>
              <a:ext uri="{FF2B5EF4-FFF2-40B4-BE49-F238E27FC236}">
                <a16:creationId xmlns:a16="http://schemas.microsoft.com/office/drawing/2014/main" id="{2F736C1E-7F34-4865-B4E0-81B34E30CF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0092" y="3429000"/>
            <a:ext cx="4291071" cy="2403000"/>
          </a:xfrm>
          <a:prstGeom prst="rect">
            <a:avLst/>
          </a:prstGeom>
        </p:spPr>
      </p:pic>
      <p:pic>
        <p:nvPicPr>
          <p:cNvPr id="9" name="Obrázek 8" descr="Obsah obrázku ovládací panel&#10;&#10;Popis byl vytvořen automaticky">
            <a:extLst>
              <a:ext uri="{FF2B5EF4-FFF2-40B4-BE49-F238E27FC236}">
                <a16:creationId xmlns:a16="http://schemas.microsoft.com/office/drawing/2014/main" id="{F7CF41E9-D8E4-435B-96ED-51BBEB40D6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0092" y="573487"/>
            <a:ext cx="4291071" cy="2855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471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D0D9C9-718D-4D41-A427-ECF9A78080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CBD57AF-D1AF-446C-ACCD-9BAE151BC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Dual task inference &amp; task switching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36A3B72-71C4-40BC-A585-22F7B614B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i="1" dirty="0"/>
              <a:t>Limited </a:t>
            </a:r>
            <a:r>
              <a:rPr lang="cs-CZ" sz="1800" i="1" dirty="0"/>
              <a:t>C</a:t>
            </a:r>
            <a:r>
              <a:rPr lang="en-GB" sz="1800" i="1" dirty="0" err="1"/>
              <a:t>apacity</a:t>
            </a:r>
            <a:r>
              <a:rPr lang="en-GB" sz="1800" i="1" dirty="0"/>
              <a:t> </a:t>
            </a:r>
            <a:r>
              <a:rPr lang="cs-CZ" sz="1800" i="1" dirty="0"/>
              <a:t>M</a:t>
            </a:r>
            <a:r>
              <a:rPr lang="en-GB" sz="1800" i="1" dirty="0" err="1"/>
              <a:t>odel</a:t>
            </a:r>
            <a:r>
              <a:rPr lang="en-GB" sz="1800" i="1" dirty="0"/>
              <a:t> </a:t>
            </a:r>
            <a:r>
              <a:rPr lang="en-GB" sz="1800" dirty="0"/>
              <a:t>– </a:t>
            </a:r>
            <a:r>
              <a:rPr lang="cs-CZ" sz="1800" dirty="0"/>
              <a:t>kognice má limitovanou kapacitu a sdílení mezi úkoly je na úkor přesnosti, kvality, rychlosti</a:t>
            </a:r>
          </a:p>
          <a:p>
            <a:r>
              <a:rPr lang="cs-CZ" sz="1800" dirty="0"/>
              <a:t>Metafora hrdla lahve – jen jedna mentální činnost je aktivní v daný okamžik, u více činnosti dochází k přepínání mezi nimi a ne jejich souběžné řešení</a:t>
            </a:r>
          </a:p>
          <a:p>
            <a:r>
              <a:rPr lang="cs-CZ" sz="1800" dirty="0"/>
              <a:t>Velká „energetická ztráta“ v případě přepínán mezi činnostmi tj. větší množství méně náročných činností řešených zároveň je kognitivně náročnější (a </a:t>
            </a:r>
            <a:r>
              <a:rPr lang="cs-CZ" sz="1800" dirty="0" err="1"/>
              <a:t>chybovější</a:t>
            </a:r>
            <a:r>
              <a:rPr lang="cs-CZ" sz="1800" dirty="0"/>
              <a:t> a časově delší) než menší množství složitějších činností</a:t>
            </a:r>
          </a:p>
          <a:p>
            <a:r>
              <a:rPr lang="cs-CZ" sz="1800" dirty="0"/>
              <a:t>S výjimkou snadných a automatizovaných činností nedochází k učení a k redukci tohoto limitu</a:t>
            </a:r>
          </a:p>
          <a:p>
            <a:r>
              <a:rPr lang="cs-CZ" sz="1800" i="1" dirty="0" err="1"/>
              <a:t>Central</a:t>
            </a:r>
            <a:r>
              <a:rPr lang="cs-CZ" sz="1800" i="1" dirty="0"/>
              <a:t> </a:t>
            </a:r>
            <a:r>
              <a:rPr lang="cs-CZ" sz="1800" i="1" dirty="0" err="1"/>
              <a:t>Capacity-Sharing</a:t>
            </a:r>
            <a:r>
              <a:rPr lang="cs-CZ" sz="1800" i="1" dirty="0"/>
              <a:t> Model </a:t>
            </a:r>
            <a:r>
              <a:rPr lang="cs-CZ" sz="1800" dirty="0"/>
              <a:t>– máme jakousi sumu energie/kognitivní kapacity, kterou můžeme distribuovat mezi více činností dle jejich náročnosti a potřeby</a:t>
            </a:r>
          </a:p>
          <a:p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318060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EN.potx" id="{28E4EEE2-27E9-4A4B-9855-F0DB06A129FD}" vid="{9255ADBD-7AC4-4DD1-B712-D5745AAFBEF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7B4775FAABDF4484C6497A7A26939B" ma:contentTypeVersion="7" ma:contentTypeDescription="Vytvoří nový dokument" ma:contentTypeScope="" ma:versionID="4756a69e07430529814893565aa66baf">
  <xsd:schema xmlns:xsd="http://www.w3.org/2001/XMLSchema" xmlns:xs="http://www.w3.org/2001/XMLSchema" xmlns:p="http://schemas.microsoft.com/office/2006/metadata/properties" xmlns:ns3="317fa241-dc0d-4a19-bd23-9d6e79d0e5eb" targetNamespace="http://schemas.microsoft.com/office/2006/metadata/properties" ma:root="true" ma:fieldsID="b1a463adcedc5f4d8cd6d725ed00e132" ns3:_="">
    <xsd:import namespace="317fa241-dc0d-4a19-bd23-9d6e79d0e5e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7fa241-dc0d-4a19-bd23-9d6e79d0e5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4C1B07-8B2E-43B5-88FF-592AEE089C0D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317fa241-dc0d-4a19-bd23-9d6e79d0e5e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3A12308-304D-4B84-9330-203512934B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1D1633-4654-4EF0-A28A-0CAC5A4757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7fa241-dc0d-4a19-bd23-9d6e79d0e5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Prezentace-FSS-EN</Template>
  <TotalTime>11239</TotalTime>
  <Words>1917</Words>
  <Application>Microsoft Office PowerPoint</Application>
  <PresentationFormat>Širokoúhlá obrazovka</PresentationFormat>
  <Paragraphs>103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Tahoma</vt:lpstr>
      <vt:lpstr>Wingdings</vt:lpstr>
      <vt:lpstr>Presentation_MU_EN</vt:lpstr>
      <vt:lpstr>Kognitivní procesy</vt:lpstr>
      <vt:lpstr>Pozornost</vt:lpstr>
      <vt:lpstr>Emoce v tradičním výzkumu médií</vt:lpstr>
      <vt:lpstr>Emoce v tradičním výzkumu médií</vt:lpstr>
      <vt:lpstr>Emoce</vt:lpstr>
      <vt:lpstr>Emoce jako organizátor kognice</vt:lpstr>
      <vt:lpstr>Prezentace aplikace PowerPoint</vt:lpstr>
      <vt:lpstr>Multitasking</vt:lpstr>
      <vt:lpstr>Dual task inference &amp; task switching</vt:lpstr>
      <vt:lpstr>Dual task inference &amp; task switching research</vt:lpstr>
      <vt:lpstr>Multitasking</vt:lpstr>
      <vt:lpstr>Multitasking</vt:lpstr>
      <vt:lpstr>Multitasking</vt:lpstr>
      <vt:lpstr>Můžeme se zlepšit skrze média např. hry?</vt:lpstr>
      <vt:lpstr>Prezentace aplikace PowerPoint</vt:lpstr>
      <vt:lpstr>Prezentace aplikace PowerPoint</vt:lpstr>
      <vt:lpstr>Prezentace aplikace PowerPoint</vt:lpstr>
      <vt:lpstr>Hloupneme díky médiím?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Marina Urbanikova</dc:creator>
  <cp:lastModifiedBy>Lukas Blinka</cp:lastModifiedBy>
  <cp:revision>412</cp:revision>
  <cp:lastPrinted>2019-11-20T13:22:53Z</cp:lastPrinted>
  <dcterms:created xsi:type="dcterms:W3CDTF">2019-04-11T21:46:02Z</dcterms:created>
  <dcterms:modified xsi:type="dcterms:W3CDTF">2023-03-08T11:03:12Z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0x010100507B4775FAABDF4484C6497A7A26939B</vt:lpwstr>
  </property>
</Properties>
</file>