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670550" cx="10080625"/>
  <p:notesSz cx="7559675" cy="10691800"/>
  <p:embeddedFontLst>
    <p:embeddedFont>
      <p:font typeface="Roboto"/>
      <p:regular r:id="rId15"/>
      <p:bold r:id="rId16"/>
      <p:italic r:id="rId17"/>
      <p:boldItalic r:id="rId18"/>
    </p:embeddedFont>
    <p:embeddedFont>
      <p:font typeface="Poppins"/>
      <p:regular r:id="rId19"/>
      <p:bold r:id="rId20"/>
      <p:italic r:id="rId21"/>
      <p:boldItalic r:id="rId22"/>
    </p:embeddedFont>
    <p:embeddedFont>
      <p:font typeface="Open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786">
          <p15:clr>
            <a:srgbClr val="9AA0A6"/>
          </p15:clr>
        </p15:guide>
        <p15:guide id="2" pos="3175">
          <p15:clr>
            <a:srgbClr val="9AA0A6"/>
          </p15:clr>
        </p15:guide>
      </p15:sldGuideLst>
    </p:ext>
    <p:ext uri="http://customooxmlschemas.google.com/">
      <go:slidesCustomData xmlns:go="http://customooxmlschemas.google.com/" r:id="rId27" roundtripDataSignature="AMtx7mhHQORFSAvtJP8Qj0PIJIv0XzT2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786" orient="horz"/>
        <p:guide pos="3175"/>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bold.fntdata"/><Relationship Id="rId22" Type="http://schemas.openxmlformats.org/officeDocument/2006/relationships/font" Target="fonts/Poppins-boldItalic.fntdata"/><Relationship Id="rId21" Type="http://schemas.openxmlformats.org/officeDocument/2006/relationships/font" Target="fonts/Poppins-italic.fntdata"/><Relationship Id="rId24" Type="http://schemas.openxmlformats.org/officeDocument/2006/relationships/font" Target="fonts/OpenSans-bold.fntdata"/><Relationship Id="rId23" Type="http://schemas.openxmlformats.org/officeDocument/2006/relationships/font" Target="fonts/Open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boldItalic.fntdata"/><Relationship Id="rId25" Type="http://schemas.openxmlformats.org/officeDocument/2006/relationships/font" Target="fonts/OpenSans-italic.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19" Type="http://schemas.openxmlformats.org/officeDocument/2006/relationships/font" Target="fonts/Poppins-regular.fntdata"/><Relationship Id="rId18" Type="http://schemas.openxmlformats.org/officeDocument/2006/relationships/font" Target="fonts/Robo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2: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3: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4: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4: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5: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5: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6: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6: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15615cfe14_0_3: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g115615cfe14_0_3: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7: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7: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13eb92a7ff_0_8: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13eb92a7ff_0_8: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1" name="Shape 11"/>
        <p:cNvGrpSpPr/>
        <p:nvPr/>
      </p:nvGrpSpPr>
      <p:grpSpPr>
        <a:xfrm>
          <a:off x="0" y="0"/>
          <a:ext cx="0" cy="0"/>
          <a:chOff x="0" y="0"/>
          <a:chExt cx="0" cy="0"/>
        </a:xfrm>
      </p:grpSpPr>
      <p:sp>
        <p:nvSpPr>
          <p:cNvPr id="12" name="Google Shape;12;p9"/>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9"/>
          <p:cNvSpPr txBox="1"/>
          <p:nvPr>
            <p:ph idx="1" type="subTitle"/>
          </p:nvPr>
        </p:nvSpPr>
        <p:spPr>
          <a:xfrm>
            <a:off x="504000" y="1326600"/>
            <a:ext cx="9071640" cy="32882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41" name="Shape 41"/>
        <p:cNvGrpSpPr/>
        <p:nvPr/>
      </p:nvGrpSpPr>
      <p:grpSpPr>
        <a:xfrm>
          <a:off x="0" y="0"/>
          <a:ext cx="0" cy="0"/>
          <a:chOff x="0" y="0"/>
          <a:chExt cx="0" cy="0"/>
        </a:xfrm>
      </p:grpSpPr>
      <p:sp>
        <p:nvSpPr>
          <p:cNvPr id="42" name="Google Shape;42;p18"/>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8"/>
          <p:cNvSpPr txBox="1"/>
          <p:nvPr>
            <p:ph idx="1" type="body"/>
          </p:nvPr>
        </p:nvSpPr>
        <p:spPr>
          <a:xfrm>
            <a:off x="504000" y="132660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4" name="Google Shape;44;p18"/>
          <p:cNvSpPr txBox="1"/>
          <p:nvPr>
            <p:ph idx="2"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5" name="Shape 45"/>
        <p:cNvGrpSpPr/>
        <p:nvPr/>
      </p:nvGrpSpPr>
      <p:grpSpPr>
        <a:xfrm>
          <a:off x="0" y="0"/>
          <a:ext cx="0" cy="0"/>
          <a:chOff x="0" y="0"/>
          <a:chExt cx="0" cy="0"/>
        </a:xfrm>
      </p:grpSpPr>
      <p:sp>
        <p:nvSpPr>
          <p:cNvPr id="46" name="Google Shape;46;p19"/>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9"/>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19"/>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19"/>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19"/>
          <p:cNvSpPr txBox="1"/>
          <p:nvPr>
            <p:ph idx="4"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51" name="Shape 51"/>
        <p:cNvGrpSpPr/>
        <p:nvPr/>
      </p:nvGrpSpPr>
      <p:grpSpPr>
        <a:xfrm>
          <a:off x="0" y="0"/>
          <a:ext cx="0" cy="0"/>
          <a:chOff x="0" y="0"/>
          <a:chExt cx="0" cy="0"/>
        </a:xfrm>
      </p:grpSpPr>
      <p:sp>
        <p:nvSpPr>
          <p:cNvPr id="52" name="Google Shape;52;p20"/>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 type="body"/>
          </p:nvPr>
        </p:nvSpPr>
        <p:spPr>
          <a:xfrm>
            <a:off x="5040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4" name="Google Shape;54;p20"/>
          <p:cNvSpPr txBox="1"/>
          <p:nvPr>
            <p:ph idx="2" type="body"/>
          </p:nvPr>
        </p:nvSpPr>
        <p:spPr>
          <a:xfrm>
            <a:off x="35712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5" name="Google Shape;55;p20"/>
          <p:cNvSpPr txBox="1"/>
          <p:nvPr>
            <p:ph idx="3" type="body"/>
          </p:nvPr>
        </p:nvSpPr>
        <p:spPr>
          <a:xfrm>
            <a:off x="663804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20"/>
          <p:cNvSpPr txBox="1"/>
          <p:nvPr>
            <p:ph idx="4" type="body"/>
          </p:nvPr>
        </p:nvSpPr>
        <p:spPr>
          <a:xfrm>
            <a:off x="5040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20"/>
          <p:cNvSpPr txBox="1"/>
          <p:nvPr>
            <p:ph idx="5" type="body"/>
          </p:nvPr>
        </p:nvSpPr>
        <p:spPr>
          <a:xfrm>
            <a:off x="35712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20"/>
          <p:cNvSpPr txBox="1"/>
          <p:nvPr>
            <p:ph idx="6" type="body"/>
          </p:nvPr>
        </p:nvSpPr>
        <p:spPr>
          <a:xfrm>
            <a:off x="663804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4" name="Shape 14"/>
        <p:cNvGrpSpPr/>
        <p:nvPr/>
      </p:nvGrpSpPr>
      <p:grpSpPr>
        <a:xfrm>
          <a:off x="0" y="0"/>
          <a:ext cx="0" cy="0"/>
          <a:chOff x="0" y="0"/>
          <a:chExt cx="0" cy="0"/>
        </a:xfrm>
      </p:grpSpPr>
      <p:sp>
        <p:nvSpPr>
          <p:cNvPr id="15" name="Google Shape;15;p10"/>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0"/>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7" name="Shape 1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8" name="Shape 18"/>
        <p:cNvGrpSpPr/>
        <p:nvPr/>
      </p:nvGrpSpPr>
      <p:grpSpPr>
        <a:xfrm>
          <a:off x="0" y="0"/>
          <a:ext cx="0" cy="0"/>
          <a:chOff x="0" y="0"/>
          <a:chExt cx="0" cy="0"/>
        </a:xfrm>
      </p:grpSpPr>
      <p:sp>
        <p:nvSpPr>
          <p:cNvPr id="19" name="Google Shape;19;p12"/>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2"/>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 name="Google Shape;21;p12"/>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1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4" name="Shape 24"/>
        <p:cNvGrpSpPr/>
        <p:nvPr/>
      </p:nvGrpSpPr>
      <p:grpSpPr>
        <a:xfrm>
          <a:off x="0" y="0"/>
          <a:ext cx="0" cy="0"/>
          <a:chOff x="0" y="0"/>
          <a:chExt cx="0" cy="0"/>
        </a:xfrm>
      </p:grpSpPr>
      <p:sp>
        <p:nvSpPr>
          <p:cNvPr id="25" name="Google Shape;25;p14"/>
          <p:cNvSpPr txBox="1"/>
          <p:nvPr>
            <p:ph idx="1" type="subTitle"/>
          </p:nvPr>
        </p:nvSpPr>
        <p:spPr>
          <a:xfrm>
            <a:off x="504000" y="226080"/>
            <a:ext cx="9071640" cy="4388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6" name="Shape 26"/>
        <p:cNvGrpSpPr/>
        <p:nvPr/>
      </p:nvGrpSpPr>
      <p:grpSpPr>
        <a:xfrm>
          <a:off x="0" y="0"/>
          <a:ext cx="0" cy="0"/>
          <a:chOff x="0" y="0"/>
          <a:chExt cx="0" cy="0"/>
        </a:xfrm>
      </p:grpSpPr>
      <p:sp>
        <p:nvSpPr>
          <p:cNvPr id="27" name="Google Shape;27;p15"/>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5"/>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 name="Google Shape;29;p15"/>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 name="Google Shape;30;p15"/>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1" name="Shape 31"/>
        <p:cNvGrpSpPr/>
        <p:nvPr/>
      </p:nvGrpSpPr>
      <p:grpSpPr>
        <a:xfrm>
          <a:off x="0" y="0"/>
          <a:ext cx="0" cy="0"/>
          <a:chOff x="0" y="0"/>
          <a:chExt cx="0" cy="0"/>
        </a:xfrm>
      </p:grpSpPr>
      <p:sp>
        <p:nvSpPr>
          <p:cNvPr id="32" name="Google Shape;32;p16"/>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6"/>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 name="Google Shape;34;p16"/>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 name="Google Shape;35;p16"/>
          <p:cNvSpPr txBox="1"/>
          <p:nvPr>
            <p:ph idx="3"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36" name="Shape 36"/>
        <p:cNvGrpSpPr/>
        <p:nvPr/>
      </p:nvGrpSpPr>
      <p:grpSpPr>
        <a:xfrm>
          <a:off x="0" y="0"/>
          <a:ext cx="0" cy="0"/>
          <a:chOff x="0" y="0"/>
          <a:chExt cx="0" cy="0"/>
        </a:xfrm>
      </p:grpSpPr>
      <p:sp>
        <p:nvSpPr>
          <p:cNvPr id="37" name="Google Shape;37;p17"/>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7"/>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 name="Google Shape;39;p17"/>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0" name="Google Shape;40;p17"/>
          <p:cNvSpPr txBox="1"/>
          <p:nvPr>
            <p:ph idx="3"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 name="Shape 5"/>
        <p:cNvGrpSpPr/>
        <p:nvPr/>
      </p:nvGrpSpPr>
      <p:grpSpPr>
        <a:xfrm>
          <a:off x="0" y="0"/>
          <a:ext cx="0" cy="0"/>
          <a:chOff x="0" y="0"/>
          <a:chExt cx="0" cy="0"/>
        </a:xfrm>
      </p:grpSpPr>
      <p:sp>
        <p:nvSpPr>
          <p:cNvPr id="6" name="Google Shape;6;p8"/>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 name="Google Shape;7;p8"/>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8" name="Google Shape;8;p8"/>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9" name="Google Shape;9;p8"/>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8"/>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b="0" i="0" sz="1400" u="none" cap="none" strike="noStrike">
                <a:latin typeface="Times New Roman"/>
                <a:ea typeface="Times New Roman"/>
                <a:cs typeface="Times New Roman"/>
                <a:sym typeface="Times New Roman"/>
              </a:defRPr>
            </a:lvl1pPr>
            <a:lvl2pPr indent="0" lvl="1" marL="0" marR="0" rtl="0" algn="r">
              <a:spcBef>
                <a:spcPts val="0"/>
              </a:spcBef>
              <a:buNone/>
              <a:defRPr b="0" i="0" sz="1400" u="none" cap="none" strike="noStrike">
                <a:latin typeface="Times New Roman"/>
                <a:ea typeface="Times New Roman"/>
                <a:cs typeface="Times New Roman"/>
                <a:sym typeface="Times New Roman"/>
              </a:defRPr>
            </a:lvl2pPr>
            <a:lvl3pPr indent="0" lvl="2" marL="0" marR="0" rtl="0" algn="r">
              <a:spcBef>
                <a:spcPts val="0"/>
              </a:spcBef>
              <a:buNone/>
              <a:defRPr b="0" i="0" sz="1400" u="none" cap="none" strike="noStrike">
                <a:latin typeface="Times New Roman"/>
                <a:ea typeface="Times New Roman"/>
                <a:cs typeface="Times New Roman"/>
                <a:sym typeface="Times New Roman"/>
              </a:defRPr>
            </a:lvl3pPr>
            <a:lvl4pPr indent="0" lvl="3" marL="0" marR="0" rtl="0" algn="r">
              <a:spcBef>
                <a:spcPts val="0"/>
              </a:spcBef>
              <a:buNone/>
              <a:defRPr b="0" i="0" sz="1400" u="none" cap="none" strike="noStrike">
                <a:latin typeface="Times New Roman"/>
                <a:ea typeface="Times New Roman"/>
                <a:cs typeface="Times New Roman"/>
                <a:sym typeface="Times New Roman"/>
              </a:defRPr>
            </a:lvl4pPr>
            <a:lvl5pPr indent="0" lvl="4" marL="0" marR="0" rtl="0" algn="r">
              <a:spcBef>
                <a:spcPts val="0"/>
              </a:spcBef>
              <a:buNone/>
              <a:defRPr b="0" i="0" sz="1400" u="none" cap="none" strike="noStrike">
                <a:latin typeface="Times New Roman"/>
                <a:ea typeface="Times New Roman"/>
                <a:cs typeface="Times New Roman"/>
                <a:sym typeface="Times New Roman"/>
              </a:defRPr>
            </a:lvl5pPr>
            <a:lvl6pPr indent="0" lvl="5" marL="0" marR="0" rtl="0" algn="r">
              <a:spcBef>
                <a:spcPts val="0"/>
              </a:spcBef>
              <a:buNone/>
              <a:defRPr b="0" i="0" sz="1400" u="none" cap="none" strike="noStrike">
                <a:latin typeface="Times New Roman"/>
                <a:ea typeface="Times New Roman"/>
                <a:cs typeface="Times New Roman"/>
                <a:sym typeface="Times New Roman"/>
              </a:defRPr>
            </a:lvl6pPr>
            <a:lvl7pPr indent="0" lvl="6" marL="0" marR="0" rtl="0" algn="r">
              <a:spcBef>
                <a:spcPts val="0"/>
              </a:spcBef>
              <a:buNone/>
              <a:defRPr b="0" i="0" sz="1400" u="none" cap="none" strike="noStrike">
                <a:latin typeface="Times New Roman"/>
                <a:ea typeface="Times New Roman"/>
                <a:cs typeface="Times New Roman"/>
                <a:sym typeface="Times New Roman"/>
              </a:defRPr>
            </a:lvl7pPr>
            <a:lvl8pPr indent="0" lvl="7" marL="0" marR="0" rtl="0" algn="r">
              <a:spcBef>
                <a:spcPts val="0"/>
              </a:spcBef>
              <a:buNone/>
              <a:defRPr b="0" i="0" sz="1400" u="none" cap="none" strike="noStrike">
                <a:latin typeface="Times New Roman"/>
                <a:ea typeface="Times New Roman"/>
                <a:cs typeface="Times New Roman"/>
                <a:sym typeface="Times New Roman"/>
              </a:defRPr>
            </a:lvl8pPr>
            <a:lvl9pPr indent="0" lvl="8" marL="0" marR="0" rtl="0" algn="r">
              <a:spcBef>
                <a:spcPts val="0"/>
              </a:spcBef>
              <a:buNone/>
              <a:defRPr b="0" i="0" sz="1400" u="none" cap="none" strike="noStrike">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youtube.com/watch?v=fc3G_f34Wrc" TargetMode="External"/><Relationship Id="rId4" Type="http://schemas.openxmlformats.org/officeDocument/2006/relationships/image" Target="../media/image8.jpg"/><Relationship Id="rId5" Type="http://schemas.openxmlformats.org/officeDocument/2006/relationships/hyperlink" Target="http://drive.google.com/file/d/18uKwM3dc1T9YE4zTyNyRcFm_luCljHZg/view" TargetMode="External"/><Relationship Id="rId6"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youtube.com/watch?v=tA23-RzhkzY" TargetMode="External"/><Relationship Id="rId4" Type="http://schemas.openxmlformats.org/officeDocument/2006/relationships/image" Target="../media/image15.jpg"/><Relationship Id="rId5" Type="http://schemas.openxmlformats.org/officeDocument/2006/relationships/hyperlink" Target="http://www.youtube.com/watch?v=GY1jmYSsupY" TargetMode="External"/><Relationship Id="rId6"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youtube.com/watch?v=QPkqUWS_uvg" TargetMode="External"/><Relationship Id="rId4" Type="http://schemas.openxmlformats.org/officeDocument/2006/relationships/image" Target="../media/image14.jpg"/><Relationship Id="rId5" Type="http://schemas.openxmlformats.org/officeDocument/2006/relationships/hyperlink" Target="http://drive.google.com/file/d/1DutegJxGJ-aiMgPNniUQc9sA1bW76Uva/view" TargetMode="External"/><Relationship Id="rId6"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youtube.com/watch?v=BFzv0UhHcS0" TargetMode="External"/><Relationship Id="rId4" Type="http://schemas.openxmlformats.org/officeDocument/2006/relationships/image" Target="../media/image13.jpg"/><Relationship Id="rId5" Type="http://schemas.openxmlformats.org/officeDocument/2006/relationships/hyperlink" Target="http://www.youtube.com/watch?v=6Yo00F9Eb4A" TargetMode="External"/><Relationship Id="rId6"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youtube.com/watch?v=FciwjZ_1B1w&amp;t=170s" TargetMode="External"/><Relationship Id="rId4" Type="http://schemas.openxmlformats.org/officeDocument/2006/relationships/hyperlink" Target="https://www.youtube.com/watch?v=ct-49TYmzM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
          <p:cNvSpPr txBox="1"/>
          <p:nvPr/>
        </p:nvSpPr>
        <p:spPr>
          <a:xfrm>
            <a:off x="5184360" y="180000"/>
            <a:ext cx="4715640" cy="11343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GB" sz="4000" u="none" cap="none" strike="noStrike">
                <a:latin typeface="Arial"/>
                <a:ea typeface="Arial"/>
                <a:cs typeface="Arial"/>
                <a:sym typeface="Arial"/>
              </a:rPr>
              <a:t>Visual Anthropology and Visual Culture</a:t>
            </a:r>
            <a:endParaRPr b="0" i="0" sz="4000" u="none" cap="none" strike="noStrike">
              <a:latin typeface="Arial"/>
              <a:ea typeface="Arial"/>
              <a:cs typeface="Arial"/>
              <a:sym typeface="Arial"/>
            </a:endParaRPr>
          </a:p>
        </p:txBody>
      </p:sp>
      <p:sp>
        <p:nvSpPr>
          <p:cNvPr id="64" name="Google Shape;64;p1"/>
          <p:cNvSpPr txBox="1"/>
          <p:nvPr/>
        </p:nvSpPr>
        <p:spPr>
          <a:xfrm>
            <a:off x="5220000" y="1931760"/>
            <a:ext cx="4355640" cy="328824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GB" sz="3200" u="none" cap="none" strike="noStrike">
                <a:latin typeface="Arial"/>
                <a:ea typeface="Arial"/>
                <a:cs typeface="Arial"/>
                <a:sym typeface="Arial"/>
              </a:rPr>
              <a:t>Patrick Laviolette</a:t>
            </a:r>
            <a:endParaRPr b="0" i="0" sz="3200" u="none" cap="none" strike="noStrike">
              <a:latin typeface="Arial"/>
              <a:ea typeface="Arial"/>
              <a:cs typeface="Arial"/>
              <a:sym typeface="Arial"/>
            </a:endParaRPr>
          </a:p>
          <a:p>
            <a:pPr indent="0" lvl="0" marL="0" marR="0" rtl="0" algn="ctr">
              <a:spcBef>
                <a:spcPts val="0"/>
              </a:spcBef>
              <a:spcAft>
                <a:spcPts val="0"/>
              </a:spcAft>
              <a:buNone/>
            </a:pPr>
            <a:r>
              <a:rPr b="0" i="0" lang="en-GB" sz="3200" u="none" cap="none" strike="noStrike">
                <a:latin typeface="Arial"/>
                <a:ea typeface="Arial"/>
                <a:cs typeface="Arial"/>
                <a:sym typeface="Arial"/>
              </a:rPr>
              <a:t>Paride Bollettin</a:t>
            </a:r>
            <a:endParaRPr b="0" i="0" sz="3200" u="none" cap="none" strike="noStrike">
              <a:latin typeface="Arial"/>
              <a:ea typeface="Arial"/>
              <a:cs typeface="Arial"/>
              <a:sym typeface="Arial"/>
            </a:endParaRPr>
          </a:p>
          <a:p>
            <a:pPr indent="0" lvl="0" marL="0" marR="0" rtl="0" algn="ctr">
              <a:spcBef>
                <a:spcPts val="0"/>
              </a:spcBef>
              <a:spcAft>
                <a:spcPts val="0"/>
              </a:spcAft>
              <a:buNone/>
            </a:pPr>
            <a:r>
              <a:t/>
            </a:r>
            <a:endParaRPr b="0" i="0" sz="3200" u="none" cap="none" strike="noStrike">
              <a:latin typeface="Arial"/>
              <a:ea typeface="Arial"/>
              <a:cs typeface="Arial"/>
              <a:sym typeface="Arial"/>
            </a:endParaRPr>
          </a:p>
          <a:p>
            <a:pPr indent="0" lvl="0" marL="0" marR="0" rtl="0" algn="ctr">
              <a:spcBef>
                <a:spcPts val="0"/>
              </a:spcBef>
              <a:spcAft>
                <a:spcPts val="0"/>
              </a:spcAft>
              <a:buNone/>
            </a:pPr>
            <a:r>
              <a:t/>
            </a:r>
            <a:endParaRPr b="0" i="0" sz="3200" u="none" cap="none" strike="noStrike">
              <a:latin typeface="Arial"/>
              <a:ea typeface="Arial"/>
              <a:cs typeface="Arial"/>
              <a:sym typeface="Arial"/>
            </a:endParaRPr>
          </a:p>
          <a:p>
            <a:pPr indent="0" lvl="0" marL="0" marR="0" rtl="0" algn="ctr">
              <a:spcBef>
                <a:spcPts val="0"/>
              </a:spcBef>
              <a:spcAft>
                <a:spcPts val="0"/>
              </a:spcAft>
              <a:buNone/>
            </a:pPr>
            <a:r>
              <a:rPr b="0" i="0" lang="en-GB" sz="2200" u="none" cap="none" strike="noStrike">
                <a:latin typeface="Arial"/>
                <a:ea typeface="Arial"/>
                <a:cs typeface="Arial"/>
                <a:sym typeface="Arial"/>
              </a:rPr>
              <a:t>23/02/2022</a:t>
            </a:r>
            <a:endParaRPr b="0" i="0" sz="2200" u="none" cap="none" strike="noStrike">
              <a:latin typeface="Arial"/>
              <a:ea typeface="Arial"/>
              <a:cs typeface="Arial"/>
              <a:sym typeface="Arial"/>
            </a:endParaRPr>
          </a:p>
        </p:txBody>
      </p:sp>
      <p:pic>
        <p:nvPicPr>
          <p:cNvPr id="65" name="Google Shape;65;p1"/>
          <p:cNvPicPr preferRelativeResize="0"/>
          <p:nvPr/>
        </p:nvPicPr>
        <p:blipFill rotWithShape="1">
          <a:blip r:embed="rId3">
            <a:alphaModFix/>
          </a:blip>
          <a:srcRect b="0" l="0" r="0" t="0"/>
          <a:stretch/>
        </p:blipFill>
        <p:spPr>
          <a:xfrm>
            <a:off x="180000" y="225315"/>
            <a:ext cx="4715649" cy="4994686"/>
          </a:xfrm>
          <a:prstGeom prst="rect">
            <a:avLst/>
          </a:prstGeom>
          <a:noFill/>
          <a:ln>
            <a:noFill/>
          </a:ln>
        </p:spPr>
      </p:pic>
      <p:sp>
        <p:nvSpPr>
          <p:cNvPr id="66" name="Google Shape;66;p1"/>
          <p:cNvSpPr txBox="1"/>
          <p:nvPr/>
        </p:nvSpPr>
        <p:spPr>
          <a:xfrm>
            <a:off x="180000" y="5233675"/>
            <a:ext cx="3517200" cy="3462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lang="en-GB" sz="1200">
                <a:solidFill>
                  <a:srgbClr val="262626"/>
                </a:solidFill>
                <a:latin typeface="Poppins"/>
                <a:ea typeface="Poppins"/>
                <a:cs typeface="Poppins"/>
                <a:sym typeface="Poppins"/>
              </a:rPr>
              <a:t>Picture by</a:t>
            </a:r>
            <a:r>
              <a:rPr b="0" i="0" lang="en-GB" sz="1200" u="none" cap="none" strike="noStrike">
                <a:solidFill>
                  <a:srgbClr val="262626"/>
                </a:solidFill>
                <a:latin typeface="Poppins"/>
                <a:ea typeface="Poppins"/>
                <a:cs typeface="Poppins"/>
                <a:sym typeface="Poppins"/>
              </a:rPr>
              <a:t>: Vadim Trunov (Russia)</a:t>
            </a:r>
            <a:endParaRPr b="0" sz="1200" strike="noStrike">
              <a:solidFill>
                <a:srgbClr val="262626"/>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2"/>
          <p:cNvSpPr txBox="1"/>
          <p:nvPr/>
        </p:nvSpPr>
        <p:spPr>
          <a:xfrm>
            <a:off x="3060000" y="226080"/>
            <a:ext cx="3060000" cy="94644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n-GB" sz="4400" strike="noStrike">
                <a:latin typeface="Arial"/>
                <a:ea typeface="Arial"/>
                <a:cs typeface="Arial"/>
                <a:sym typeface="Arial"/>
              </a:rPr>
              <a:t>For today…</a:t>
            </a:r>
            <a:endParaRPr b="0" sz="4400" strike="noStrike">
              <a:latin typeface="Arial"/>
              <a:ea typeface="Arial"/>
              <a:cs typeface="Arial"/>
              <a:sym typeface="Arial"/>
            </a:endParaRPr>
          </a:p>
        </p:txBody>
      </p:sp>
      <p:sp>
        <p:nvSpPr>
          <p:cNvPr id="72" name="Google Shape;72;p2"/>
          <p:cNvSpPr txBox="1"/>
          <p:nvPr/>
        </p:nvSpPr>
        <p:spPr>
          <a:xfrm>
            <a:off x="2700000" y="1080000"/>
            <a:ext cx="3960000" cy="1487100"/>
          </a:xfrm>
          <a:prstGeom prst="rect">
            <a:avLst/>
          </a:prstGeom>
          <a:noFill/>
          <a:ln>
            <a:noFill/>
          </a:ln>
        </p:spPr>
        <p:txBody>
          <a:bodyPr anchorCtr="0" anchor="t" bIns="0" lIns="0" spcFirstLastPara="1" rIns="0" wrap="square" tIns="0">
            <a:normAutofit fontScale="85000" lnSpcReduction="20000"/>
          </a:bodyPr>
          <a:lstStyle/>
          <a:p>
            <a:pPr indent="0" lvl="0" marL="89999" marR="0" rtl="0" algn="l">
              <a:spcBef>
                <a:spcPts val="0"/>
              </a:spcBef>
              <a:spcAft>
                <a:spcPts val="0"/>
              </a:spcAft>
              <a:buNone/>
            </a:pPr>
            <a:r>
              <a:rPr b="0" lang="en-GB" sz="3200" strike="noStrike">
                <a:latin typeface="Arial"/>
                <a:ea typeface="Arial"/>
                <a:cs typeface="Arial"/>
                <a:sym typeface="Arial"/>
              </a:rPr>
              <a:t>Reading Sarah Pink: Introduction and Chapter 1 from </a:t>
            </a:r>
            <a:r>
              <a:rPr b="0" i="1" lang="en-GB" sz="3200" strike="noStrike">
                <a:latin typeface="Arial"/>
                <a:ea typeface="Arial"/>
                <a:cs typeface="Arial"/>
                <a:sym typeface="Arial"/>
              </a:rPr>
              <a:t>Doing Visual Ethnography</a:t>
            </a:r>
            <a:r>
              <a:rPr b="0" lang="en-GB" sz="3200" strike="noStrike">
                <a:latin typeface="Arial"/>
                <a:ea typeface="Arial"/>
                <a:cs typeface="Arial"/>
                <a:sym typeface="Arial"/>
              </a:rPr>
              <a:t> (2013)</a:t>
            </a:r>
            <a:endParaRPr b="0" sz="3200" strike="noStrike">
              <a:latin typeface="Arial"/>
              <a:ea typeface="Arial"/>
              <a:cs typeface="Arial"/>
              <a:sym typeface="Arial"/>
            </a:endParaRPr>
          </a:p>
        </p:txBody>
      </p:sp>
      <p:pic>
        <p:nvPicPr>
          <p:cNvPr id="73" name="Google Shape;73;p2"/>
          <p:cNvPicPr preferRelativeResize="0"/>
          <p:nvPr/>
        </p:nvPicPr>
        <p:blipFill rotWithShape="1">
          <a:blip r:embed="rId3">
            <a:alphaModFix/>
          </a:blip>
          <a:srcRect b="0" l="0" r="0" t="0"/>
          <a:stretch/>
        </p:blipFill>
        <p:spPr>
          <a:xfrm>
            <a:off x="180000" y="237600"/>
            <a:ext cx="2340000" cy="2329560"/>
          </a:xfrm>
          <a:prstGeom prst="rect">
            <a:avLst/>
          </a:prstGeom>
          <a:noFill/>
          <a:ln>
            <a:noFill/>
          </a:ln>
        </p:spPr>
      </p:pic>
      <p:pic>
        <p:nvPicPr>
          <p:cNvPr id="74" name="Google Shape;74;p2"/>
          <p:cNvPicPr preferRelativeResize="0"/>
          <p:nvPr/>
        </p:nvPicPr>
        <p:blipFill rotWithShape="1">
          <a:blip r:embed="rId4">
            <a:alphaModFix/>
          </a:blip>
          <a:srcRect b="0" l="0" r="0" t="0"/>
          <a:stretch/>
        </p:blipFill>
        <p:spPr>
          <a:xfrm>
            <a:off x="204480" y="3025080"/>
            <a:ext cx="3818520" cy="2269800"/>
          </a:xfrm>
          <a:prstGeom prst="rect">
            <a:avLst/>
          </a:prstGeom>
          <a:noFill/>
          <a:ln>
            <a:noFill/>
          </a:ln>
        </p:spPr>
      </p:pic>
      <p:sp>
        <p:nvSpPr>
          <p:cNvPr id="75" name="Google Shape;75;p2"/>
          <p:cNvSpPr txBox="1"/>
          <p:nvPr/>
        </p:nvSpPr>
        <p:spPr>
          <a:xfrm>
            <a:off x="180000" y="5400000"/>
            <a:ext cx="2880000" cy="37404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1000" strike="noStrike">
                <a:latin typeface="Arial"/>
                <a:ea typeface="Arial"/>
                <a:cs typeface="Arial"/>
                <a:sym typeface="Arial"/>
              </a:rPr>
              <a:t>Source: https://i.imgur.com/FurLBLm.jpg</a:t>
            </a:r>
            <a:endParaRPr b="0" sz="1000" strike="noStrike">
              <a:latin typeface="Arial"/>
              <a:ea typeface="Arial"/>
              <a:cs typeface="Arial"/>
              <a:sym typeface="Arial"/>
            </a:endParaRPr>
          </a:p>
        </p:txBody>
      </p:sp>
      <p:sp>
        <p:nvSpPr>
          <p:cNvPr id="76" name="Google Shape;76;p2"/>
          <p:cNvSpPr txBox="1"/>
          <p:nvPr/>
        </p:nvSpPr>
        <p:spPr>
          <a:xfrm>
            <a:off x="194040" y="2599920"/>
            <a:ext cx="2340000" cy="23832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1050" strike="noStrike">
                <a:latin typeface="Arial"/>
                <a:ea typeface="Arial"/>
                <a:cs typeface="Arial"/>
                <a:sym typeface="Arial"/>
              </a:rPr>
              <a:t>From Pink 2013:6.</a:t>
            </a:r>
            <a:endParaRPr b="0" sz="1050" strike="noStrike">
              <a:latin typeface="Arial"/>
              <a:ea typeface="Arial"/>
              <a:cs typeface="Arial"/>
              <a:sym typeface="Arial"/>
            </a:endParaRPr>
          </a:p>
        </p:txBody>
      </p:sp>
      <p:sp>
        <p:nvSpPr>
          <p:cNvPr id="77" name="Google Shape;77;p2"/>
          <p:cNvSpPr txBox="1"/>
          <p:nvPr/>
        </p:nvSpPr>
        <p:spPr>
          <a:xfrm>
            <a:off x="4320000" y="4860000"/>
            <a:ext cx="3420000" cy="71532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4400" strike="noStrike">
                <a:latin typeface="Arial"/>
                <a:ea typeface="Arial"/>
                <a:cs typeface="Arial"/>
                <a:sym typeface="Arial"/>
              </a:rPr>
              <a:t>Main points?</a:t>
            </a:r>
            <a:endParaRPr b="0" sz="4400" strike="noStrike">
              <a:latin typeface="Arial"/>
              <a:ea typeface="Arial"/>
              <a:cs typeface="Arial"/>
              <a:sym typeface="Arial"/>
            </a:endParaRPr>
          </a:p>
        </p:txBody>
      </p:sp>
      <p:pic>
        <p:nvPicPr>
          <p:cNvPr id="78" name="Google Shape;78;p2"/>
          <p:cNvPicPr preferRelativeResize="0"/>
          <p:nvPr/>
        </p:nvPicPr>
        <p:blipFill rotWithShape="1">
          <a:blip r:embed="rId5">
            <a:alphaModFix/>
          </a:blip>
          <a:srcRect b="0" l="0" r="0" t="0"/>
          <a:stretch/>
        </p:blipFill>
        <p:spPr>
          <a:xfrm>
            <a:off x="6840000" y="394200"/>
            <a:ext cx="2857320" cy="4285800"/>
          </a:xfrm>
          <a:prstGeom prst="rect">
            <a:avLst/>
          </a:prstGeom>
          <a:noFill/>
          <a:ln>
            <a:noFill/>
          </a:ln>
        </p:spPr>
      </p:pic>
      <p:sp>
        <p:nvSpPr>
          <p:cNvPr id="79" name="Google Shape;79;p2"/>
          <p:cNvSpPr txBox="1"/>
          <p:nvPr/>
        </p:nvSpPr>
        <p:spPr>
          <a:xfrm>
            <a:off x="8100000" y="4860000"/>
            <a:ext cx="1800000" cy="4014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1100" strike="noStrike">
                <a:latin typeface="Arial"/>
                <a:ea typeface="Arial"/>
                <a:cs typeface="Arial"/>
                <a:sym typeface="Arial"/>
              </a:rPr>
              <a:t>Source: Lorenzo Taccioli (Kutna Hora)</a:t>
            </a:r>
            <a:endParaRPr b="0" sz="1100" strike="noStrike">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3"/>
          <p:cNvSpPr txBox="1"/>
          <p:nvPr/>
        </p:nvSpPr>
        <p:spPr>
          <a:xfrm>
            <a:off x="392350" y="74150"/>
            <a:ext cx="9076500" cy="11028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n-GB" sz="4000" strike="noStrike">
                <a:latin typeface="Arial"/>
                <a:ea typeface="Arial"/>
                <a:cs typeface="Arial"/>
                <a:sym typeface="Arial"/>
              </a:rPr>
              <a:t>“Images are everywhere”</a:t>
            </a:r>
            <a:endParaRPr b="0" sz="4000" strike="noStrike">
              <a:latin typeface="Arial"/>
              <a:ea typeface="Arial"/>
              <a:cs typeface="Arial"/>
              <a:sym typeface="Arial"/>
            </a:endParaRPr>
          </a:p>
        </p:txBody>
      </p:sp>
      <p:sp>
        <p:nvSpPr>
          <p:cNvPr id="85" name="Google Shape;85;p3"/>
          <p:cNvSpPr txBox="1"/>
          <p:nvPr/>
        </p:nvSpPr>
        <p:spPr>
          <a:xfrm>
            <a:off x="4979900" y="1254500"/>
            <a:ext cx="4488900" cy="5868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1200" strike="noStrike">
                <a:latin typeface="Arial"/>
                <a:ea typeface="Arial"/>
                <a:cs typeface="Arial"/>
                <a:sym typeface="Arial"/>
              </a:rPr>
              <a:t>Source: Fancis Ford Coppola, </a:t>
            </a:r>
            <a:r>
              <a:rPr i="1" lang="en-GB" sz="1200">
                <a:solidFill>
                  <a:schemeClr val="dk1"/>
                </a:solidFill>
              </a:rPr>
              <a:t>Apocalypse now</a:t>
            </a:r>
            <a:r>
              <a:rPr lang="en-GB" sz="1200">
                <a:solidFill>
                  <a:schemeClr val="dk1"/>
                </a:solidFill>
              </a:rPr>
              <a:t> (US,</a:t>
            </a:r>
            <a:r>
              <a:rPr b="0" lang="en-GB" sz="1200" strike="noStrike">
                <a:latin typeface="Arial"/>
                <a:ea typeface="Arial"/>
                <a:cs typeface="Arial"/>
                <a:sym typeface="Arial"/>
              </a:rPr>
              <a:t> 1979</a:t>
            </a:r>
            <a:r>
              <a:rPr lang="en-GB" sz="1200"/>
              <a:t>, in:</a:t>
            </a:r>
            <a:r>
              <a:rPr b="0" lang="en-GB" sz="1200" strike="noStrike">
                <a:latin typeface="Arial"/>
                <a:ea typeface="Arial"/>
                <a:cs typeface="Arial"/>
                <a:sym typeface="Arial"/>
              </a:rPr>
              <a:t> https://youtu.be/fc3G_f34Wrc</a:t>
            </a:r>
            <a:endParaRPr b="0" sz="1200" strike="noStrike">
              <a:latin typeface="Arial"/>
              <a:ea typeface="Arial"/>
              <a:cs typeface="Arial"/>
              <a:sym typeface="Arial"/>
            </a:endParaRPr>
          </a:p>
        </p:txBody>
      </p:sp>
      <p:sp>
        <p:nvSpPr>
          <p:cNvPr id="86" name="Google Shape;86;p3"/>
          <p:cNvSpPr txBox="1"/>
          <p:nvPr/>
        </p:nvSpPr>
        <p:spPr>
          <a:xfrm>
            <a:off x="180000" y="4859225"/>
            <a:ext cx="4488900" cy="4569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1200" strike="noStrike">
                <a:latin typeface="Arial"/>
                <a:ea typeface="Arial"/>
                <a:cs typeface="Arial"/>
                <a:sym typeface="Arial"/>
              </a:rPr>
              <a:t>Source: Bekwy Xikrin, </a:t>
            </a:r>
            <a:r>
              <a:rPr b="0" i="1" lang="en-GB" sz="1200" strike="noStrike">
                <a:latin typeface="Arial"/>
                <a:ea typeface="Arial"/>
                <a:cs typeface="Arial"/>
                <a:sym typeface="Arial"/>
              </a:rPr>
              <a:t>Metoro</a:t>
            </a:r>
            <a:r>
              <a:rPr b="0" lang="en-GB" sz="1200" strike="noStrike">
                <a:latin typeface="Arial"/>
                <a:ea typeface="Arial"/>
                <a:cs typeface="Arial"/>
                <a:sym typeface="Arial"/>
              </a:rPr>
              <a:t> (20</a:t>
            </a:r>
            <a:r>
              <a:rPr lang="en-GB" sz="1200"/>
              <a:t>21</a:t>
            </a:r>
            <a:r>
              <a:rPr b="0" lang="en-GB" sz="1200" strike="noStrike">
                <a:latin typeface="Arial"/>
                <a:ea typeface="Arial"/>
                <a:cs typeface="Arial"/>
                <a:sym typeface="Arial"/>
              </a:rPr>
              <a:t>, Brazil - shared via WhatsApp)</a:t>
            </a:r>
            <a:endParaRPr b="0" sz="1200" strike="noStrike">
              <a:latin typeface="Arial"/>
              <a:ea typeface="Arial"/>
              <a:cs typeface="Arial"/>
              <a:sym typeface="Arial"/>
            </a:endParaRPr>
          </a:p>
        </p:txBody>
      </p:sp>
      <p:pic>
        <p:nvPicPr>
          <p:cNvPr id="87" name="Google Shape;87;p3" title="Apocalypse Now  - La Cabalgata de las Valkirias">
            <a:hlinkClick r:id="rId3"/>
          </p:cNvPr>
          <p:cNvPicPr preferRelativeResize="0"/>
          <p:nvPr/>
        </p:nvPicPr>
        <p:blipFill>
          <a:blip r:embed="rId4">
            <a:alphaModFix/>
          </a:blip>
          <a:stretch>
            <a:fillRect/>
          </a:stretch>
        </p:blipFill>
        <p:spPr>
          <a:xfrm>
            <a:off x="4979900" y="1949437"/>
            <a:ext cx="4488950" cy="3366700"/>
          </a:xfrm>
          <a:prstGeom prst="rect">
            <a:avLst/>
          </a:prstGeom>
          <a:noFill/>
          <a:ln>
            <a:noFill/>
          </a:ln>
        </p:spPr>
      </p:pic>
      <p:pic>
        <p:nvPicPr>
          <p:cNvPr id="88" name="Google Shape;88;p3" title="WhatsApp Video 2021-04-24 at 15.41.10.mp4">
            <a:hlinkClick r:id="rId5"/>
          </p:cNvPr>
          <p:cNvPicPr preferRelativeResize="0"/>
          <p:nvPr/>
        </p:nvPicPr>
        <p:blipFill>
          <a:blip r:embed="rId6">
            <a:alphaModFix/>
          </a:blip>
          <a:stretch>
            <a:fillRect/>
          </a:stretch>
        </p:blipFill>
        <p:spPr>
          <a:xfrm>
            <a:off x="180000" y="1396450"/>
            <a:ext cx="4488900" cy="3366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4"/>
          <p:cNvSpPr txBox="1"/>
          <p:nvPr/>
        </p:nvSpPr>
        <p:spPr>
          <a:xfrm>
            <a:off x="504000" y="226080"/>
            <a:ext cx="3636000" cy="94644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n-GB" sz="4400" strike="noStrike">
                <a:latin typeface="Arial"/>
                <a:ea typeface="Arial"/>
                <a:cs typeface="Arial"/>
                <a:sym typeface="Arial"/>
              </a:rPr>
              <a:t>Subjectivity</a:t>
            </a:r>
            <a:endParaRPr b="0" sz="4400" strike="noStrike">
              <a:latin typeface="Arial"/>
              <a:ea typeface="Arial"/>
              <a:cs typeface="Arial"/>
              <a:sym typeface="Arial"/>
            </a:endParaRPr>
          </a:p>
        </p:txBody>
      </p:sp>
      <p:pic>
        <p:nvPicPr>
          <p:cNvPr id="94" name="Google Shape;94;p4"/>
          <p:cNvPicPr preferRelativeResize="0"/>
          <p:nvPr/>
        </p:nvPicPr>
        <p:blipFill rotWithShape="1">
          <a:blip r:embed="rId3">
            <a:alphaModFix/>
          </a:blip>
          <a:srcRect b="0" l="0" r="0" t="0"/>
          <a:stretch/>
        </p:blipFill>
        <p:spPr>
          <a:xfrm>
            <a:off x="196200" y="1086120"/>
            <a:ext cx="4663800" cy="3115440"/>
          </a:xfrm>
          <a:prstGeom prst="rect">
            <a:avLst/>
          </a:prstGeom>
          <a:noFill/>
          <a:ln>
            <a:noFill/>
          </a:ln>
        </p:spPr>
      </p:pic>
      <p:sp>
        <p:nvSpPr>
          <p:cNvPr id="95" name="Google Shape;95;p4"/>
          <p:cNvSpPr txBox="1"/>
          <p:nvPr/>
        </p:nvSpPr>
        <p:spPr>
          <a:xfrm>
            <a:off x="180000" y="4320000"/>
            <a:ext cx="4320000" cy="5400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trike="noStrike">
                <a:solidFill>
                  <a:srgbClr val="000000"/>
                </a:solidFill>
                <a:latin typeface="Arial"/>
                <a:ea typeface="Arial"/>
                <a:cs typeface="Arial"/>
                <a:sym typeface="Arial"/>
              </a:rPr>
              <a:t>Source: Robert Capa,</a:t>
            </a:r>
            <a:r>
              <a:rPr lang="en-GB"/>
              <a:t> </a:t>
            </a:r>
            <a:r>
              <a:rPr b="0" i="1" lang="en-GB" strike="noStrike">
                <a:solidFill>
                  <a:srgbClr val="000000"/>
                </a:solidFill>
                <a:latin typeface="Arial"/>
                <a:ea typeface="Arial"/>
                <a:cs typeface="Arial"/>
                <a:sym typeface="Arial"/>
              </a:rPr>
              <a:t>Ernest Hemingway and son</a:t>
            </a:r>
            <a:r>
              <a:rPr lang="en-GB"/>
              <a:t> (US, </a:t>
            </a:r>
            <a:r>
              <a:rPr b="0" lang="en-GB" strike="noStrike">
                <a:solidFill>
                  <a:srgbClr val="000000"/>
                </a:solidFill>
                <a:latin typeface="Arial"/>
                <a:ea typeface="Arial"/>
                <a:cs typeface="Arial"/>
                <a:sym typeface="Arial"/>
              </a:rPr>
              <a:t>Sun Valley, Idaho, October 1941).</a:t>
            </a:r>
            <a:endParaRPr b="0"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sz="1200" strike="noStrike">
              <a:solidFill>
                <a:srgbClr val="000000"/>
              </a:solidFill>
              <a:latin typeface="Arial"/>
              <a:ea typeface="Arial"/>
              <a:cs typeface="Arial"/>
              <a:sym typeface="Arial"/>
            </a:endParaRPr>
          </a:p>
        </p:txBody>
      </p:sp>
      <p:sp>
        <p:nvSpPr>
          <p:cNvPr id="96" name="Google Shape;96;p4"/>
          <p:cNvSpPr txBox="1"/>
          <p:nvPr/>
        </p:nvSpPr>
        <p:spPr>
          <a:xfrm>
            <a:off x="5580000" y="4680000"/>
            <a:ext cx="4320000" cy="7200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1500" strike="noStrike">
                <a:solidFill>
                  <a:srgbClr val="FF0000"/>
                </a:solidFill>
                <a:latin typeface="Arial"/>
                <a:ea typeface="Arial"/>
                <a:cs typeface="Arial"/>
                <a:sym typeface="Arial"/>
              </a:rPr>
              <a:t>Small things, </a:t>
            </a:r>
            <a:r>
              <a:rPr lang="en-GB" sz="1500">
                <a:solidFill>
                  <a:srgbClr val="FF0000"/>
                </a:solidFill>
              </a:rPr>
              <a:t>indispensable</a:t>
            </a:r>
            <a:r>
              <a:rPr b="0" lang="en-GB" sz="1500" strike="noStrike">
                <a:solidFill>
                  <a:srgbClr val="FF0000"/>
                </a:solidFill>
                <a:latin typeface="Arial"/>
                <a:ea typeface="Arial"/>
                <a:cs typeface="Arial"/>
                <a:sym typeface="Arial"/>
              </a:rPr>
              <a:t> for our life yet taken for granted so that we can hardly notice them in spite of their great number.</a:t>
            </a:r>
            <a:r>
              <a:rPr b="0" lang="en-GB" sz="1400" strike="noStrike">
                <a:solidFill>
                  <a:srgbClr val="FF0000"/>
                </a:solidFill>
                <a:latin typeface="Arial"/>
                <a:ea typeface="Arial"/>
                <a:cs typeface="Arial"/>
                <a:sym typeface="Arial"/>
              </a:rPr>
              <a:t>..</a:t>
            </a:r>
            <a:endParaRPr b="0" sz="1400" strike="noStrike">
              <a:solidFill>
                <a:srgbClr val="FF0000"/>
              </a:solidFill>
              <a:latin typeface="Arial"/>
              <a:ea typeface="Arial"/>
              <a:cs typeface="Arial"/>
              <a:sym typeface="Arial"/>
            </a:endParaRPr>
          </a:p>
        </p:txBody>
      </p:sp>
      <p:sp>
        <p:nvSpPr>
          <p:cNvPr id="97" name="Google Shape;97;p4"/>
          <p:cNvSpPr txBox="1"/>
          <p:nvPr/>
        </p:nvSpPr>
        <p:spPr>
          <a:xfrm>
            <a:off x="180000" y="4860000"/>
            <a:ext cx="4500000" cy="48996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1600" strike="noStrike">
                <a:solidFill>
                  <a:srgbClr val="FF0000"/>
                </a:solidFill>
                <a:latin typeface="Arial"/>
                <a:ea typeface="Arial"/>
                <a:cs typeface="Arial"/>
                <a:sym typeface="Arial"/>
              </a:rPr>
              <a:t>If your pictures aren't good enough, you aren't close enough</a:t>
            </a:r>
            <a:endParaRPr b="0" sz="1600" strike="noStrike">
              <a:solidFill>
                <a:srgbClr val="FF0000"/>
              </a:solidFill>
              <a:latin typeface="Arial"/>
              <a:ea typeface="Arial"/>
              <a:cs typeface="Arial"/>
              <a:sym typeface="Arial"/>
            </a:endParaRPr>
          </a:p>
        </p:txBody>
      </p:sp>
      <p:sp>
        <p:nvSpPr>
          <p:cNvPr id="98" name="Google Shape;98;p4"/>
          <p:cNvSpPr txBox="1"/>
          <p:nvPr/>
        </p:nvSpPr>
        <p:spPr>
          <a:xfrm>
            <a:off x="5580013" y="4281900"/>
            <a:ext cx="3851700" cy="2460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trike="noStrike">
                <a:solidFill>
                  <a:srgbClr val="000000"/>
                </a:solidFill>
                <a:latin typeface="Open Sans"/>
                <a:ea typeface="Open Sans"/>
                <a:cs typeface="Open Sans"/>
                <a:sym typeface="Open Sans"/>
              </a:rPr>
              <a:t>Source: Běla Kolářová, </a:t>
            </a:r>
            <a:r>
              <a:rPr b="0" i="1" lang="en-GB" strike="noStrike">
                <a:solidFill>
                  <a:srgbClr val="000000"/>
                </a:solidFill>
                <a:latin typeface="Open Sans"/>
                <a:ea typeface="Open Sans"/>
                <a:cs typeface="Open Sans"/>
                <a:sym typeface="Open Sans"/>
              </a:rPr>
              <a:t>Znaky</a:t>
            </a:r>
            <a:r>
              <a:rPr lang="en-GB">
                <a:latin typeface="Open Sans"/>
                <a:ea typeface="Open Sans"/>
                <a:cs typeface="Open Sans"/>
                <a:sym typeface="Open Sans"/>
              </a:rPr>
              <a:t> (Czech Republic, </a:t>
            </a:r>
            <a:r>
              <a:rPr b="0" lang="en-GB" strike="noStrike">
                <a:solidFill>
                  <a:srgbClr val="000000"/>
                </a:solidFill>
                <a:latin typeface="Open Sans"/>
                <a:ea typeface="Open Sans"/>
                <a:cs typeface="Open Sans"/>
                <a:sym typeface="Open Sans"/>
              </a:rPr>
              <a:t>1964)</a:t>
            </a:r>
            <a:endParaRPr b="0" strike="noStrike">
              <a:solidFill>
                <a:srgbClr val="000000"/>
              </a:solidFill>
              <a:latin typeface="Open Sans"/>
              <a:ea typeface="Open Sans"/>
              <a:cs typeface="Open Sans"/>
              <a:sym typeface="Open Sans"/>
            </a:endParaRPr>
          </a:p>
        </p:txBody>
      </p:sp>
      <p:pic>
        <p:nvPicPr>
          <p:cNvPr id="99" name="Google Shape;99;p4"/>
          <p:cNvPicPr preferRelativeResize="0"/>
          <p:nvPr/>
        </p:nvPicPr>
        <p:blipFill rotWithShape="1">
          <a:blip r:embed="rId4">
            <a:alphaModFix/>
          </a:blip>
          <a:srcRect b="0" l="0" r="0" t="0"/>
          <a:stretch/>
        </p:blipFill>
        <p:spPr>
          <a:xfrm>
            <a:off x="5846613" y="80150"/>
            <a:ext cx="3318480" cy="404963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5"/>
          <p:cNvSpPr txBox="1"/>
          <p:nvPr/>
        </p:nvSpPr>
        <p:spPr>
          <a:xfrm>
            <a:off x="504000" y="226080"/>
            <a:ext cx="9071640" cy="94644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n-GB" sz="4400" strike="noStrike">
                <a:latin typeface="Arial"/>
                <a:ea typeface="Arial"/>
                <a:cs typeface="Arial"/>
                <a:sym typeface="Arial"/>
              </a:rPr>
              <a:t>Methodologies and the field</a:t>
            </a:r>
            <a:endParaRPr b="0" sz="4400" strike="noStrike">
              <a:latin typeface="Arial"/>
              <a:ea typeface="Arial"/>
              <a:cs typeface="Arial"/>
              <a:sym typeface="Arial"/>
            </a:endParaRPr>
          </a:p>
        </p:txBody>
      </p:sp>
      <p:sp>
        <p:nvSpPr>
          <p:cNvPr id="105" name="Google Shape;105;p5"/>
          <p:cNvSpPr txBox="1"/>
          <p:nvPr/>
        </p:nvSpPr>
        <p:spPr>
          <a:xfrm>
            <a:off x="180000" y="5040300"/>
            <a:ext cx="4860000" cy="5955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trike="noStrike">
                <a:solidFill>
                  <a:srgbClr val="040404"/>
                </a:solidFill>
                <a:latin typeface="Roboto"/>
                <a:ea typeface="Roboto"/>
                <a:cs typeface="Roboto"/>
                <a:sym typeface="Roboto"/>
              </a:rPr>
              <a:t>Source: Andrea Arnold, </a:t>
            </a:r>
            <a:r>
              <a:rPr b="0" i="1" lang="en-GB" strike="noStrike">
                <a:solidFill>
                  <a:srgbClr val="040404"/>
                </a:solidFill>
                <a:latin typeface="Roboto"/>
                <a:ea typeface="Roboto"/>
                <a:cs typeface="Roboto"/>
                <a:sym typeface="Roboto"/>
              </a:rPr>
              <a:t>COW</a:t>
            </a:r>
            <a:r>
              <a:rPr b="0" lang="en-GB" strike="noStrike">
                <a:solidFill>
                  <a:srgbClr val="040404"/>
                </a:solidFill>
                <a:latin typeface="Roboto"/>
                <a:ea typeface="Roboto"/>
                <a:cs typeface="Roboto"/>
                <a:sym typeface="Roboto"/>
              </a:rPr>
              <a:t> (UK, 2021) - Official Trailer</a:t>
            </a:r>
            <a:r>
              <a:rPr lang="en-GB">
                <a:solidFill>
                  <a:srgbClr val="040404"/>
                </a:solidFill>
                <a:latin typeface="Roboto"/>
                <a:ea typeface="Roboto"/>
                <a:cs typeface="Roboto"/>
                <a:sym typeface="Roboto"/>
              </a:rPr>
              <a:t>:</a:t>
            </a:r>
            <a:r>
              <a:rPr b="0" lang="en-GB" strike="noStrike">
                <a:solidFill>
                  <a:srgbClr val="040404"/>
                </a:solidFill>
                <a:latin typeface="Roboto"/>
                <a:ea typeface="Roboto"/>
                <a:cs typeface="Roboto"/>
                <a:sym typeface="Roboto"/>
              </a:rPr>
              <a:t> https://www.youtube.com/watch?v=tA23-RzhkzY</a:t>
            </a:r>
            <a:endParaRPr b="0" strike="noStrike">
              <a:solidFill>
                <a:srgbClr val="040404"/>
              </a:solidFill>
              <a:latin typeface="Roboto"/>
              <a:ea typeface="Roboto"/>
              <a:cs typeface="Roboto"/>
              <a:sym typeface="Roboto"/>
            </a:endParaRPr>
          </a:p>
        </p:txBody>
      </p:sp>
      <p:sp>
        <p:nvSpPr>
          <p:cNvPr id="106" name="Google Shape;106;p5"/>
          <p:cNvSpPr txBox="1"/>
          <p:nvPr/>
        </p:nvSpPr>
        <p:spPr>
          <a:xfrm>
            <a:off x="5040000" y="1322494"/>
            <a:ext cx="4799400" cy="4431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trike="noStrike">
                <a:latin typeface="Arial"/>
                <a:ea typeface="Arial"/>
                <a:cs typeface="Arial"/>
                <a:sym typeface="Arial"/>
              </a:rPr>
              <a:t>Sou</a:t>
            </a:r>
            <a:r>
              <a:rPr b="0" lang="en-GB" strike="noStrike">
                <a:solidFill>
                  <a:srgbClr val="000000"/>
                </a:solidFill>
                <a:latin typeface="Arial"/>
                <a:ea typeface="Arial"/>
                <a:cs typeface="Arial"/>
                <a:sym typeface="Arial"/>
              </a:rPr>
              <a:t>rce: Saumya Sharma, </a:t>
            </a:r>
            <a:r>
              <a:rPr b="0" i="1" lang="en-GB" strike="noStrike">
                <a:solidFill>
                  <a:srgbClr val="000000"/>
                </a:solidFill>
                <a:latin typeface="Arial"/>
                <a:ea typeface="Arial"/>
                <a:cs typeface="Arial"/>
                <a:sym typeface="Arial"/>
              </a:rPr>
              <a:t>Yaya</a:t>
            </a:r>
            <a:r>
              <a:rPr b="0" lang="en-GB" strike="noStrike">
                <a:solidFill>
                  <a:srgbClr val="000000"/>
                </a:solidFill>
                <a:latin typeface="Arial"/>
                <a:ea typeface="Arial"/>
                <a:cs typeface="Arial"/>
                <a:sym typeface="Arial"/>
              </a:rPr>
              <a:t> (India, 2017) - Official trailer: </a:t>
            </a:r>
            <a:r>
              <a:rPr b="0" lang="en-GB" strike="noStrike">
                <a:latin typeface="Arial"/>
                <a:ea typeface="Arial"/>
                <a:cs typeface="Arial"/>
                <a:sym typeface="Arial"/>
              </a:rPr>
              <a:t> https://www.youtube.com/watch?v=GY1jmYSsupY</a:t>
            </a:r>
            <a:endParaRPr b="0" strike="noStrike">
              <a:latin typeface="Arial"/>
              <a:ea typeface="Arial"/>
              <a:cs typeface="Arial"/>
              <a:sym typeface="Arial"/>
            </a:endParaRPr>
          </a:p>
        </p:txBody>
      </p:sp>
      <p:pic>
        <p:nvPicPr>
          <p:cNvPr descr="Andrea Arnold's COW is in UK &amp; Irish cinemas January 14. Exclusively on MUBI in the UK, Ireland, Turkey, Germany, Austria, Italy, India &amp; Latin America. A MUBI Release: mubi.io/cow&#10;&#10;30 Days of Great Cinema Free: https://mubi.com/youtube&#10;&#10;Subscribe to our YouTube channel: https://mubi.io/2XVL0VN&#10;Follow us on Instagram: http://mubi.tv/299eJ7G&#10;Follow us on Twitter: http://mubi.tv/1PcdRyO&#10;Follow us on Facebook: http://mubi.tv/29adiHj" id="107" name="Google Shape;107;p5" title="COW | Official Trailer | Now showing on MUBI">
            <a:hlinkClick r:id="rId3"/>
          </p:cNvPr>
          <p:cNvPicPr preferRelativeResize="0"/>
          <p:nvPr/>
        </p:nvPicPr>
        <p:blipFill>
          <a:blip r:embed="rId4">
            <a:alphaModFix/>
          </a:blip>
          <a:stretch>
            <a:fillRect/>
          </a:stretch>
        </p:blipFill>
        <p:spPr>
          <a:xfrm>
            <a:off x="180000" y="1391525"/>
            <a:ext cx="4598334" cy="3448738"/>
          </a:xfrm>
          <a:prstGeom prst="rect">
            <a:avLst/>
          </a:prstGeom>
          <a:noFill/>
          <a:ln>
            <a:noFill/>
          </a:ln>
        </p:spPr>
      </p:pic>
      <p:pic>
        <p:nvPicPr>
          <p:cNvPr descr="“I want to understand the world from your point of view. I want to know what you know in the way you know it. I want to understand the meaning of your experience, to walk in your shoes, to feel things as you feel them, to explain things as you explain them. Will you become my teacher and help me understand?”&#10;&#10;― James P. Spradley&#10;&#10;As the above quote rings in my mind countless times, I remember my first virtual encounter with the Gond tribes of Bastar. It was just after returning from a seminar in Raipur and my bewilderment at the artistic finesse of the souvenir I was presented with.  A small brass work human figurine of the Bison Horn Maria Gond, a name which is derived from a dance performed exclusively by men, wearing a horn shaped headdress, which was earlier made by a Bison’s horn.  Following this lead I began to dig deep into the ancestral heritage and sociocultural structure of this indigenous group. Though some ethnographic books and papers gave some understanding of this tribe, the majority were old accounts written by British or European Anthropologists, with major sociocultural loopholes.  The current material also in films or books was limited to either few social characteristics or had the current inclinations of Bastar’s political issues. Since in Anthropology we say, to understand an individual or group one must succumb completely to their ways, I decided to carry out a holistic research and present a film that had a comprehensive view of the Gond Tribes.  If you are wondering from where all the funds came in for such a detailed project, I would modestly say from some lovely angels I contacted while crowd funding for the project and from two generous people Rakesh Paliwal &amp; Rajiv Ranjan Sir, who offered the entire camera equipment for free. &#10;&#10;My sole reason for choosing this group out of many others is its geographic and cultural vastness in South Asia, where in, it is the largest indigenous group. Further if someone attempts to carry out anthropological similarities with other aboriginal groups in Gondwana, the Gonds would probably outnumber the rest. Once I packed my bags and reached Raipur with my team( Sonu, Swaroop &amp; Waris), my next task was to find someone whom I could depend upon for a more inner perspective of the tribe. Thus came sparkling my lady’s luck and formed a chain of connections beginning from my mentor Satish Jayaswal, Senior Writer-Journalist, Bilaspur to Indu Sahu of Chetna NGO, Raipur to ultimately my guiding light, my friends of Koya Bhoomkal Kranti Sena. For an avid fan of various ethnicities, like me, there is no bigger revolutionary than a person discovering, preserving and promoting his or her own sociocultural heritage. Before reaching the conclusion solely because of word limit, I must tell you all that my first interaction was an icebreaker between my guides and myself. To see my eagerness and gravity towards their tribe, I was first asked how I pronounce the most important word of the comprehensive Gond society. On hearing “Ghotul” from me, they were slightly taken aback, however I further explained to them that my understanding comes from the Ethnographic literature I have read about their group. After convincing them that my motive is only to present the accurate picture of their society, they generously agreed to help me and told me that the most valuable institution of the Gond life is pronounced as “Gotul”. Since we cannot dig the graves of the old Anthropologists for this blunder, we can make earnest efforts to change all records with the correct word. &#10;&#10;In the end to conclude I would quickly sum up that as the journey ended after 12 days of shooting, I had accumulated many important elements of this tribe. Just to mention a few, the film would include the dance &amp; music known as Rela, death &amp; birth ceremonies, calling of the ancestors spirit and 35000 year old rock paintings that connect us to the early Homo Sapiens. There is still a lot of time to finish the postproduction of the film, after which it would be first screened at Kanker, from where it all began.&#10;&#10;As they say save the best for the last, the film has been titled as “YaYa” which means Mother in the Gondi Language. Due to their strong belief and affection for Mother Nature &amp; Female Form plus my personal belief in Naturalism, I could not come up with a better name. Thus “YaYa” also honors the only omnipresent power, Nature. On this note I would end the story of my journey here, though a whole book remains to be shared. Ending this in the way the Gonds do – JAYSEVA! (LONG LIVE SERVICE TO HUMANITY, TO NATURE) &#10;&#10;- Saumya Sharma&#10;(Ethnographic Filmmaker)" id="108" name="Google Shape;108;p5" title="YAYA : An Ethnographic Film on the Gond Tribes of Bastar - TRAILER 1080 HD">
            <a:hlinkClick r:id="rId5"/>
          </p:cNvPr>
          <p:cNvPicPr preferRelativeResize="0"/>
          <p:nvPr/>
        </p:nvPicPr>
        <p:blipFill>
          <a:blip r:embed="rId6">
            <a:alphaModFix/>
          </a:blip>
          <a:stretch>
            <a:fillRect/>
          </a:stretch>
        </p:blipFill>
        <p:spPr>
          <a:xfrm>
            <a:off x="5140538" y="1915575"/>
            <a:ext cx="4598326" cy="3448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6"/>
          <p:cNvSpPr txBox="1"/>
          <p:nvPr/>
        </p:nvSpPr>
        <p:spPr>
          <a:xfrm>
            <a:off x="504000" y="226080"/>
            <a:ext cx="9071640" cy="94644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n-GB" sz="4400" strike="noStrike">
                <a:latin typeface="Arial"/>
                <a:ea typeface="Arial"/>
                <a:cs typeface="Arial"/>
                <a:sym typeface="Arial"/>
              </a:rPr>
              <a:t>Ethnography as </a:t>
            </a:r>
            <a:r>
              <a:rPr lang="en-GB" sz="4400"/>
              <a:t>methodology</a:t>
            </a:r>
            <a:endParaRPr b="0" sz="4400" strike="noStrike">
              <a:latin typeface="Arial"/>
              <a:ea typeface="Arial"/>
              <a:cs typeface="Arial"/>
              <a:sym typeface="Arial"/>
            </a:endParaRPr>
          </a:p>
        </p:txBody>
      </p:sp>
      <p:pic>
        <p:nvPicPr>
          <p:cNvPr id="114" name="Google Shape;114;p6"/>
          <p:cNvPicPr preferRelativeResize="0"/>
          <p:nvPr/>
        </p:nvPicPr>
        <p:blipFill rotWithShape="1">
          <a:blip r:embed="rId3">
            <a:alphaModFix/>
          </a:blip>
          <a:srcRect b="0" l="0" r="0" t="0"/>
          <a:stretch/>
        </p:blipFill>
        <p:spPr>
          <a:xfrm>
            <a:off x="1260000" y="1080000"/>
            <a:ext cx="2880000" cy="4073760"/>
          </a:xfrm>
          <a:prstGeom prst="rect">
            <a:avLst/>
          </a:prstGeom>
          <a:noFill/>
          <a:ln>
            <a:noFill/>
          </a:ln>
        </p:spPr>
      </p:pic>
      <p:sp>
        <p:nvSpPr>
          <p:cNvPr id="115" name="Google Shape;115;p6"/>
          <p:cNvSpPr txBox="1"/>
          <p:nvPr/>
        </p:nvSpPr>
        <p:spPr>
          <a:xfrm>
            <a:off x="504000" y="5040000"/>
            <a:ext cx="4356000" cy="5400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1200" strike="noStrike">
                <a:latin typeface="Arial"/>
                <a:ea typeface="Arial"/>
                <a:cs typeface="Arial"/>
                <a:sym typeface="Arial"/>
              </a:rPr>
              <a:t>Source: Aleksandra Bartoszko, </a:t>
            </a:r>
            <a:r>
              <a:rPr b="0" i="1" lang="en-GB" sz="1200" strike="noStrike">
                <a:latin typeface="Arial"/>
                <a:ea typeface="Arial"/>
                <a:cs typeface="Arial"/>
                <a:sym typeface="Arial"/>
              </a:rPr>
              <a:t>Integration</a:t>
            </a:r>
            <a:r>
              <a:rPr b="0" lang="en-GB" sz="1200" strike="noStrike">
                <a:latin typeface="Arial"/>
                <a:ea typeface="Arial"/>
                <a:cs typeface="Arial"/>
                <a:sym typeface="Arial"/>
              </a:rPr>
              <a:t> (</a:t>
            </a:r>
            <a:r>
              <a:rPr lang="en-GB" sz="1200"/>
              <a:t>Norway</a:t>
            </a:r>
            <a:r>
              <a:rPr b="0" lang="en-GB" sz="1200" strike="noStrike">
                <a:latin typeface="Arial"/>
                <a:ea typeface="Arial"/>
                <a:cs typeface="Arial"/>
                <a:sym typeface="Arial"/>
              </a:rPr>
              <a:t> 2011</a:t>
            </a:r>
            <a:r>
              <a:rPr lang="en-GB" sz="1200"/>
              <a:t>) -</a:t>
            </a:r>
            <a:r>
              <a:rPr b="0" lang="en-GB" sz="1200" strike="noStrike">
                <a:latin typeface="Arial"/>
                <a:ea typeface="Arial"/>
                <a:cs typeface="Arial"/>
                <a:sym typeface="Arial"/>
              </a:rPr>
              <a:t> in:  https://anthrocomics.wordpress.com/author/anthrocomics/</a:t>
            </a:r>
            <a:endParaRPr b="0" sz="1200" strike="noStrike">
              <a:latin typeface="Arial"/>
              <a:ea typeface="Arial"/>
              <a:cs typeface="Arial"/>
              <a:sym typeface="Arial"/>
            </a:endParaRPr>
          </a:p>
        </p:txBody>
      </p:sp>
      <p:pic>
        <p:nvPicPr>
          <p:cNvPr id="116" name="Google Shape;116;p6"/>
          <p:cNvPicPr preferRelativeResize="0"/>
          <p:nvPr/>
        </p:nvPicPr>
        <p:blipFill rotWithShape="1">
          <a:blip r:embed="rId4">
            <a:alphaModFix/>
          </a:blip>
          <a:srcRect b="8989" l="9756" r="12383" t="8338"/>
          <a:stretch/>
        </p:blipFill>
        <p:spPr>
          <a:xfrm>
            <a:off x="5760000" y="1080000"/>
            <a:ext cx="2519640" cy="3863520"/>
          </a:xfrm>
          <a:prstGeom prst="rect">
            <a:avLst/>
          </a:prstGeom>
          <a:noFill/>
          <a:ln>
            <a:noFill/>
          </a:ln>
        </p:spPr>
      </p:pic>
      <p:sp>
        <p:nvSpPr>
          <p:cNvPr id="117" name="Google Shape;117;p6"/>
          <p:cNvSpPr txBox="1"/>
          <p:nvPr/>
        </p:nvSpPr>
        <p:spPr>
          <a:xfrm>
            <a:off x="5161050" y="5040000"/>
            <a:ext cx="4693200" cy="5400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1200" strike="noStrike">
                <a:latin typeface="Arial"/>
                <a:ea typeface="Arial"/>
                <a:cs typeface="Arial"/>
                <a:sym typeface="Arial"/>
              </a:rPr>
              <a:t>Source: </a:t>
            </a:r>
            <a:r>
              <a:rPr b="0" lang="en-GB" sz="1200" strike="noStrike">
                <a:solidFill>
                  <a:srgbClr val="181818"/>
                </a:solidFill>
                <a:latin typeface="Arial"/>
                <a:ea typeface="Arial"/>
                <a:cs typeface="Arial"/>
                <a:sym typeface="Arial"/>
              </a:rPr>
              <a:t>Lucy Wright, </a:t>
            </a:r>
            <a:r>
              <a:rPr b="0" i="1" lang="en-GB" sz="1200" strike="noStrike">
                <a:solidFill>
                  <a:srgbClr val="181818"/>
                </a:solidFill>
                <a:latin typeface="Arial"/>
                <a:ea typeface="Arial"/>
                <a:cs typeface="Arial"/>
                <a:sym typeface="Arial"/>
              </a:rPr>
              <a:t>Ethnographics</a:t>
            </a:r>
            <a:r>
              <a:rPr b="0" lang="en-GB" sz="1200" strike="noStrike">
                <a:solidFill>
                  <a:srgbClr val="181818"/>
                </a:solidFill>
                <a:latin typeface="Arial"/>
                <a:ea typeface="Arial"/>
                <a:cs typeface="Arial"/>
                <a:sym typeface="Arial"/>
              </a:rPr>
              <a:t> (</a:t>
            </a:r>
            <a:r>
              <a:rPr lang="en-GB" sz="1200">
                <a:solidFill>
                  <a:srgbClr val="181818"/>
                </a:solidFill>
              </a:rPr>
              <a:t>US-Vermont,</a:t>
            </a:r>
            <a:r>
              <a:rPr b="0" lang="en-GB" sz="1200" strike="noStrike">
                <a:solidFill>
                  <a:srgbClr val="181818"/>
                </a:solidFill>
                <a:latin typeface="Arial"/>
                <a:ea typeface="Arial"/>
                <a:cs typeface="Arial"/>
                <a:sym typeface="Arial"/>
              </a:rPr>
              <a:t> 2018)</a:t>
            </a:r>
            <a:r>
              <a:rPr lang="en-GB" sz="1200">
                <a:solidFill>
                  <a:srgbClr val="181818"/>
                </a:solidFill>
              </a:rPr>
              <a:t> - </a:t>
            </a:r>
            <a:r>
              <a:rPr b="0" lang="en-GB" sz="1200" strike="noStrike">
                <a:solidFill>
                  <a:srgbClr val="181818"/>
                </a:solidFill>
                <a:latin typeface="Arial"/>
                <a:ea typeface="Arial"/>
                <a:cs typeface="Arial"/>
                <a:sym typeface="Arial"/>
              </a:rPr>
              <a:t> in: https://www.vermontfolklifecenter.org/fieldnotes/culture-through-comics-wright </a:t>
            </a:r>
            <a:endParaRPr b="0" sz="1200" strike="noStrike">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115615cfe14_0_3"/>
          <p:cNvSpPr txBox="1"/>
          <p:nvPr/>
        </p:nvSpPr>
        <p:spPr>
          <a:xfrm>
            <a:off x="504000" y="226080"/>
            <a:ext cx="9071700" cy="946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n-GB" sz="4400" strike="noStrike">
                <a:latin typeface="Arial"/>
                <a:ea typeface="Arial"/>
                <a:cs typeface="Arial"/>
                <a:sym typeface="Arial"/>
              </a:rPr>
              <a:t>Ethnography as </a:t>
            </a:r>
            <a:r>
              <a:rPr lang="en-GB" sz="4400"/>
              <a:t>methodology</a:t>
            </a:r>
            <a:endParaRPr b="0" sz="4400" strike="noStrike">
              <a:latin typeface="Arial"/>
              <a:ea typeface="Arial"/>
              <a:cs typeface="Arial"/>
              <a:sym typeface="Arial"/>
            </a:endParaRPr>
          </a:p>
        </p:txBody>
      </p:sp>
      <p:sp>
        <p:nvSpPr>
          <p:cNvPr id="123" name="Google Shape;123;g115615cfe14_0_3"/>
          <p:cNvSpPr txBox="1"/>
          <p:nvPr/>
        </p:nvSpPr>
        <p:spPr>
          <a:xfrm>
            <a:off x="105625" y="1345025"/>
            <a:ext cx="5025300" cy="4509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lang="en-GB" strike="noStrike">
                <a:solidFill>
                  <a:schemeClr val="dk1"/>
                </a:solidFill>
                <a:latin typeface="Times New Roman"/>
                <a:ea typeface="Times New Roman"/>
                <a:cs typeface="Times New Roman"/>
                <a:sym typeface="Times New Roman"/>
              </a:rPr>
              <a:t>Source: </a:t>
            </a:r>
            <a:r>
              <a:rPr lang="en-GB" sz="1250">
                <a:solidFill>
                  <a:schemeClr val="dk1"/>
                </a:solidFill>
                <a:highlight>
                  <a:srgbClr val="F9F9F9"/>
                </a:highlight>
                <a:latin typeface="Roboto"/>
                <a:ea typeface="Roboto"/>
                <a:cs typeface="Roboto"/>
                <a:sym typeface="Roboto"/>
              </a:rPr>
              <a:t>Vít Klusák</a:t>
            </a:r>
            <a:r>
              <a:rPr lang="en-GB" strike="noStrike">
                <a:solidFill>
                  <a:schemeClr val="dk1"/>
                </a:solidFill>
                <a:latin typeface="Times New Roman"/>
                <a:ea typeface="Times New Roman"/>
                <a:cs typeface="Times New Roman"/>
                <a:sym typeface="Times New Roman"/>
              </a:rPr>
              <a:t>, </a:t>
            </a:r>
            <a:r>
              <a:rPr i="1" lang="en-GB">
                <a:solidFill>
                  <a:schemeClr val="dk1"/>
                </a:solidFill>
                <a:latin typeface="Times New Roman"/>
                <a:ea typeface="Times New Roman"/>
                <a:cs typeface="Times New Roman"/>
                <a:sym typeface="Times New Roman"/>
              </a:rPr>
              <a:t>Vse pro dobro sveta a Nosovic</a:t>
            </a:r>
            <a:r>
              <a:rPr lang="en-GB">
                <a:solidFill>
                  <a:schemeClr val="dk1"/>
                </a:solidFill>
                <a:latin typeface="Times New Roman"/>
                <a:ea typeface="Times New Roman"/>
                <a:cs typeface="Times New Roman"/>
                <a:sym typeface="Times New Roman"/>
              </a:rPr>
              <a:t> </a:t>
            </a:r>
            <a:r>
              <a:rPr lang="en-GB" strike="noStrike">
                <a:solidFill>
                  <a:schemeClr val="dk1"/>
                </a:solidFill>
              </a:rPr>
              <a:t>(</a:t>
            </a:r>
            <a:r>
              <a:rPr lang="en-GB" sz="1250">
                <a:solidFill>
                  <a:schemeClr val="dk1"/>
                </a:solidFill>
                <a:highlight>
                  <a:srgbClr val="F9F9F9"/>
                </a:highlight>
                <a:latin typeface="Roboto"/>
                <a:ea typeface="Roboto"/>
                <a:cs typeface="Roboto"/>
                <a:sym typeface="Roboto"/>
              </a:rPr>
              <a:t>Czech Republic 2010</a:t>
            </a:r>
            <a:r>
              <a:rPr lang="en-GB">
                <a:solidFill>
                  <a:schemeClr val="dk1"/>
                </a:solidFill>
              </a:rPr>
              <a:t>) -</a:t>
            </a:r>
            <a:r>
              <a:rPr lang="en-GB" strike="noStrike">
                <a:solidFill>
                  <a:schemeClr val="dk1"/>
                </a:solidFill>
              </a:rPr>
              <a:t> Official Trailer in:  </a:t>
            </a:r>
            <a:r>
              <a:rPr lang="en-GB">
                <a:solidFill>
                  <a:schemeClr val="dk1"/>
                </a:solidFill>
              </a:rPr>
              <a:t>https://www.youtube.com/watch?v=QPkqUWS_uvg)</a:t>
            </a:r>
            <a:endParaRPr strike="noStrike">
              <a:solidFill>
                <a:schemeClr val="dk1"/>
              </a:solidFill>
            </a:endParaRPr>
          </a:p>
        </p:txBody>
      </p:sp>
      <p:sp>
        <p:nvSpPr>
          <p:cNvPr id="124" name="Google Shape;124;g115615cfe14_0_3"/>
          <p:cNvSpPr txBox="1"/>
          <p:nvPr/>
        </p:nvSpPr>
        <p:spPr>
          <a:xfrm>
            <a:off x="4998050" y="4661400"/>
            <a:ext cx="5130900" cy="6570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lang="en-GB" strike="noStrike">
                <a:highlight>
                  <a:schemeClr val="lt1"/>
                </a:highlight>
                <a:latin typeface="Times New Roman"/>
                <a:ea typeface="Times New Roman"/>
                <a:cs typeface="Times New Roman"/>
                <a:sym typeface="Times New Roman"/>
              </a:rPr>
              <a:t>Source: </a:t>
            </a:r>
            <a:r>
              <a:rPr lang="en-GB">
                <a:solidFill>
                  <a:schemeClr val="dk1"/>
                </a:solidFill>
                <a:highlight>
                  <a:schemeClr val="lt1"/>
                </a:highlight>
                <a:latin typeface="Times New Roman"/>
                <a:ea typeface="Times New Roman"/>
                <a:cs typeface="Times New Roman"/>
                <a:sym typeface="Times New Roman"/>
              </a:rPr>
              <a:t>Pavel Borecký, </a:t>
            </a:r>
            <a:r>
              <a:rPr i="1" lang="en-GB">
                <a:solidFill>
                  <a:schemeClr val="dk1"/>
                </a:solidFill>
                <a:highlight>
                  <a:schemeClr val="lt1"/>
                </a:highlight>
                <a:latin typeface="Times New Roman"/>
                <a:ea typeface="Times New Roman"/>
                <a:cs typeface="Times New Roman"/>
                <a:sym typeface="Times New Roman"/>
              </a:rPr>
              <a:t>Living Water</a:t>
            </a:r>
            <a:r>
              <a:rPr lang="en-GB">
                <a:solidFill>
                  <a:schemeClr val="dk1"/>
                </a:solidFill>
                <a:highlight>
                  <a:schemeClr val="lt1"/>
                </a:highlight>
                <a:latin typeface="Times New Roman"/>
                <a:ea typeface="Times New Roman"/>
                <a:cs typeface="Times New Roman"/>
                <a:sym typeface="Times New Roman"/>
              </a:rPr>
              <a:t> (Czech Republic 2020) - Official trailer in: https://vimeo.com/472845438?embedded=true&amp;source=vimeo_logo&amp;owner=17480916 </a:t>
            </a:r>
            <a:endParaRPr strike="noStrike">
              <a:highlight>
                <a:schemeClr val="lt1"/>
              </a:highlight>
              <a:latin typeface="Times New Roman"/>
              <a:ea typeface="Times New Roman"/>
              <a:cs typeface="Times New Roman"/>
              <a:sym typeface="Times New Roman"/>
            </a:endParaRPr>
          </a:p>
        </p:txBody>
      </p:sp>
      <p:pic>
        <p:nvPicPr>
          <p:cNvPr descr="VŠE PRO DOBRO SVĚTA A NOŠOVIC / ALL FOR THE GOOD OF THE WORLD AND NOŠOVICE!&#10;Director: Vít Klusák&#10;Czech Republic 2010&#10;82 Min&#10;&#10;The documentary takes a searching look at growing industrialization in the course of globalization: will what looks like a step forward turn out, in some cases, to be a lurch backwards?&#10;&#10;For more info on the movie at goEast Beyond Belonging Segment, please visit: http://www.filmfestival-goeast.de/index.php?article_id=92&amp;clang=1&amp;mode=event&amp;event_id=983" id="125" name="Google Shape;125;g115615cfe14_0_3" title="All For The Good Of The World And Nosovice / Vít Klusák - goEast 2014 - Trailer">
            <a:hlinkClick r:id="rId3"/>
          </p:cNvPr>
          <p:cNvPicPr preferRelativeResize="0"/>
          <p:nvPr/>
        </p:nvPicPr>
        <p:blipFill>
          <a:blip r:embed="rId4">
            <a:alphaModFix/>
          </a:blip>
          <a:stretch>
            <a:fillRect/>
          </a:stretch>
        </p:blipFill>
        <p:spPr>
          <a:xfrm>
            <a:off x="287225" y="2094305"/>
            <a:ext cx="4572000" cy="3429000"/>
          </a:xfrm>
          <a:prstGeom prst="rect">
            <a:avLst/>
          </a:prstGeom>
          <a:noFill/>
          <a:ln>
            <a:noFill/>
          </a:ln>
        </p:spPr>
      </p:pic>
      <p:pic>
        <p:nvPicPr>
          <p:cNvPr id="126" name="Google Shape;126;g115615cfe14_0_3" title="2495233240.mp4">
            <a:hlinkClick r:id="rId5"/>
          </p:cNvPr>
          <p:cNvPicPr preferRelativeResize="0"/>
          <p:nvPr/>
        </p:nvPicPr>
        <p:blipFill>
          <a:blip r:embed="rId6">
            <a:alphaModFix/>
          </a:blip>
          <a:stretch>
            <a:fillRect/>
          </a:stretch>
        </p:blipFill>
        <p:spPr>
          <a:xfrm>
            <a:off x="5304225" y="1140805"/>
            <a:ext cx="4518560" cy="338892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7"/>
          <p:cNvSpPr txBox="1"/>
          <p:nvPr/>
        </p:nvSpPr>
        <p:spPr>
          <a:xfrm>
            <a:off x="504000" y="226080"/>
            <a:ext cx="9071640" cy="94644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sz="4400" strike="noStrike">
              <a:latin typeface="Arial"/>
              <a:ea typeface="Arial"/>
              <a:cs typeface="Arial"/>
              <a:sym typeface="Arial"/>
            </a:endParaRPr>
          </a:p>
        </p:txBody>
      </p:sp>
      <p:sp>
        <p:nvSpPr>
          <p:cNvPr id="132" name="Google Shape;132;p7"/>
          <p:cNvSpPr txBox="1"/>
          <p:nvPr/>
        </p:nvSpPr>
        <p:spPr>
          <a:xfrm>
            <a:off x="504000" y="1326600"/>
            <a:ext cx="9071640" cy="3288240"/>
          </a:xfrm>
          <a:prstGeom prst="rect">
            <a:avLst/>
          </a:prstGeom>
          <a:noFill/>
          <a:ln>
            <a:noFill/>
          </a:ln>
        </p:spPr>
        <p:txBody>
          <a:bodyPr anchorCtr="0" anchor="t" bIns="0" lIns="0" spcFirstLastPara="1" rIns="0" wrap="square" tIns="0">
            <a:normAutofit/>
          </a:bodyPr>
          <a:lstStyle/>
          <a:p>
            <a:pPr indent="0" lvl="0" marL="0" marR="0" rtl="0" algn="l">
              <a:spcBef>
                <a:spcPts val="0"/>
              </a:spcBef>
              <a:spcAft>
                <a:spcPts val="0"/>
              </a:spcAft>
              <a:buNone/>
            </a:pPr>
            <a:r>
              <a:t/>
            </a:r>
            <a:endParaRPr b="0" sz="3200" strike="noStrike">
              <a:latin typeface="Arial"/>
              <a:ea typeface="Arial"/>
              <a:cs typeface="Arial"/>
              <a:sym typeface="Arial"/>
            </a:endParaRPr>
          </a:p>
        </p:txBody>
      </p:sp>
      <p:pic>
        <p:nvPicPr>
          <p:cNvPr descr="Um índio é pego numa torrente de experiências estranhas, revelando mistérios de tempo e espaço." id="133" name="Google Shape;133;p7" title="Pajerama">
            <a:hlinkClick r:id="rId3"/>
          </p:cNvPr>
          <p:cNvPicPr preferRelativeResize="0"/>
          <p:nvPr/>
        </p:nvPicPr>
        <p:blipFill>
          <a:blip r:embed="rId4">
            <a:alphaModFix/>
          </a:blip>
          <a:stretch>
            <a:fillRect/>
          </a:stretch>
        </p:blipFill>
        <p:spPr>
          <a:xfrm>
            <a:off x="171900" y="1120775"/>
            <a:ext cx="4658767" cy="3494075"/>
          </a:xfrm>
          <a:prstGeom prst="rect">
            <a:avLst/>
          </a:prstGeom>
          <a:noFill/>
          <a:ln>
            <a:noFill/>
          </a:ln>
        </p:spPr>
      </p:pic>
      <p:sp>
        <p:nvSpPr>
          <p:cNvPr id="134" name="Google Shape;134;p7"/>
          <p:cNvSpPr txBox="1"/>
          <p:nvPr/>
        </p:nvSpPr>
        <p:spPr>
          <a:xfrm>
            <a:off x="171900" y="4768925"/>
            <a:ext cx="4572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1"/>
                </a:solidFill>
                <a:latin typeface="Times New Roman"/>
                <a:ea typeface="Times New Roman"/>
                <a:cs typeface="Times New Roman"/>
                <a:sym typeface="Times New Roman"/>
              </a:rPr>
              <a:t>Source: </a:t>
            </a:r>
            <a:r>
              <a:rPr lang="en-GB">
                <a:solidFill>
                  <a:schemeClr val="dk1"/>
                </a:solidFill>
                <a:latin typeface="Times New Roman"/>
                <a:ea typeface="Times New Roman"/>
                <a:cs typeface="Times New Roman"/>
                <a:sym typeface="Times New Roman"/>
              </a:rPr>
              <a:t>Leonardo Cadaval, </a:t>
            </a:r>
            <a:r>
              <a:rPr i="1" lang="en-GB">
                <a:solidFill>
                  <a:schemeClr val="dk1"/>
                </a:solidFill>
                <a:latin typeface="Times New Roman"/>
                <a:ea typeface="Times New Roman"/>
                <a:cs typeface="Times New Roman"/>
                <a:sym typeface="Times New Roman"/>
              </a:rPr>
              <a:t>Pajerama</a:t>
            </a:r>
            <a:r>
              <a:rPr lang="en-GB">
                <a:solidFill>
                  <a:schemeClr val="dk1"/>
                </a:solidFill>
                <a:latin typeface="Times New Roman"/>
                <a:ea typeface="Times New Roman"/>
                <a:cs typeface="Times New Roman"/>
                <a:sym typeface="Times New Roman"/>
              </a:rPr>
              <a:t> (2008, Brazil) - in https://www.youtube.com/watch?v=BFzv0UhHcS0)</a:t>
            </a:r>
            <a:endParaRPr>
              <a:solidFill>
                <a:schemeClr val="dk1"/>
              </a:solidFill>
              <a:latin typeface="Times New Roman"/>
              <a:ea typeface="Times New Roman"/>
              <a:cs typeface="Times New Roman"/>
              <a:sym typeface="Times New Roman"/>
            </a:endParaRPr>
          </a:p>
        </p:txBody>
      </p:sp>
      <p:sp>
        <p:nvSpPr>
          <p:cNvPr id="135" name="Google Shape;135;p7"/>
          <p:cNvSpPr txBox="1"/>
          <p:nvPr/>
        </p:nvSpPr>
        <p:spPr>
          <a:xfrm>
            <a:off x="377275" y="301825"/>
            <a:ext cx="9341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800"/>
              <a:t>Ethnography as methodology</a:t>
            </a:r>
            <a:endParaRPr sz="2800"/>
          </a:p>
        </p:txBody>
      </p:sp>
      <p:pic>
        <p:nvPicPr>
          <p:cNvPr descr="A folk tale from Arunachal Pradesh" id="136" name="Google Shape;136;p7" title="Adivasi Arts Trust : ABOTANI">
            <a:hlinkClick r:id="rId5"/>
          </p:cNvPr>
          <p:cNvPicPr preferRelativeResize="0"/>
          <p:nvPr/>
        </p:nvPicPr>
        <p:blipFill>
          <a:blip r:embed="rId6">
            <a:alphaModFix/>
          </a:blip>
          <a:stretch>
            <a:fillRect/>
          </a:stretch>
        </p:blipFill>
        <p:spPr>
          <a:xfrm>
            <a:off x="5075551" y="1810900"/>
            <a:ext cx="4778650" cy="3583975"/>
          </a:xfrm>
          <a:prstGeom prst="rect">
            <a:avLst/>
          </a:prstGeom>
          <a:noFill/>
          <a:ln>
            <a:noFill/>
          </a:ln>
        </p:spPr>
      </p:pic>
      <p:sp>
        <p:nvSpPr>
          <p:cNvPr id="137" name="Google Shape;137;p7"/>
          <p:cNvSpPr txBox="1"/>
          <p:nvPr/>
        </p:nvSpPr>
        <p:spPr>
          <a:xfrm>
            <a:off x="5195500" y="971613"/>
            <a:ext cx="46587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00"/>
              <a:t>Source: Tara Douglas and Adivasi Art Trust, </a:t>
            </a:r>
            <a:r>
              <a:rPr i="1" lang="en-GB" sz="1300"/>
              <a:t>Abotani</a:t>
            </a:r>
            <a:r>
              <a:rPr lang="en-GB" sz="1300"/>
              <a:t> (2015, India) - in: https://www.youtube.com/watch?v=6Yo00F9Eb4A&amp;t=1s)</a:t>
            </a:r>
            <a:endParaRPr sz="13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113eb92a7ff_0_8"/>
          <p:cNvSpPr txBox="1"/>
          <p:nvPr>
            <p:ph type="title"/>
          </p:nvPr>
        </p:nvSpPr>
        <p:spPr>
          <a:xfrm>
            <a:off x="504000" y="226080"/>
            <a:ext cx="9071700" cy="946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GB" sz="3600"/>
              <a:t>Task for next week</a:t>
            </a:r>
            <a:endParaRPr sz="3600"/>
          </a:p>
        </p:txBody>
      </p:sp>
      <p:sp>
        <p:nvSpPr>
          <p:cNvPr id="143" name="Google Shape;143;g113eb92a7ff_0_8"/>
          <p:cNvSpPr txBox="1"/>
          <p:nvPr>
            <p:ph idx="1" type="body"/>
          </p:nvPr>
        </p:nvSpPr>
        <p:spPr>
          <a:xfrm>
            <a:off x="504000" y="341475"/>
            <a:ext cx="9071700" cy="5149500"/>
          </a:xfrm>
          <a:prstGeom prst="rect">
            <a:avLst/>
          </a:prstGeom>
        </p:spPr>
        <p:txBody>
          <a:bodyPr anchorCtr="0" anchor="t" bIns="0" lIns="0" spcFirstLastPara="1" rIns="0" wrap="square" tIns="0">
            <a:normAutofit/>
          </a:bodyPr>
          <a:lstStyle/>
          <a:p>
            <a:pPr indent="0" lvl="0" marL="0" rtl="0" algn="l">
              <a:lnSpc>
                <a:spcPct val="115000"/>
              </a:lnSpc>
              <a:spcBef>
                <a:spcPts val="0"/>
              </a:spcBef>
              <a:spcAft>
                <a:spcPts val="0"/>
              </a:spcAft>
              <a:buClr>
                <a:schemeClr val="dk1"/>
              </a:buClr>
              <a:buSzPts val="1100"/>
              <a:buFont typeface="Arial"/>
              <a:buNone/>
            </a:pPr>
            <a:r>
              <a:t/>
            </a:r>
            <a:endParaRPr b="1" sz="24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2400">
                <a:solidFill>
                  <a:schemeClr val="dk1"/>
                </a:solidFill>
              </a:rPr>
              <a:t>See the movies:</a:t>
            </a:r>
            <a:endParaRPr sz="24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24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GB" sz="2400">
                <a:solidFill>
                  <a:schemeClr val="dk1"/>
                </a:solidFill>
              </a:rPr>
              <a:t>Takumã Kuikuro, 2015,</a:t>
            </a:r>
            <a:r>
              <a:rPr lang="en-GB" sz="2400">
                <a:solidFill>
                  <a:schemeClr val="dk1"/>
                </a:solidFill>
              </a:rPr>
              <a:t> </a:t>
            </a:r>
            <a:r>
              <a:rPr i="1" lang="en-GB" sz="2400">
                <a:solidFill>
                  <a:schemeClr val="dk1"/>
                </a:solidFill>
              </a:rPr>
              <a:t>Ete London</a:t>
            </a:r>
            <a:r>
              <a:rPr lang="en-GB" sz="2400">
                <a:solidFill>
                  <a:schemeClr val="dk1"/>
                </a:solidFill>
              </a:rPr>
              <a:t>. Color, 19:59, UK-Brazil.</a:t>
            </a:r>
            <a:endParaRPr sz="24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2400" u="sng">
                <a:solidFill>
                  <a:schemeClr val="hlink"/>
                </a:solidFill>
                <a:hlinkClick r:id="rId3"/>
              </a:rPr>
              <a:t>https://www.youtube.com/watch?v=FciwjZ_1B1w&amp;t=170s</a:t>
            </a:r>
            <a:endParaRPr sz="2400" u="sng">
              <a:solidFill>
                <a:schemeClr val="hlink"/>
              </a:solidFill>
            </a:endParaRPr>
          </a:p>
          <a:p>
            <a:pPr indent="0" lvl="0" marL="0" rtl="0" algn="l">
              <a:lnSpc>
                <a:spcPct val="115000"/>
              </a:lnSpc>
              <a:spcBef>
                <a:spcPts val="0"/>
              </a:spcBef>
              <a:spcAft>
                <a:spcPts val="0"/>
              </a:spcAft>
              <a:buClr>
                <a:schemeClr val="dk1"/>
              </a:buClr>
              <a:buSzPts val="1100"/>
              <a:buFont typeface="Arial"/>
              <a:buNone/>
            </a:pPr>
            <a:r>
              <a:t/>
            </a:r>
            <a:endParaRPr b="1" sz="24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GB" sz="2400">
                <a:solidFill>
                  <a:schemeClr val="dk1"/>
                </a:solidFill>
              </a:rPr>
              <a:t>Jean Rouch, 1961, </a:t>
            </a:r>
            <a:r>
              <a:rPr i="1" lang="en-GB" sz="2400">
                <a:solidFill>
                  <a:schemeClr val="dk1"/>
                </a:solidFill>
              </a:rPr>
              <a:t>Chronicles of a Summer </a:t>
            </a:r>
            <a:r>
              <a:rPr lang="en-GB" sz="2400">
                <a:solidFill>
                  <a:schemeClr val="dk1"/>
                </a:solidFill>
              </a:rPr>
              <a:t>(Eng. subtitles)</a:t>
            </a:r>
            <a:endParaRPr sz="24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2400" u="sng">
                <a:solidFill>
                  <a:schemeClr val="hlink"/>
                </a:solidFill>
                <a:hlinkClick r:id="rId4"/>
              </a:rPr>
              <a:t>https://www.youtube.com/watch?v=ct-49TYmzMg</a:t>
            </a:r>
            <a:endParaRPr sz="2400" u="sng">
              <a:solidFill>
                <a:schemeClr val="hlink"/>
              </a:solidFill>
            </a:endParaRPr>
          </a:p>
          <a:p>
            <a:pPr indent="0" lvl="0" marL="0" rtl="0" algn="l">
              <a:lnSpc>
                <a:spcPct val="115000"/>
              </a:lnSpc>
              <a:spcBef>
                <a:spcPts val="0"/>
              </a:spcBef>
              <a:spcAft>
                <a:spcPts val="0"/>
              </a:spcAft>
              <a:buClr>
                <a:schemeClr val="dk1"/>
              </a:buClr>
              <a:buSzPts val="1100"/>
              <a:buFont typeface="Arial"/>
              <a:buNone/>
            </a:pPr>
            <a:r>
              <a:t/>
            </a:r>
            <a:endParaRPr sz="24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2400">
                <a:solidFill>
                  <a:schemeClr val="dk1"/>
                </a:solidFill>
              </a:rPr>
              <a:t>Than think about possible connections, comparisons, contrasts, and bring your ideas to the collective…</a:t>
            </a:r>
            <a:endParaRPr sz="2400">
              <a:solidFill>
                <a:schemeClr val="dk1"/>
              </a:solidFill>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2022-02-22T10:09:24Z</dcterms:created>
</cp:coreProperties>
</file>