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4" r:id="rId1"/>
  </p:sldMasterIdLst>
  <p:sldIdLst>
    <p:sldId id="285" r:id="rId2"/>
    <p:sldId id="331" r:id="rId3"/>
    <p:sldId id="332" r:id="rId4"/>
    <p:sldId id="335" r:id="rId5"/>
    <p:sldId id="324" r:id="rId6"/>
    <p:sldId id="288" r:id="rId7"/>
    <p:sldId id="311" r:id="rId8"/>
    <p:sldId id="312" r:id="rId9"/>
    <p:sldId id="326" r:id="rId10"/>
    <p:sldId id="327" r:id="rId11"/>
    <p:sldId id="329" r:id="rId12"/>
    <p:sldId id="330" r:id="rId13"/>
    <p:sldId id="286" r:id="rId14"/>
    <p:sldId id="300" r:id="rId15"/>
    <p:sldId id="301" r:id="rId16"/>
    <p:sldId id="302" r:id="rId17"/>
    <p:sldId id="319" r:id="rId18"/>
    <p:sldId id="334" r:id="rId19"/>
  </p:sldIdLst>
  <p:sldSz cx="9144000" cy="6858000" type="screen4x3"/>
  <p:notesSz cx="6797675" cy="9926638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Verdan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3" d="100"/>
          <a:sy n="123" d="100"/>
        </p:scale>
        <p:origin x="1254" y="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22960" y="758952"/>
            <a:ext cx="75438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5038" y="4455621"/>
            <a:ext cx="75438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4D872D-D05C-431F-9AE8-01BD7504E94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29467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B0F86CB-908E-4853-A368-B327E50A885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5511143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414779"/>
            <a:ext cx="1971675" cy="5757421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414779"/>
            <a:ext cx="5800725" cy="5757420"/>
          </a:xfrm>
        </p:spPr>
        <p:txBody>
          <a:bodyPr vert="eaVert" lIns="45720" tIns="0" rIns="45720" bIns="0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2C5DD91-159A-4A28-BFA8-44761EA424D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383949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601EF62-9E3F-4984-A5EB-ADAB31B841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410675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758952"/>
            <a:ext cx="75438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4453128"/>
            <a:ext cx="75438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2114761-41C7-4AA0-B0DD-5FF749465160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9" name="Straight Connector 8"/>
          <p:cNvCxnSpPr/>
          <p:nvPr/>
        </p:nvCxnSpPr>
        <p:spPr>
          <a:xfrm>
            <a:off x="905744" y="4343400"/>
            <a:ext cx="740664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46780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22960" y="1845734"/>
            <a:ext cx="3703320" cy="40233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63440" y="1845736"/>
            <a:ext cx="3703320" cy="4023359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01F1283-EF66-4E14-A1BD-0B44C86AE4F2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2168491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6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2296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63440" y="1846052"/>
            <a:ext cx="370332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63440" y="2582334"/>
            <a:ext cx="3703320" cy="328676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461F9EE-4155-4A15-8D4E-AB93A6C27845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69675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FCAB47-0A8E-48E8-A71D-6883245BD501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0262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2382" y="6400800"/>
            <a:ext cx="9141619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2" y="633431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EA13806-EB88-4622-A9C5-A4A230F03DD4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3693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3" y="0"/>
            <a:ext cx="3038093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3030053" y="0"/>
            <a:ext cx="48006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2900" y="594359"/>
            <a:ext cx="24003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0237" y="731520"/>
            <a:ext cx="5009393" cy="5257800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42900" y="2926080"/>
            <a:ext cx="24003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349134" y="6459786"/>
            <a:ext cx="1963883" cy="365125"/>
          </a:xfrm>
        </p:spPr>
        <p:txBody>
          <a:bodyPr/>
          <a:lstStyle>
            <a:lvl1pPr algn="l"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600450" y="6459786"/>
            <a:ext cx="348615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>
              <a:defRPr/>
            </a:pPr>
            <a:fld id="{653BD102-15D8-4ED4-A688-5976A77190B8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9136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9141619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2" y="4915076"/>
            <a:ext cx="9141619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22960" y="5074920"/>
            <a:ext cx="7589520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2" y="0"/>
            <a:ext cx="9143989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22959" y="5907024"/>
            <a:ext cx="7589520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314B0DF-7AC9-4C05-827C-638B3877253B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86205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6400800"/>
            <a:ext cx="9144001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5"/>
            <a:ext cx="9144001" cy="65999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22960" y="286604"/>
            <a:ext cx="75438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22959" y="1845734"/>
            <a:ext cx="7543801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425344" y="6459786"/>
            <a:ext cx="98401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0601EF62-9E3F-4984-A5EB-ADAB31B8413F}" type="slidenum">
              <a:rPr lang="cs-CZ" smtClean="0"/>
              <a:pPr>
                <a:defRPr/>
              </a:pPr>
              <a:t>‹#›</a:t>
            </a:fld>
            <a:endParaRPr lang="cs-CZ"/>
          </a:p>
        </p:txBody>
      </p:sp>
      <p:cxnSp>
        <p:nvCxnSpPr>
          <p:cNvPr id="10" name="Straight Connector 9"/>
          <p:cNvCxnSpPr/>
          <p:nvPr/>
        </p:nvCxnSpPr>
        <p:spPr>
          <a:xfrm>
            <a:off x="895149" y="1737845"/>
            <a:ext cx="74752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10806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65" r:id="rId1"/>
    <p:sldLayoutId id="2147483766" r:id="rId2"/>
    <p:sldLayoutId id="2147483767" r:id="rId3"/>
    <p:sldLayoutId id="2147483768" r:id="rId4"/>
    <p:sldLayoutId id="2147483769" r:id="rId5"/>
    <p:sldLayoutId id="2147483770" r:id="rId6"/>
    <p:sldLayoutId id="2147483771" r:id="rId7"/>
    <p:sldLayoutId id="2147483772" r:id="rId8"/>
    <p:sldLayoutId id="2147483773" r:id="rId9"/>
    <p:sldLayoutId id="2147483774" r:id="rId10"/>
    <p:sldLayoutId id="2147483775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Supervize</a:t>
            </a:r>
            <a:endParaRPr lang="en-US" b="1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cs-CZ" dirty="0" err="1"/>
              <a:t>FSs</a:t>
            </a:r>
            <a:r>
              <a:rPr lang="cs-CZ"/>
              <a:t> MU 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Případová:</a:t>
            </a:r>
            <a:endParaRPr lang="en-US"/>
          </a:p>
        </p:txBody>
      </p:sp>
      <p:sp>
        <p:nvSpPr>
          <p:cNvPr id="1331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None/>
            </a:pPr>
            <a:endParaRPr lang="cs-CZ"/>
          </a:p>
          <a:p>
            <a:pPr lvl="1"/>
            <a:r>
              <a:rPr lang="cs-CZ"/>
              <a:t>rozbor případu, hledání možných a efektivních variant dalších intervencí </a:t>
            </a:r>
          </a:p>
          <a:p>
            <a:pPr lvl="1"/>
            <a:endParaRPr lang="cs-CZ"/>
          </a:p>
          <a:p>
            <a:pPr lvl="1"/>
            <a:r>
              <a:rPr lang="cs-CZ"/>
              <a:t>příprava na první setkání s klientem </a:t>
            </a:r>
          </a:p>
          <a:p>
            <a:pPr lvl="1"/>
            <a:endParaRPr lang="cs-CZ"/>
          </a:p>
          <a:p>
            <a:pPr lvl="1"/>
            <a:r>
              <a:rPr lang="cs-CZ"/>
              <a:t>zaměření na pracovníka, který případ řeší </a:t>
            </a:r>
          </a:p>
          <a:p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br>
              <a:rPr lang="cs-CZ" sz="4000"/>
            </a:br>
            <a:r>
              <a:rPr lang="cs-CZ"/>
              <a:t>Programová:</a:t>
            </a:r>
            <a:endParaRPr lang="en-US"/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2000"/>
              <a:t>zaměřená na zaměstnance – udržení motivace pracovníků a naplnění jejich potřeb ve vztahu k práci; kolegiální vztahy, organizaci práce, schopnost týmu pojmout tlak, stres atd. </a:t>
            </a:r>
          </a:p>
          <a:p>
            <a:pPr>
              <a:lnSpc>
                <a:spcPct val="90000"/>
              </a:lnSpc>
            </a:pPr>
            <a:endParaRPr lang="cs-CZ" sz="2000"/>
          </a:p>
          <a:p>
            <a:pPr>
              <a:lnSpc>
                <a:spcPct val="90000"/>
              </a:lnSpc>
            </a:pPr>
            <a:r>
              <a:rPr lang="cs-CZ" sz="2000"/>
              <a:t>zaměřená na organizaci (řízení) – účelem je určit meze, strukturu a fungování organizace a vyladit pravidla řízení, ujasnit role </a:t>
            </a:r>
          </a:p>
          <a:p>
            <a:pPr>
              <a:lnSpc>
                <a:spcPct val="90000"/>
              </a:lnSpc>
            </a:pPr>
            <a:endParaRPr lang="cs-CZ" sz="2000"/>
          </a:p>
          <a:p>
            <a:pPr lvl="1">
              <a:lnSpc>
                <a:spcPct val="90000"/>
              </a:lnSpc>
            </a:pPr>
            <a:r>
              <a:rPr lang="cs-CZ" sz="1800"/>
              <a:t>kultura organizace, atmosféra a celkové klima vztahů a podpory mezi pracovníky a managementem, zaměření na ujasnění si nakolik je organizace tzv. učící se organizací </a:t>
            </a:r>
          </a:p>
          <a:p>
            <a:pPr lvl="1">
              <a:lnSpc>
                <a:spcPct val="90000"/>
              </a:lnSpc>
            </a:pPr>
            <a:r>
              <a:rPr lang="cs-CZ" sz="1800"/>
              <a:t>zavádění změn do organizace – standardy kvality, jak zavést supervizi, co dělat, když si s interním supervizorem nesednem...</a:t>
            </a:r>
            <a:endParaRPr lang="en-US" sz="18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Supervize sítí:</a:t>
            </a:r>
            <a:endParaRPr lang="en-US"/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vztahy mezi profesemi a mezi organizacemi </a:t>
            </a:r>
          </a:p>
          <a:p>
            <a:endParaRPr lang="cs-CZ"/>
          </a:p>
          <a:p>
            <a:pPr lvl="1"/>
            <a:r>
              <a:rPr lang="cs-CZ"/>
              <a:t>to, co organizace nepojme, co nezpracuje a čemu neporozumí, se může přelít přes okraje celé organizace a ovlivnit vztahy mezi profesemi a dalšími organizacemi </a:t>
            </a:r>
            <a:endParaRPr lang="en-US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Funkce (jak?):</a:t>
            </a:r>
            <a:endParaRPr lang="en-US" b="1"/>
          </a:p>
        </p:txBody>
      </p:sp>
      <p:sp>
        <p:nvSpPr>
          <p:cNvPr id="1638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Formativní (vzdělávací)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Restorativní (podpůrná)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Normativní (řídící, administrativní)</a:t>
            </a:r>
            <a:endParaRPr lang="en-US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Vzdělávací:</a:t>
            </a:r>
            <a:endParaRPr lang="en-US"/>
          </a:p>
        </p:txBody>
      </p:sp>
      <p:sp>
        <p:nvSpPr>
          <p:cNvPr id="17411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účelem je zlepšit odbornou kompetenci pracovníka při práci s klientem (rozvoj dovedností, schopností, porozumění)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prostřednictvím reflektování a rozebírání práce supervidovaných s klienty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pomáhá pracovníkovi se rozvíjet, přizpůsobovat se novým věcem, rozvíjí jeho osobnost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Jde o následující: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lépe klientovi rozumět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více si uvědomovat vlastní reakce a odezvy na klienta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chápat dynamiku průběhu interakcí s klientem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sledovat, jak pracovník intervenuje a jaké jsou dopady těchto intervencí</a:t>
            </a:r>
          </a:p>
          <a:p>
            <a:pPr lvl="1" eaLnBrk="1" hangingPunct="1">
              <a:lnSpc>
                <a:spcPct val="80000"/>
              </a:lnSpc>
            </a:pPr>
            <a:r>
              <a:rPr lang="cs-CZ" sz="2000"/>
              <a:t>zkoumat další způsoby práce s touto situací a podobnými situacemi klientů</a:t>
            </a:r>
            <a:endParaRPr lang="en-US" sz="200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Podpůrná:</a:t>
            </a:r>
            <a:endParaRPr lang="en-US"/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povzbuzení k překonání překážek, budování dobrého vztahu, posílení a zmocnění pracovníka.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zvládání stresu a předcházení vyhoření - pracovníci jsou přeplněni emocemi a pokud tomu nevěnují pozornost, snižuje se výkonnost (přílišná identifikace s klienty nebo obrana)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citlivé provázení prožitků supervidovaného a projevení porozumění tomu, jak on vnímá svou situaci.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ocenění hodnoty práce supervidovaného, reálné a pravdivé vidění a posouzení toho cenného a smysluplného, zařazení nabídnutých témat do širšího kontextu souvislostí, dodávání naděje a sebedůvěry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uvolnění blokujících pocitů,vyladění supervidovaného, aby mohl být otevřený a mohl konstruktivně řešit vzniklé problémy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1800"/>
              <a:t>zvýšení pocitu bezpečí pracovníků pro účinnou reflexi a sebereflexi..</a:t>
            </a:r>
            <a:endParaRPr lang="en-US" sz="18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Řídící:</a:t>
            </a:r>
            <a:endParaRPr lang="en-US"/>
          </a:p>
        </p:txBody>
      </p:sp>
      <p:sp>
        <p:nvSpPr>
          <p:cNvPr id="1945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účelem je usměrnění pracovníka, aby si správně počínal v rámci stanovených pravidel a dobré profesionální praxe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endParaRPr lang="cs-CZ" sz="2000"/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potřeba supervidovaných mít někoho, kdo s nimi projede jejich práci (dáno nejistotou kvůli nedostatečnému výcviku, zkušenostem apod., ale i nevyhnutelnými lidskými selháními, citlivými oblastmi v důsledku vlastních zranění, předsudky, hluchými místy) </a:t>
            </a:r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endParaRPr lang="cs-CZ" sz="2000"/>
          </a:p>
          <a:p>
            <a:pPr eaLnBrk="1" hangingPunct="1">
              <a:lnSpc>
                <a:spcPct val="80000"/>
              </a:lnSpc>
              <a:spcAft>
                <a:spcPct val="20000"/>
              </a:spcAft>
            </a:pPr>
            <a:r>
              <a:rPr lang="cs-CZ" sz="2000"/>
              <a:t>administrativní – dodržování cílů a postupů, stanovení priorit a přidělování práce (organizace práce), zvládání objemu práce, stanovení cílů činnosti a hodnocení efektivity činnosti</a:t>
            </a:r>
            <a:endParaRPr lang="en-US" sz="20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/>
              <a:t>Reflexe:</a:t>
            </a:r>
            <a:endParaRPr lang="en-US"/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762000" lvl="1" indent="-304800" eaLnBrk="1" hangingPunct="1"/>
            <a:r>
              <a:rPr lang="cs-CZ"/>
              <a:t>z lat. reflexio = obracení zpět, obracení k sobě </a:t>
            </a:r>
          </a:p>
          <a:p>
            <a:pPr marL="762000" lvl="1" indent="-304800" eaLnBrk="1" hangingPunct="1"/>
            <a:endParaRPr lang="cs-CZ"/>
          </a:p>
          <a:p>
            <a:pPr marL="762000" lvl="1" indent="-304800" eaLnBrk="1" hangingPunct="1"/>
            <a:r>
              <a:rPr lang="cs-CZ"/>
              <a:t>předpokládá zastavení se a obrácení pozornosti na určitý úsek zkušenosti. Pokud je toto zastavení spojeno s tvůrčí otevřeností, vytvořením prostoru v mysli pro něco nového, může dojít k reflexi, kdy je zkušenost nazírána nově</a:t>
            </a:r>
            <a:endParaRPr lang="en-US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Literatura: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 sz="1800"/>
              <a:t>Baštecká, B., Čermáková, V., Kinkor, M. 2016. Týmová supervize: teorie a praxe. Praha: Portál.</a:t>
            </a:r>
          </a:p>
          <a:p>
            <a:pPr eaLnBrk="1" hangingPunct="1"/>
            <a:r>
              <a:rPr lang="cs-CZ" sz="1800"/>
              <a:t>Havrdová, Z.1999. </a:t>
            </a:r>
            <a:r>
              <a:rPr lang="cs-CZ" sz="1800" i="1"/>
              <a:t>Kompetence v praxi sociální práce</a:t>
            </a:r>
            <a:r>
              <a:rPr lang="cs-CZ" sz="1800"/>
              <a:t>. Praha: Osmium.</a:t>
            </a:r>
          </a:p>
          <a:p>
            <a:pPr eaLnBrk="1" hangingPunct="1"/>
            <a:r>
              <a:rPr lang="cs-CZ" sz="1800"/>
              <a:t>Havrdová, Z., Hajný, M. et al. 2008. </a:t>
            </a:r>
            <a:r>
              <a:rPr lang="cs-CZ" sz="1800" i="1"/>
              <a:t>Praktická supervize</a:t>
            </a:r>
            <a:r>
              <a:rPr lang="cs-CZ" sz="1800"/>
              <a:t>. Praha: Galén.</a:t>
            </a:r>
          </a:p>
          <a:p>
            <a:pPr eaLnBrk="1" hangingPunct="1"/>
            <a:r>
              <a:rPr lang="cs-CZ" sz="1800"/>
              <a:t>Hawkins, P., Shohet, R. 2004. Supervize v pomáhajících profesích. Praha: Portál. </a:t>
            </a:r>
          </a:p>
          <a:p>
            <a:pPr eaLnBrk="1" hangingPunct="1"/>
            <a:r>
              <a:rPr lang="cs-CZ" sz="1800"/>
              <a:t>Kopřiva, K. 1997. </a:t>
            </a:r>
            <a:r>
              <a:rPr lang="cs-CZ" sz="1800" i="1"/>
              <a:t>Lidský vztah jako součást profese</a:t>
            </a:r>
            <a:r>
              <a:rPr lang="cs-CZ" sz="1800"/>
              <a:t>. Praha: Portál.</a:t>
            </a:r>
          </a:p>
          <a:p>
            <a:pPr eaLnBrk="1" hangingPunct="1"/>
            <a:r>
              <a:rPr lang="cs-CZ" sz="1800"/>
              <a:t>Lishman, J. Personal and professional development. 1998. In Adams, R., Dominelli, L., Payne, M. </a:t>
            </a:r>
            <a:r>
              <a:rPr lang="cs-CZ" sz="1800" i="1"/>
              <a:t>Social Work</a:t>
            </a:r>
            <a:r>
              <a:rPr lang="cs-CZ" sz="1800"/>
              <a:t>. London: Macmillan Press. </a:t>
            </a:r>
          </a:p>
          <a:p>
            <a:pPr eaLnBrk="1" hangingPunct="1"/>
            <a:r>
              <a:rPr lang="cs-CZ" sz="1800"/>
              <a:t>Vávrová, S. 2012. Doprovázení v pomáhajících profesích. Praha: Portál.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Supervize - definice: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400" dirty="0"/>
              <a:t>„laskavý nadhled“ (super, </a:t>
            </a:r>
            <a:r>
              <a:rPr lang="cs-CZ" sz="2400" dirty="0" err="1"/>
              <a:t>visio</a:t>
            </a:r>
            <a:r>
              <a:rPr lang="cs-CZ" sz="2400" dirty="0"/>
              <a:t>) (</a:t>
            </a:r>
            <a:r>
              <a:rPr lang="cs-CZ" sz="2400" dirty="0" err="1"/>
              <a:t>Havrdová</a:t>
            </a:r>
            <a:r>
              <a:rPr lang="cs-CZ" sz="2400" dirty="0"/>
              <a:t>)</a:t>
            </a:r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dirty="0"/>
              <a:t>„čistá mezilidská interakce, jejímž obecným cílem je, aby se jedna osoba, supervizor, setkávala s druhou osobou, </a:t>
            </a:r>
            <a:r>
              <a:rPr lang="cs-CZ" sz="2400" dirty="0" err="1"/>
              <a:t>supervidovaným</a:t>
            </a:r>
            <a:r>
              <a:rPr lang="cs-CZ" sz="2400" dirty="0"/>
              <a:t>, ve snaze zlepšit schopnost </a:t>
            </a:r>
            <a:r>
              <a:rPr lang="cs-CZ" sz="2400" dirty="0" err="1"/>
              <a:t>supervidovaného</a:t>
            </a:r>
            <a:r>
              <a:rPr lang="cs-CZ" sz="2400" dirty="0"/>
              <a:t> účinně pomáhat lidem“ (</a:t>
            </a:r>
            <a:r>
              <a:rPr lang="cs-CZ" sz="2400" dirty="0" err="1"/>
              <a:t>Hess</a:t>
            </a:r>
            <a:r>
              <a:rPr lang="cs-CZ" sz="2400" dirty="0"/>
              <a:t> in </a:t>
            </a:r>
            <a:r>
              <a:rPr lang="cs-CZ" sz="2400" dirty="0" err="1"/>
              <a:t>Hawkins</a:t>
            </a:r>
            <a:r>
              <a:rPr lang="cs-CZ" sz="2400" dirty="0"/>
              <a:t>).</a:t>
            </a:r>
          </a:p>
          <a:p>
            <a:pPr eaLnBrk="1" hangingPunct="1"/>
            <a:endParaRPr lang="cs-CZ" sz="2400" dirty="0"/>
          </a:p>
          <a:p>
            <a:pPr eaLnBrk="1" hangingPunct="1"/>
            <a:r>
              <a:rPr lang="cs-CZ" sz="2400" dirty="0"/>
              <a:t>Smyslem supervize je ochrana nejlepších zájmů klientů. Cílem supervize je zlepšit schopnost </a:t>
            </a:r>
            <a:r>
              <a:rPr lang="cs-CZ" sz="2400" dirty="0" err="1"/>
              <a:t>supervidovaného</a:t>
            </a:r>
            <a:r>
              <a:rPr lang="cs-CZ" sz="2400" dirty="0"/>
              <a:t> pomáhat lidem (</a:t>
            </a:r>
            <a:r>
              <a:rPr lang="cs-CZ" sz="2400" dirty="0" err="1"/>
              <a:t>Hawkins</a:t>
            </a:r>
            <a:r>
              <a:rPr lang="cs-CZ" sz="2400" dirty="0"/>
              <a:t>).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 dirty="0"/>
              <a:t>Supervize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cs-CZ" sz="2400"/>
              <a:t>supervize se vztahuje k </a:t>
            </a:r>
            <a:r>
              <a:rPr lang="cs-CZ" sz="2400" b="1"/>
              <a:t>cíli</a:t>
            </a:r>
            <a:r>
              <a:rPr lang="cs-CZ" sz="2400"/>
              <a:t> naší práce a zvyšuje její účinnost, </a:t>
            </a:r>
          </a:p>
          <a:p>
            <a:pPr eaLnBrk="1" hangingPunct="1"/>
            <a:r>
              <a:rPr lang="cs-CZ" sz="2400"/>
              <a:t>zaměřuje se přitom převážně na </a:t>
            </a:r>
            <a:r>
              <a:rPr lang="cs-CZ" sz="2400" b="1"/>
              <a:t>proces</a:t>
            </a:r>
            <a:r>
              <a:rPr lang="cs-CZ" sz="2400"/>
              <a:t>, jakým daného cíle dosahujeme, a na </a:t>
            </a:r>
            <a:r>
              <a:rPr lang="cs-CZ" sz="2400" b="1"/>
              <a:t>vztahy</a:t>
            </a:r>
            <a:r>
              <a:rPr lang="cs-CZ" sz="2400"/>
              <a:t>, které jsou nejdůležitějším prostředkem k dosahování cílů,</a:t>
            </a:r>
          </a:p>
          <a:p>
            <a:pPr eaLnBrk="1" hangingPunct="1"/>
            <a:r>
              <a:rPr lang="cs-CZ" sz="2400"/>
              <a:t>sledujeme proces a vztahy a tím zlepšujeme kvalitu své práce.</a:t>
            </a:r>
          </a:p>
          <a:p>
            <a:pPr eaLnBrk="1" hangingPunct="1"/>
            <a:endParaRPr lang="cs-CZ" sz="2400"/>
          </a:p>
          <a:p>
            <a:pPr eaLnBrk="1" hangingPunct="1"/>
            <a:r>
              <a:rPr lang="cs-CZ" sz="2400"/>
              <a:t>Podstatou supervize v pomáhajících profesích je </a:t>
            </a:r>
            <a:r>
              <a:rPr lang="cs-CZ" sz="2400" i="1"/>
              <a:t>„pomáhat lidem, aby dobře (spolu)pracovali s lidmi</a:t>
            </a:r>
            <a:r>
              <a:rPr lang="cs-CZ" sz="2400"/>
              <a:t>“</a:t>
            </a:r>
            <a:r>
              <a:rPr lang="cs-CZ" sz="2400" i="1"/>
              <a:t> </a:t>
            </a:r>
            <a:r>
              <a:rPr lang="cs-CZ" sz="2400"/>
              <a:t>Baštecká et al. (2016:100) </a:t>
            </a:r>
          </a:p>
          <a:p>
            <a:pPr eaLnBrk="1" hangingPunct="1"/>
            <a:endParaRPr lang="cs-CZ" sz="2400"/>
          </a:p>
          <a:p>
            <a:pPr eaLnBrk="1" hangingPunct="1"/>
            <a:endParaRPr lang="cs-CZ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Z hlediska pracovníka se supervize zaměřuje na:</a:t>
            </a:r>
            <a:endParaRPr lang="en-GB" sz="40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poskytovat pravidelně prostor k reflexi obsahu a procesu vlastní práce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rozvíjet porozumění a dovednosti v práci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informace a jiný pohled na vlastní práci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zpětnou vazbu ohledně obsahu i procesu vlastní práce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ocenění a podporu jako pracovník i jako osoba – být uznáván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získat jistotu, že jako pracovník i jako osoba nebudu odkázán na to nést sám zbytečnou zátěž nesnází, problémů a projekcí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mít prostor propátrat a vyjádřit osobní nepohodu, ztrátu zájmu, kterou práce mohla vyvolat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lépe plánovat a využívat vlastní osobní zdroje a profesionální zdroje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být sám aktivní, nikoliv jen reagovat (</a:t>
            </a:r>
            <a:r>
              <a:rPr lang="cs-CZ" sz="1900" dirty="0" err="1">
                <a:solidFill>
                  <a:schemeClr val="tx1"/>
                </a:solidFill>
                <a:latin typeface="+mn-lt"/>
                <a:ea typeface="+mn-ea"/>
                <a:cs typeface="+mn-cs"/>
              </a:rPr>
              <a:t>proaktivní</a:t>
            </a: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 x reaktivní) </a:t>
            </a:r>
          </a:p>
          <a:p>
            <a:pPr lvl="0">
              <a:spcBef>
                <a:spcPts val="0"/>
              </a:spcBef>
            </a:pPr>
            <a:r>
              <a:rPr lang="cs-CZ" sz="19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zajistit kvalitu práce </a:t>
            </a:r>
          </a:p>
          <a:p>
            <a:endParaRPr lang="en-GB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000" b="1"/>
              <a:t>Dělení podle pozice supervizora (kdo?):</a:t>
            </a:r>
            <a:endParaRPr lang="en-US" sz="4000" b="1"/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>
              <a:spcAft>
                <a:spcPct val="20000"/>
              </a:spcAft>
            </a:pPr>
            <a:r>
              <a:rPr lang="cs-CZ" sz="2400"/>
              <a:t>Externí supervizor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/>
              <a:t>Interní supervizor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/>
              <a:t>Intervize (peer-supervision) – supervizní setkání podobně zkušených a postavených kolegů bez supervizora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/>
              <a:t>Kolegiální supervize - vzájemné konzultování dvou kolegů </a:t>
            </a:r>
          </a:p>
          <a:p>
            <a:pPr eaLnBrk="1" hangingPunct="1">
              <a:spcAft>
                <a:spcPct val="20000"/>
              </a:spcAft>
            </a:pPr>
            <a:r>
              <a:rPr lang="cs-CZ" sz="2400"/>
              <a:t>Autovize (autosupervize) – sebereflexe pracovníka, nejlépe s písemným vyhodnocením</a:t>
            </a:r>
          </a:p>
          <a:p>
            <a:pPr eaLnBrk="1" hangingPunct="1">
              <a:spcAft>
                <a:spcPct val="20000"/>
              </a:spcAft>
            </a:pPr>
            <a:endParaRPr lang="cs-CZ" sz="2400"/>
          </a:p>
          <a:p>
            <a:pPr eaLnBrk="1" hangingPunct="1"/>
            <a:endParaRPr lang="en-US" sz="2400"/>
          </a:p>
          <a:p>
            <a:pPr eaLnBrk="1" hangingPunct="1"/>
            <a:endParaRPr lang="en-US" sz="240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b="1"/>
              <a:t>Forma (s kým?):</a:t>
            </a:r>
            <a:endParaRPr lang="en-US" b="1"/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Individuální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Skupinová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Týmová</a:t>
            </a:r>
          </a:p>
          <a:p>
            <a:pPr eaLnBrk="1" hangingPunct="1"/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800"/>
              <a:t>Skupinová supervize - výhody: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ekonomické využití času, financí a odbornosti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skupina dodává podpůrnou atmosféru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supervidovaní těží z reflexí, zpětné vazby a příspěvků kolegů i supervizora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skupina nabízí větší škálu životních zkušeností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skupiny nabízejí více příležitostí využít činnostní techniky </a:t>
            </a:r>
          </a:p>
          <a:p>
            <a:pPr marL="533400" indent="-533400" eaLnBrk="1" hangingPunct="1">
              <a:spcAft>
                <a:spcPct val="20000"/>
              </a:spcAft>
            </a:pPr>
            <a:r>
              <a:rPr lang="cs-CZ" sz="2400"/>
              <a:t>skupina dává supervizorovi možnost přezkoušet si vlastní emoční a intuitivní reakce na předkládaný materiál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sz="4800"/>
              <a:t>Skupinová supervize – nevýhody:</a:t>
            </a:r>
            <a:endParaRPr lang="en-US" sz="4800"/>
          </a:p>
        </p:txBody>
      </p:sp>
      <p:sp>
        <p:nvSpPr>
          <p:cNvPr id="1126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cs-CZ"/>
              <a:t>méně času na jednotlivé členy skupiny</a:t>
            </a:r>
          </a:p>
          <a:p>
            <a:pPr eaLnBrk="1" hangingPunct="1"/>
            <a:endParaRPr lang="cs-CZ"/>
          </a:p>
          <a:p>
            <a:pPr eaLnBrk="1" hangingPunct="1"/>
            <a:r>
              <a:rPr lang="cs-CZ"/>
              <a:t>někdy skupinová dynamika </a:t>
            </a:r>
          </a:p>
          <a:p>
            <a:pPr eaLnBrk="1" hangingPunct="1">
              <a:buFont typeface="Wingdings" pitchFamily="2" charset="2"/>
              <a:buNone/>
            </a:pPr>
            <a:endParaRPr lang="cs-CZ"/>
          </a:p>
          <a:p>
            <a:pPr eaLnBrk="1" hangingPunct="1"/>
            <a:r>
              <a:rPr lang="cs-CZ"/>
              <a:t>je méně pravděpodobné, že bude skupinová supervize odrážet dynamiku individuální práce s klientem stejně zřetelně jako supervize individuální </a:t>
            </a:r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sz="4000" b="1"/>
              <a:t>Typ - zaměření (o čem supervize je?)</a:t>
            </a:r>
            <a:endParaRPr lang="en-US" sz="4000" b="1"/>
          </a:p>
        </p:txBody>
      </p:sp>
      <p:sp>
        <p:nvSpPr>
          <p:cNvPr id="12291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r>
              <a:rPr lang="cs-CZ"/>
              <a:t>Případová</a:t>
            </a:r>
          </a:p>
          <a:p>
            <a:endParaRPr lang="cs-CZ"/>
          </a:p>
          <a:p>
            <a:r>
              <a:rPr lang="cs-CZ"/>
              <a:t>Programová:</a:t>
            </a:r>
          </a:p>
          <a:p>
            <a:pPr lvl="1"/>
            <a:r>
              <a:rPr lang="cs-CZ"/>
              <a:t>zaměřená na zaměstnance (supervize týmu, supervize manažera)</a:t>
            </a:r>
          </a:p>
          <a:p>
            <a:pPr lvl="1"/>
            <a:r>
              <a:rPr lang="cs-CZ"/>
              <a:t>zaměřená na organizaci (supervize řízení)</a:t>
            </a:r>
          </a:p>
          <a:p>
            <a:pPr lvl="1"/>
            <a:endParaRPr lang="cs-CZ"/>
          </a:p>
          <a:p>
            <a:r>
              <a:rPr lang="cs-CZ"/>
              <a:t>Sítí</a:t>
            </a:r>
          </a:p>
          <a:p>
            <a:endParaRPr lang="en-US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622</TotalTime>
  <Words>1098</Words>
  <Application>Microsoft Office PowerPoint</Application>
  <PresentationFormat>Předvádění na obrazovce (4:3)</PresentationFormat>
  <Paragraphs>118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3" baseType="lpstr">
      <vt:lpstr>Calibri</vt:lpstr>
      <vt:lpstr>Calibri Light</vt:lpstr>
      <vt:lpstr>Verdana</vt:lpstr>
      <vt:lpstr>Wingdings</vt:lpstr>
      <vt:lpstr>Retrospektiva</vt:lpstr>
      <vt:lpstr>Supervize</vt:lpstr>
      <vt:lpstr>Supervize - definice:</vt:lpstr>
      <vt:lpstr>Supervize</vt:lpstr>
      <vt:lpstr>Z hlediska pracovníka se supervize zaměřuje na:</vt:lpstr>
      <vt:lpstr>Dělení podle pozice supervizora (kdo?):</vt:lpstr>
      <vt:lpstr>Forma (s kým?):</vt:lpstr>
      <vt:lpstr>Skupinová supervize - výhody:</vt:lpstr>
      <vt:lpstr>Skupinová supervize – nevýhody:</vt:lpstr>
      <vt:lpstr>Typ - zaměření (o čem supervize je?)</vt:lpstr>
      <vt:lpstr>Případová:</vt:lpstr>
      <vt:lpstr> Programová:</vt:lpstr>
      <vt:lpstr>Supervize sítí:</vt:lpstr>
      <vt:lpstr>Funkce (jak?):</vt:lpstr>
      <vt:lpstr>Vzdělávací:</vt:lpstr>
      <vt:lpstr>Podpůrná:</vt:lpstr>
      <vt:lpstr>Řídící:</vt:lpstr>
      <vt:lpstr>Reflexe:</vt:lpstr>
      <vt:lpstr>Literatura:</vt:lpstr>
    </vt:vector>
  </TitlesOfParts>
  <Company>fss mu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necasova</dc:creator>
  <cp:lastModifiedBy>Zdeňka Dohnalová</cp:lastModifiedBy>
  <cp:revision>74</cp:revision>
  <cp:lastPrinted>2023-02-20T12:11:58Z</cp:lastPrinted>
  <dcterms:created xsi:type="dcterms:W3CDTF">2006-10-18T08:17:29Z</dcterms:created>
  <dcterms:modified xsi:type="dcterms:W3CDTF">2023-02-20T12:12:20Z</dcterms:modified>
</cp:coreProperties>
</file>