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8" r:id="rId4"/>
    <p:sldId id="315" r:id="rId5"/>
    <p:sldId id="319" r:id="rId6"/>
    <p:sldId id="308" r:id="rId7"/>
    <p:sldId id="310" r:id="rId8"/>
    <p:sldId id="309" r:id="rId9"/>
    <p:sldId id="322" r:id="rId10"/>
    <p:sldId id="321" r:id="rId11"/>
    <p:sldId id="323" r:id="rId12"/>
    <p:sldId id="324" r:id="rId13"/>
    <p:sldId id="325" r:id="rId14"/>
    <p:sldId id="306" r:id="rId15"/>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59" d="100"/>
          <a:sy n="159" d="100"/>
        </p:scale>
        <p:origin x="15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D3E15-28F0-45C4-B52E-2D1A3F686AD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4CF9B30-4677-4667-B16C-3B9B68D80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558FD79-10E9-4F39-8DCA-E3CE0697F860}"/>
              </a:ext>
            </a:extLst>
          </p:cNvPr>
          <p:cNvSpPr>
            <a:spLocks noGrp="1"/>
          </p:cNvSpPr>
          <p:nvPr>
            <p:ph type="dt" sz="half" idx="10"/>
          </p:nvPr>
        </p:nvSpPr>
        <p:spPr/>
        <p:txBody>
          <a:bodyPr/>
          <a:lstStyle/>
          <a:p>
            <a:fld id="{B0F45ADF-8045-4030-A5EC-A13972C3E94B}" type="datetimeFigureOut">
              <a:rPr lang="cs-CZ" smtClean="0"/>
              <a:t>11.04.2023</a:t>
            </a:fld>
            <a:endParaRPr lang="cs-CZ"/>
          </a:p>
        </p:txBody>
      </p:sp>
      <p:sp>
        <p:nvSpPr>
          <p:cNvPr id="5" name="Zástupný symbol pro zápatí 4">
            <a:extLst>
              <a:ext uri="{FF2B5EF4-FFF2-40B4-BE49-F238E27FC236}">
                <a16:creationId xmlns:a16="http://schemas.microsoft.com/office/drawing/2014/main" id="{78F8D426-D0E7-4995-A88A-550217BFAD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0CD7257-E49A-4A6F-97C3-74CDEA0EC51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132853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37F84D-022A-4FD4-BC5F-89112F3A1E5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2D32F09-3C0B-4E40-AA83-3442B88928B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D140F4-1EC7-4E08-943C-45E4E12DC8B4}"/>
              </a:ext>
            </a:extLst>
          </p:cNvPr>
          <p:cNvSpPr>
            <a:spLocks noGrp="1"/>
          </p:cNvSpPr>
          <p:nvPr>
            <p:ph type="dt" sz="half" idx="10"/>
          </p:nvPr>
        </p:nvSpPr>
        <p:spPr/>
        <p:txBody>
          <a:bodyPr/>
          <a:lstStyle/>
          <a:p>
            <a:fld id="{B0F45ADF-8045-4030-A5EC-A13972C3E94B}" type="datetimeFigureOut">
              <a:rPr lang="cs-CZ" smtClean="0"/>
              <a:t>11.04.2023</a:t>
            </a:fld>
            <a:endParaRPr lang="cs-CZ"/>
          </a:p>
        </p:txBody>
      </p:sp>
      <p:sp>
        <p:nvSpPr>
          <p:cNvPr id="5" name="Zástupný symbol pro zápatí 4">
            <a:extLst>
              <a:ext uri="{FF2B5EF4-FFF2-40B4-BE49-F238E27FC236}">
                <a16:creationId xmlns:a16="http://schemas.microsoft.com/office/drawing/2014/main" id="{B91A198E-2C51-42D0-B59E-570571D56A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C74F0F-1E25-44E9-9766-F697A58F6B14}"/>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04418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76089B1-02C6-40CF-B05E-236C47E680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83F432-A670-4319-ABC5-F7CB8D4D192E}"/>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CE75AB-716D-41AD-A0E1-5221145EC593}"/>
              </a:ext>
            </a:extLst>
          </p:cNvPr>
          <p:cNvSpPr>
            <a:spLocks noGrp="1"/>
          </p:cNvSpPr>
          <p:nvPr>
            <p:ph type="dt" sz="half" idx="10"/>
          </p:nvPr>
        </p:nvSpPr>
        <p:spPr/>
        <p:txBody>
          <a:bodyPr/>
          <a:lstStyle/>
          <a:p>
            <a:fld id="{B0F45ADF-8045-4030-A5EC-A13972C3E94B}" type="datetimeFigureOut">
              <a:rPr lang="cs-CZ" smtClean="0"/>
              <a:t>11.04.2023</a:t>
            </a:fld>
            <a:endParaRPr lang="cs-CZ"/>
          </a:p>
        </p:txBody>
      </p:sp>
      <p:sp>
        <p:nvSpPr>
          <p:cNvPr id="5" name="Zástupný symbol pro zápatí 4">
            <a:extLst>
              <a:ext uri="{FF2B5EF4-FFF2-40B4-BE49-F238E27FC236}">
                <a16:creationId xmlns:a16="http://schemas.microsoft.com/office/drawing/2014/main" id="{25C1D131-270C-4E71-9CEC-C2563C29B7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566F20-806F-4540-AC69-E299FE9E36A9}"/>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59175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8A612-9E6C-4004-86C3-78E3B33E242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BA1003-C142-4351-9C8B-F2DDF347C506}"/>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092D24-D0D1-4FF3-80BA-C2209C771EB4}"/>
              </a:ext>
            </a:extLst>
          </p:cNvPr>
          <p:cNvSpPr>
            <a:spLocks noGrp="1"/>
          </p:cNvSpPr>
          <p:nvPr>
            <p:ph type="dt" sz="half" idx="10"/>
          </p:nvPr>
        </p:nvSpPr>
        <p:spPr/>
        <p:txBody>
          <a:bodyPr/>
          <a:lstStyle/>
          <a:p>
            <a:fld id="{B0F45ADF-8045-4030-A5EC-A13972C3E94B}" type="datetimeFigureOut">
              <a:rPr lang="cs-CZ" smtClean="0"/>
              <a:t>11.04.2023</a:t>
            </a:fld>
            <a:endParaRPr lang="cs-CZ"/>
          </a:p>
        </p:txBody>
      </p:sp>
      <p:sp>
        <p:nvSpPr>
          <p:cNvPr id="5" name="Zástupný symbol pro zápatí 4">
            <a:extLst>
              <a:ext uri="{FF2B5EF4-FFF2-40B4-BE49-F238E27FC236}">
                <a16:creationId xmlns:a16="http://schemas.microsoft.com/office/drawing/2014/main" id="{6CB67C91-29B7-4A5B-A55A-2839F3493F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093294-968A-40D0-A0D1-99B449415856}"/>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87681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13778-1FA0-49C8-8160-9E75CE6C5FC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66A2888-75BB-4A2F-A353-36F58FD01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03E9D2A-6471-4AC6-A12C-CB2A8F0D1B58}"/>
              </a:ext>
            </a:extLst>
          </p:cNvPr>
          <p:cNvSpPr>
            <a:spLocks noGrp="1"/>
          </p:cNvSpPr>
          <p:nvPr>
            <p:ph type="dt" sz="half" idx="10"/>
          </p:nvPr>
        </p:nvSpPr>
        <p:spPr/>
        <p:txBody>
          <a:bodyPr/>
          <a:lstStyle/>
          <a:p>
            <a:fld id="{B0F45ADF-8045-4030-A5EC-A13972C3E94B}" type="datetimeFigureOut">
              <a:rPr lang="cs-CZ" smtClean="0"/>
              <a:t>11.04.2023</a:t>
            </a:fld>
            <a:endParaRPr lang="cs-CZ"/>
          </a:p>
        </p:txBody>
      </p:sp>
      <p:sp>
        <p:nvSpPr>
          <p:cNvPr id="5" name="Zástupný symbol pro zápatí 4">
            <a:extLst>
              <a:ext uri="{FF2B5EF4-FFF2-40B4-BE49-F238E27FC236}">
                <a16:creationId xmlns:a16="http://schemas.microsoft.com/office/drawing/2014/main" id="{C6C961CE-7715-4604-BE8E-547BBFCDEB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64A80F1-32B9-4F7B-B1EC-4F7CF9A374F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76885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96D294-55C7-4965-A12A-6C8CDB605FB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117DA77-E760-49AD-BAAA-79CC5C3E461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4781620-2D61-47A2-B4A3-9EFBA3F9F64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976F30A-A3FE-4BA7-AEFD-1C04A5AD39F6}"/>
              </a:ext>
            </a:extLst>
          </p:cNvPr>
          <p:cNvSpPr>
            <a:spLocks noGrp="1"/>
          </p:cNvSpPr>
          <p:nvPr>
            <p:ph type="dt" sz="half" idx="10"/>
          </p:nvPr>
        </p:nvSpPr>
        <p:spPr/>
        <p:txBody>
          <a:bodyPr/>
          <a:lstStyle/>
          <a:p>
            <a:fld id="{B0F45ADF-8045-4030-A5EC-A13972C3E94B}" type="datetimeFigureOut">
              <a:rPr lang="cs-CZ" smtClean="0"/>
              <a:t>11.04.2023</a:t>
            </a:fld>
            <a:endParaRPr lang="cs-CZ"/>
          </a:p>
        </p:txBody>
      </p:sp>
      <p:sp>
        <p:nvSpPr>
          <p:cNvPr id="6" name="Zástupný symbol pro zápatí 5">
            <a:extLst>
              <a:ext uri="{FF2B5EF4-FFF2-40B4-BE49-F238E27FC236}">
                <a16:creationId xmlns:a16="http://schemas.microsoft.com/office/drawing/2014/main" id="{C6F107B2-F0C9-4E37-9A54-4AA4F9595D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06280E-1221-43CF-9769-B73FDA5590EE}"/>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2197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6A1BB-A700-486B-9F44-8A331F8C8B6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FC439DC-380F-4563-8125-65F9089BD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7D5363-FC6C-4EFC-9100-0C73D229170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1342567-D4E4-42C6-810C-85442B982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8ADC77-5421-4348-A4F5-241316C25B1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2D0215-0320-4907-82BF-5CB7A26C9F2F}"/>
              </a:ext>
            </a:extLst>
          </p:cNvPr>
          <p:cNvSpPr>
            <a:spLocks noGrp="1"/>
          </p:cNvSpPr>
          <p:nvPr>
            <p:ph type="dt" sz="half" idx="10"/>
          </p:nvPr>
        </p:nvSpPr>
        <p:spPr/>
        <p:txBody>
          <a:bodyPr/>
          <a:lstStyle/>
          <a:p>
            <a:fld id="{B0F45ADF-8045-4030-A5EC-A13972C3E94B}" type="datetimeFigureOut">
              <a:rPr lang="cs-CZ" smtClean="0"/>
              <a:t>11.04.2023</a:t>
            </a:fld>
            <a:endParaRPr lang="cs-CZ"/>
          </a:p>
        </p:txBody>
      </p:sp>
      <p:sp>
        <p:nvSpPr>
          <p:cNvPr id="8" name="Zástupný symbol pro zápatí 7">
            <a:extLst>
              <a:ext uri="{FF2B5EF4-FFF2-40B4-BE49-F238E27FC236}">
                <a16:creationId xmlns:a16="http://schemas.microsoft.com/office/drawing/2014/main" id="{A25E7D92-4AFC-4E40-A7B2-F9D2E454BDE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C315384-89D6-4CE1-B3DE-05F729C39EC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1175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12CA9-A093-4260-AB0B-9A9AC1AF25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9BA157-C6E3-4D4E-81C9-6FCDAC10B7ED}"/>
              </a:ext>
            </a:extLst>
          </p:cNvPr>
          <p:cNvSpPr>
            <a:spLocks noGrp="1"/>
          </p:cNvSpPr>
          <p:nvPr>
            <p:ph type="dt" sz="half" idx="10"/>
          </p:nvPr>
        </p:nvSpPr>
        <p:spPr/>
        <p:txBody>
          <a:bodyPr/>
          <a:lstStyle/>
          <a:p>
            <a:fld id="{B0F45ADF-8045-4030-A5EC-A13972C3E94B}" type="datetimeFigureOut">
              <a:rPr lang="cs-CZ" smtClean="0"/>
              <a:t>11.04.2023</a:t>
            </a:fld>
            <a:endParaRPr lang="cs-CZ"/>
          </a:p>
        </p:txBody>
      </p:sp>
      <p:sp>
        <p:nvSpPr>
          <p:cNvPr id="4" name="Zástupný symbol pro zápatí 3">
            <a:extLst>
              <a:ext uri="{FF2B5EF4-FFF2-40B4-BE49-F238E27FC236}">
                <a16:creationId xmlns:a16="http://schemas.microsoft.com/office/drawing/2014/main" id="{85F77743-7D2B-40D1-A34D-A77E52E7CE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37E4122-E5FC-4C8F-9840-DF4D3263B6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281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49B1DCE-E639-4E72-968F-89D8C6A8DED8}"/>
              </a:ext>
            </a:extLst>
          </p:cNvPr>
          <p:cNvSpPr>
            <a:spLocks noGrp="1"/>
          </p:cNvSpPr>
          <p:nvPr>
            <p:ph type="dt" sz="half" idx="10"/>
          </p:nvPr>
        </p:nvSpPr>
        <p:spPr/>
        <p:txBody>
          <a:bodyPr/>
          <a:lstStyle/>
          <a:p>
            <a:fld id="{B0F45ADF-8045-4030-A5EC-A13972C3E94B}" type="datetimeFigureOut">
              <a:rPr lang="cs-CZ" smtClean="0"/>
              <a:t>11.04.2023</a:t>
            </a:fld>
            <a:endParaRPr lang="cs-CZ"/>
          </a:p>
        </p:txBody>
      </p:sp>
      <p:sp>
        <p:nvSpPr>
          <p:cNvPr id="3" name="Zástupný symbol pro zápatí 2">
            <a:extLst>
              <a:ext uri="{FF2B5EF4-FFF2-40B4-BE49-F238E27FC236}">
                <a16:creationId xmlns:a16="http://schemas.microsoft.com/office/drawing/2014/main" id="{FC5DF3AF-E9A7-4C42-8320-48B60E0DA80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051120D-9B9B-468F-A3FD-2AB4B36300D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5636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E7BEA-0853-4010-86A4-662F571570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8C3C6D6-A06E-42F7-8493-19CC72D52D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6F07C9A-7B3D-4E83-8493-6A3257138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680C4D4-D6C5-4EA5-9CA6-3FA17FEE6733}"/>
              </a:ext>
            </a:extLst>
          </p:cNvPr>
          <p:cNvSpPr>
            <a:spLocks noGrp="1"/>
          </p:cNvSpPr>
          <p:nvPr>
            <p:ph type="dt" sz="half" idx="10"/>
          </p:nvPr>
        </p:nvSpPr>
        <p:spPr/>
        <p:txBody>
          <a:bodyPr/>
          <a:lstStyle/>
          <a:p>
            <a:fld id="{B0F45ADF-8045-4030-A5EC-A13972C3E94B}" type="datetimeFigureOut">
              <a:rPr lang="cs-CZ" smtClean="0"/>
              <a:t>11.04.2023</a:t>
            </a:fld>
            <a:endParaRPr lang="cs-CZ"/>
          </a:p>
        </p:txBody>
      </p:sp>
      <p:sp>
        <p:nvSpPr>
          <p:cNvPr id="6" name="Zástupný symbol pro zápatí 5">
            <a:extLst>
              <a:ext uri="{FF2B5EF4-FFF2-40B4-BE49-F238E27FC236}">
                <a16:creationId xmlns:a16="http://schemas.microsoft.com/office/drawing/2014/main" id="{2BC5DFF3-5E56-45CE-B05B-060186A15B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E913F3-DB8D-418A-BA2A-EDA041F3B40F}"/>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41178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25A9C-25FD-4320-A071-D91027001A4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B318CB-9BE2-442A-BABD-E042911E6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13D3DE1-A552-4C73-9F82-12F5ACED8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964251-CEC1-4C06-9A96-A8CBF2BDEA2A}"/>
              </a:ext>
            </a:extLst>
          </p:cNvPr>
          <p:cNvSpPr>
            <a:spLocks noGrp="1"/>
          </p:cNvSpPr>
          <p:nvPr>
            <p:ph type="dt" sz="half" idx="10"/>
          </p:nvPr>
        </p:nvSpPr>
        <p:spPr/>
        <p:txBody>
          <a:bodyPr/>
          <a:lstStyle/>
          <a:p>
            <a:fld id="{B0F45ADF-8045-4030-A5EC-A13972C3E94B}" type="datetimeFigureOut">
              <a:rPr lang="cs-CZ" smtClean="0"/>
              <a:t>11.04.2023</a:t>
            </a:fld>
            <a:endParaRPr lang="cs-CZ"/>
          </a:p>
        </p:txBody>
      </p:sp>
      <p:sp>
        <p:nvSpPr>
          <p:cNvPr id="6" name="Zástupný symbol pro zápatí 5">
            <a:extLst>
              <a:ext uri="{FF2B5EF4-FFF2-40B4-BE49-F238E27FC236}">
                <a16:creationId xmlns:a16="http://schemas.microsoft.com/office/drawing/2014/main" id="{5F1A9DCD-F934-410C-8BDA-7FA025DA2D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B20C66-9AC2-4B7C-9F1A-4E6F804148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142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1B6DAC2-2A3D-4E61-A325-4B6991EDA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B5CF3E5-B233-4727-84BA-DFB36D3D3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F401C5-6F42-495F-92DF-C156D42368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45ADF-8045-4030-A5EC-A13972C3E94B}" type="datetimeFigureOut">
              <a:rPr lang="cs-CZ" smtClean="0"/>
              <a:t>11.04.2023</a:t>
            </a:fld>
            <a:endParaRPr lang="cs-CZ"/>
          </a:p>
        </p:txBody>
      </p:sp>
      <p:sp>
        <p:nvSpPr>
          <p:cNvPr id="5" name="Zástupný symbol pro zápatí 4">
            <a:extLst>
              <a:ext uri="{FF2B5EF4-FFF2-40B4-BE49-F238E27FC236}">
                <a16:creationId xmlns:a16="http://schemas.microsoft.com/office/drawing/2014/main" id="{D2CF1871-1396-44D8-BC51-5F786C12E4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78BD248-8F44-42A6-9FC1-5672844F6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27491-25A3-40A9-A24F-E6F191689982}" type="slidenum">
              <a:rPr lang="cs-CZ" smtClean="0"/>
              <a:t>‹#›</a:t>
            </a:fld>
            <a:endParaRPr lang="cs-CZ"/>
          </a:p>
        </p:txBody>
      </p:sp>
    </p:spTree>
    <p:extLst>
      <p:ext uri="{BB962C8B-B14F-4D97-AF65-F5344CB8AC3E}">
        <p14:creationId xmlns:p14="http://schemas.microsoft.com/office/powerpoint/2010/main" val="126315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1524000" y="2723321"/>
            <a:ext cx="9144000" cy="1669775"/>
          </a:xfrm>
        </p:spPr>
        <p:txBody>
          <a:bodyPr>
            <a:normAutofit fontScale="90000"/>
          </a:bodyPr>
          <a:lstStyle/>
          <a:p>
            <a:br>
              <a:rPr lang="cs-CZ" dirty="0"/>
            </a:br>
            <a:br>
              <a:rPr lang="cs-CZ" dirty="0"/>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12. Dávky pro osoby se zdravotním postižením</a:t>
            </a:r>
          </a:p>
        </p:txBody>
      </p:sp>
      <p:sp>
        <p:nvSpPr>
          <p:cNvPr id="3" name="Podnadpis 2">
            <a:extLst>
              <a:ext uri="{FF2B5EF4-FFF2-40B4-BE49-F238E27FC236}">
                <a16:creationId xmlns:a16="http://schemas.microsoft.com/office/drawing/2014/main" id="{B61C188C-CAC0-4A73-85E6-628AD8E4DE7A}"/>
              </a:ext>
            </a:extLst>
          </p:cNvPr>
          <p:cNvSpPr>
            <a:spLocks noGrp="1"/>
          </p:cNvSpPr>
          <p:nvPr>
            <p:ph type="subTitle" idx="1"/>
          </p:nvPr>
        </p:nvSpPr>
        <p:spPr>
          <a:xfrm>
            <a:off x="1524000" y="5621867"/>
            <a:ext cx="9144000" cy="609600"/>
          </a:xfrm>
        </p:spPr>
        <p:txBody>
          <a:bodyPr/>
          <a:lstStyle/>
          <a:p>
            <a:r>
              <a:rPr lang="cs-CZ" dirty="0">
                <a:solidFill>
                  <a:schemeClr val="bg2">
                    <a:lumMod val="50000"/>
                  </a:schemeClr>
                </a:solidFill>
                <a:effectLst>
                  <a:outerShdw blurRad="38100" dist="38100" dir="2700000" algn="tl">
                    <a:srgbClr val="000000">
                      <a:alpha val="43137"/>
                    </a:srgbClr>
                  </a:outerShdw>
                </a:effectLst>
              </a:rPr>
              <a:t>FSS MU – Katedra sociální politiky a sociální práce</a:t>
            </a:r>
          </a:p>
        </p:txBody>
      </p:sp>
      <p:sp>
        <p:nvSpPr>
          <p:cNvPr id="4" name="Obdélník 3">
            <a:extLst>
              <a:ext uri="{FF2B5EF4-FFF2-40B4-BE49-F238E27FC236}">
                <a16:creationId xmlns:a16="http://schemas.microsoft.com/office/drawing/2014/main" id="{71B0CCF0-5CC7-489C-A622-79C11E8754F0}"/>
              </a:ext>
            </a:extLst>
          </p:cNvPr>
          <p:cNvSpPr/>
          <p:nvPr/>
        </p:nvSpPr>
        <p:spPr>
          <a:xfrm>
            <a:off x="2571008" y="877372"/>
            <a:ext cx="7302663" cy="646331"/>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pPr algn="ctr"/>
            <a:r>
              <a:rPr lang="cs-CZ" sz="3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zabezpečení</a:t>
            </a:r>
            <a:endParaRPr lang="cs-CZ" sz="3600" dirty="0"/>
          </a:p>
        </p:txBody>
      </p:sp>
    </p:spTree>
    <p:extLst>
      <p:ext uri="{BB962C8B-B14F-4D97-AF65-F5344CB8AC3E}">
        <p14:creationId xmlns:p14="http://schemas.microsoft.com/office/powerpoint/2010/main" val="319198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28599"/>
            <a:ext cx="10607039" cy="111318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Průkaz osoby se zdravotním postižením</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580321"/>
            <a:ext cx="10701865" cy="504907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20000"/>
          </a:bodyPr>
          <a:lstStyle/>
          <a:p>
            <a:pPr marL="342900" indent="-34290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průkaz osoby se zdravotním postižením nahradil průkaz mimořádných výhod osvědčujících stupeň zanikajícího institutu „mimořádné výhody“; existující papírové kartičky TP, ZTP a ZTP/P jsou nahrazeny průkazem osoby se zdravotním postižením, který zažité zkratky přebral</a:t>
            </a:r>
          </a:p>
          <a:p>
            <a:pPr marL="342900" indent="-34290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ačkoli je institut „mimořádných výhod“ zrušen, benefity, které osobám se zdravotním postižením vyplývaly z držení průkazů TP, ZTP a ZTP/P, zůstávají v platnosti</a:t>
            </a:r>
          </a:p>
          <a:p>
            <a:pPr marL="342900" indent="-34290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nárok na průkaz osoby se zdravotním postižením má osoba starší 1 roku s tělesným, smyslovým nebo duševním postižením charakteru dlouhodobě nepříznivého zdravotního stavu, které podstatně omezuje její schopnost pohyblivosti nebo orientace, včetně osob s poruchou autistického spektra.</a:t>
            </a:r>
          </a:p>
          <a:p>
            <a:pPr marL="342900" indent="-34290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za dlouhodobě nepříznivý zdravotní stav se pro účely tohoto zákona považuje nepříznivý zdravotní stav, který podle poznatků lékařské vědy trvá nebo má trvat déle než 1 rok</a:t>
            </a:r>
          </a:p>
          <a:p>
            <a:pPr algn="just">
              <a:lnSpc>
                <a:spcPct val="100000"/>
              </a:lnSpc>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průkaz TP</a:t>
            </a:r>
          </a:p>
          <a:p>
            <a:pPr marL="342900" indent="-34290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nárok má osoba se středně těžkým funkčním postižením pohyblivosti nebo orientace, včetně osob s poruchou autistického spektra</a:t>
            </a:r>
          </a:p>
          <a:p>
            <a:pPr marL="715963" indent="-354013" algn="just">
              <a:lnSpc>
                <a:spcPct val="100000"/>
              </a:lnSpc>
              <a:buFont typeface="Wingdings" panose="05000000000000000000" pitchFamily="2" charset="2"/>
              <a:buChar char="§"/>
            </a:pPr>
            <a:r>
              <a:rPr lang="cs-CZ" sz="1900" dirty="0">
                <a:latin typeface="Verdana" panose="020B0604030504040204" pitchFamily="34" charset="0"/>
                <a:ea typeface="Verdana" panose="020B0604030504040204" pitchFamily="34" charset="0"/>
              </a:rPr>
              <a:t>středně těžkým funkčním postižením pohyblivosti se rozumí stav, kdy osoba je při dlouhodobě nepříznivém zdravotním stavu schopna samostatné pohyblivosti v domácím prostředí, v exteriéru je schopna chůze se sníženým dosahem a má problémy při chůzi okolo překážek a na nerovném terénu</a:t>
            </a:r>
          </a:p>
          <a:p>
            <a:pPr marL="715963" indent="-354013" algn="just">
              <a:lnSpc>
                <a:spcPct val="100000"/>
              </a:lnSpc>
              <a:spcBef>
                <a:spcPts val="0"/>
              </a:spcBef>
              <a:buFont typeface="Wingdings" panose="05000000000000000000" pitchFamily="2" charset="2"/>
              <a:buChar char="§"/>
            </a:pPr>
            <a:r>
              <a:rPr lang="cs-CZ" sz="1900" dirty="0">
                <a:latin typeface="Verdana" panose="020B0604030504040204" pitchFamily="34" charset="0"/>
                <a:ea typeface="Verdana" panose="020B0604030504040204" pitchFamily="34" charset="0"/>
              </a:rPr>
              <a:t>středně těžkým funkčním postižením orientace se rozumí stav, kdy osoba je při dlouhodobě nepříznivém zdravotním stavu schopna spolehlivé orientace v domácím prostředí a zhoršenou schopnost orientace má jen v exteriéru</a:t>
            </a:r>
          </a:p>
          <a:p>
            <a:endParaRPr lang="cs-CZ" dirty="0"/>
          </a:p>
        </p:txBody>
      </p:sp>
    </p:spTree>
    <p:extLst>
      <p:ext uri="{BB962C8B-B14F-4D97-AF65-F5344CB8AC3E}">
        <p14:creationId xmlns:p14="http://schemas.microsoft.com/office/powerpoint/2010/main" val="3573685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78295"/>
            <a:ext cx="10701865" cy="63212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marL="285750" indent="-285750" algn="just">
              <a:lnSpc>
                <a:spcPct val="100000"/>
              </a:lnSpc>
              <a:buFont typeface="Wingdings" panose="05000000000000000000" pitchFamily="2" charset="2"/>
              <a:buChar char="v"/>
            </a:pPr>
            <a:r>
              <a:rPr lang="cs-CZ" sz="1600" b="1" dirty="0">
                <a:latin typeface="Verdana" panose="020B0604030504040204" pitchFamily="34" charset="0"/>
                <a:ea typeface="Verdana" panose="020B0604030504040204" pitchFamily="34" charset="0"/>
              </a:rPr>
              <a:t>osoba má nárok na:  </a:t>
            </a:r>
          </a:p>
          <a:p>
            <a:pPr marL="715963" indent="-354013" algn="just">
              <a:lnSpc>
                <a:spcPct val="100000"/>
              </a:lnSpc>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vyhrazené místo k sedění ve veřejných dopravních prostředcích </a:t>
            </a:r>
            <a:r>
              <a:rPr lang="cs-CZ" sz="1600" dirty="0">
                <a:latin typeface="Verdana" panose="020B0604030504040204" pitchFamily="34" charset="0"/>
                <a:ea typeface="Verdana" panose="020B0604030504040204" pitchFamily="34" charset="0"/>
              </a:rPr>
              <a:t>pro pravidelnou hromadnou dopravu osob, s výjimkou dopravních prostředků, v nichž je místo k sedění vázáno na zakoupení místenky; právo na předností jednání na úřadech</a:t>
            </a:r>
          </a:p>
          <a:p>
            <a:pPr marL="715963" indent="-354013" algn="just">
              <a:lnSpc>
                <a:spcPct val="100000"/>
              </a:lnSpc>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přednost při osobním projednávání své záležitosti</a:t>
            </a:r>
            <a:r>
              <a:rPr lang="cs-CZ" sz="1600" dirty="0">
                <a:latin typeface="Verdana" panose="020B0604030504040204" pitchFamily="34" charset="0"/>
                <a:ea typeface="Verdana" panose="020B0604030504040204" pitchFamily="34" charset="0"/>
              </a:rPr>
              <a:t>, vyžaduje-li toto jednání delší čekání, zejména stání; za osobní projednávání záležitostí se nepovažuje nákup v obchodech ani obstarávání placených služeb ani ošetření a vyšetření ve zdravotnických zařízeních</a:t>
            </a:r>
          </a:p>
          <a:p>
            <a:pPr algn="just">
              <a:lnSpc>
                <a:spcPct val="100000"/>
              </a:lnSpc>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průkaz ZTP</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nárok má osoba s těžkým funkčním postižením pohyblivosti nebo orientace, včetně osob s poruchou autistického spektra</a:t>
            </a:r>
          </a:p>
          <a:p>
            <a:pPr marL="715963" indent="-358775" algn="just">
              <a:lnSpc>
                <a:spcPct val="100000"/>
              </a:lnSpc>
              <a:buFont typeface="Wingdings" panose="05000000000000000000" pitchFamily="2" charset="2"/>
              <a:buChar char="§"/>
            </a:pPr>
            <a:r>
              <a:rPr lang="cs-CZ" sz="1600" dirty="0">
                <a:latin typeface="Verdana" panose="020B0604030504040204" pitchFamily="34" charset="0"/>
                <a:ea typeface="Verdana" panose="020B0604030504040204" pitchFamily="34" charset="0"/>
              </a:rPr>
              <a:t>těžkým funkčním postižením pohyblivosti se rozumí stav, kdy osoba je při dlouhodobě nepříznivém zdravotním stavu schopna samostatné pohyblivosti v domácím prostředí a v exteriéru je schopna chůze se značnými obtížemi a jen na krátké vzdálenosti</a:t>
            </a:r>
          </a:p>
          <a:p>
            <a:pPr marL="715963" indent="-358775" algn="just">
              <a:lnSpc>
                <a:spcPct val="100000"/>
              </a:lnSpc>
              <a:buFont typeface="Wingdings" panose="05000000000000000000" pitchFamily="2" charset="2"/>
              <a:buChar char="§"/>
            </a:pPr>
            <a:r>
              <a:rPr lang="cs-CZ" sz="1600" dirty="0">
                <a:latin typeface="Verdana" panose="020B0604030504040204" pitchFamily="34" charset="0"/>
                <a:ea typeface="Verdana" panose="020B0604030504040204" pitchFamily="34" charset="0"/>
              </a:rPr>
              <a:t>těžkým funkčním postižením orientace se rozumí stav, kdy osoba je při dlouhodobě nepříznivém zdravotním stavu schopna spolehlivé orientace v domácím prostředí a v exteriéru má značné obtíže</a:t>
            </a:r>
          </a:p>
          <a:p>
            <a:pPr marL="285750" indent="-285750" algn="just">
              <a:lnSpc>
                <a:spcPct val="100000"/>
              </a:lnSpc>
              <a:buFont typeface="Wingdings" panose="05000000000000000000" pitchFamily="2" charset="2"/>
              <a:buChar char="v"/>
            </a:pPr>
            <a:r>
              <a:rPr lang="cs-CZ" sz="1600" b="1" dirty="0">
                <a:latin typeface="Verdana" panose="020B0604030504040204" pitchFamily="34" charset="0"/>
                <a:ea typeface="Verdana" panose="020B0604030504040204" pitchFamily="34" charset="0"/>
              </a:rPr>
              <a:t>osoba má nárok na to, co osoba s TP plus:</a:t>
            </a:r>
          </a:p>
          <a:p>
            <a:pPr marL="647700" indent="-285750" algn="just">
              <a:lnSpc>
                <a:spcPct val="100000"/>
              </a:lnSpc>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bezplatnou dopravu MHD </a:t>
            </a:r>
            <a:r>
              <a:rPr lang="cs-CZ" sz="1600" dirty="0">
                <a:latin typeface="Verdana" panose="020B0604030504040204" pitchFamily="34" charset="0"/>
                <a:ea typeface="Verdana" panose="020B0604030504040204" pitchFamily="34" charset="0"/>
              </a:rPr>
              <a:t>(tramvajemi, trolejbusy, autobusy, metrem),</a:t>
            </a:r>
          </a:p>
          <a:p>
            <a:pPr marL="647700" indent="-285750" algn="just">
              <a:lnSpc>
                <a:spcPct val="100000"/>
              </a:lnSpc>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slevu 75 % jízdného ve vlacích a autobusech </a:t>
            </a:r>
            <a:r>
              <a:rPr lang="cs-CZ" sz="1600" dirty="0">
                <a:latin typeface="Verdana" panose="020B0604030504040204" pitchFamily="34" charset="0"/>
                <a:ea typeface="Verdana" panose="020B0604030504040204" pitchFamily="34" charset="0"/>
              </a:rPr>
              <a:t>(2. třída, vnitrostátní)</a:t>
            </a:r>
          </a:p>
          <a:p>
            <a:pPr lvl="0" algn="just">
              <a:buFont typeface="Wingdings" panose="05000000000000000000" pitchFamily="2" charset="2"/>
              <a:buChar char="v"/>
              <a:tabLst>
                <a:tab pos="3142439" algn="l"/>
              </a:tabLst>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957046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78295"/>
            <a:ext cx="10701865" cy="63212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just">
              <a:lnSpc>
                <a:spcPct val="100000"/>
              </a:lnSpc>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průkaz ZTP/P </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nárok má osoba se zvlášť těžkým funkčním postižením nebo úplným postižením pohyblivosti nebo orientace s potřebou průvodce, včetně osob s poruchou autistického spektra</a:t>
            </a:r>
          </a:p>
          <a:p>
            <a:pPr marL="715963" indent="-354013" algn="just">
              <a:lnSpc>
                <a:spcPct val="100000"/>
              </a:lnSpc>
              <a:buFont typeface="Wingdings" panose="05000000000000000000" pitchFamily="2" charset="2"/>
              <a:buChar char="§"/>
            </a:pPr>
            <a:r>
              <a:rPr lang="cs-CZ" sz="1600" dirty="0">
                <a:latin typeface="Verdana" panose="020B0604030504040204" pitchFamily="34" charset="0"/>
                <a:ea typeface="Verdana" panose="020B0604030504040204" pitchFamily="34" charset="0"/>
              </a:rPr>
              <a:t>zvlášť těžkým funkčním postižením pohyblivosti a úplným postižením pohyblivosti se rozumí stav, kdy osoba je při dlouhodobě nepříznivém zdravotním stavu schopna chůze v domácím prostředí se značnými obtížemi, popřípadě není schopna chůze, v exteriéru není schopna samostatné chůze a pohyb je možný zpravidla jen na invalidním vozíku.</a:t>
            </a:r>
          </a:p>
          <a:p>
            <a:pPr marL="715963" indent="-354013" algn="just">
              <a:lnSpc>
                <a:spcPct val="100000"/>
              </a:lnSpc>
              <a:buFont typeface="Wingdings" panose="05000000000000000000" pitchFamily="2" charset="2"/>
              <a:buChar char="§"/>
            </a:pPr>
            <a:r>
              <a:rPr lang="cs-CZ" sz="1600" dirty="0">
                <a:latin typeface="Verdana" panose="020B0604030504040204" pitchFamily="34" charset="0"/>
                <a:ea typeface="Verdana" panose="020B0604030504040204" pitchFamily="34" charset="0"/>
              </a:rPr>
              <a:t>zvlášť těžkým funkčním postižením orientace a úplným postižením orientace se rozumí stav, kdy osoba při dlouhodobě nepříznivém zdravotním stavu není schopna samostatné orientace v exteriéru.</a:t>
            </a:r>
          </a:p>
          <a:p>
            <a:pPr marL="285750" indent="-285750" algn="just">
              <a:buFont typeface="Wingdings" panose="05000000000000000000" pitchFamily="2" charset="2"/>
              <a:buChar char="v"/>
            </a:pPr>
            <a:r>
              <a:rPr lang="cs-CZ" sz="1600" b="1" dirty="0">
                <a:latin typeface="Verdana" panose="020B0604030504040204" pitchFamily="34" charset="0"/>
                <a:ea typeface="Verdana" panose="020B0604030504040204" pitchFamily="34" charset="0"/>
              </a:rPr>
              <a:t>osoba má nárok na to, co ZTP plus:</a:t>
            </a:r>
          </a:p>
          <a:p>
            <a:pPr marL="1001713" indent="-285750" algn="just">
              <a:lnSpc>
                <a:spcPct val="100000"/>
              </a:lnSpc>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bezplatnou dopravu průvodce </a:t>
            </a:r>
            <a:r>
              <a:rPr lang="cs-CZ" sz="1600" dirty="0">
                <a:latin typeface="Verdana" panose="020B0604030504040204" pitchFamily="34" charset="0"/>
                <a:ea typeface="Verdana" panose="020B0604030504040204" pitchFamily="34" charset="0"/>
              </a:rPr>
              <a:t>veřejnými hromadnými dopravními prostředky v pravidelné vnitrostátní osobní hromadné dopravě,</a:t>
            </a:r>
          </a:p>
          <a:p>
            <a:pPr marL="1001713" indent="-285750" algn="just">
              <a:lnSpc>
                <a:spcPct val="100000"/>
              </a:lnSpc>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bezplatnou dopravu vodícího psa</a:t>
            </a:r>
            <a:r>
              <a:rPr lang="cs-CZ" sz="1600" dirty="0">
                <a:latin typeface="Verdana" panose="020B0604030504040204" pitchFamily="34" charset="0"/>
                <a:ea typeface="Verdana" panose="020B0604030504040204" pitchFamily="34" charset="0"/>
              </a:rPr>
              <a:t>, je-li úplně nebo prakticky nevidomá, pokud ji nedoprovází průvodce.</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osobě, která je držitelem průkazu ZTP nebo průkazu ZTP/P, a průvodci držitele průkazu ZTP/P, může být poskytnuta sleva ze vstupného na divadelní a filmová představení, koncerty a jiné kulturní a sportovní akce; tyto benefity jsou nenárokové</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další nároky osob, které jsou držiteli průkazu TP, ZTP nebo ZTP/P, upravují jiné právní předpisy;  těmito předpisy jsou např. zákon o daních z příjmů, zákon o místních poplatcích, zákon o správních poplatcích, zákon o pozemních komunikacích, zákon o dani z nemovitosti</a:t>
            </a:r>
          </a:p>
          <a:p>
            <a:pPr lvl="0" algn="just">
              <a:buFont typeface="Wingdings" panose="05000000000000000000" pitchFamily="2" charset="2"/>
              <a:buChar char="v"/>
              <a:tabLst>
                <a:tab pos="3142439" algn="l"/>
              </a:tabLst>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961155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78295"/>
            <a:ext cx="10701865" cy="63212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just"/>
            <a:r>
              <a:rPr lang="cs-CZ" sz="1600" b="1" dirty="0">
                <a:solidFill>
                  <a:srgbClr val="C00000"/>
                </a:solidFill>
                <a:latin typeface="Verdana" panose="020B0604030504040204" pitchFamily="34" charset="0"/>
                <a:ea typeface="Verdana" panose="020B0604030504040204" pitchFamily="34" charset="0"/>
              </a:rPr>
              <a:t>základní povinnost žadatele o průkaz</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žadatel o průkaz osoby se zdravotním postižením je povinen podrobit se vyšetření zdravotního stavu lékařem plnícím úkoly okresní správy sociálního zabezpečení, popřípadě lékařem určeným Českou správou sociálního zabezpečení, podrobit se vyšetření zdravotního stavu u poskytovatele zdravotních služeb určeného okresní správou sociálního zabezpečení anebo jinému odbornému vyšetření, předložit určenému poskytovateli zdravotních služeb lékařské nálezy ošetřujících lékařů, které mu byly vydány, sdělit a doložit další údaje, které jsou významné pro vypracování posudku, nebo poskytnout jinou součinnost, která je potřebná k vypracování posudku</a:t>
            </a:r>
          </a:p>
          <a:p>
            <a:pPr algn="just"/>
            <a:r>
              <a:rPr lang="cs-CZ" sz="1600" b="1" dirty="0">
                <a:solidFill>
                  <a:srgbClr val="C00000"/>
                </a:solidFill>
                <a:latin typeface="Verdana" panose="020B0604030504040204" pitchFamily="34" charset="0"/>
                <a:ea typeface="Verdana" panose="020B0604030504040204" pitchFamily="34" charset="0"/>
              </a:rPr>
              <a:t>posuzování schopnosti pohyblivosti a orientace</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při posuzování schopnosti pohyblivosti a orientace pro účely přiznání průkazu osoby se zdravotním postižením se hodnotí</a:t>
            </a:r>
          </a:p>
          <a:p>
            <a:pPr marL="1001713" indent="-285750" algn="just">
              <a:buFont typeface="Wingdings" panose="05000000000000000000" pitchFamily="2" charset="2"/>
              <a:buChar char="§"/>
            </a:pPr>
            <a:r>
              <a:rPr lang="cs-CZ" sz="1600" dirty="0">
                <a:latin typeface="Verdana" panose="020B0604030504040204" pitchFamily="34" charset="0"/>
                <a:ea typeface="Verdana" panose="020B0604030504040204" pitchFamily="34" charset="0"/>
              </a:rPr>
              <a:t>zdravotní stav a funkční schopnosti fyzické osoby,</a:t>
            </a:r>
          </a:p>
          <a:p>
            <a:pPr marL="1001713" indent="-285750" algn="just">
              <a:spcBef>
                <a:spcPts val="0"/>
              </a:spcBef>
              <a:buFont typeface="Wingdings" panose="05000000000000000000" pitchFamily="2" charset="2"/>
              <a:buChar char="§"/>
            </a:pPr>
            <a:r>
              <a:rPr lang="cs-CZ" sz="1600" dirty="0">
                <a:latin typeface="Verdana" panose="020B0604030504040204" pitchFamily="34" charset="0"/>
                <a:ea typeface="Verdana" panose="020B0604030504040204" pitchFamily="34" charset="0"/>
              </a:rPr>
              <a:t>zda jde o dlouhodobě nepříznivý zdravotní stav,</a:t>
            </a:r>
          </a:p>
          <a:p>
            <a:pPr marL="1001713" indent="-285750" algn="just">
              <a:spcBef>
                <a:spcPts val="0"/>
              </a:spcBef>
              <a:buFont typeface="Wingdings" panose="05000000000000000000" pitchFamily="2" charset="2"/>
              <a:buChar char="§"/>
            </a:pPr>
            <a:r>
              <a:rPr lang="cs-CZ" sz="1600" dirty="0">
                <a:latin typeface="Verdana" panose="020B0604030504040204" pitchFamily="34" charset="0"/>
                <a:ea typeface="Verdana" panose="020B0604030504040204" pitchFamily="34" charset="0"/>
              </a:rPr>
              <a:t>zda jde o podstatné omezení schopnosti pohyblivosti nebo orientace a závažnost funkčního postižení</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funkčními schopnostmi se rozumí tělesné, smyslové a duševní schopnosti, znalosti a dovednosti nezbytné pro schopnost pohyblivosti a orientace; při posuzování se funkční schopnosti fyzické osoby porovnávají se schopnostmi stejně staré fyzické osoby bez znevýhodnění a hodnotí se s využitím běžně dostupných kompenzačních pomůcek</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při hodnocení závažnosti funkčního postižení pohyblivosti a orientace pro účely nároku na průkaz osoby se zdravotním postižením se vychází z poruchy funkčních schopností s nejvýznamnějším dopadem na schopnost pohyblivosti nebo orientace</a:t>
            </a:r>
          </a:p>
          <a:p>
            <a:pPr lvl="0" algn="just">
              <a:buFont typeface="Wingdings" panose="05000000000000000000" pitchFamily="2" charset="2"/>
              <a:buChar char="v"/>
              <a:tabLst>
                <a:tab pos="3142439" algn="l"/>
              </a:tabLst>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597070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95699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Kontrolní úkoly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7"/>
            <a:ext cx="10701865" cy="43234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buAutoNum type="arabicPeriod"/>
            </a:pPr>
            <a:r>
              <a:rPr lang="cs-CZ" sz="1800" dirty="0"/>
              <a:t> </a:t>
            </a:r>
            <a:r>
              <a:rPr lang="cs-CZ" sz="1800" dirty="0">
                <a:latin typeface="Verdana" panose="020B0604030504040204" pitchFamily="34" charset="0"/>
                <a:ea typeface="Verdana" panose="020B0604030504040204" pitchFamily="34" charset="0"/>
              </a:rPr>
              <a:t>Charakterizujte problém osob, které jsou příjemci dávek pro osoby se zdravotním postižením podle druhu těchto dávek. </a:t>
            </a:r>
          </a:p>
          <a:p>
            <a:pPr algn="just">
              <a:buFont typeface="Arial" panose="020B0604020202020204" pitchFamily="34" charset="0"/>
              <a:buAutoNum type="arabicPeriod"/>
            </a:pPr>
            <a:r>
              <a:rPr lang="cs-CZ" sz="1800" dirty="0">
                <a:latin typeface="Verdana" panose="020B0604030504040204" pitchFamily="34" charset="0"/>
                <a:ea typeface="Verdana" panose="020B0604030504040204" pitchFamily="34" charset="0"/>
              </a:rPr>
              <a:t>Charakterizujte problém osob, které jsou příjemci dávek pro osoby se zdravotním postižením podle druhu jednotlivých průkazů. </a:t>
            </a:r>
          </a:p>
          <a:p>
            <a:pPr algn="just">
              <a:buAutoNum type="arabicPeriod"/>
            </a:pPr>
            <a:endParaRPr lang="cs-CZ" sz="1800" dirty="0">
              <a:latin typeface="Verdana" panose="020B0604030504040204" pitchFamily="34" charset="0"/>
              <a:ea typeface="Verdana" panose="020B0604030504040204" pitchFamily="34" charset="0"/>
            </a:endParaRPr>
          </a:p>
          <a:p>
            <a:pPr algn="just">
              <a:spcBef>
                <a:spcPts val="0"/>
              </a:spcBef>
              <a:spcAft>
                <a:spcPts val="600"/>
              </a:spcAft>
              <a:defRPr/>
            </a:pP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1382448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88561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Právní ukotvení</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0514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357188" indent="-357188" algn="just">
              <a:lnSpc>
                <a:spcPct val="100000"/>
              </a:lnSpc>
              <a:buFont typeface="Wingdings" panose="05000000000000000000" pitchFamily="2" charset="2"/>
              <a:buChar char="v"/>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dávky pro osoby se zdravotním postižením tvoří třetí těžiště </a:t>
            </a:r>
            <a:r>
              <a:rPr lang="cs-CZ" sz="6400" b="1" dirty="0" err="1">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subsytému</a:t>
            </a: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sociální pomoci</a:t>
            </a:r>
          </a:p>
          <a:p>
            <a:pPr marL="357188" indent="-357188" algn="just">
              <a:lnSpc>
                <a:spcPct val="100000"/>
              </a:lnSpc>
              <a:buFont typeface="Wingdings" panose="05000000000000000000" pitchFamily="2" charset="2"/>
              <a:buChar char="v"/>
            </a:pPr>
            <a:r>
              <a:rPr lang="cs-CZ" sz="6400" b="1" dirty="0">
                <a:solidFill>
                  <a:srgbClr val="C00000"/>
                </a:solidFill>
                <a:latin typeface="Verdana" panose="020B0604030504040204" pitchFamily="34" charset="0"/>
                <a:ea typeface="Verdana" panose="020B0604030504040204" pitchFamily="34" charset="0"/>
              </a:rPr>
              <a:t>právní předpisy</a:t>
            </a:r>
          </a:p>
          <a:p>
            <a:pPr marL="857250" indent="-409575" algn="just">
              <a:lnSpc>
                <a:spcPct val="100000"/>
              </a:lnSpc>
              <a:buSzPct val="45000"/>
              <a:buFont typeface="Wingdings" panose="05000000000000000000" pitchFamily="2" charset="2"/>
              <a:buChar char="§"/>
            </a:pPr>
            <a:r>
              <a:rPr lang="cs-CZ" sz="6400" u="sng" dirty="0">
                <a:latin typeface="Verdana" panose="020B0604030504040204" pitchFamily="34" charset="0"/>
                <a:ea typeface="Verdana" panose="020B0604030504040204" pitchFamily="34" charset="0"/>
              </a:rPr>
              <a:t>zákon č. 329/2011 Sb., o poskytování dávek osobám se zdravotním postižením</a:t>
            </a:r>
          </a:p>
          <a:p>
            <a:pPr marL="857250" indent="-409575" algn="just">
              <a:lnSpc>
                <a:spcPct val="100000"/>
              </a:lnSpc>
              <a:buSzPct val="45000"/>
              <a:buFont typeface="Wingdings" panose="05000000000000000000" pitchFamily="2" charset="2"/>
              <a:buChar char="§"/>
            </a:pPr>
            <a:r>
              <a:rPr lang="cs-CZ" sz="6400" u="sng" dirty="0">
                <a:latin typeface="Verdana" panose="020B0604030504040204" pitchFamily="34" charset="0"/>
                <a:ea typeface="Verdana" panose="020B0604030504040204" pitchFamily="34" charset="0"/>
              </a:rPr>
              <a:t>vyhláška č. 388/2011 Sb.</a:t>
            </a:r>
            <a:r>
              <a:rPr lang="cs-CZ" sz="6400" dirty="0">
                <a:latin typeface="Verdana" panose="020B0604030504040204" pitchFamily="34" charset="0"/>
                <a:ea typeface="Verdana" panose="020B0604030504040204" pitchFamily="34" charset="0"/>
              </a:rPr>
              <a:t>, o provedení některých ustanovení zákona o poskytování dávek osobám se zdravotním postižením</a:t>
            </a:r>
          </a:p>
          <a:p>
            <a:pPr marL="268288" indent="-268288" algn="just">
              <a:lnSpc>
                <a:spcPct val="100000"/>
              </a:lnSpc>
              <a:buFont typeface="Arial" panose="020B0604020202020204" pitchFamily="34" charset="0"/>
              <a:buChar char="•"/>
            </a:pPr>
            <a:r>
              <a:rPr lang="cs-CZ" sz="6400" dirty="0">
                <a:latin typeface="Verdana" panose="020B0604030504040204" pitchFamily="34" charset="0"/>
                <a:ea typeface="Verdana" panose="020B0604030504040204" pitchFamily="34" charset="0"/>
              </a:rPr>
              <a:t>nahradil původní zákon z  r. 1991 obsahující více než 9 dávek a další opatření – snaha zjednodušit, zpřehlednit  systém</a:t>
            </a:r>
          </a:p>
          <a:p>
            <a:pPr marL="268288" indent="-268288" algn="just">
              <a:lnSpc>
                <a:spcPct val="100000"/>
              </a:lnSpc>
              <a:buFont typeface="Arial" panose="020B0604020202020204" pitchFamily="34" charset="0"/>
              <a:buChar char="•"/>
            </a:pPr>
            <a:r>
              <a:rPr lang="cs-CZ" sz="6400" dirty="0">
                <a:latin typeface="Verdana" panose="020B0604030504040204" pitchFamily="34" charset="0"/>
                <a:ea typeface="Verdana" panose="020B0604030504040204" pitchFamily="34" charset="0"/>
              </a:rPr>
              <a:t>upravuje poskytování peněžitých dávek osobám se zdravotním postižením určených ke zmírnění sociálních důsledků jejich zdravotního postižení a k podpoře jejich sociálního začleňování a průkaz osoby se zdravotním postižením a to:</a:t>
            </a:r>
          </a:p>
          <a:p>
            <a:pPr marL="715963" indent="-354013" algn="just">
              <a:lnSpc>
                <a:spcPct val="100000"/>
              </a:lnSpc>
              <a:buFont typeface="Wingdings" panose="05000000000000000000" pitchFamily="2" charset="2"/>
              <a:buChar char="v"/>
            </a:pPr>
            <a:r>
              <a:rPr lang="cs-CZ" sz="6400" dirty="0">
                <a:latin typeface="Verdana" panose="020B0604030504040204" pitchFamily="34" charset="0"/>
                <a:ea typeface="Verdana" panose="020B0604030504040204" pitchFamily="34" charset="0"/>
              </a:rPr>
              <a:t>příspěvek na mobilitu,</a:t>
            </a:r>
          </a:p>
          <a:p>
            <a:pPr marL="715963" indent="-354013" algn="just">
              <a:lnSpc>
                <a:spcPct val="100000"/>
              </a:lnSpc>
              <a:buFont typeface="Wingdings" panose="05000000000000000000" pitchFamily="2" charset="2"/>
              <a:buChar char="v"/>
            </a:pPr>
            <a:r>
              <a:rPr lang="cs-CZ" sz="6400" dirty="0">
                <a:latin typeface="Verdana" panose="020B0604030504040204" pitchFamily="34" charset="0"/>
                <a:ea typeface="Verdana" panose="020B0604030504040204" pitchFamily="34" charset="0"/>
              </a:rPr>
              <a:t>příspěvek na zvláštní pomůcku,</a:t>
            </a:r>
          </a:p>
          <a:p>
            <a:pPr marL="715963" indent="-354013" algn="just">
              <a:lnSpc>
                <a:spcPct val="100000"/>
              </a:lnSpc>
              <a:buFont typeface="Wingdings" panose="05000000000000000000" pitchFamily="2" charset="2"/>
              <a:buChar char="v"/>
            </a:pPr>
            <a:r>
              <a:rPr lang="cs-CZ" sz="6400" dirty="0">
                <a:latin typeface="Verdana" panose="020B0604030504040204" pitchFamily="34" charset="0"/>
                <a:ea typeface="Verdana" panose="020B0604030504040204" pitchFamily="34" charset="0"/>
              </a:rPr>
              <a:t>průkaz osoby se zdravotním postižením</a:t>
            </a:r>
          </a:p>
          <a:p>
            <a:pPr marL="357188" indent="-357188" algn="just">
              <a:lnSpc>
                <a:spcPct val="100000"/>
              </a:lnSpc>
              <a:buFont typeface="Wingdings" panose="05000000000000000000" pitchFamily="2" charset="2"/>
              <a:buChar char="v"/>
            </a:pPr>
            <a:r>
              <a:rPr lang="cs-CZ" sz="6400" b="1" dirty="0">
                <a:solidFill>
                  <a:srgbClr val="C00000"/>
                </a:solidFill>
                <a:latin typeface="Verdana" panose="020B0604030504040204" pitchFamily="34" charset="0"/>
                <a:ea typeface="Verdana" panose="020B0604030504040204" pitchFamily="34" charset="0"/>
              </a:rPr>
              <a:t>kompetence</a:t>
            </a:r>
          </a:p>
          <a:p>
            <a:pPr marL="719138" indent="-266700" algn="just">
              <a:lnSpc>
                <a:spcPct val="100000"/>
              </a:lnSpc>
              <a:buFont typeface="Wingdings" panose="05000000000000000000" pitchFamily="2" charset="2"/>
              <a:buChar char="§"/>
            </a:pPr>
            <a:r>
              <a:rPr lang="cs-CZ" sz="6400" dirty="0">
                <a:latin typeface="Verdana" panose="020B0604030504040204" pitchFamily="34" charset="0"/>
                <a:ea typeface="Verdana" panose="020B0604030504040204" pitchFamily="34" charset="0"/>
              </a:rPr>
              <a:t>krajské pobočky Úřadu práce České republiky</a:t>
            </a:r>
          </a:p>
          <a:p>
            <a:pPr marL="719138" indent="-266700" algn="just">
              <a:lnSpc>
                <a:spcPct val="100000"/>
              </a:lnSpc>
              <a:buFont typeface="Wingdings" panose="05000000000000000000" pitchFamily="2" charset="2"/>
              <a:buChar char="§"/>
            </a:pPr>
            <a:r>
              <a:rPr lang="cs-CZ" sz="6400" dirty="0">
                <a:latin typeface="Verdana" panose="020B0604030504040204" pitchFamily="34" charset="0"/>
                <a:ea typeface="Verdana" panose="020B0604030504040204" pitchFamily="34" charset="0"/>
              </a:rPr>
              <a:t>Ministerstvo práce a sociálních věcí jako odvolací orgán</a:t>
            </a:r>
          </a:p>
          <a:p>
            <a:endParaRPr lang="cs-CZ" sz="6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735187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34116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oprávněné osoby</a:t>
            </a:r>
            <a:endParaRPr lang="cs-CZ" sz="1600" dirty="0">
              <a:solidFill>
                <a:srgbClr val="C00000"/>
              </a:solidFill>
              <a:latin typeface="Verdana" panose="020B0604030504040204" pitchFamily="34" charset="0"/>
              <a:ea typeface="Verdana" panose="020B0604030504040204" pitchFamily="34" charset="0"/>
            </a:endParaRPr>
          </a:p>
          <a:p>
            <a:pPr marL="285750" indent="-285750" algn="just">
              <a:lnSpc>
                <a:spcPct val="100000"/>
              </a:lnSpc>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osoba, která je na území ČR hlášena k trvalému pobytu nebo která má na území ČR trvalý pobyt,</a:t>
            </a:r>
          </a:p>
          <a:p>
            <a:pPr marL="285750" indent="-285750" algn="just">
              <a:lnSpc>
                <a:spcPct val="100000"/>
              </a:lnSpc>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osoba, které byla udělena mezinárodní ochrana formou azylu nebo doplňkové ochrany,</a:t>
            </a:r>
          </a:p>
          <a:p>
            <a:pPr marL="285750" indent="-285750" algn="just">
              <a:lnSpc>
                <a:spcPct val="100000"/>
              </a:lnSpc>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cizinec bez trvalého pobytu na území ČR, kterému tento nárok zaručuje mezinárodní smlouva, která je součástí právního řádu</a:t>
            </a:r>
          </a:p>
          <a:p>
            <a:pPr marL="285750" indent="-285750" algn="just">
              <a:lnSpc>
                <a:spcPct val="100000"/>
              </a:lnSpc>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občan členského státu EU, pokud je hlášen na území ČR po dobu delší 3 měsíce a jeho rodinný příslušník</a:t>
            </a:r>
          </a:p>
          <a:p>
            <a:pPr marL="285750" indent="-285750" algn="just">
              <a:lnSpc>
                <a:spcPct val="100000"/>
              </a:lnSpc>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cizinec, který je držitelem povolení k trvalému pobytu s přiznaným právním postavením dlouhodobě pobývajícího rezidenta v Evropském společenství</a:t>
            </a:r>
          </a:p>
          <a:p>
            <a:endParaRPr lang="cs-CZ" dirty="0">
              <a:solidFill>
                <a:srgbClr val="C00000"/>
              </a:solidFill>
            </a:endParaRPr>
          </a:p>
        </p:txBody>
      </p:sp>
    </p:spTree>
    <p:extLst>
      <p:ext uri="{BB962C8B-B14F-4D97-AF65-F5344CB8AC3E}">
        <p14:creationId xmlns:p14="http://schemas.microsoft.com/office/powerpoint/2010/main" val="3591427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139149"/>
            <a:ext cx="10607039" cy="77525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Příspěvek na mobilitu</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92480" y="1088857"/>
            <a:ext cx="10701865" cy="567288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nahradil původní příspěvek na provoz motorového vozidla a příspěvek na individuální dopravu</a:t>
            </a:r>
          </a:p>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podmínkou je neschopnost zvládat základní životní potřebu v oblasti mobility nebo orientace</a:t>
            </a:r>
          </a:p>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příspěvek na mobilitu je opakující se nároková dávka, která je určena osobě starší 1 roku</a:t>
            </a:r>
          </a:p>
          <a:p>
            <a:pPr algn="just"/>
            <a:r>
              <a:rPr lang="cs-CZ" sz="1700" b="1" dirty="0">
                <a:solidFill>
                  <a:srgbClr val="C00000"/>
                </a:solidFill>
                <a:latin typeface="Verdana" panose="020B0604030504040204" pitchFamily="34" charset="0"/>
                <a:ea typeface="Verdana" panose="020B0604030504040204" pitchFamily="34" charset="0"/>
              </a:rPr>
              <a:t>nárok, na tuto dávku, má především ta osoba, která:</a:t>
            </a:r>
          </a:p>
          <a:p>
            <a:pPr marL="647700" indent="-285750" algn="just">
              <a:buFont typeface="Wingdings" panose="05000000000000000000" pitchFamily="2" charset="2"/>
              <a:buChar char="§"/>
            </a:pPr>
            <a:r>
              <a:rPr lang="cs-CZ" sz="1700" u="sng" dirty="0">
                <a:latin typeface="Verdana" panose="020B0604030504040204" pitchFamily="34" charset="0"/>
                <a:ea typeface="Verdana" panose="020B0604030504040204" pitchFamily="34" charset="0"/>
              </a:rPr>
              <a:t>není schopná zvládat základní životní potřeby </a:t>
            </a:r>
            <a:r>
              <a:rPr lang="cs-CZ" sz="1700" dirty="0">
                <a:latin typeface="Verdana" panose="020B0604030504040204" pitchFamily="34" charset="0"/>
                <a:ea typeface="Verdana" panose="020B0604030504040204" pitchFamily="34" charset="0"/>
              </a:rPr>
              <a:t>v oblasti mobility nebo orientace</a:t>
            </a:r>
          </a:p>
          <a:p>
            <a:pPr marL="646113" indent="-285750" algn="just">
              <a:buFont typeface="Wingdings" panose="05000000000000000000" pitchFamily="2" charset="2"/>
              <a:buChar char="§"/>
            </a:pPr>
            <a:r>
              <a:rPr lang="cs-CZ" sz="1700" dirty="0">
                <a:latin typeface="Verdana" panose="020B0604030504040204" pitchFamily="34" charset="0"/>
                <a:ea typeface="Verdana" panose="020B0604030504040204" pitchFamily="34" charset="0"/>
              </a:rPr>
              <a:t>osoba, které byly </a:t>
            </a:r>
            <a:r>
              <a:rPr lang="cs-CZ" sz="1700" u="sng" dirty="0">
                <a:latin typeface="Verdana" panose="020B0604030504040204" pitchFamily="34" charset="0"/>
                <a:ea typeface="Verdana" panose="020B0604030504040204" pitchFamily="34" charset="0"/>
              </a:rPr>
              <a:t>přiznány mimořádné výhody II. nebo III. stupně</a:t>
            </a:r>
          </a:p>
          <a:p>
            <a:pPr marL="646113" indent="-285750" algn="just">
              <a:buFont typeface="Wingdings" panose="05000000000000000000" pitchFamily="2" charset="2"/>
              <a:buChar char="§"/>
            </a:pPr>
            <a:r>
              <a:rPr lang="cs-CZ" sz="1700" dirty="0">
                <a:latin typeface="Verdana" panose="020B0604030504040204" pitchFamily="34" charset="0"/>
                <a:ea typeface="Verdana" panose="020B0604030504040204" pitchFamily="34" charset="0"/>
              </a:rPr>
              <a:t>osoba, která se v kalendářním měsíci </a:t>
            </a:r>
            <a:r>
              <a:rPr lang="cs-CZ" sz="1700" u="sng" dirty="0">
                <a:latin typeface="Verdana" panose="020B0604030504040204" pitchFamily="34" charset="0"/>
                <a:ea typeface="Verdana" panose="020B0604030504040204" pitchFamily="34" charset="0"/>
              </a:rPr>
              <a:t>potřebuje někam dopravovat </a:t>
            </a:r>
            <a:r>
              <a:rPr lang="cs-CZ" sz="1700" dirty="0">
                <a:latin typeface="Verdana" panose="020B0604030504040204" pitchFamily="34" charset="0"/>
                <a:ea typeface="Verdana" panose="020B0604030504040204" pitchFamily="34" charset="0"/>
              </a:rPr>
              <a:t>(nebo je dopravována) - prokazuje se čestným prohlášením</a:t>
            </a:r>
          </a:p>
          <a:p>
            <a:pPr marL="646113" indent="-285750" algn="just">
              <a:buSzPct val="45000"/>
              <a:buFont typeface="Wingdings" panose="05000000000000000000" pitchFamily="2" charset="2"/>
              <a:buChar char="§"/>
            </a:pPr>
            <a:r>
              <a:rPr lang="cs-CZ" sz="1700" dirty="0">
                <a:latin typeface="Verdana" panose="020B0604030504040204" pitchFamily="34" charset="0"/>
                <a:ea typeface="Verdana" panose="020B0604030504040204" pitchFamily="34" charset="0"/>
              </a:rPr>
              <a:t>která má </a:t>
            </a:r>
            <a:r>
              <a:rPr lang="cs-CZ" sz="1700" u="sng" dirty="0">
                <a:latin typeface="Verdana" panose="020B0604030504040204" pitchFamily="34" charset="0"/>
                <a:ea typeface="Verdana" panose="020B0604030504040204" pitchFamily="34" charset="0"/>
              </a:rPr>
              <a:t>nárok na průkaz osoby se zdravotním postižením označený symbolem „ZTP“ nebo „ZTP/P“</a:t>
            </a:r>
          </a:p>
          <a:p>
            <a:pPr marL="646113" indent="-285750" algn="just">
              <a:buSzPct val="45000"/>
              <a:buFont typeface="Wingdings" panose="05000000000000000000" pitchFamily="2" charset="2"/>
              <a:buChar char="§"/>
            </a:pPr>
            <a:r>
              <a:rPr lang="cs-CZ" sz="1700" dirty="0">
                <a:latin typeface="Verdana" panose="020B0604030504040204" pitchFamily="34" charset="0"/>
                <a:ea typeface="Verdana" panose="020B0604030504040204" pitchFamily="34" charset="0"/>
              </a:rPr>
              <a:t>které </a:t>
            </a:r>
            <a:r>
              <a:rPr lang="cs-CZ" sz="1700" u="sng" dirty="0">
                <a:latin typeface="Verdana" panose="020B0604030504040204" pitchFamily="34" charset="0"/>
                <a:ea typeface="Verdana" panose="020B0604030504040204" pitchFamily="34" charset="0"/>
              </a:rPr>
              <a:t>nejsou poskytovány pobytové sociální služby</a:t>
            </a:r>
            <a:r>
              <a:rPr lang="cs-CZ" sz="1700" dirty="0">
                <a:latin typeface="Verdana" panose="020B0604030504040204" pitchFamily="34" charset="0"/>
                <a:ea typeface="Verdana" panose="020B0604030504040204" pitchFamily="34" charset="0"/>
              </a:rPr>
              <a:t> podle zákona o sociálních službách v domově pro osoby se zdravotním postižením, v domově pro seniory, v domově se zvláštním režimem nebo ve zdravotnickém zařízení ústavní péče</a:t>
            </a:r>
          </a:p>
          <a:p>
            <a:pPr marL="646113" indent="-285750" algn="just">
              <a:buSzPct val="45000"/>
              <a:buFont typeface="Wingdings" panose="05000000000000000000" pitchFamily="2" charset="2"/>
              <a:buChar char="§"/>
            </a:pPr>
            <a:r>
              <a:rPr lang="cs-CZ" sz="1700" dirty="0">
                <a:latin typeface="Verdana" panose="020B0604030504040204" pitchFamily="34" charset="0"/>
                <a:ea typeface="Verdana" panose="020B0604030504040204" pitchFamily="34" charset="0"/>
              </a:rPr>
              <a:t>z důvodů hodných zvláštního zřetele (vzdělávání, pracovní zařazení apod.) může být příspěvek na mobilitu poskytnut i osobě, které jsou poskytovány výše uvedené pobytové sociální služby – svoji dopravu však musí prokázat (potvrzení)</a:t>
            </a:r>
          </a:p>
          <a:p>
            <a:pPr algn="just">
              <a:lnSpc>
                <a:spcPct val="100000"/>
              </a:lnSpc>
            </a:pPr>
            <a:r>
              <a:rPr lang="cs-CZ" sz="1700" b="1" dirty="0">
                <a:solidFill>
                  <a:srgbClr val="C00000"/>
                </a:solidFill>
                <a:latin typeface="Verdana" panose="020B0604030504040204" pitchFamily="34" charset="0"/>
                <a:ea typeface="Verdana" panose="020B0604030504040204" pitchFamily="34" charset="0"/>
              </a:rPr>
              <a:t>výše dávky: </a:t>
            </a:r>
            <a:r>
              <a:rPr lang="cs-CZ" sz="1700" b="1" dirty="0">
                <a:latin typeface="Verdana" panose="020B0604030504040204" pitchFamily="34" charset="0"/>
                <a:ea typeface="Verdana" panose="020B0604030504040204" pitchFamily="34" charset="0"/>
              </a:rPr>
              <a:t>900 Kč měsíčně - </a:t>
            </a:r>
            <a:r>
              <a:rPr lang="cs-CZ" sz="1700" dirty="0">
                <a:latin typeface="Verdana" panose="020B0604030504040204" pitchFamily="34" charset="0"/>
                <a:ea typeface="Verdana" panose="020B0604030504040204" pitchFamily="34" charset="0"/>
              </a:rPr>
              <a:t>vyplácí se zpětně, do konce kalendářního měsíce následujícího po kalendářním měsíci, za který náleží; může být vyplácen jednou splátkou vždy za 3 kalendářní měsíce, za které náležel (jedná se o jeho zvýšení v souvislosti s rostoucí inflací)</a:t>
            </a:r>
          </a:p>
          <a:p>
            <a:pPr marL="285750" indent="-285750" algn="just">
              <a:lnSpc>
                <a:spcPct val="110000"/>
              </a:lnSpc>
              <a:spcBef>
                <a:spcPts val="0"/>
              </a:spcBef>
              <a:spcAft>
                <a:spcPts val="600"/>
              </a:spcAft>
              <a:buFont typeface="Arial" panose="020B0604020202020204" pitchFamily="34" charset="0"/>
              <a:buChar char="•"/>
            </a:pPr>
            <a:r>
              <a:rPr lang="cs-CZ" sz="1600" dirty="0"/>
              <a:t>Novinkou je zvláštní příspěvek na mobilitu pro lidi, kteří využívají celý kalendářní měsíc zdravotnický prostředek pro dlouhodobou domácí </a:t>
            </a:r>
            <a:r>
              <a:rPr lang="cs-CZ" sz="1600" dirty="0" err="1"/>
              <a:t>oxygenoterapii</a:t>
            </a:r>
            <a:r>
              <a:rPr lang="cs-CZ" sz="1600" dirty="0"/>
              <a:t> nebo zdravotnický prostředek pro domácí plicní umělou ventilaci. Tento příspěvek se vyplácí ve výši 2900 korun. </a:t>
            </a:r>
          </a:p>
          <a:p>
            <a:pPr algn="just">
              <a:lnSpc>
                <a:spcPct val="110000"/>
              </a:lnSpc>
              <a:spcBef>
                <a:spcPts val="0"/>
              </a:spcBef>
              <a:spcAft>
                <a:spcPts val="600"/>
              </a:spcAft>
            </a:pPr>
            <a:endParaRPr lang="cs-CZ" sz="1600" dirty="0">
              <a:latin typeface="Verdana" panose="020B0604030504040204" pitchFamily="34" charset="0"/>
              <a:ea typeface="Verdana" panose="020B0604030504040204" pitchFamily="34" charset="0"/>
              <a:cs typeface="Verdana" panose="020B0604030504040204" pitchFamily="34" charset="0"/>
            </a:endParaRPr>
          </a:p>
          <a:p>
            <a:endParaRPr lang="cs-CZ" dirty="0"/>
          </a:p>
        </p:txBody>
      </p:sp>
    </p:spTree>
    <p:extLst>
      <p:ext uri="{BB962C8B-B14F-4D97-AF65-F5344CB8AC3E}">
        <p14:creationId xmlns:p14="http://schemas.microsoft.com/office/powerpoint/2010/main" val="3179452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88561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Příspěvek na zvláštní pomůcku</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92480" y="1380232"/>
            <a:ext cx="10701865" cy="533862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stát přispívá na zvláštní pomůcku osobě, která má:</a:t>
            </a:r>
          </a:p>
          <a:p>
            <a:pPr marL="715963" indent="-354013" algn="just">
              <a:lnSpc>
                <a:spcPct val="100000"/>
              </a:lnSpc>
              <a:buSzPct val="45000"/>
              <a:buFont typeface="Wingdings" panose="05000000000000000000" pitchFamily="2" charset="2"/>
              <a:buChar char="§"/>
            </a:pPr>
            <a:r>
              <a:rPr lang="cs-CZ" sz="1700" dirty="0">
                <a:latin typeface="Verdana" panose="020B0604030504040204" pitchFamily="34" charset="0"/>
                <a:ea typeface="Verdana" panose="020B0604030504040204" pitchFamily="34" charset="0"/>
              </a:rPr>
              <a:t>těžkou vadu nosného nebo pohybového ústrojí </a:t>
            </a:r>
            <a:r>
              <a:rPr lang="cs-CZ" sz="1700" i="1" dirty="0">
                <a:latin typeface="Verdana" panose="020B0604030504040204" pitchFamily="34" charset="0"/>
                <a:ea typeface="Verdana" panose="020B0604030504040204" pitchFamily="34" charset="0"/>
              </a:rPr>
              <a:t>(ztráta jedné nebo obou dolních končetin funkční i anatomická, omezení kyčelních i kolenních kloubů, ztuhnutí páteře, funkční poruchy pohyblivosti, disproporční poruchy růstu)</a:t>
            </a:r>
            <a:endParaRPr lang="cs-CZ" sz="1700" dirty="0">
              <a:latin typeface="Verdana" panose="020B0604030504040204" pitchFamily="34" charset="0"/>
              <a:ea typeface="Verdana" panose="020B0604030504040204" pitchFamily="34" charset="0"/>
            </a:endParaRPr>
          </a:p>
          <a:p>
            <a:pPr marL="715963" indent="-354013" algn="just">
              <a:lnSpc>
                <a:spcPct val="100000"/>
              </a:lnSpc>
              <a:buSzPct val="45000"/>
              <a:buFont typeface="Wingdings" panose="05000000000000000000" pitchFamily="2" charset="2"/>
              <a:buChar char="§"/>
            </a:pPr>
            <a:r>
              <a:rPr lang="cs-CZ" sz="1700" dirty="0">
                <a:latin typeface="Verdana" panose="020B0604030504040204" pitchFamily="34" charset="0"/>
                <a:ea typeface="Verdana" panose="020B0604030504040204" pitchFamily="34" charset="0"/>
              </a:rPr>
              <a:t>těžké sluchové postižení </a:t>
            </a:r>
            <a:r>
              <a:rPr lang="cs-CZ" sz="1700" i="1" dirty="0">
                <a:latin typeface="Verdana" panose="020B0604030504040204" pitchFamily="34" charset="0"/>
                <a:ea typeface="Verdana" panose="020B0604030504040204" pitchFamily="34" charset="0"/>
              </a:rPr>
              <a:t>(úplná hluchota, praktická hluchota, kombinovaná hluchoslepota)</a:t>
            </a:r>
            <a:endParaRPr lang="cs-CZ" sz="1700" dirty="0">
              <a:latin typeface="Verdana" panose="020B0604030504040204" pitchFamily="34" charset="0"/>
              <a:ea typeface="Verdana" panose="020B0604030504040204" pitchFamily="34" charset="0"/>
            </a:endParaRPr>
          </a:p>
          <a:p>
            <a:pPr marL="715963" indent="-354013" algn="just">
              <a:lnSpc>
                <a:spcPct val="100000"/>
              </a:lnSpc>
              <a:buSzPct val="45000"/>
              <a:buFont typeface="Wingdings" panose="05000000000000000000" pitchFamily="2" charset="2"/>
              <a:buChar char="§"/>
            </a:pPr>
            <a:r>
              <a:rPr lang="cs-CZ" sz="1700" dirty="0">
                <a:latin typeface="Verdana" panose="020B0604030504040204" pitchFamily="34" charset="0"/>
                <a:ea typeface="Verdana" panose="020B0604030504040204" pitchFamily="34" charset="0"/>
              </a:rPr>
              <a:t>těžké zrakové postižení </a:t>
            </a:r>
            <a:r>
              <a:rPr lang="cs-CZ" sz="1700" i="1" dirty="0">
                <a:latin typeface="Verdana" panose="020B0604030504040204" pitchFamily="34" charset="0"/>
                <a:ea typeface="Verdana" panose="020B0604030504040204" pitchFamily="34" charset="0"/>
              </a:rPr>
              <a:t>(úplná nevidomost, praktická nevidomost, těžká slabozrakost, ztráta jednoho oka)</a:t>
            </a:r>
          </a:p>
          <a:p>
            <a:pPr marL="715963" indent="-354013" algn="just">
              <a:lnSpc>
                <a:spcPct val="100000"/>
              </a:lnSpc>
              <a:buSzPct val="45000"/>
              <a:buFont typeface="Wingdings" panose="05000000000000000000" pitchFamily="2" charset="2"/>
              <a:buChar char="§"/>
            </a:pPr>
            <a:r>
              <a:rPr lang="cs-CZ" sz="1700" dirty="0">
                <a:latin typeface="Verdana" panose="020B0604030504040204" pitchFamily="34" charset="0"/>
                <a:ea typeface="Verdana" panose="020B0604030504040204" pitchFamily="34" charset="0"/>
              </a:rPr>
              <a:t>postižení musí mít charakter dlouhodobého nepříznivého zdravotního stavu (déle než 1 rok) </a:t>
            </a:r>
          </a:p>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tam, kde je pomůckou motorové vozidlo, má nárok na příspěvek na zvláštní pomůcku osoba, která má těžkou vadu nosného nebo pohybového ústrojí, anebo těžkou nebo hlubokou mentální retardaci</a:t>
            </a:r>
          </a:p>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okruh zdravotních postižení odůvodňujících přiznání příspěvku na zvláštní pomůcku a zdravotní stavy vylučující jeho přiznání jsou uvedeny v příloze k zákonu o poskytování dávek osobám se zdravotním postižením.</a:t>
            </a:r>
          </a:p>
          <a:p>
            <a:pPr marL="285750" indent="-285750" algn="just">
              <a:lnSpc>
                <a:spcPct val="100000"/>
              </a:lnSpc>
              <a:buFont typeface="Wingdings" panose="05000000000000000000" pitchFamily="2" charset="2"/>
              <a:buChar char="v"/>
            </a:pPr>
            <a:r>
              <a:rPr lang="cs-CZ" sz="1700" b="1" dirty="0">
                <a:latin typeface="Verdana" panose="020B0604030504040204" pitchFamily="34" charset="0"/>
                <a:ea typeface="Verdana" panose="020B0604030504040204" pitchFamily="34" charset="0"/>
              </a:rPr>
              <a:t>další podmínky pro poskytnutí příspěvku dále jsou:</a:t>
            </a:r>
          </a:p>
          <a:p>
            <a:pPr marL="285750" indent="-285750" algn="just">
              <a:lnSpc>
                <a:spcPct val="100000"/>
              </a:lnSpc>
              <a:buFont typeface="Wingdings" panose="05000000000000000000" pitchFamily="2" charset="2"/>
              <a:buChar char="§"/>
            </a:pPr>
            <a:r>
              <a:rPr lang="cs-CZ" sz="1700" b="1" dirty="0">
                <a:solidFill>
                  <a:srgbClr val="C00000"/>
                </a:solidFill>
                <a:latin typeface="Verdana" panose="020B0604030504040204" pitchFamily="34" charset="0"/>
                <a:ea typeface="Verdana" panose="020B0604030504040204" pitchFamily="34" charset="0"/>
              </a:rPr>
              <a:t>podmínka věku</a:t>
            </a:r>
            <a:r>
              <a:rPr lang="cs-CZ" sz="1700" dirty="0">
                <a:solidFill>
                  <a:srgbClr val="C00000"/>
                </a:solidFill>
                <a:latin typeface="Verdana" panose="020B0604030504040204" pitchFamily="34" charset="0"/>
                <a:ea typeface="Verdana" panose="020B0604030504040204" pitchFamily="34" charset="0"/>
              </a:rPr>
              <a:t>: </a:t>
            </a:r>
            <a:r>
              <a:rPr lang="cs-CZ" sz="1700" dirty="0">
                <a:latin typeface="Verdana" panose="020B0604030504040204" pitchFamily="34" charset="0"/>
                <a:ea typeface="Verdana" panose="020B0604030504040204" pitchFamily="34" charset="0"/>
              </a:rPr>
              <a:t>osoba je starší 3 let (motorové vozidlo, úprava bytu, </a:t>
            </a:r>
            <a:r>
              <a:rPr lang="cs-CZ" sz="1700" dirty="0" err="1">
                <a:latin typeface="Verdana" panose="020B0604030504040204" pitchFamily="34" charset="0"/>
                <a:ea typeface="Verdana" panose="020B0604030504040204" pitchFamily="34" charset="0"/>
              </a:rPr>
              <a:t>schodolez</a:t>
            </a:r>
            <a:r>
              <a:rPr lang="cs-CZ" sz="1700" dirty="0">
                <a:latin typeface="Verdana" panose="020B0604030504040204" pitchFamily="34" charset="0"/>
                <a:ea typeface="Verdana" panose="020B0604030504040204" pitchFamily="34" charset="0"/>
              </a:rPr>
              <a:t>, stropní zvedací systém, schodišťová plošina, schodišťové sedačka), 15 let (vodicí pes), 1 roku (všechny ostatní pomůcky).</a:t>
            </a:r>
          </a:p>
          <a:p>
            <a:pPr marL="285750" indent="-285750" algn="just">
              <a:lnSpc>
                <a:spcPct val="100000"/>
              </a:lnSpc>
              <a:buFont typeface="Wingdings" panose="05000000000000000000" pitchFamily="2" charset="2"/>
              <a:buChar char="§"/>
            </a:pPr>
            <a:r>
              <a:rPr lang="cs-CZ" sz="1700" b="1" dirty="0">
                <a:solidFill>
                  <a:srgbClr val="C00000"/>
                </a:solidFill>
                <a:latin typeface="Verdana" panose="020B0604030504040204" pitchFamily="34" charset="0"/>
                <a:ea typeface="Verdana" panose="020B0604030504040204" pitchFamily="34" charset="0"/>
              </a:rPr>
              <a:t>podmínka nejmenší ekonomické náročnosti</a:t>
            </a:r>
            <a:r>
              <a:rPr lang="cs-CZ" sz="1700" dirty="0">
                <a:latin typeface="Verdana" panose="020B0604030504040204" pitchFamily="34" charset="0"/>
                <a:ea typeface="Verdana" panose="020B0604030504040204" pitchFamily="34" charset="0"/>
              </a:rPr>
              <a:t>: dotují se základní typy, nejméně drahé typy pomůcek</a:t>
            </a:r>
          </a:p>
          <a:p>
            <a:endParaRPr lang="cs-CZ" dirty="0"/>
          </a:p>
        </p:txBody>
      </p:sp>
    </p:spTree>
    <p:extLst>
      <p:ext uri="{BB962C8B-B14F-4D97-AF65-F5344CB8AC3E}">
        <p14:creationId xmlns:p14="http://schemas.microsoft.com/office/powerpoint/2010/main" val="2835020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34116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marL="285750" indent="-285750" algn="just">
              <a:lnSpc>
                <a:spcPct val="100000"/>
              </a:lnSpc>
              <a:buFont typeface="Wingdings" panose="05000000000000000000" pitchFamily="2" charset="2"/>
              <a:buChar char="§"/>
            </a:pPr>
            <a:r>
              <a:rPr lang="cs-CZ" sz="1600" b="1" dirty="0">
                <a:solidFill>
                  <a:srgbClr val="C00000"/>
                </a:solidFill>
                <a:latin typeface="Verdana" panose="020B0604030504040204" pitchFamily="34" charset="0"/>
                <a:ea typeface="Verdana" panose="020B0604030504040204" pitchFamily="34" charset="0"/>
              </a:rPr>
              <a:t>účel pomůcky a schopnost ji používat</a:t>
            </a:r>
            <a:r>
              <a:rPr lang="cs-CZ" sz="1600" dirty="0">
                <a:solidFill>
                  <a:srgbClr val="C00000"/>
                </a:solidFill>
                <a:latin typeface="Verdana" panose="020B0604030504040204" pitchFamily="34" charset="0"/>
                <a:ea typeface="Verdana" panose="020B0604030504040204" pitchFamily="34" charset="0"/>
              </a:rPr>
              <a:t>: </a:t>
            </a:r>
            <a:r>
              <a:rPr lang="cs-CZ" sz="1600" dirty="0">
                <a:latin typeface="Verdana" panose="020B0604030504040204" pitchFamily="34" charset="0"/>
                <a:ea typeface="Verdana" panose="020B0604030504040204" pitchFamily="34" charset="0"/>
              </a:rPr>
              <a:t>zvláštní pomůcka umožní osobě sebeobsluhu nebo ji potřebuje k realizaci pracovního uplatnění, k  přípravě na budoucí povolání, k  získávání informací, vzdělávání anebo ke styku s  okolím</a:t>
            </a:r>
          </a:p>
          <a:p>
            <a:pPr marL="285750" indent="-285750" algn="just">
              <a:lnSpc>
                <a:spcPct val="100000"/>
              </a:lnSpc>
              <a:buFont typeface="Wingdings" panose="05000000000000000000" pitchFamily="2" charset="2"/>
              <a:buChar char="§"/>
            </a:pPr>
            <a:r>
              <a:rPr lang="cs-CZ" sz="1600" dirty="0">
                <a:latin typeface="Verdana" panose="020B0604030504040204" pitchFamily="34" charset="0"/>
                <a:ea typeface="Verdana" panose="020B0604030504040204" pitchFamily="34" charset="0"/>
              </a:rPr>
              <a:t>pokud je pomůckou </a:t>
            </a:r>
            <a:r>
              <a:rPr lang="cs-CZ" sz="1600" b="1" dirty="0">
                <a:solidFill>
                  <a:srgbClr val="C00000"/>
                </a:solidFill>
                <a:latin typeface="Verdana" panose="020B0604030504040204" pitchFamily="34" charset="0"/>
                <a:ea typeface="Verdana" panose="020B0604030504040204" pitchFamily="34" charset="0"/>
              </a:rPr>
              <a:t>motorové vozidlo</a:t>
            </a:r>
            <a:r>
              <a:rPr lang="cs-CZ" sz="1600" dirty="0">
                <a:latin typeface="Verdana" panose="020B0604030504040204" pitchFamily="34" charset="0"/>
                <a:ea typeface="Verdana" panose="020B0604030504040204" pitchFamily="34" charset="0"/>
              </a:rPr>
              <a:t>, je také podmínkou, že se osoba opakovaně v  kalendářním měsíci dopravuje a že je schopna řídit motorové vozidlo nebo je schopna být vozidlem převážena; </a:t>
            </a:r>
          </a:p>
          <a:p>
            <a:pPr marL="285750" indent="-285750" algn="just">
              <a:lnSpc>
                <a:spcPct val="100000"/>
              </a:lnSpc>
              <a:buFont typeface="Wingdings" panose="05000000000000000000" pitchFamily="2" charset="2"/>
              <a:buChar char="§"/>
            </a:pPr>
            <a:r>
              <a:rPr lang="cs-CZ" sz="1600" dirty="0">
                <a:latin typeface="Verdana" panose="020B0604030504040204" pitchFamily="34" charset="0"/>
                <a:ea typeface="Verdana" panose="020B0604030504040204" pitchFamily="34" charset="0"/>
              </a:rPr>
              <a:t>je-li příspěvek na zvláštní pomůcku poskytován na pořízení </a:t>
            </a:r>
            <a:r>
              <a:rPr lang="cs-CZ" sz="1600" u="sng" dirty="0">
                <a:solidFill>
                  <a:srgbClr val="C00000"/>
                </a:solidFill>
                <a:latin typeface="Verdana" panose="020B0604030504040204" pitchFamily="34" charset="0"/>
                <a:ea typeface="Verdana" panose="020B0604030504040204" pitchFamily="34" charset="0"/>
              </a:rPr>
              <a:t>schodišťové plošiny</a:t>
            </a:r>
            <a:r>
              <a:rPr lang="cs-CZ" sz="1600" dirty="0">
                <a:latin typeface="Verdana" panose="020B0604030504040204" pitchFamily="34" charset="0"/>
                <a:ea typeface="Verdana" panose="020B0604030504040204" pitchFamily="34" charset="0"/>
              </a:rPr>
              <a:t>, schodišťové sedačky nebo stropního zvedacího systému, je rovněž podmínkou souhlas vlastníka nemovitosti s provedením instalace tohoto zařízení a jeho provozem, není-li vlastníkem nemovitosti osoba, které je tento příspěvek poskytován</a:t>
            </a:r>
          </a:p>
          <a:p>
            <a:pPr marL="285750" indent="-285750" algn="just">
              <a:lnSpc>
                <a:spcPct val="100000"/>
              </a:lnSpc>
              <a:buFont typeface="Wingdings" panose="05000000000000000000" pitchFamily="2" charset="2"/>
              <a:buChar char="§"/>
            </a:pPr>
            <a:r>
              <a:rPr lang="cs-CZ" sz="1600" dirty="0">
                <a:latin typeface="Verdana" panose="020B0604030504040204" pitchFamily="34" charset="0"/>
                <a:ea typeface="Verdana" panose="020B0604030504040204" pitchFamily="34" charset="0"/>
              </a:rPr>
              <a:t>pokud je příspěvek poskytován na </a:t>
            </a:r>
            <a:r>
              <a:rPr lang="cs-CZ" sz="1600" dirty="0">
                <a:solidFill>
                  <a:srgbClr val="C00000"/>
                </a:solidFill>
                <a:latin typeface="Verdana" panose="020B0604030504040204" pitchFamily="34" charset="0"/>
                <a:ea typeface="Verdana" panose="020B0604030504040204" pitchFamily="34" charset="0"/>
              </a:rPr>
              <a:t>vodícího psa</a:t>
            </a:r>
            <a:r>
              <a:rPr lang="cs-CZ" sz="1600" dirty="0">
                <a:latin typeface="Verdana" panose="020B0604030504040204" pitchFamily="34" charset="0"/>
                <a:ea typeface="Verdana" panose="020B0604030504040204" pitchFamily="34" charset="0"/>
              </a:rPr>
              <a:t>, musí tento být vycvičen podle pravidel mezinárodní organizace sdružující výcvikové školy</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zvláštní pomůcka versus zdravotnická pomůcka</a:t>
            </a:r>
            <a:endParaRPr lang="cs-CZ" sz="1600" dirty="0">
              <a:solidFill>
                <a:srgbClr val="C00000"/>
              </a:solidFill>
              <a:latin typeface="Verdana" panose="020B0604030504040204" pitchFamily="34" charset="0"/>
              <a:ea typeface="Verdana" panose="020B0604030504040204" pitchFamily="34" charset="0"/>
            </a:endParaRPr>
          </a:p>
          <a:p>
            <a:pPr marL="715963" indent="-354013"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zvláštní pomůcka není zdravotnickým prostředkem, který je plně hrazen z  veřejného zdravotního pojištění anebo je osobě zapůjčen příslušnou zdravotní pojišťovnou;</a:t>
            </a:r>
          </a:p>
          <a:p>
            <a:pPr marL="715963" indent="-354013"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také nesmí jít o zdravotnický prostředek, který byl osobě uhrazen z veřejného zdravotního pojištění nebo zapůjčen zdravotní pojišťovnou z důvodu nedostatečné zdravotní indikace</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seznam druhů a typů zvláštních pomůcek, na které je dávka určena, je obsažen ve vyhlášce č. 388/2011 Sb.; příspěvek se poskytuje i na pomůcku, která ve vyhlášce uvedena není, a to za podmínky, že jí krajská pobočka ÚP považuje za srovnatelnou s  některou z  pomůcek, která ve vyhlášce uvedena je</a:t>
            </a:r>
          </a:p>
        </p:txBody>
      </p:sp>
    </p:spTree>
    <p:extLst>
      <p:ext uri="{BB962C8B-B14F-4D97-AF65-F5344CB8AC3E}">
        <p14:creationId xmlns:p14="http://schemas.microsoft.com/office/powerpoint/2010/main" val="192845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45049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stanovení výše příspěvku na zvláštní pomůcku</a:t>
            </a:r>
          </a:p>
          <a:p>
            <a:pPr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zákon o poskytování dávek osobám se zdravotním postižením rozlišuje, zda jde o pomůcku v  ceně do nebo přes 10  000  Kč a na pořízení motorového vozidla
</a:t>
            </a:r>
            <a:r>
              <a:rPr lang="cs-CZ" sz="1600" b="1" dirty="0">
                <a:solidFill>
                  <a:srgbClr val="C00000"/>
                </a:solidFill>
                <a:latin typeface="Verdana" panose="020B0604030504040204" pitchFamily="34" charset="0"/>
                <a:ea typeface="Verdana" panose="020B0604030504040204" pitchFamily="34" charset="0"/>
              </a:rPr>
              <a:t>cena nižší než 10 000,- Kč</a:t>
            </a:r>
            <a:endParaRPr lang="cs-CZ" sz="1600" dirty="0">
              <a:solidFill>
                <a:srgbClr val="C00000"/>
              </a:solidFill>
              <a:latin typeface="Verdana" panose="020B0604030504040204" pitchFamily="34" charset="0"/>
              <a:ea typeface="Verdana" panose="020B0604030504040204" pitchFamily="34" charset="0"/>
            </a:endParaRPr>
          </a:p>
          <a:p>
            <a:pPr marL="647700" indent="-285750" algn="just">
              <a:lnSpc>
                <a:spcPct val="100000"/>
              </a:lnSpc>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dávka je testovaná</a:t>
            </a:r>
            <a:r>
              <a:rPr lang="cs-CZ" sz="1600" dirty="0">
                <a:latin typeface="Verdana" panose="020B0604030504040204" pitchFamily="34" charset="0"/>
                <a:ea typeface="Verdana" panose="020B0604030504040204" pitchFamily="34" charset="0"/>
              </a:rPr>
              <a:t>; poskytne se jen osobě, která má příjem (příjem s ní společně posuzovaných osob) nižší než 8 násobek životního minima jednotlivce nebo životního minima společně posuzovaných osob.</a:t>
            </a:r>
          </a:p>
          <a:p>
            <a:pPr marL="647700" indent="-285750" algn="just">
              <a:lnSpc>
                <a:spcPct val="100000"/>
              </a:lnSpc>
              <a:buFont typeface="Wingdings" panose="05000000000000000000" pitchFamily="2" charset="2"/>
              <a:buChar char="§"/>
            </a:pPr>
            <a:r>
              <a:rPr lang="cs-CZ" sz="1600" dirty="0">
                <a:latin typeface="Verdana" panose="020B0604030504040204" pitchFamily="34" charset="0"/>
                <a:ea typeface="Verdana" panose="020B0604030504040204" pitchFamily="34" charset="0"/>
              </a:rPr>
              <a:t>výše příspěvku na zvláštní pomůcku se stanoví tak, že spoluúčast osoby činí 10  % z  předpokládané nebo již zaplacené ceny zvláštní pomůcky, nejméně však 1 000  Kč. Z  důvodů hodných zvláštního zřetele, zejména žádá-li osoba opakovaně o příspěvek na různé zvláštní pomůcky v ceně do 10 000 Kč, lze tento příspěvek poskytnout, i když příjem osoby a příjem osob s ní společně posuzovaných přesahuje výše uvedený násobek životního minima</a:t>
            </a:r>
          </a:p>
          <a:p>
            <a:pPr algn="just">
              <a:lnSpc>
                <a:spcPct val="100000"/>
              </a:lnSpc>
              <a:buFont typeface="Wingdings" panose="05000000000000000000" pitchFamily="2" charset="2"/>
              <a:buChar char="v"/>
            </a:pPr>
            <a:r>
              <a:rPr lang="cs-CZ" sz="1600" b="1" dirty="0">
                <a:solidFill>
                  <a:srgbClr val="C00000"/>
                </a:solidFill>
                <a:latin typeface="Verdana" panose="020B0604030504040204" pitchFamily="34" charset="0"/>
                <a:ea typeface="Verdana" panose="020B0604030504040204" pitchFamily="34" charset="0"/>
              </a:rPr>
              <a:t>cena je vyšší než 10 000,- Kč</a:t>
            </a:r>
            <a:endParaRPr lang="cs-CZ" sz="1600" dirty="0">
              <a:solidFill>
                <a:srgbClr val="C00000"/>
              </a:solidFill>
              <a:latin typeface="Verdana" panose="020B0604030504040204" pitchFamily="34" charset="0"/>
              <a:ea typeface="Verdana" panose="020B0604030504040204" pitchFamily="34" charset="0"/>
            </a:endParaRPr>
          </a:p>
          <a:p>
            <a:pPr marL="625475" indent="-357188" algn="just">
              <a:lnSpc>
                <a:spcPct val="100000"/>
              </a:lnSpc>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dávka se netestuje</a:t>
            </a:r>
            <a:r>
              <a:rPr lang="cs-CZ" sz="1600" dirty="0">
                <a:latin typeface="Verdana" panose="020B0604030504040204" pitchFamily="34" charset="0"/>
                <a:ea typeface="Verdana" panose="020B0604030504040204" pitchFamily="34" charset="0"/>
              </a:rPr>
              <a:t> - spoluúčast osoby činí 10  % z  předpokládané nebo již zaplacené ceny zvláštní pomůcky - jestliže osoba nemá dostatek finančních prostředků ke spoluúčasti, krajská pobočka ÚP určí nižší míru spoluúčasti (s přihlédnutím k míře využívání zvláštní pomůcky, k příjmu osoby a příjmu osob s ní společně posuzovaných a k celkovým sociálním a majetkovým poměrům), minimálně však 1  000  Kč.</a:t>
            </a:r>
          </a:p>
          <a:p>
            <a:pPr marL="625475" indent="-357188" algn="just">
              <a:buFont typeface="Wingdings" panose="05000000000000000000" pitchFamily="2" charset="2"/>
              <a:buChar char="§"/>
            </a:pPr>
            <a:r>
              <a:rPr lang="cs-CZ" sz="1600" dirty="0">
                <a:latin typeface="Verdana" panose="020B0604030504040204" pitchFamily="34" charset="0"/>
                <a:ea typeface="Verdana" panose="020B0604030504040204" pitchFamily="34" charset="0"/>
              </a:rPr>
              <a:t>maximální výše příspěvku na zvláštní pomůcku činí 350 000 Kč, s výjimkou příspěvku na zvláštní pomůcku poskytovanou na pořízení schodišťové plošiny, jehož maximální výše činí 500 000 Kč</a:t>
            </a:r>
          </a:p>
          <a:p>
            <a:pPr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a:p>
            <a:pPr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a:p>
            <a:pPr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a:p>
            <a:pPr marL="274320" lvl="0" indent="-274320" algn="just"/>
            <a:endParaRPr lang="cs-CZ" sz="1600" dirty="0">
              <a:latin typeface="Liberation Sans" pitchFamily="18"/>
            </a:endParaRPr>
          </a:p>
        </p:txBody>
      </p:sp>
    </p:spTree>
    <p:extLst>
      <p:ext uri="{BB962C8B-B14F-4D97-AF65-F5344CB8AC3E}">
        <p14:creationId xmlns:p14="http://schemas.microsoft.com/office/powerpoint/2010/main" val="2716274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78295"/>
            <a:ext cx="10701865" cy="63212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pořízení motorového vozidla</a:t>
            </a:r>
            <a:endParaRPr lang="cs-CZ" sz="1600" dirty="0">
              <a:solidFill>
                <a:srgbClr val="C00000"/>
              </a:solidFill>
              <a:latin typeface="Verdana" panose="020B0604030504040204" pitchFamily="34" charset="0"/>
              <a:ea typeface="Verdana" panose="020B0604030504040204" pitchFamily="34" charset="0"/>
            </a:endParaRP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výše se stanoví s přihlédnutím k četnosti a důvodu dopravy, příjmu osoby a příjmu osob s ní společně posuzovaných a celkovým sociálním a majetkovým poměrům; maximální výše příspěvku na zvláštní pomůcku (motorové vozidlo) činí 200 000  Kč (při příjmu pod 16 násobek životního minima; 100 000 při příjmu vyšším než 12 násobek životního minima) </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limity</a:t>
            </a:r>
            <a:endParaRPr lang="cs-CZ" sz="1600" dirty="0">
              <a:solidFill>
                <a:srgbClr val="C00000"/>
              </a:solidFill>
              <a:latin typeface="Verdana" panose="020B0604030504040204" pitchFamily="34" charset="0"/>
              <a:ea typeface="Verdana" panose="020B0604030504040204" pitchFamily="34" charset="0"/>
            </a:endParaRP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součet vyplacených příspěvků na zvláštní pomůcku nesmí v 60 kalendářních měsících po sobě jdoucích přesáhnout částku 800 000  Kč; 850 000 Kč, pokud byl v  této době poskytnut příspěvek na zvláštní pomůcku na pořízení schodišťové plošiny</a:t>
            </a:r>
          </a:p>
          <a:p>
            <a:pPr algn="just"/>
            <a:r>
              <a:rPr lang="cs-CZ" sz="1600" b="1" dirty="0">
                <a:solidFill>
                  <a:srgbClr val="C00000"/>
                </a:solidFill>
                <a:latin typeface="Verdana" panose="020B0604030504040204" pitchFamily="34" charset="0"/>
                <a:ea typeface="Verdana" panose="020B0604030504040204" pitchFamily="34" charset="0"/>
              </a:rPr>
              <a:t>rozhodný příjem</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pro účely nároku na příspěvek na zvláštní pomůcku se příjmem osoby (společně posuzovaných osob) rozumí příjmy podle zákona o životním a existenčním minimu; rozhodným obdobím je kalendářní čtvrtletí předcházející měsíci, ve kterém byla uplatněna žádost </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povinnost vrátit příspěvek na zvláštní pomůcku</a:t>
            </a:r>
            <a:endParaRPr lang="cs-CZ" sz="1600" dirty="0">
              <a:solidFill>
                <a:srgbClr val="C00000"/>
              </a:solidFill>
              <a:latin typeface="Verdana" panose="020B0604030504040204" pitchFamily="34" charset="0"/>
              <a:ea typeface="Verdana" panose="020B0604030504040204" pitchFamily="34" charset="0"/>
            </a:endParaRPr>
          </a:p>
          <a:p>
            <a:pPr algn="just">
              <a:lnSpc>
                <a:spcPct val="100000"/>
              </a:lnSpc>
            </a:pPr>
            <a:r>
              <a:rPr lang="cs-CZ" sz="1600" dirty="0">
                <a:latin typeface="Verdana" panose="020B0604030504040204" pitchFamily="34" charset="0"/>
                <a:ea typeface="Verdana" panose="020B0604030504040204" pitchFamily="34" charset="0"/>
              </a:rPr>
              <a:t>oprávněná osoba je povinna tento příspěvek nebo jeho poměrnou část vrátit, jestliže:</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nepoužila tento příspěvek do 3 měsíců ode dne jeho vyplacení nebo ve lhůtě stanovené krajskou pobočkou Úřadu práce na pořízení zvláštní pomůcky</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nepoužila vyplacený příspěvek v plné výši do 3 měsíců ode dne jeho vyplacení nebo ve lhůtě stanovené krajskou pobočkou Úřadu práce</a:t>
            </a:r>
          </a:p>
          <a:p>
            <a:pPr lvl="0" algn="just">
              <a:buFont typeface="Wingdings" panose="05000000000000000000" pitchFamily="2" charset="2"/>
              <a:buChar char="v"/>
              <a:tabLst>
                <a:tab pos="3142439" algn="l"/>
              </a:tabLst>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098968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78295"/>
            <a:ext cx="10701865" cy="63212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v období před uplynutím 60 kalendářních měsíců po sobě jdoucích ode dne vyplacení příspěvku nebo v období před uplynutím 120 kalendářních měsíců po sobě jdoucích ode dne vyplacení příspěvku poskytnutého na pořízení motorového vozidla pozbyla vlastnické právo ke zvláštní pomůcce nebo přestala motorové vozidlo užívat</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se přestala opakovaně dopravovat nebo přestala být schopna převozu motorovým vozidlem, byl-li vyplacen příspěvek na pořízení motorového vozidla</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použila příspěvek v rozporu s rozhodnutím o jeho přiznání</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se prokáže, že osoba uvedla v žádosti o příspěvek na zvláštní pomůcku nepravdivé nebo zkreslené údaje</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osoba  není povinna vyplacený příspěvek na zvláštní pomůcku nebo jeho poměrnou část vrátit, jestliže</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v období před uplynutím 60 kalendářních měsíců po sobě jdoucích ode dne jeho vyplacení přestala užívat zvláštní pomůcku z důvodu změny zdravotního stavu nebo v období před uplynutím 120 kalendářních měsíců po sobě jdoucích ode dne vyplacení příspěvku poskytnutého na pořízení motorového vozidla se z důvodu změny zdravotního stavu přestala opakovaně dopravovat nebo pozbyla schopnost být převážena motorovým vozidlem,</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byl vyplacen příspěvek na pořízení vodicího psa a tento v období před uplynutím 60 kalendářních měsíců po sobě jdoucích ode dne vyplacení příspěvku zemře nebo ztratí své dovednosti z důvodu onemocnění nebo úrazu, k němuž došlo bez zavinění příjemce dávky, nebo</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osoba zemřela</a:t>
            </a:r>
          </a:p>
          <a:p>
            <a:pPr marL="285750" indent="-285750" algn="just">
              <a:buFont typeface="Wingdings" panose="05000000000000000000" pitchFamily="2" charset="2"/>
              <a:buChar char="v"/>
            </a:pPr>
            <a:r>
              <a:rPr lang="cs-CZ" sz="1600" b="1" dirty="0">
                <a:solidFill>
                  <a:srgbClr val="C00000"/>
                </a:solidFill>
                <a:latin typeface="Verdana" panose="020B0604030504040204" pitchFamily="34" charset="0"/>
                <a:ea typeface="Verdana" panose="020B0604030504040204" pitchFamily="34" charset="0"/>
              </a:rPr>
              <a:t>o příspěvek lze požádat až 12 měsíců zpětně.</a:t>
            </a:r>
          </a:p>
          <a:p>
            <a:pPr lvl="0" algn="just">
              <a:buFont typeface="Wingdings" panose="05000000000000000000" pitchFamily="2" charset="2"/>
              <a:buChar char="v"/>
              <a:tabLst>
                <a:tab pos="3142439" algn="l"/>
              </a:tabLst>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35149827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1874</TotalTime>
  <Words>2700</Words>
  <Application>Microsoft Office PowerPoint</Application>
  <PresentationFormat>Širokoúhlá obrazovka</PresentationFormat>
  <Paragraphs>122</Paragraphs>
  <Slides>14</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14</vt:i4>
      </vt:variant>
    </vt:vector>
  </HeadingPairs>
  <TitlesOfParts>
    <vt:vector size="22" baseType="lpstr">
      <vt:lpstr>Arial</vt:lpstr>
      <vt:lpstr>Calibri</vt:lpstr>
      <vt:lpstr>Calibri Light</vt:lpstr>
      <vt:lpstr>Century Gothic</vt:lpstr>
      <vt:lpstr>Liberation Sans</vt:lpstr>
      <vt:lpstr>Verdana</vt:lpstr>
      <vt:lpstr>Wingdings</vt:lpstr>
      <vt:lpstr>Motiv Office</vt:lpstr>
      <vt:lpstr>  12. Dávky pro osoby se zdravotním postižením</vt:lpstr>
      <vt:lpstr>       Právní ukotvení</vt:lpstr>
      <vt:lpstr>Prezentace aplikace PowerPoint</vt:lpstr>
      <vt:lpstr>       Příspěvek na mobilitu</vt:lpstr>
      <vt:lpstr>       Příspěvek na zvláštní pomůcku</vt:lpstr>
      <vt:lpstr>Prezentace aplikace PowerPoint</vt:lpstr>
      <vt:lpstr>Prezentace aplikace PowerPoint</vt:lpstr>
      <vt:lpstr>Prezentace aplikace PowerPoint</vt:lpstr>
      <vt:lpstr>Prezentace aplikace PowerPoint</vt:lpstr>
      <vt:lpstr>       Průkaz osoby se zdravotním postižením</vt:lpstr>
      <vt:lpstr>Prezentace aplikace PowerPoint</vt:lpstr>
      <vt:lpstr>Prezentace aplikace PowerPoint</vt:lpstr>
      <vt:lpstr>Prezentace aplikace PowerPoint</vt:lpstr>
      <vt:lpstr>       Kontrolní úkoly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Vymezení sociálního zabezpečení jako součásti sociální politiky</dc:title>
  <dc:creator>Trbola Robert</dc:creator>
  <cp:lastModifiedBy>Robert Trbola</cp:lastModifiedBy>
  <cp:revision>138</cp:revision>
  <cp:lastPrinted>2021-02-26T09:12:01Z</cp:lastPrinted>
  <dcterms:created xsi:type="dcterms:W3CDTF">2021-02-09T14:44:12Z</dcterms:created>
  <dcterms:modified xsi:type="dcterms:W3CDTF">2023-04-11T08:25:22Z</dcterms:modified>
</cp:coreProperties>
</file>