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8" r:id="rId5"/>
    <p:sldId id="258" r:id="rId6"/>
    <p:sldId id="276" r:id="rId7"/>
    <p:sldId id="264" r:id="rId8"/>
    <p:sldId id="274" r:id="rId9"/>
    <p:sldId id="265" r:id="rId10"/>
    <p:sldId id="275" r:id="rId11"/>
    <p:sldId id="259" r:id="rId12"/>
    <p:sldId id="266" r:id="rId13"/>
    <p:sldId id="267" r:id="rId14"/>
    <p:sldId id="268" r:id="rId15"/>
    <p:sldId id="260" r:id="rId16"/>
    <p:sldId id="269" r:id="rId17"/>
    <p:sldId id="270" r:id="rId18"/>
    <p:sldId id="271" r:id="rId19"/>
    <p:sldId id="272" r:id="rId20"/>
    <p:sldId id="277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5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3D3E15-28F0-45C4-B52E-2D1A3F686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CF9B30-4677-4667-B16C-3B9B68D802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58FD79-10E9-4F39-8DCA-E3CE0697F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23.02.2023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F8D426-D0E7-4995-A88A-550217BFA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CD7257-E49A-4A6F-97C3-74CDEA0EC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53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37F84D-022A-4FD4-BC5F-89112F3A1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2D32F09-3C0B-4E40-AA83-3442B88928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D140F4-1EC7-4E08-943C-45E4E12DC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23.02.2023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1A198E-2C51-42D0-B59E-570571D56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C74F0F-1E25-44E9-9766-F697A58F6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185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76089B1-02C6-40CF-B05E-236C47E680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683F432-A670-4319-ABC5-F7CB8D4D1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CE75AB-716D-41AD-A0E1-5221145EC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23.02.2023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C1D131-270C-4E71-9CEC-C2563C29B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566F20-806F-4540-AC69-E299FE9E3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751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C8A612-9E6C-4004-86C3-78E3B33E2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BA1003-C142-4351-9C8B-F2DDF347C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092D24-D0D1-4FF3-80BA-C2209C771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23.02.2023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B67C91-29B7-4A5B-A55A-2839F349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093294-968A-40D0-A0D1-99B449415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816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813778-1FA0-49C8-8160-9E75CE6C5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66A2888-75BB-4A2F-A353-36F58FD01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3E9D2A-6471-4AC6-A12C-CB2A8F0D1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23.02.2023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C961CE-7715-4604-BE8E-547BBFCDE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4A80F1-32B9-4F7B-B1EC-4F7CF9A3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851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96D294-55C7-4965-A12A-6C8CDB605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17DA77-E760-49AD-BAAA-79CC5C3E46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4781620-2D61-47A2-B4A3-9EFBA3F9F6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76F30A-A3FE-4BA7-AEFD-1C04A5AD3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23.02.2023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6F107B2-F0C9-4E37-9A54-4AA4F9595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06280E-1221-43CF-9769-B73FDA559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7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A6A1BB-A700-486B-9F44-8A331F8C8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FC439DC-380F-4563-8125-65F9089BD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B7D5363-FC6C-4EFC-9100-0C73D2291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1342567-D4E4-42C6-810C-85442B9825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78ADC77-5421-4348-A4F5-241316C25B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F2D0215-0320-4907-82BF-5CB7A26C9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23.02.2023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25E7D92-4AFC-4E40-A7B2-F9D2E454B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C315384-89D6-4CE1-B3DE-05F729C39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546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C12CA9-A093-4260-AB0B-9A9AC1AF2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C9BA157-C6E3-4D4E-81C9-6FCDAC10B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23.02.2023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5F77743-7D2B-40D1-A34D-A77E52E7C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37E4122-E5FC-4C8F-9840-DF4D3263B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812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49B1DCE-E639-4E72-968F-89D8C6A8D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23.02.2023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C5DF3AF-E9A7-4C42-8320-48B60E0DA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051120D-9B9B-468F-A3FD-2AB4B3630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681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E7BEA-0853-4010-86A4-662F57157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C3C6D6-A06E-42F7-8493-19CC72D52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6F07C9A-7B3D-4E83-8493-6A3257138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80C4D4-D6C5-4EA5-9CA6-3FA17FEE6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23.02.2023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C5DFF3-5E56-45CE-B05B-060186A15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DE913F3-DB8D-418A-BA2A-EDA041F3B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1781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A25A9C-25FD-4320-A071-D91027001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9B318CB-9BE2-442A-BABD-E042911E67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13D3DE1-A552-4C73-9F82-12F5ACED8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964251-CEC1-4C06-9A96-A8CBF2BDE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23.02.2023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1A9DCD-F934-410C-8BDA-7FA025DA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CB20C66-9AC2-4B7C-9F1A-4E6F80414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427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1B6DAC2-2A3D-4E61-A325-4B6991EDA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B5CF3E5-B233-4727-84BA-DFB36D3D38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F401C5-6F42-495F-92DF-C156D42368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45ADF-8045-4030-A5EC-A13972C3E94B}" type="datetimeFigureOut">
              <a:rPr lang="cs-CZ" smtClean="0"/>
              <a:t>23.02.2023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CF1871-1396-44D8-BC51-5F786C12E4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8BD248-8F44-42A6-9FC1-5672844F67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157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19744"/>
            <a:ext cx="9144000" cy="2903517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r>
              <a:rPr lang="cs-CZ" sz="53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4. Tři systémy sociální ochrany; životní a existenční minimum</a:t>
            </a:r>
            <a:br>
              <a:rPr lang="cs-CZ" sz="53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cs-CZ" sz="5300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61C188C-CAC0-4A73-85E6-628AD8E4D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21867"/>
            <a:ext cx="9144000" cy="609600"/>
          </a:xfrm>
        </p:spPr>
        <p:txBody>
          <a:bodyPr/>
          <a:lstStyle/>
          <a:p>
            <a:r>
              <a:rPr lang="cs-CZ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FSS MU – Katedra sociální politiky a sociální práce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1B0CCF0-5CC7-489C-A622-79C11E8754F0}"/>
              </a:ext>
            </a:extLst>
          </p:cNvPr>
          <p:cNvSpPr/>
          <p:nvPr/>
        </p:nvSpPr>
        <p:spPr>
          <a:xfrm>
            <a:off x="2571008" y="877372"/>
            <a:ext cx="7302663" cy="646331"/>
          </a:xfrm>
          <a:prstGeom prst="rect">
            <a:avLst/>
          </a:prstGeo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zabezpečení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191983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algn="just"/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4 subsystémy systému SP: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sociální služby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pomoc v hmotné nouzi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dávky pro osoby se zdravotním postižením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sociálně – právní ochrana dětí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financování systému</a:t>
            </a:r>
          </a:p>
          <a:p>
            <a:pPr marL="36036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jednotlivé formy sociální pomoci jsou financovány ze státního rozpočtu s využitím daňových odvodů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podmínky nároku</a:t>
            </a:r>
          </a:p>
          <a:p>
            <a:pPr marL="360362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výplata dávky je podmíněna nedostatečným vlastním příjmem (sociální potřebností), dočasnou hmotnou nouzí (dochází k testování majetku) či specifickou obtížnou životní situací (nemůže se vlastními prostředky zabezpečit, např. živelná událost, návrat z výkonu trestu, zdravotní handicap, péče o dítě atd.)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forma realizace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dávky hmotné nouze, sociálně-právní ochrana, sociální služby, azyly, krizová intervence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možné nevýhody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riziko zneužívání dávek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stigmatizace klientů</a:t>
            </a:r>
            <a:endParaRPr lang="cs-CZ" altLang="cs-CZ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308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0533" y="284460"/>
            <a:ext cx="10607039" cy="78570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Životní a existenční minimum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217221"/>
            <a:ext cx="10701865" cy="5314208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176213" indent="-1762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Jsou základními kritérii pro stanovení nároku na dávky a jejich výše v systému SSP a sociální pomoci.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Právní úprava</a:t>
            </a: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Životní a existenční minimum je upraveno zákonem č. </a:t>
            </a: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110/2006  Sb., o  životním a existenčním minimu 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cílem zákona bylo především zabránit zneužívání systému, zefektivnit vyplácení dávek a motivovat k ekonomické aktivitě</a:t>
            </a:r>
          </a:p>
          <a:p>
            <a:pPr marL="285750" lvl="0" indent="-28575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Platné částky životního a existenčního minima jsou stanoveny </a:t>
            </a: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nařízením vlády č.  409/2011 Sb., o  zvýšení částek životního minima a existenčního minima.</a:t>
            </a:r>
          </a:p>
          <a:p>
            <a:pPr marL="285750" lvl="0" indent="-28575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Moderní sociální stát garantuje minimální příjem jako předpoklad zajištění nároku na sociální ochranu před nouzí dle </a:t>
            </a: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univerzalistického principu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6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Životní minimum 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 minimální společensky uznaná hranice peněžních příjmů k zajištění výživy a ostatních základních osobních potřeb, pod níž nastává stav hmotné nouze. Jedná se o soubor statků a služeb, který umožňuje domácnosti nebo jednotlivci uspokojovat potřeby v míře uznané společností za minimálně nezbytné. Zpravidla vymezuje hranice chudoby a je kritériem pro poskytování pomoci v případě chudoby.</a:t>
            </a:r>
          </a:p>
          <a:p>
            <a:pPr marL="342900" indent="-34290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6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Existenční minimum 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 minimální hranicí peněžních příjmů, která se považuje za nezbytnou k zajištění výživy a ostatních základních osobních potřeb na úrovni umožňující přežití. Jedná se o soubor statků a služeb, bez jejichž uspokojování by došlo k ohrožení zdraví a života člověka. Cílem je posílit motivaci občanů k práci a snahu o jejich vlastní soběstačnost.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cs-CZ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0890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Přístupy/metody stanovení životního minima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 metoda historicko-statistická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- sledování výdajů a spotřeby domácností s nízkou úrovní příjmů</a:t>
            </a:r>
          </a:p>
          <a:p>
            <a:pPr lvl="0" algn="just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 metoda absolutní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–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souvisí s absolutní chudobou – (nemám na krytí svých potřeb)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vychází z konkrétního spotřebního koše zahrnujícího základní životní potřeby a ze stanovení míry, v níž je nezbytné tyto potřeby pokrýt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jsou definovány potřeby individua a na základě nich se formují nároky (jde o individuální potřeby spotřeby statků a služeb)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jedná se o stanovení minimálních příjmově-výdajových standardů ze strany společnosti, vymezení okruhů spotřeby (např. strava, ošacení, zdraví, osobní hygiena atd. – modelová spotřeba průměrné domácnosti) a stanovení jednotlivých typů domácností a typů jejich spotřebního koše</a:t>
            </a:r>
          </a:p>
          <a:p>
            <a:pPr lvl="0" algn="just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 metoda relativní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–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souvisí s relativní chudobou – (nemůžu si dovolit společenský standard)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vychází z výše minimálního společensky únosného standardu a vyjadřuje se podílem na průměrné výši čistého příjmu připadajícího na osobu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vychází se z příjmové distribuce, disponibilních zdrojů společnosti a makroekonomických veličin a podle jejich výše se stanoví úroveň příjmu, pod kterou jsou občané posuzovaní jako vyžadující pomoc státu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relativní chudoba je identifikována s příjmovou nerovností, tudíž se stanovuje společenský minimální příjmový standard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575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Funkce životního minima</a:t>
            </a: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kritérium, jehož hlavní funkcí je posouzení příjmové nedostatečnosti občana</a:t>
            </a: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Využití rovněž při zjišťování nároku na dávky:</a:t>
            </a:r>
          </a:p>
          <a:p>
            <a:pPr marL="534988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SSP (porodné – příjmy otce a matky dítěte nesmí překročit 2,7 násobek životního minima x přídavky na dítě – příjmy rodiny nesmí překročit 3,4 násobek životního minima)</a:t>
            </a:r>
          </a:p>
          <a:p>
            <a:pPr marL="534988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systém hmotné nouze (příspěvek na živobytí a doplatek na bydlení)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životní minimum ani existenční minimum nezahrnují nezbytné náklady na bydlení - ochrana v oblasti bydlení je řešena v rámci systému státní sociální podpory poskytováním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příspěvku na bydlení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a v systému pomoci v hmotné nouzi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doplatkem na bydlení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(tyto náklady byly dříve druhou složkou výpočtu minima)</a:t>
            </a:r>
          </a:p>
          <a:p>
            <a:pPr marL="285750" indent="-285750" algn="just">
              <a:buSzPct val="45000"/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rozhodující úloha při posuzování hmotné nouze i jako sociálně ochranná veličina – v zákoně č. 111/2006 o pomoci v hmotné nouzi</a:t>
            </a:r>
          </a:p>
          <a:p>
            <a:pPr marL="285750" lvl="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při zjišťování nároku na dávky pro rodiny s dětmi ve stanovených soc. situacích – v zákoně č. 117/1995 o státní sociální podpoře</a:t>
            </a:r>
          </a:p>
          <a:p>
            <a:pPr marL="285750" lvl="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 soudní praxi např. pro stanovení alimentačních povinností a exekucí pro nezabavitelné částky</a:t>
            </a:r>
          </a:p>
          <a:p>
            <a:pPr marL="285750" lvl="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 případě dávek pěstounské péče tvoří i základ pro výpočet jejich výše</a:t>
            </a:r>
          </a:p>
          <a:p>
            <a:pPr marL="285750" lvl="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ochrana před hmotnou nouzí všech typů domácností a zároveň má motivovat lidi k tomu, aby pracovali nebo si práci aktivně hledali (do roku 2006 neobsahoval systém mechanismus pobídkový k pracovní aktivitě – příjem z pracovní aktivity mohl být i menší, než vyplácené dávky)</a:t>
            </a:r>
          </a:p>
          <a:p>
            <a:pPr marL="28575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od roku 2007 se minimum počítá jinak</a:t>
            </a:r>
          </a:p>
          <a:p>
            <a:pPr marL="285750" lvl="0" indent="-285750" algn="just">
              <a:buSzPct val="45000"/>
              <a:buFont typeface="Wingdings" panose="05000000000000000000" pitchFamily="2" charset="2"/>
              <a:buChar char="Ø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675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85000" lnSpcReduction="20000"/>
          </a:bodyPr>
          <a:lstStyle/>
          <a:p>
            <a:pPr lvl="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do té doby se skládalo </a:t>
            </a: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z částky na výživu a osobní potřeby podle věku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, k níž se připočítávala ještě </a:t>
            </a: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částka na nezbytné náklady na domácnost podle počtu lidí v rodině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v posledních 16 letech se už do minima nezahrnují výdaje na bydlení a posuzují se společně lidé, kteří spolu v domácnosti žijí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od roku 2007 se zavedlo také </a:t>
            </a: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existenční minimum 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-tehdy činilo 2020 korun, o pět let později se zvýšilo na 2200 korun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na tuto částku může z životního minima spadnout dospělý, který si třeba nehledá aktivně práci či  neodpracuje stanovený počet hodin prospěšných prací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částky životního minima u dospělého a termíny zvýšení ► ► ►  </a:t>
            </a:r>
          </a:p>
          <a:p>
            <a:pPr lvl="0">
              <a:tabLst>
                <a:tab pos="898559" algn="l"/>
                <a:tab pos="3591720" algn="l"/>
              </a:tabLst>
            </a:pPr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29.10.1991 -1700 Kčs</a:t>
            </a:r>
          </a:p>
          <a:p>
            <a:pPr lvl="0">
              <a:tabLst>
                <a:tab pos="898559" algn="l"/>
                <a:tab pos="3591720" algn="l"/>
              </a:tabLst>
            </a:pPr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1.3.1993 – 1960 Kč</a:t>
            </a:r>
            <a:endParaRPr lang="cs-CZ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ctr"/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1.2.1994 – 2160 Kč</a:t>
            </a:r>
            <a:endParaRPr lang="cs-CZ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ctr"/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1.1.1995 – 2440 Kč</a:t>
            </a:r>
            <a:endParaRPr lang="cs-CZ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ctr"/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1.1.1996 – 2660 Kč</a:t>
            </a:r>
            <a:endParaRPr lang="cs-CZ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ctr"/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1.10.1996 – 2890 Kč</a:t>
            </a:r>
            <a:endParaRPr lang="cs-CZ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ctr"/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1.7.1997 – 3400 Kč</a:t>
            </a:r>
            <a:endParaRPr lang="cs-CZ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ctr"/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1.4.1998 – 3430 Kč</a:t>
            </a:r>
            <a:endParaRPr lang="cs-CZ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ctr"/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1.4.2000 – 3770 Kč</a:t>
            </a:r>
            <a:endParaRPr lang="cs-CZ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ctr"/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1.10.2001 – 4100 Kč</a:t>
            </a:r>
            <a:endParaRPr lang="cs-CZ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ctr"/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1.1.2005 – 4300 Kč</a:t>
            </a:r>
            <a:endParaRPr lang="cs-CZ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ctr"/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1.1.2006 – 4420 Kč</a:t>
            </a:r>
            <a:endParaRPr lang="cs-CZ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ctr"/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1.1.2007 – 3126 Kč</a:t>
            </a:r>
            <a:endParaRPr lang="cs-CZ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ctr"/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1.1.2012 -  3410 Kč</a:t>
            </a:r>
          </a:p>
          <a:p>
            <a:pPr fontAlgn="ctr"/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1.4.2020 – 3860 Kč</a:t>
            </a:r>
            <a:endParaRPr lang="cs-CZ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 algn="l">
              <a:tabLst>
                <a:tab pos="898559" algn="l"/>
                <a:tab pos="3591720" algn="l"/>
              </a:tabLst>
            </a:pPr>
            <a:endParaRPr lang="cs-CZ" sz="1600" b="1" dirty="0">
              <a:latin typeface="Century Gothic" panose="020B0502020202020204" pitchFamily="34" charset="0"/>
            </a:endParaRPr>
          </a:p>
          <a:p>
            <a:pPr lvl="0" algn="l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endParaRPr lang="cs-CZ" sz="1600" dirty="0"/>
          </a:p>
          <a:p>
            <a:pPr marL="285750" lvl="0" indent="-285750" algn="l">
              <a:buSzPct val="45000"/>
              <a:buFont typeface="Wingdings" panose="05000000000000000000" pitchFamily="2" charset="2"/>
              <a:buChar char="Ø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8658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6"/>
            <a:ext cx="10607039" cy="118640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Částky životního a existenčního minima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597230"/>
            <a:ext cx="10701865" cy="5052951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buSzPct val="45000"/>
              <a:tabLst>
                <a:tab pos="898559" algn="l"/>
                <a:tab pos="3591720" algn="l"/>
              </a:tabLs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Životní minimum</a:t>
            </a:r>
          </a:p>
          <a:p>
            <a:pPr marL="285750" indent="-285750" algn="just">
              <a:buSzPct val="45000"/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Váha prvé nebo osamělé osoby v domácnosti (vyšší hranice hmotné nouze) x úspory z počtu u vícečetných domácností (nižší hranice hmotné nouze) </a:t>
            </a:r>
          </a:p>
          <a:p>
            <a:pPr marL="715963" indent="-285750" algn="just">
              <a:buSzPct val="45000"/>
              <a:buFont typeface="Wingdings" panose="05000000000000000000" pitchFamily="2" charset="2"/>
              <a:buChar char="§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pro jednotlivce: 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4  860 Kč</a:t>
            </a:r>
          </a:p>
          <a:p>
            <a:pPr marL="715963" indent="-285750" algn="just">
              <a:buSzPct val="45000"/>
              <a:buFont typeface="Wingdings" panose="05000000000000000000" pitchFamily="2" charset="2"/>
              <a:buChar char="§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pro první osobu v  domácnosti: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4 470 Kč</a:t>
            </a:r>
          </a:p>
          <a:p>
            <a:pPr marL="715963" indent="-285750" algn="just">
              <a:buSzPct val="45000"/>
              <a:buFont typeface="Wingdings" panose="05000000000000000000" pitchFamily="2" charset="2"/>
              <a:buChar char="§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pro druhou a další osobu v  domácnosti, která není nezaopatřeným dítětem: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4 040 Kč</a:t>
            </a:r>
          </a:p>
          <a:p>
            <a:pPr marL="715963" indent="-285750" algn="just">
              <a:buSzPct val="45000"/>
              <a:buFont typeface="Wingdings" panose="05000000000000000000" pitchFamily="2" charset="2"/>
              <a:buChar char="§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pro nezaopatřené dítě ve věku:</a:t>
            </a:r>
          </a:p>
          <a:p>
            <a:pPr marL="715963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do 6  let: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2 480 Kč</a:t>
            </a:r>
          </a:p>
          <a:p>
            <a:pPr marL="715963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6 až 15  let: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3 050 Kč</a:t>
            </a:r>
          </a:p>
          <a:p>
            <a:pPr marL="715963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15 až 26  let (nezaopatřené):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3 490 Kč</a:t>
            </a:r>
          </a:p>
          <a:p>
            <a:pPr marL="285750" indent="-285750" algn="just"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Životní minimum společně posuzovaných osob se stanoví jako součet jednotlivých částek ŽM, přičemž pořadí dospělých osob se stanoví dle jejich věku a jejich posuzování předchází posuzování nezaopatřených dětí.</a:t>
            </a:r>
          </a:p>
          <a:p>
            <a:pPr marL="285750" indent="-285750" algn="just"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 ŽM nezaopatřených dětí se výše stanoví dle věku, přičemž v den 6. a 15. narozenin se začínají počítat do další skupiny.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85123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3990" y="448944"/>
            <a:ext cx="10701865" cy="618045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Existenční minimum</a:t>
            </a:r>
          </a:p>
          <a:p>
            <a:pPr marL="28575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3 130 Kč</a:t>
            </a:r>
          </a:p>
          <a:p>
            <a:pPr marL="285750" lvl="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činí 65 % částky ŽM jednotlivé osoby, případně 70% ŽM první osoby v domácnosti společně posuzovaných osob.</a:t>
            </a:r>
          </a:p>
          <a:p>
            <a:pPr marL="285750" lvl="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existenční minimum je zavedeno jako motivační stimul v systému pomoci v hmotné nouzi, kde se rovná částce živobytí osoby, která nevyvíjí dostatečnou aktivitu ke změně svého nepříznivého stavu - týká se těch, kteří nejsou ochotni spolupracovat na změně své nepříznivé ekonomické a sociální situace</a:t>
            </a:r>
          </a:p>
          <a:p>
            <a:pPr marL="285750" lvl="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pro osoby pasivně setrvávající na dávkách v hmotné nouzi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Existenční minimum nelze použít u:</a:t>
            </a:r>
          </a:p>
          <a:p>
            <a:pPr marL="625475" lvl="0" indent="-285750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nezaopatřeného dítěte (nelze uvažovat o zajišťování základních potřeb na úrovni umožňující přežití vlastními silami)</a:t>
            </a:r>
          </a:p>
          <a:p>
            <a:pPr marL="625475" lvl="0" indent="-285750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poživatele starobního důchodu (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stíženost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podmínek pro zajišťování základních potřeb)</a:t>
            </a:r>
          </a:p>
          <a:p>
            <a:pPr marL="625475" lvl="0" indent="-285750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osoby invalidní ve třetím stupni</a:t>
            </a:r>
          </a:p>
          <a:p>
            <a:pPr marL="625475" lvl="0" indent="-285750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osoby starší 68  let</a:t>
            </a:r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B8EFE863-8D97-4A35-9B48-D1DEC58236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179417"/>
              </p:ext>
            </p:extLst>
          </p:nvPr>
        </p:nvGraphicFramePr>
        <p:xfrm>
          <a:off x="6160168" y="4445668"/>
          <a:ext cx="5654841" cy="2228116"/>
        </p:xfrm>
        <a:graphic>
          <a:graphicData uri="http://schemas.openxmlformats.org/drawingml/2006/table">
            <a:tbl>
              <a:tblPr/>
              <a:tblGrid>
                <a:gridCol w="2580774">
                  <a:extLst>
                    <a:ext uri="{9D8B030D-6E8A-4147-A177-3AD203B41FA5}">
                      <a16:colId xmlns:a16="http://schemas.microsoft.com/office/drawing/2014/main" val="4258074783"/>
                    </a:ext>
                  </a:extLst>
                </a:gridCol>
                <a:gridCol w="3074067">
                  <a:extLst>
                    <a:ext uri="{9D8B030D-6E8A-4147-A177-3AD203B41FA5}">
                      <a16:colId xmlns:a16="http://schemas.microsoft.com/office/drawing/2014/main" val="2423010839"/>
                    </a:ext>
                  </a:extLst>
                </a:gridCol>
              </a:tblGrid>
              <a:tr h="338224"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jednotlivec</a:t>
                      </a:r>
                      <a:endParaRPr lang="cs-CZ" sz="12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4 860</a:t>
                      </a:r>
                      <a:endParaRPr lang="cs-CZ" sz="12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935158"/>
                  </a:ext>
                </a:extLst>
              </a:tr>
              <a:tr h="338224"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2 dospělí</a:t>
                      </a:r>
                      <a:endParaRPr lang="cs-CZ" sz="12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4 470 + 4 040 = </a:t>
                      </a:r>
                      <a:r>
                        <a:rPr lang="cs-CZ" sz="1200" b="1" dirty="0">
                          <a:effectLst/>
                        </a:rPr>
                        <a:t>8 510</a:t>
                      </a:r>
                      <a:endParaRPr lang="cs-CZ" sz="12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390267"/>
                  </a:ext>
                </a:extLst>
              </a:tr>
              <a:tr h="338224"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1 dospělý, 1 dítě ve věku 5 let</a:t>
                      </a:r>
                      <a:endParaRPr lang="cs-CZ" sz="12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4 470 + 2 480 = </a:t>
                      </a:r>
                      <a:r>
                        <a:rPr lang="cs-CZ" sz="1200" b="1" dirty="0">
                          <a:effectLst/>
                        </a:rPr>
                        <a:t>6 950</a:t>
                      </a:r>
                      <a:endParaRPr lang="cs-CZ" sz="12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805591"/>
                  </a:ext>
                </a:extLst>
              </a:tr>
              <a:tr h="338224"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2 dospělí, 1 dítě ve věku 5 let</a:t>
                      </a:r>
                      <a:endParaRPr lang="cs-CZ" sz="120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4 470 + 4 040 + 2 480 = </a:t>
                      </a:r>
                      <a:r>
                        <a:rPr lang="cs-CZ" sz="1200" b="1" dirty="0">
                          <a:effectLst/>
                        </a:rPr>
                        <a:t>10 990</a:t>
                      </a:r>
                      <a:endParaRPr lang="cs-CZ" sz="12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193339"/>
                  </a:ext>
                </a:extLst>
              </a:tr>
              <a:tr h="338224"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</a:rPr>
                        <a:t>2 dospělí, 2 děti ve věku 8 a 16 let</a:t>
                      </a:r>
                      <a:endParaRPr lang="es-ES" sz="120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4 470 + 4 040 + 3 050 + 3 490 = 1</a:t>
                      </a:r>
                      <a:r>
                        <a:rPr lang="cs-CZ" sz="1200" b="1" dirty="0">
                          <a:effectLst/>
                        </a:rPr>
                        <a:t>5 050</a:t>
                      </a:r>
                      <a:endParaRPr lang="cs-CZ" sz="12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262288"/>
                  </a:ext>
                </a:extLst>
              </a:tr>
              <a:tr h="456466"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</a:rPr>
                        <a:t>2 dospělí, 3 děti ve věku 5, 8 a 16 let</a:t>
                      </a:r>
                      <a:endParaRPr lang="es-ES" sz="120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4 470 + 4 040 + 2 480 +3 050 + 3 490 = </a:t>
                      </a:r>
                      <a:r>
                        <a:rPr lang="cs-CZ" sz="1200" b="1" dirty="0">
                          <a:effectLst/>
                        </a:rPr>
                        <a:t>17 530</a:t>
                      </a:r>
                      <a:endParaRPr lang="cs-CZ" sz="12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201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12618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0" lvl="1" algn="l">
              <a:lnSpc>
                <a:spcPct val="100000"/>
              </a:lnSpc>
              <a:spcAft>
                <a:spcPts val="600"/>
              </a:spcAft>
              <a:tabLst>
                <a:tab pos="898559" algn="l"/>
                <a:tab pos="3591720" algn="l"/>
              </a:tabLs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Společně posuzované osoby pro ŽM a EM</a:t>
            </a:r>
          </a:p>
          <a:p>
            <a:pPr marL="0" lvl="1" algn="l">
              <a:lnSpc>
                <a:spcPct val="100000"/>
              </a:lnSpc>
              <a:spcAft>
                <a:spcPts val="600"/>
              </a:spcAft>
              <a:tabLst>
                <a:tab pos="898559" algn="l"/>
                <a:tab pos="3591720" algn="l"/>
              </a:tabLst>
            </a:pPr>
            <a:endParaRPr lang="cs-CZ" sz="16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rozšířený okruh společně posuzovaných osob na všechny, které spolu sdílejí jeden byt, pokud neprohlásí, že spolu nežijí trvale; rozšíření okruhu společně posuzovaných osob je v souladu s návrhem zákona o pomoci v hmotné nouzi; osoby žijící a hospodařící společně mají nižší životní náklady, než kdyby byly posuzovány samostatně:</a:t>
            </a:r>
          </a:p>
          <a:p>
            <a:pPr marL="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rodiče a nezletilé nezaopatřené děti,</a:t>
            </a:r>
          </a:p>
          <a:p>
            <a:pPr marL="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manželé nebo registrovaní partneři,</a:t>
            </a:r>
          </a:p>
          <a:p>
            <a:pPr marL="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rodiče a děti nezletilé zaopatřené nebo zletilé, pokud tyto děti s rodiči užívají byt a nejsou  posuzovány s  jinými osobami,</a:t>
            </a:r>
          </a:p>
          <a:p>
            <a:pPr marL="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jiné osoby společně užívající byt, pokud písemně neprohlásí, že spolu trvale nežijí a společně neuhrazují náklady na své potřeby</a:t>
            </a:r>
          </a:p>
          <a:p>
            <a:pPr marL="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osoby, které se přechodně, z důvodů soustavné přípravy na budoucí povolání, zdravotních (pobyt   v nemocnici) nebo pracovních (včetně dobrovolnické služby), zdržují mimo byt.</a:t>
            </a:r>
          </a:p>
          <a:p>
            <a:pPr marL="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 rodiče se považuje též osoba, které bylo nezaopatřené dítě svěřeno do péče nahrazující péči rodičů </a:t>
            </a:r>
          </a:p>
          <a:p>
            <a:pPr marL="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společně posuzovanými osobami nejsou osoby ve vazbě, ve výkonu trestu, v ústavních zařízeních a ve výkonu ochranného opatření zabezpečovací detence</a:t>
            </a:r>
          </a:p>
          <a:p>
            <a:pPr lvl="0" algn="l">
              <a:tabLst>
                <a:tab pos="898559" algn="l"/>
                <a:tab pos="3591720" algn="l"/>
              </a:tabLst>
            </a:pPr>
            <a:endParaRPr lang="cs-CZ" sz="1600" dirty="0"/>
          </a:p>
          <a:p>
            <a:pPr marL="285750" lvl="0" indent="-285750" algn="l">
              <a:buSzPct val="45000"/>
              <a:buFont typeface="Wingdings" panose="05000000000000000000" pitchFamily="2" charset="2"/>
              <a:buChar char="Ø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8616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258679"/>
            <a:ext cx="10701865" cy="6135348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marL="0" lvl="1" algn="l">
              <a:lnSpc>
                <a:spcPct val="100000"/>
              </a:lnSpc>
              <a:spcAft>
                <a:spcPts val="600"/>
              </a:spcAft>
              <a:tabLst>
                <a:tab pos="898559" algn="l"/>
                <a:tab pos="3591720" algn="l"/>
              </a:tabLst>
            </a:pPr>
            <a:r>
              <a:rPr lang="cs-CZ" sz="6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Započitatelné příjmy</a:t>
            </a:r>
          </a:p>
          <a:p>
            <a:pPr lvl="0" algn="just"/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Posuzování příjmů: s životním minimem (případně součtem jeho částek) se porovnávají všechny </a:t>
            </a: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čisté peněžní příjmy jednotlivce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nebo součet všech příjmů </a:t>
            </a: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společně posuzovaných osob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(z pracovní činnosti, z  podnikání, z  kapitálového majetku, z  pronájmu, důchody, dávky nemocenského pojištění, dávky státní sociální podpory a ostatní sociální dávky, podpory v nezaměstnanosti a při rekvalifikaci, výživné atd.) po odpočtu výdajů na jejich dosažení a po odpočtu pojistného na sociální a zdravotní pojištění a státní politiku zaměstnanosti s </a:t>
            </a: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výjimkou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příspěvku na bydlení, doplatku na bydlení a jednorázových sociálních dávek,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příjmů z prodeje nemovitostí a odstupného za uvolnění bytu použitých k úhradě nákladů na uspokojení bytové potřeby,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náhrady škody a finančních prostředků na odstranění následků živelní pohromy,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peněžní pomoci obětem trestné činnosti,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sociální výpomoci poskytované zaměstnavatelem,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podpory z  prostředků nadací a občanských sdružení,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stipendií,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odměn za darování krve a odběr jiných biologických materiálů z  lidského organismu,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daňového bonusu,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příspěvku na péči (v okruhu společně posuzovaných osob),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části příspěvku na úhradu potřeb dítěte, který náleží ze zdravotních důvodů,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příspěvku na mobilitu a příspěvku na zvláštní pomůcku,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zvláštního příspěvku k  důchodu pro účastníky národního boje za vznik a osvobození Československa,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příjmu plynoucího na základě rozhodnutí Evropského soudu pro lidská práva z  titulu spravedlivého zadostiučinění nebo z  titulu smírného urovnání záležitostí.</a:t>
            </a:r>
          </a:p>
          <a:p>
            <a:pPr lvl="0" algn="just">
              <a:buSzPct val="45000"/>
              <a:buFont typeface="StarSymbol"/>
              <a:buChar char="●"/>
              <a:tabLst>
                <a:tab pos="898559" algn="l"/>
                <a:tab pos="3591720" algn="l"/>
              </a:tabLst>
            </a:pPr>
            <a:endParaRPr lang="cs-CZ" dirty="0"/>
          </a:p>
          <a:p>
            <a:pPr marL="0" lvl="1" algn="l">
              <a:lnSpc>
                <a:spcPct val="100000"/>
              </a:lnSpc>
              <a:spcAft>
                <a:spcPts val="600"/>
              </a:spcAft>
              <a:tabLst>
                <a:tab pos="898559" algn="l"/>
                <a:tab pos="3591720" algn="l"/>
              </a:tabLst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9152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258679"/>
            <a:ext cx="10701865" cy="6135348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0" lvl="1" algn="l">
              <a:lnSpc>
                <a:spcPct val="80000"/>
              </a:lnSpc>
              <a:spcAft>
                <a:spcPts val="600"/>
              </a:spcAft>
              <a:tabLst>
                <a:tab pos="898559" algn="l"/>
                <a:tab pos="3591720" algn="l"/>
              </a:tabLs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Valorizace životního a existenčního minima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životní a existenční minimum je zvyšováno nařízením vlády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při zvyšování částek životního a existenčního minima se zachovává jejich reálná úroveň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vláda je zmocněna zvyšovat částky životního a existenčního minima od 1. ledna podle skutečného vývoje spotřebitelských cen, pokud nárůst nákladů na výživu a na ostatní základní osobní potřeby přesáhne ve stanoveném rozhodném období 5 %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částky životního a existenčního minima může vláda za mimořádných okolností zvýšit také mimo termín pravidelné valorizace</a:t>
            </a:r>
          </a:p>
          <a:p>
            <a:pPr marL="0" lvl="1" algn="l">
              <a:lnSpc>
                <a:spcPct val="80000"/>
              </a:lnSpc>
              <a:spcAft>
                <a:spcPts val="600"/>
              </a:spcAft>
              <a:tabLst>
                <a:tab pos="898559" algn="l"/>
                <a:tab pos="3591720" algn="l"/>
              </a:tabLst>
            </a:pPr>
            <a:endParaRPr lang="cs-CZ" sz="16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lvl="1" algn="l">
              <a:lnSpc>
                <a:spcPct val="80000"/>
              </a:lnSpc>
              <a:spcAft>
                <a:spcPts val="600"/>
              </a:spcAft>
              <a:tabLst>
                <a:tab pos="898559" algn="l"/>
                <a:tab pos="3591720" algn="l"/>
              </a:tabLst>
            </a:pPr>
            <a:endParaRPr lang="cs-CZ" sz="16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952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7"/>
            <a:ext cx="10607039" cy="116171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Organizační uspořádání systému SZ v ČR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8" y="1550006"/>
            <a:ext cx="10804134" cy="505060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45000"/>
            </a:pPr>
            <a:r>
              <a:rPr lang="cs-CZ" alt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Tři pilíře sociálního zabezpečení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AutoNum type="arabicPeriod"/>
            </a:pPr>
            <a:r>
              <a:rPr lang="cs-CZ" alt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pojištění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64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státem garantovaný systém pojištění </a:t>
            </a:r>
            <a:r>
              <a:rPr 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 účinnou ochranou společnosti jako celku proti rizikům, jež jsou ze své povahy kolektivní (riziko nezaměstnanosti obvykle roste pro celé skupiny lidí, společnost stárne jako celek, atp.)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 systému pojištění platí </a:t>
            </a:r>
            <a:r>
              <a:rPr lang="cs-CZ" sz="64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princip ekvivalence</a:t>
            </a:r>
            <a:r>
              <a:rPr 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dávky odpovídají příspěvkům do systému a jsou nárokem odvozeným z účasti na platbě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vztah mezi odloženou spotřebou (pojistné) a mírou zajištění v budoucnu (dávka)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odkládání současných prostředků na budoucí nejistou událost, spojeno s ochranou před sociálními riziky</a:t>
            </a:r>
          </a:p>
          <a:p>
            <a:pPr marL="717550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altLang="cs-CZ" sz="64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důchodové:</a:t>
            </a: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 invalidní, starobní, pozůstalostní</a:t>
            </a:r>
          </a:p>
          <a:p>
            <a:pPr marL="717550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altLang="cs-CZ" sz="64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penzijní doplňkové připojištění</a:t>
            </a:r>
          </a:p>
          <a:p>
            <a:pPr marL="717550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altLang="cs-CZ" sz="64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nemocenské:</a:t>
            </a: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peněžitá pomoc v mateřství, vyrovnávací příspěvek v těhotenství a mateřství, nemocenské, ošetřovné, dlouhodobé ošetřovné, otcovská poporodní péče</a:t>
            </a:r>
          </a:p>
          <a:p>
            <a:pPr marL="717550" algn="just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cs-CZ" altLang="cs-CZ" sz="64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systém hmotného zabezpečení uchazečů o zaměstnání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zajištění sociálních potřeb občanů v případě předvídatelných rizik spojených se ztrátou příjmu z výdělečné činnosti v různých případech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prostředky jdou do pojistného fondu, v případě naplnění rizika (sociální události) je pak vyplácena dávka podle předchozích příspěvků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51873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6"/>
            <a:ext cx="10607039" cy="90967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Kontrolní úkoly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401680"/>
            <a:ext cx="10701865" cy="5248502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1. Popište průběh redistribuce v rámci jednotlivých os v systému sociálního pojištění.</a:t>
            </a:r>
          </a:p>
          <a:p>
            <a:pPr algn="just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2. Pokuste se popsat rozdíl ve filosofii poskytování testovaných a netestovaných dávek v rámci SSP.</a:t>
            </a:r>
          </a:p>
          <a:p>
            <a:pPr algn="just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3. Jaké formy sociální pomoci rozlišujeme? Uveďte příklady-situace pro použití jednotlivých forem sociální pomoci, zdůvodněte jak v dané situaci je vhodná příslušná forma sociální pomoci.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9480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6153372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20000"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 systému probíhá redistribuce zdrojů podle několika os: </a:t>
            </a: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osa mezigenerační, osa podle rodu (muži-ženy), osa vertikální (podle příjmu a majetku), osa horizontální (osa podle postavení na trhu práce)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 výrazem </a:t>
            </a: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sociální odpovědnosti občanů k sobě a své rodině 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 nejvhodnější způsob zajištění potřeb občanů v případě ztráty příjmu z výdělečné činnosti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sociální situace vyžadující </a:t>
            </a: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dlouhodobější zajištění 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 případ: </a:t>
            </a:r>
            <a:r>
              <a:rPr lang="cs-CZ" sz="17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stáří x invalidity x ovdovění x osiření  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sociální události s potřebou </a:t>
            </a: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relativně krátkodobého zajištění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cs-CZ" sz="17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dočasná pracovní neschopnost x karanténa x ošetřování člena rodiny x těhotenství a mateřství x ztráta zaměstnání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systém sociálního pojištění vychází z </a:t>
            </a: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koncepce tzv. sociálních rizik 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tj. rizik (šancí), že nastane nějaká pro jedince či rodinu nepříznivá sociální událost.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 možné rozlišit </a:t>
            </a: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dvě obecné roviny rizik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</a:p>
          <a:p>
            <a:pPr marL="285750" indent="-28575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kolektivní rizika 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jsou podobná pro lidi ve stejné životní situaci, týkají se většiny lidí (např. finanční zajištění ve stáří), lidé tato rizika sdílejí</a:t>
            </a:r>
          </a:p>
          <a:p>
            <a:pPr marL="285750" indent="-28575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individuální rizika 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lidé jsou příliš odlišní na to, aby byla rizika podobná, týkají se konkrétních osob a skupin</a:t>
            </a:r>
            <a:r>
              <a:rPr lang="pt-BR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cs-CZ" sz="17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AutoNum type="arabicPeriod"/>
            </a:pPr>
            <a:r>
              <a:rPr lang="cs-CZ" sz="17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Esping</a:t>
            </a:r>
            <a:r>
              <a:rPr lang="cs-CZ" sz="17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-Andersen (1999) definuje 3 typy rizik: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vyplývající ze životního cyklu – 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(stáří, nemoc, úraz, ztráta živitele, invalidita...); mohou být důsledkem pracovního uplatnění či změn v institucích rodiny (rodina je méně schopná poskytovat sociální ochranu)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rizika na základě příslušnosti ke třídě – 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největší problémy s nejnižší, nekvalifikovanou třídou, často nezaměstnaní, nestálé zaměstnání...), bezdomovci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mezi-generační rizika – 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 posledním období narůstá jejich význam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5863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6153372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státem garantovaný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 systém pojištění je účinnou ochranou společnosti jako celku proti rizikům, jež jsou ze své </a:t>
            </a: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povahy kolektivní 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(riziko nezaměstnanosti obvykle roste pro celé skupiny lidí, společnost stárne jako celek, atp.)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je obvyklé doplňovat systém povinného kolektivního pojištění </a:t>
            </a: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dobrovolnými doplňkovými systémy 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pojištění soukromého a dobrovolného kolektivního (zaměstnaneckého) pojištění, jež dávají možnost doplnit si individuálně či kolektivně výši (rozsah) ochrany proti specifickému riziku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tři druhy pojištění:	</a:t>
            </a: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nemocenské pojištění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			důchodové pojištění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			pojištění pro případ nezaměstnanosti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9969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626165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financování systému</a:t>
            </a:r>
          </a:p>
          <a:p>
            <a:pPr marL="714375" indent="-354013" algn="l">
              <a:buFont typeface="Arial" panose="020B0604020202020204" pitchFamily="34" charset="0"/>
              <a:buChar char="•"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 pojistného placeného zaměstnancem, zaměstnavatelem, OSVČ</a:t>
            </a:r>
          </a:p>
          <a:p>
            <a:pPr marL="714375" indent="-354013" algn="l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průběžné přispívání či spoření, průběžnou výplatou či kapitalizací pojistného – příspěvky jsou</a:t>
            </a:r>
          </a:p>
          <a:p>
            <a:pPr marL="714375" indent="-354013" algn="l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součástí odvodů z příjmů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forma realizace</a:t>
            </a:r>
          </a:p>
          <a:p>
            <a:pPr marL="714375" indent="-354013" algn="l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existují tři typy sociálního pojištění: povinné státní (veřejné) pojištění, pojištění okruhu osob podle povolání (podnikové, resortní, odborové) a soukromé pojištění (připojištění)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podmínky nároku</a:t>
            </a:r>
          </a:p>
          <a:p>
            <a:pPr marL="714375" indent="-354013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nejčastěji je kritériem určité období předchozího přispívání v rozhodném období a výše příspěvku má většinou vliv na výši dávky, je zde ale uplatňováno i kritérium redistribuce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výhody systému</a:t>
            </a:r>
          </a:p>
          <a:p>
            <a:pPr marL="714375" indent="-354013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přehlednější hospodaření</a:t>
            </a:r>
          </a:p>
          <a:p>
            <a:pPr marL="714375" indent="-354013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mohou zde být zahrnuti i lidé, které by soukromý subjekt proti určitému riziku nikdy nepojistil (příliš velké riziko), nebo kteří by si jinou formu zajištění nemohli z finančních důvodů dovolit (solidarita)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možné nevýhody</a:t>
            </a:r>
          </a:p>
          <a:p>
            <a:pPr marL="714375" indent="-354013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výrazně zvyšuje cenu práce a obtížně pokrývá 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marginalizované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kategorie</a:t>
            </a:r>
          </a:p>
          <a:p>
            <a:pPr marL="714375" indent="-354013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často drahá administrace a transakční náklady (např. platy pojišťovacích agentů) </a:t>
            </a:r>
          </a:p>
          <a:p>
            <a:pPr marL="714375" indent="-354013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rizika, která nejsou v těchto systémech zahrnuta (např. ztráta bydlení, zajištění osobní péče ve stáří) ► zahrnování dalších rizik bývá bouřlivě diskutováno (jsou zahrnována jen výjimečně)</a:t>
            </a:r>
          </a:p>
          <a:p>
            <a:pPr marL="714375" indent="-354013" algn="just">
              <a:buFont typeface="Arial" panose="020B0604020202020204" pitchFamily="34" charset="0"/>
              <a:buChar char="•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8758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626165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</a:pPr>
            <a:r>
              <a:rPr lang="cs-CZ" alt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typy sociálního pojištění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povinné základní veřejné pojištění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zpravidla povinné, veřejně spravované a poskytované, brání před chudobou a ohrožením života, zajišťuje základní životní standard ► uplatňuje se princip občanské solidarity: hlavně tzv. základní penze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veřejné pojištění odvozené od předchozího příjmu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pojištění odváděné procentuálně z výše mezd, odvádí jak zaměstnavatel za zaměstnance, tak zaměstnanec sám ► výše dávky je pak různá při různých hranicích příjmů: hlavně nemocenské pojištění, důchodové pojištění nad rámec základního, pojištění na nezaměstnanost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soukromé povinné zaměstnanecké pojištění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např. důchodové pojištění v korporativních systémech (Nizozemí, Švýcarsko) ► nahrazuje či doplňuje příjem k základní penzi ► je vázáno na pracovní poměr v podniku nebo na práci v určitém odvětví ► jsou spravováno zaměstnavatelem nebo odbory ► při skončení pracovního poměru se může vybrat nebo je mu v důchodu vypláceno podle naspořeného příspěvku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soukromé povinné individuální pojištění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povinné či povinně dobrovolné: např. pojišťovací fondy (možnost zvolit si fond) ► počítá s celoživotní kapitalizací prostředků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dobrovolné soukromé individuální pojištění – spoření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 ČR např. penzijní připojištění se státním příspěvkem + je i daňové zvýhodnění ► může být i s příspěvkem zaměstnavatele ► stát stanovuje podmínky pro správu fondu a vykonává dozor nad penzijními pojišťovnami ► prostředky nejsou účelově vázané</a:t>
            </a:r>
          </a:p>
          <a:p>
            <a:pPr algn="just">
              <a:lnSpc>
                <a:spcPct val="7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7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8294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2. Státní sociální podpora</a:t>
            </a:r>
          </a:p>
          <a:p>
            <a:pPr marL="176213" indent="-176213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sociální situace uznané na základě </a:t>
            </a:r>
            <a:r>
              <a:rPr lang="cs-CZ" alt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společenského konsenzu za zřetele hodné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, kdy je účelné rodinu (převážně rodinu s dětmi) podpořit</a:t>
            </a:r>
          </a:p>
          <a:p>
            <a:pPr marL="176213" indent="-176213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situace, které vedou ke </a:t>
            </a:r>
            <a:r>
              <a:rPr lang="cs-CZ" alt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zvýšení nákladů zpravidla tam, kde sociální pojištění nevyhovuje 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– narození dítěte, péče rodičů o dítě v raném stádiu, výchova po celou dobu přípravy na povolání - princip nejširší celospolečenské solidarity</a:t>
            </a:r>
          </a:p>
          <a:p>
            <a:pPr marL="176213" indent="-176213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svébytný ucelený systém peněžitých dávek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určených k podpoře osob v obtížné sociální situaci, především nízkopříjmových rodin s nezaopatřenými dětmi</a:t>
            </a:r>
          </a:p>
          <a:p>
            <a:pPr marL="176213" lvl="0" indent="-176213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princip solidarity 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 od bezdětných rodin k rodinám s dětmi x od </a:t>
            </a:r>
            <a:r>
              <a:rPr lang="cs-CZ" sz="16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vysokopříjmových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rodin k nízkopříjmovým</a:t>
            </a:r>
          </a:p>
          <a:p>
            <a:pPr marL="176213" lvl="0" indent="-176213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 druhy dávek 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na 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jednorázové či opakované sociální situace -  příspěvek na zákonem uznanou událost</a:t>
            </a:r>
            <a:endParaRPr lang="cs-CZ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34988" indent="-285750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horizontální 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► většina z dávek je vázána na péči o nezaopatřené dítě (univerzální nárokový příjem každého dítěte - netestované dávky) – rodičovský příspěvek, pohřebné (nezávislé na příjmu)</a:t>
            </a:r>
          </a:p>
          <a:p>
            <a:pPr marL="534988" indent="-285750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vertikální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► podmínkou nároku může být navíc nedostatečný příjem, který se pravidelně zjišťuje (testované dávky) - 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přídavek na dítě, příspěvek na bydlení, porodné (závislé na příjmu)</a:t>
            </a:r>
            <a:endParaRPr lang="cs-CZ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3239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176213" indent="-1762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financování sytému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jednotlivé dávky jsou financovány z daní (rozpočtu) a vypláceny Úřadem práce, dávka není vázána na odvody příspěvků z pracovního příjmu</a:t>
            </a:r>
          </a:p>
          <a:p>
            <a:pPr marL="176213" indent="-1762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podmínky nároku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tento typ dávek je nejčastěji vyplácen na základě toho, že událost nastala, anebo trvá (univerzální občanský princip), někdy je doplněno také o kritérium potřebnosti</a:t>
            </a:r>
          </a:p>
          <a:p>
            <a:pPr marL="176213" indent="-1762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forma realizace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dávky jsou vypláceny přes úřady práce</a:t>
            </a:r>
          </a:p>
          <a:p>
            <a:pPr marL="176213" indent="-1762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možné nevýhody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někdy podpora nemusí stačit (je-li nízká), někdy podpora neúměrně administrativně zatěžuje systém (dokládání událostí)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může docházet ke zneužívání dávek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 v některých případech výše dávek neřeší situaci klienta</a:t>
            </a:r>
          </a:p>
        </p:txBody>
      </p:sp>
    </p:spTree>
    <p:extLst>
      <p:ext uri="{BB962C8B-B14F-4D97-AF65-F5344CB8AC3E}">
        <p14:creationId xmlns:p14="http://schemas.microsoft.com/office/powerpoint/2010/main" val="1291078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cs-CZ" sz="17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3. Sociální pomoc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dříve 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označováno také jako </a:t>
            </a: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systém sociální péče</a:t>
            </a:r>
            <a:endParaRPr lang="cs-CZ" altLang="cs-CZ" sz="1600" u="sng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stav, kdy se občan dostal do špatné situace, </a:t>
            </a:r>
            <a:r>
              <a:rPr lang="cs-CZ" alt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není schopen ji sám vlastními silami vyřešit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, není pojištěn a nesplnil podmínky nároku na státní zaopatření 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obtížné sociální situace </a:t>
            </a:r>
            <a:r>
              <a:rPr lang="cs-CZ" alt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stavu hmotné nouze a sociální nouze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, které občan není schopen řešit sám nebo s pomocí rodiny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snaha poskytnout nezbytné zabezpečení a </a:t>
            </a:r>
            <a:r>
              <a:rPr lang="cs-CZ" alt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zamezit pádu do chudoby 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– výraz </a:t>
            </a:r>
            <a:r>
              <a:rPr lang="cs-CZ" alt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sociální solidarity 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x individualizovaná aplikace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nejedná se pouze o redistribuci finančních prostředků, ale jsou </a:t>
            </a:r>
            <a:r>
              <a:rPr lang="cs-CZ" alt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poskytovány i věcné dávky a sociální služby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moderní SP musí vycházet z těchto zásad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: demonopolizace SP, decentralizace státní sociální správy, demokratizace sociální správy, změna objektů SP, 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pluralizace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forem (nástrojů) SP, humanizace prostředků SP, přiměřenost SP sociálně potřebným, personifikace SP, profesionalizace SP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179568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SP zajišťuje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zabezpečení základních životních potřeb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(biologických, psychických a sociálních) občanům, kteří se nacházejí v obtížné sociální situaci a z objektivních nebo subjektivních důvodů si tyto potřeby nejsou schopni zabezpečit vlastním přičiněním ani s pomocí rodiny.</a:t>
            </a:r>
          </a:p>
          <a:p>
            <a:pPr algn="just">
              <a:buFont typeface="Wingdings" panose="05000000000000000000" pitchFamily="2" charset="2"/>
              <a:buChar char="v"/>
              <a:tabLst>
                <a:tab pos="179568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SP je formou pomoci osobám s nedostatečnými příjmy,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motivující tyto osoby k aktivní snaze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zajistit si prostředky k uspokojení životních potřeb, za předpokladu, že každá osoba, která pracuje, se musí mít lépe než ta, která nepracuje, popřípadě se práci vyhýbá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cs-CZ" altLang="cs-CZ" sz="1700" u="sng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514060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3440</Words>
  <Application>Microsoft Office PowerPoint</Application>
  <PresentationFormat>Širokoúhlá obrazovka</PresentationFormat>
  <Paragraphs>224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9" baseType="lpstr">
      <vt:lpstr>Arial</vt:lpstr>
      <vt:lpstr>Calibri</vt:lpstr>
      <vt:lpstr>Calibri Light</vt:lpstr>
      <vt:lpstr>Century Gothic</vt:lpstr>
      <vt:lpstr>Lohit Hindi</vt:lpstr>
      <vt:lpstr>StarSymbol</vt:lpstr>
      <vt:lpstr>Verdana</vt:lpstr>
      <vt:lpstr>Wingdings</vt:lpstr>
      <vt:lpstr>Motiv Office</vt:lpstr>
      <vt:lpstr>  4. Tři systémy sociální ochrany; životní a existenční minimum </vt:lpstr>
      <vt:lpstr>       Organizační uspořádání systému SZ v ČR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Životní a existenční minimum</vt:lpstr>
      <vt:lpstr>Prezentace aplikace PowerPoint</vt:lpstr>
      <vt:lpstr>Prezentace aplikace PowerPoint</vt:lpstr>
      <vt:lpstr>Prezentace aplikace PowerPoint</vt:lpstr>
      <vt:lpstr>       Částky životního a existenčního minima</vt:lpstr>
      <vt:lpstr>Prezentace aplikace PowerPoint</vt:lpstr>
      <vt:lpstr>Prezentace aplikace PowerPoint</vt:lpstr>
      <vt:lpstr>Prezentace aplikace PowerPoint</vt:lpstr>
      <vt:lpstr>Prezentace aplikace PowerPoint</vt:lpstr>
      <vt:lpstr>       Kontrolní úkoly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Vymezení sociálního zabezpečení jako součásti sociální politiky</dc:title>
  <dc:creator>Trbola Robert</dc:creator>
  <cp:lastModifiedBy>Robert Trbola</cp:lastModifiedBy>
  <cp:revision>33</cp:revision>
  <dcterms:created xsi:type="dcterms:W3CDTF">2021-02-09T14:44:12Z</dcterms:created>
  <dcterms:modified xsi:type="dcterms:W3CDTF">2023-02-23T14:39:12Z</dcterms:modified>
</cp:coreProperties>
</file>