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88" r:id="rId5"/>
    <p:sldId id="289" r:id="rId6"/>
    <p:sldId id="286" r:id="rId7"/>
    <p:sldId id="264" r:id="rId8"/>
    <p:sldId id="297" r:id="rId9"/>
    <p:sldId id="287" r:id="rId10"/>
    <p:sldId id="285" r:id="rId11"/>
    <p:sldId id="259" r:id="rId12"/>
    <p:sldId id="298" r:id="rId13"/>
    <p:sldId id="262" r:id="rId14"/>
    <p:sldId id="272" r:id="rId15"/>
    <p:sldId id="299" r:id="rId16"/>
    <p:sldId id="300" r:id="rId17"/>
    <p:sldId id="284" r:id="rId18"/>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09.03.2023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09.03.2023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starobní důchod</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 – dobrovolný; doplňkové penzijní spoření </a:t>
            </a:r>
            <a:endParaRPr lang="cs-CZ" altLang="cs-CZ" sz="1600" dirty="0">
              <a:solidFill>
                <a:srgbClr val="C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pilíř stávajícího důchodového systému již od roku 1994.</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DPS vzniká na základě </a:t>
            </a:r>
            <a:r>
              <a:rPr lang="cs-CZ" altLang="cs-CZ" sz="1600" b="1" dirty="0">
                <a:latin typeface="Verdana" panose="020B0604030504040204" pitchFamily="34" charset="0"/>
                <a:ea typeface="Verdana" panose="020B0604030504040204" pitchFamily="34" charset="0"/>
              </a:rPr>
              <a:t>smlouvy o doplňkovém penzijním spoření </a:t>
            </a:r>
            <a:r>
              <a:rPr lang="cs-CZ" altLang="cs-CZ" sz="1600" dirty="0">
                <a:latin typeface="Verdana" panose="020B0604030504040204" pitchFamily="34" charset="0"/>
                <a:ea typeface="Verdana" panose="020B0604030504040204" pitchFamily="34" charset="0"/>
              </a:rPr>
              <a:t>mezi účastníkem a penzijní společností dnem stanoveným v této smlouvě - s jednou penzijní společností může účastník uzavřít pouze jednu smlouvu o doplňkovém penzijním spoření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možno být od narození (změna v roce 2016, do té doby až od 18 let)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dobrovolný finanční produkt ve formě doplňkového penzijního spoření (dříve označován jako penzijní připojištění do 31. 11. 2012)</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občané se aktivně podílí podle individuální situace na </a:t>
            </a:r>
            <a:r>
              <a:rPr lang="cs-CZ" altLang="cs-CZ" sz="1600" b="1" dirty="0">
                <a:latin typeface="Verdana" panose="020B0604030504040204" pitchFamily="34" charset="0"/>
                <a:ea typeface="Verdana" panose="020B0604030504040204" pitchFamily="34" charset="0"/>
                <a:cs typeface="DejaVu Sans"/>
              </a:rPr>
              <a:t>zabezpečení své budoucnosti formou spoření </a:t>
            </a:r>
            <a:r>
              <a:rPr lang="cs-CZ" altLang="cs-CZ" sz="1600" dirty="0">
                <a:latin typeface="Verdana" panose="020B0604030504040204" pitchFamily="34" charset="0"/>
                <a:ea typeface="Verdana" panose="020B0604030504040204" pitchFamily="34" charset="0"/>
                <a:cs typeface="DejaVu Sans"/>
              </a:rPr>
              <a:t>se státním nebo zaměstnaneckým příspěvkem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správce peněžních prostředků </a:t>
            </a:r>
            <a:r>
              <a:rPr lang="cs-CZ" altLang="cs-CZ" sz="1600" dirty="0">
                <a:latin typeface="Verdana" panose="020B0604030504040204" pitchFamily="34" charset="0"/>
                <a:ea typeface="Verdana" panose="020B0604030504040204" pitchFamily="34" charset="0"/>
                <a:cs typeface="Arial" panose="020B0604020202020204" pitchFamily="34" charset="0"/>
              </a:rPr>
              <a:t>od 1. 1. 2013 soukromá penzijní společnost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prostřednictvím vlastního příspěvku účastníka, příspěvku státu (</a:t>
            </a:r>
            <a:r>
              <a:rPr lang="cs-CZ" altLang="cs-CZ" sz="1600" dirty="0">
                <a:latin typeface="Verdana" panose="020B0604030504040204" pitchFamily="34" charset="0"/>
                <a:ea typeface="Verdana" panose="020B0604030504040204" pitchFamily="34" charset="0"/>
              </a:rPr>
              <a:t>při příspěvku alespoň 300 Kč - státní příspěvek představuje </a:t>
            </a:r>
            <a:r>
              <a:rPr lang="cs-CZ" altLang="cs-CZ" sz="1600" b="1" dirty="0">
                <a:latin typeface="Verdana" panose="020B0604030504040204" pitchFamily="34" charset="0"/>
                <a:ea typeface="Verdana" panose="020B0604030504040204" pitchFamily="34" charset="0"/>
              </a:rPr>
              <a:t>státní dotaci do systému </a:t>
            </a:r>
            <a:r>
              <a:rPr lang="cs-CZ" altLang="cs-CZ" sz="1600" dirty="0">
                <a:latin typeface="Verdana" panose="020B0604030504040204" pitchFamily="34" charset="0"/>
                <a:ea typeface="Verdana" panose="020B0604030504040204" pitchFamily="34" charset="0"/>
              </a:rPr>
              <a:t>a současně zvyšuje pravomoc státních orgánů kontrolovat činnosti penzijních fondů)</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případně příspěvku zaměstnavatele, daňové odpočty (</a:t>
            </a:r>
            <a:r>
              <a:rPr lang="cs-CZ" altLang="cs-CZ" sz="1600" dirty="0">
                <a:latin typeface="Verdana" panose="020B0604030504040204" pitchFamily="34" charset="0"/>
                <a:ea typeface="Verdana" panose="020B0604030504040204" pitchFamily="34" charset="0"/>
              </a:rPr>
              <a:t>státní podpora)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nad určitou výši příspěvku odečitatelné od základu daně z příjmu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ukončení účasti v pilíři prostřednictvím výpovědi smlouvy za daných pravidel</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dědění naspořených prostředků je možné</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Starobní důchod</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Ø"/>
              <a:defRPr/>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a:t>
            </a: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získání potřebné doby pojištění (35 let) a </a:t>
            </a:r>
            <a:endParaRPr lang="cs-CZ" altLang="cs-CZ" sz="1700"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dosažení určité věkové hranice (tj. věku 65 let)</a:t>
            </a:r>
          </a:p>
          <a:p>
            <a:pPr>
              <a:spcAft>
                <a:spcPts val="600"/>
              </a:spcAft>
              <a:defRPr/>
            </a:pPr>
            <a:r>
              <a:rPr lang="cs-CZ" altLang="cs-CZ" sz="17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Parametry výpočtu důchodu přiznaných od 1. 1. 2023 </a:t>
            </a:r>
          </a:p>
          <a:p>
            <a:pPr algn="just">
              <a:lnSpc>
                <a:spcPct val="100000"/>
              </a:lnSpc>
              <a:spcBef>
                <a:spcPct val="0"/>
              </a:spcBef>
              <a:spcAft>
                <a:spcPts val="600"/>
              </a:spcAft>
              <a:buFont typeface="Wingdings" pitchFamily="2" charset="2"/>
              <a:buChar char="Ø"/>
              <a:defRPr/>
            </a:pPr>
            <a:r>
              <a:rPr lang="cs-CZ" altLang="cs-CZ" sz="1700" b="1" dirty="0">
                <a:solidFill>
                  <a:srgbClr val="000000"/>
                </a:solidFill>
                <a:latin typeface="Verdana" panose="020B0604030504040204" pitchFamily="34" charset="0"/>
                <a:ea typeface="Verdana" panose="020B0604030504040204" pitchFamily="34" charset="0"/>
                <a:cs typeface="DejaVu Sans"/>
              </a:rPr>
              <a:t>výše </a:t>
            </a:r>
            <a:r>
              <a:rPr lang="cs-CZ" altLang="cs-CZ" sz="1700" b="1" u="sng" dirty="0">
                <a:solidFill>
                  <a:srgbClr val="000000"/>
                </a:solidFill>
                <a:latin typeface="Verdana" panose="020B0604030504040204" pitchFamily="34" charset="0"/>
                <a:ea typeface="Verdana" panose="020B0604030504040204" pitchFamily="34" charset="0"/>
                <a:cs typeface="DejaVu Sans"/>
              </a:rPr>
              <a:t>základní výměry </a:t>
            </a:r>
            <a:r>
              <a:rPr lang="cs-CZ" altLang="cs-CZ" sz="1700" b="1" dirty="0">
                <a:solidFill>
                  <a:srgbClr val="000000"/>
                </a:solidFill>
                <a:latin typeface="Verdana" panose="020B0604030504040204" pitchFamily="34" charset="0"/>
                <a:ea typeface="Verdana" panose="020B0604030504040204" pitchFamily="34" charset="0"/>
                <a:cs typeface="DejaVu Sans"/>
              </a:rPr>
              <a:t>důchodu činí </a:t>
            </a:r>
            <a:r>
              <a:rPr lang="cs-CZ" altLang="cs-CZ" sz="1700" b="1" dirty="0">
                <a:solidFill>
                  <a:srgbClr val="C00000"/>
                </a:solidFill>
                <a:latin typeface="Verdana" panose="020B0604030504040204" pitchFamily="34" charset="0"/>
                <a:ea typeface="Verdana" panose="020B0604030504040204" pitchFamily="34" charset="0"/>
                <a:cs typeface="DejaVu Sans"/>
              </a:rPr>
              <a:t>4 040 Kč </a:t>
            </a:r>
            <a:r>
              <a:rPr lang="cs-CZ" altLang="cs-CZ" sz="1700" dirty="0">
                <a:latin typeface="Verdana" panose="020B0604030504040204" pitchFamily="34" charset="0"/>
                <a:ea typeface="Verdana" panose="020B0604030504040204" pitchFamily="34" charset="0"/>
                <a:cs typeface="DejaVu Sans"/>
              </a:rPr>
              <a:t>(pro rok 2023)</a:t>
            </a: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rozhodné období, za něž se zjišťují výdělky pro výpočet důchodu, zahrnuje roky 1986 až 2021;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redukční hranice pro stanovení výpočtového základu jsou I. hranice </a:t>
            </a:r>
            <a:r>
              <a:rPr lang="cs-CZ" sz="1700" b="1" dirty="0">
                <a:solidFill>
                  <a:srgbClr val="C00000"/>
                </a:solidFill>
                <a:latin typeface="Verdana" panose="020B0604030504040204" pitchFamily="34" charset="0"/>
                <a:ea typeface="Verdana" panose="020B0604030504040204" pitchFamily="34" charset="0"/>
              </a:rPr>
              <a:t>17 743 Kč </a:t>
            </a:r>
            <a:r>
              <a:rPr lang="cs-CZ" altLang="cs-CZ" sz="1700" dirty="0">
                <a:solidFill>
                  <a:srgbClr val="000000"/>
                </a:solidFill>
                <a:latin typeface="Verdana" panose="020B0604030504040204" pitchFamily="34" charset="0"/>
                <a:ea typeface="Verdana" panose="020B0604030504040204" pitchFamily="34" charset="0"/>
                <a:cs typeface="DejaVu Sans"/>
              </a:rPr>
              <a:t>a II. hranice </a:t>
            </a:r>
            <a:r>
              <a:rPr lang="cs-CZ" sz="1700" b="1" dirty="0">
                <a:solidFill>
                  <a:srgbClr val="C00000"/>
                </a:solidFill>
                <a:latin typeface="Verdana" panose="020B0604030504040204" pitchFamily="34" charset="0"/>
                <a:ea typeface="Verdana" panose="020B0604030504040204" pitchFamily="34" charset="0"/>
              </a:rPr>
              <a:t>161 296 </a:t>
            </a:r>
            <a:r>
              <a:rPr lang="cs-CZ" altLang="cs-CZ" sz="1700" b="1" dirty="0">
                <a:solidFill>
                  <a:srgbClr val="C00000"/>
                </a:solidFill>
                <a:latin typeface="Verdana" panose="020B0604030504040204" pitchFamily="34" charset="0"/>
                <a:ea typeface="Verdana" panose="020B0604030504040204" pitchFamily="34" charset="0"/>
              </a:rPr>
              <a:t>Kč</a:t>
            </a:r>
            <a:r>
              <a:rPr lang="cs-CZ" altLang="cs-CZ" sz="1700" b="1" dirty="0">
                <a:solidFill>
                  <a:srgbClr val="C00000"/>
                </a:solidFill>
                <a:latin typeface="Verdana" panose="020B0604030504040204" pitchFamily="34" charset="0"/>
                <a:ea typeface="Verdana" panose="020B0604030504040204" pitchFamily="34" charset="0"/>
                <a:cs typeface="DejaVu Sans"/>
              </a:rPr>
              <a:t>; </a:t>
            </a:r>
            <a:r>
              <a:rPr lang="cs-CZ" altLang="cs-CZ" sz="1700" dirty="0">
                <a:latin typeface="Verdana" panose="020B0604030504040204" pitchFamily="34" charset="0"/>
                <a:ea typeface="Verdana" panose="020B0604030504040204" pitchFamily="34" charset="0"/>
              </a:rPr>
              <a:t>(pro rok 2023)</a:t>
            </a:r>
          </a:p>
          <a:p>
            <a:pPr algn="just">
              <a:lnSpc>
                <a:spcPct val="100000"/>
              </a:lnSpc>
              <a:spcBef>
                <a:spcPct val="0"/>
              </a:spcBef>
              <a:spcAft>
                <a:spcPts val="600"/>
              </a:spcAft>
              <a:buFont typeface="Wingdings" pitchFamily="2" charset="2"/>
              <a:buChar char="Ø"/>
              <a:defRPr/>
            </a:pPr>
            <a:r>
              <a:rPr lang="cs-CZ" altLang="cs-CZ" sz="1700" b="1" u="sng" dirty="0">
                <a:solidFill>
                  <a:srgbClr val="000000"/>
                </a:solidFill>
                <a:latin typeface="Verdana" panose="020B0604030504040204" pitchFamily="34" charset="0"/>
                <a:ea typeface="Verdana" panose="020B0604030504040204" pitchFamily="34" charset="0"/>
                <a:cs typeface="DejaVu Sans"/>
              </a:rPr>
              <a:t>procentní výměr</a:t>
            </a:r>
            <a:r>
              <a:rPr lang="cs-CZ" altLang="cs-CZ" sz="1700" b="1" dirty="0">
                <a:solidFill>
                  <a:srgbClr val="000000"/>
                </a:solidFill>
                <a:latin typeface="Verdana" panose="020B0604030504040204" pitchFamily="34" charset="0"/>
                <a:ea typeface="Verdana" panose="020B0604030504040204" pitchFamily="34" charset="0"/>
                <a:cs typeface="DejaVu Sans"/>
              </a:rPr>
              <a:t>a důchodu činí za každý celý rok důchodového pojištění získaný do doby nároku na důchod 1,5 %</a:t>
            </a:r>
            <a:r>
              <a:rPr lang="cs-CZ" altLang="cs-CZ" sz="1700" dirty="0">
                <a:solidFill>
                  <a:srgbClr val="000000"/>
                </a:solidFill>
                <a:latin typeface="Verdana" panose="020B0604030504040204" pitchFamily="34" charset="0"/>
                <a:ea typeface="Verdana" panose="020B0604030504040204" pitchFamily="34" charset="0"/>
                <a:cs typeface="DejaVu Sans"/>
              </a:rPr>
              <a:t> výpočtového základu. Výpočtový základ se stanovuje z osobního vyměřovacího základu (průměru příjmů za rozhodné období, příjmy se upravují příslušnými koeficienty na úroveň současné hodnoty)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procentní výměra se zvyšuje o 1000 Kč u osob, které dosáhly věku 85 let</a:t>
            </a:r>
          </a:p>
          <a:p>
            <a:pPr algn="just">
              <a:lnSpc>
                <a:spcPct val="100000"/>
              </a:lnSpc>
              <a:spcBef>
                <a:spcPct val="0"/>
              </a:spcBef>
              <a:spcAft>
                <a:spcPts val="600"/>
              </a:spcAft>
              <a:buFont typeface="Wingdings" pitchFamily="2" charset="2"/>
              <a:buChar char="v"/>
              <a:defRPr/>
            </a:pPr>
            <a:r>
              <a:rPr lang="cs-CZ" altLang="cs-CZ" sz="17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minimální výše starobního důchodu:</a:t>
            </a:r>
          </a:p>
          <a:p>
            <a:pPr algn="just">
              <a:lnSpc>
                <a:spcPct val="100000"/>
              </a:lnSpc>
              <a:spcBef>
                <a:spcPct val="0"/>
              </a:spcBef>
              <a:spcAft>
                <a:spcPts val="600"/>
              </a:spcAft>
              <a:defRPr/>
            </a:pPr>
            <a:r>
              <a:rPr lang="cs-CZ" altLang="cs-CZ" sz="1700" dirty="0">
                <a:solidFill>
                  <a:srgbClr val="000000"/>
                </a:solidFill>
                <a:latin typeface="Verdana" panose="020B0604030504040204" pitchFamily="34" charset="0"/>
                <a:ea typeface="Verdana" panose="020B0604030504040204" pitchFamily="34" charset="0"/>
                <a:cs typeface="DejaVu Sans"/>
              </a:rPr>
              <a:t>minimální výše procentní výměry důchodu činí podle zákona o důchodovém pojištění </a:t>
            </a:r>
            <a:r>
              <a:rPr lang="cs-CZ" altLang="cs-CZ" sz="1700" b="1" dirty="0">
                <a:solidFill>
                  <a:srgbClr val="000000"/>
                </a:solidFill>
                <a:latin typeface="Verdana" panose="020B0604030504040204" pitchFamily="34" charset="0"/>
                <a:ea typeface="Verdana" panose="020B0604030504040204" pitchFamily="34" charset="0"/>
                <a:cs typeface="DejaVu Sans"/>
              </a:rPr>
              <a:t>770 Kč; </a:t>
            </a:r>
            <a:r>
              <a:rPr lang="cs-CZ" altLang="cs-CZ" sz="1700" dirty="0">
                <a:solidFill>
                  <a:srgbClr val="000000"/>
                </a:solidFill>
                <a:latin typeface="Verdana" panose="020B0604030504040204" pitchFamily="34" charset="0"/>
                <a:ea typeface="Verdana" panose="020B0604030504040204" pitchFamily="34" charset="0"/>
                <a:cs typeface="DejaVu Sans"/>
              </a:rPr>
              <a:t>k procentní výměře důchodu náleží ještě základní výměra, která je stejná pro všechny důchody a </a:t>
            </a:r>
            <a:r>
              <a:rPr lang="cs-CZ" altLang="cs-CZ" sz="1700" b="1" dirty="0">
                <a:solidFill>
                  <a:srgbClr val="000000"/>
                </a:solidFill>
                <a:latin typeface="Verdana" panose="020B0604030504040204" pitchFamily="34" charset="0"/>
                <a:ea typeface="Verdana" panose="020B0604030504040204" pitchFamily="34" charset="0"/>
                <a:cs typeface="DejaVu Sans"/>
              </a:rPr>
              <a:t>v roce 2022 činí 4 040 Kč;</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minimální měsíční výše důchodu přiznaného v roce 2023 tedy činí celkem 4 810 Kč</a:t>
            </a:r>
          </a:p>
          <a:p>
            <a:pPr algn="just">
              <a:lnSpc>
                <a:spcPct val="100000"/>
              </a:lnSpc>
              <a:spcBef>
                <a:spcPct val="0"/>
              </a:spcBef>
              <a:spcAft>
                <a:spcPts val="600"/>
              </a:spcAft>
              <a:buFont typeface="Wingdings" pitchFamily="2" charset="2"/>
              <a:buChar char="Ø"/>
              <a:defRPr/>
            </a:pP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pPr>
            <a:r>
              <a:rPr lang="cs-CZ" sz="6400" b="1" dirty="0">
                <a:solidFill>
                  <a:srgbClr val="C00000"/>
                </a:solidFill>
                <a:latin typeface="Verdana" panose="020B0604030504040204" pitchFamily="34" charset="0"/>
                <a:ea typeface="Verdana" panose="020B0604030504040204" pitchFamily="34" charset="0"/>
              </a:rPr>
              <a:t>Zvýšení starobního důchodu za vychované </a:t>
            </a:r>
            <a:r>
              <a:rPr lang="cs-CZ" sz="6400" b="1">
                <a:solidFill>
                  <a:srgbClr val="C00000"/>
                </a:solidFill>
                <a:latin typeface="Verdana" panose="020B0604030504040204" pitchFamily="34" charset="0"/>
                <a:ea typeface="Verdana" panose="020B0604030504040204" pitchFamily="34" charset="0"/>
              </a:rPr>
              <a:t>dítě – výchovné (od 2023)</a:t>
            </a:r>
            <a:r>
              <a:rPr lang="cs-CZ" sz="6400" b="1" dirty="0">
                <a:solidFill>
                  <a:srgbClr val="C00000"/>
                </a:solidFill>
                <a:latin typeface="Verdana" panose="020B0604030504040204" pitchFamily="34" charset="0"/>
                <a:ea typeface="Verdana" panose="020B0604030504040204" pitchFamily="34" charset="0"/>
              </a:rPr>
              <a:t> </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automaticky ho dostávají například ty ženy, které již důchod pobírají</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žádost se týká především mužů, kteří o děti převážně pečovali a již důchod mají přiznaný </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jedná se o zvýšení starobního důchodu za výchovu dítěte nebo dětí </a:t>
            </a:r>
            <a:r>
              <a:rPr lang="cs-CZ" sz="6400" dirty="0">
                <a:solidFill>
                  <a:srgbClr val="000000"/>
                </a:solidFill>
                <a:latin typeface="Century Gothic" panose="020B050202020202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cílem je ocenění zásluh pečujících osob, jejich úsilí o přínos a výchovu nového přispěvatele do důchodového systémů a zároveň paušální kompenzace snížení důchodu, které nastalo v důsledku kariérních výkyvů souvisejících s výchovou</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docílí se též snížení statistického rozdílu mezi průměrným starobních důchodem žen a mužů</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účinnost zákona č. 323/2021 Sb. stanovena k datu 1.1.2023</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jde o pevně stanovenou částku, která v roce 2023 činí 500 Kč</a:t>
            </a:r>
          </a:p>
          <a:p>
            <a:pPr algn="just">
              <a:lnSpc>
                <a:spcPct val="120000"/>
              </a:lnSpc>
            </a:pPr>
            <a:r>
              <a:rPr lang="cs-CZ" sz="6400" b="1" dirty="0">
                <a:solidFill>
                  <a:srgbClr val="000000"/>
                </a:solidFill>
                <a:latin typeface="Verdana" panose="020B0604030504040204" pitchFamily="34" charset="0"/>
                <a:ea typeface="Verdana" panose="020B0604030504040204" pitchFamily="34" charset="0"/>
              </a:rPr>
              <a:t>Komu výchovné náleží?</a:t>
            </a:r>
          </a:p>
          <a:p>
            <a:pPr algn="just">
              <a:lnSpc>
                <a:spcPct val="120000"/>
              </a:lnSpc>
            </a:pPr>
            <a:r>
              <a:rPr lang="cs-CZ" sz="6400" dirty="0">
                <a:solidFill>
                  <a:srgbClr val="000000"/>
                </a:solidFill>
                <a:latin typeface="Verdana" panose="020B0604030504040204" pitchFamily="34" charset="0"/>
                <a:ea typeface="Verdana" panose="020B0604030504040204" pitchFamily="34" charset="0"/>
              </a:rPr>
              <a:t>osobě, která zajišťovala výchovu konkrétního dítěte v nejvyšším rozsahu bude se tedy vyžadovat, aby osoba před datem vzniku nároku na starobní důchod osobně pečovala o dítě ve věku do dosažení zletilosti alespoň po dobu 10 let, s tím, že pokud se ujala výchovy dítěte po dosažení 8 roku jeho věku, postačí, pokud pečovala aspoň po dobu 5 roků a nepřestala o dítě pečovat před dosažením jeho zletilosti.</a:t>
            </a:r>
          </a:p>
          <a:p>
            <a:pPr algn="just">
              <a:lnSpc>
                <a:spcPct val="120000"/>
              </a:lnSpc>
            </a:pPr>
            <a:r>
              <a:rPr lang="cs-CZ" sz="6400" b="1" dirty="0">
                <a:solidFill>
                  <a:srgbClr val="000000"/>
                </a:solidFill>
                <a:latin typeface="Verdana" panose="020B0604030504040204" pitchFamily="34" charset="0"/>
                <a:ea typeface="Verdana" panose="020B0604030504040204" pitchFamily="34" charset="0"/>
              </a:rPr>
              <a:t>Jak se výchova prokazuje?</a:t>
            </a:r>
          </a:p>
          <a:p>
            <a:pPr algn="just">
              <a:lnSpc>
                <a:spcPct val="120000"/>
              </a:lnSpc>
            </a:pPr>
            <a:r>
              <a:rPr lang="cs-CZ" sz="6400" dirty="0">
                <a:solidFill>
                  <a:srgbClr val="000000"/>
                </a:solidFill>
                <a:latin typeface="Verdana" panose="020B0604030504040204" pitchFamily="34" charset="0"/>
                <a:ea typeface="Verdana" panose="020B0604030504040204" pitchFamily="34" charset="0"/>
              </a:rPr>
              <a:t>čestným prohlášením a rodným listem dítěte nebo jiným dokladem o vztahu k dítěti, a to při sepsání žádosti o starobní důchod. </a:t>
            </a:r>
            <a:endParaRPr lang="cs-CZ" dirty="0">
              <a:solidFill>
                <a:srgbClr val="C00000"/>
              </a:solidFill>
            </a:endParaRPr>
          </a:p>
        </p:txBody>
      </p:sp>
    </p:spTree>
    <p:extLst>
      <p:ext uri="{BB962C8B-B14F-4D97-AF65-F5344CB8AC3E}">
        <p14:creationId xmlns:p14="http://schemas.microsoft.com/office/powerpoint/2010/main" val="3400229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45067" y="430898"/>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algn="l"/>
            <a:r>
              <a:rPr lang="cs-CZ" altLang="cs-CZ" sz="1600" dirty="0">
                <a:solidFill>
                  <a:srgbClr val="000000"/>
                </a:solidFill>
                <a:latin typeface="Verdana" panose="020B0604030504040204" pitchFamily="34" charset="0"/>
                <a:ea typeface="Verdana" panose="020B0604030504040204" pitchFamily="34" charset="0"/>
                <a:cs typeface="DejaVu Sans"/>
              </a:rPr>
              <a:t>Paní Hejnová dosáhne řádného důchodového věku 25. ledna 2023; osobní vyměřovací základ paní Hejnové bude činit 25 620 Kč a získá dobu pojištění v rozsahu 44 let ► jak vysoký starobní důchod bude paní Hejnová mít?</a:t>
            </a:r>
          </a:p>
          <a:p>
            <a:pPr algn="l"/>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l"/>
            <a:endParaRPr lang="cs-CZ" dirty="0"/>
          </a:p>
        </p:txBody>
      </p:sp>
      <p:pic>
        <p:nvPicPr>
          <p:cNvPr id="3" name="Obrázek 2">
            <a:extLst>
              <a:ext uri="{FF2B5EF4-FFF2-40B4-BE49-F238E27FC236}">
                <a16:creationId xmlns:a16="http://schemas.microsoft.com/office/drawing/2014/main" id="{4791D1DE-E55C-4ECE-B921-CD1E51BBA442}"/>
              </a:ext>
            </a:extLst>
          </p:cNvPr>
          <p:cNvPicPr>
            <a:picLocks noChangeAspect="1"/>
          </p:cNvPicPr>
          <p:nvPr/>
        </p:nvPicPr>
        <p:blipFill>
          <a:blip r:embed="rId2"/>
          <a:stretch>
            <a:fillRect/>
          </a:stretch>
        </p:blipFill>
        <p:spPr>
          <a:xfrm>
            <a:off x="1648326" y="1630279"/>
            <a:ext cx="8951495" cy="4796823"/>
          </a:xfrm>
          <a:prstGeom prst="rect">
            <a:avLst/>
          </a:prstGeom>
        </p:spPr>
      </p:pic>
    </p:spTree>
    <p:extLst>
      <p:ext uri="{BB962C8B-B14F-4D97-AF65-F5344CB8AC3E}">
        <p14:creationId xmlns:p14="http://schemas.microsoft.com/office/powerpoint/2010/main" val="1903077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každý rok pojištění hraje roli</a:t>
            </a:r>
          </a:p>
          <a:p>
            <a:pPr algn="just">
              <a:lnSpc>
                <a:spcPct val="11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měsíční výše státního starobního důchodu závisí na získané době pojištění (je možno platit pojištění více než 35 let, podle toho, jak dlouho pracujete). Čím vyšší doba pojištění, tím vyšší měsíční státní starobní důchod. Při výpočtu státního starobního důchodu se hodnotí doba pojištění získaná v celých ukončených letech. Při výpočtu celkového počtu let pojištění se nejdříve sečte celková získaná doba pojištění ve dnech a vydělí se 365 dny (nerozlišují se tedy přestupné roky), tím se převedou dny na celé roky.</a:t>
            </a:r>
          </a:p>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nároků na důchody a jejich výplatu</a:t>
            </a:r>
          </a:p>
          <a:p>
            <a:pPr marL="342900" indent="-342900"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jsou-li splněny současně podmínky nároku na výplatu více důchodů téhož druhu nebo výplatu starobního a invalidního důchodu, vyplácí se jen jeden důchod a to vyšší. </a:t>
            </a:r>
          </a:p>
          <a:p>
            <a:pPr algn="just">
              <a:lnSpc>
                <a:spcPct val="11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starobního důchodu s příjmem z výdělečné činnosti</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pojištěnec může pobírat tento starobní důchod v plné výši bez ohledu na to, jakou výdělečnou činnost vykonává</a:t>
            </a:r>
          </a:p>
          <a:p>
            <a:pPr algn="l">
              <a:buFont typeface="Wingdings"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péče o osobu závislou na pomoci a doba pojištění</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pro účely důchodového pojištění se hodnotí jako doba pojištění, tedy obdobně jako např. doba zaměstnání nebo doba samostatné výdělečné činnosti; </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další podmínkou hodnocení je, že pečující osoba musí žít s osobou opečovávanou v domácnosti; podmínka domácnosti se ovšem nevyžaduje, jde-li o blízkou osobu </a:t>
            </a:r>
          </a:p>
          <a:p>
            <a:pPr algn="l">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evidence na Úřadu práce těsně před důchodem</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doba vedení v evidenci úřadu práce je náhradní dobou pojištění a v zákonem stanoveném rozsahu se započítá pro nárok na důchod i jeho výši; je také dobou vyloučenou, tzn. že nezpůsobí snížení průměru příjmů pro výpočet důchodu; doba vedení v evidenci uchazečů o zaměstnání, po kterou je vám vyplácena podpora v nezaměstnanosti nebo podpora při rekvalifikaci, se započítává vždy; doba vedení v evidenci uchazečů, po kterou podpora není vyplácena, se však započítává v rozsahu maximálně tří let; tato doba tří let se zjišťuje zpětně ode dne vzniku nároku na důchod s tím, že doba, která byla získána před dosažením 55 let věku, se do ní započítává nejvýše v rozsahu jednoho roku</a:t>
            </a:r>
            <a:r>
              <a:rPr lang="cs-CZ" sz="6600" dirty="0">
                <a:solidFill>
                  <a:srgbClr val="000000"/>
                </a:solidFill>
                <a:ea typeface="DejaVu Sans"/>
              </a:rPr>
              <a:t>. </a:t>
            </a:r>
          </a:p>
          <a:p>
            <a:pPr algn="just">
              <a:lnSpc>
                <a:spcPct val="120000"/>
              </a:lnSpc>
              <a:spcBef>
                <a:spcPts val="0"/>
              </a:spcBef>
              <a:spcAft>
                <a:spcPts val="600"/>
              </a:spcAft>
              <a:buFont typeface="Wingdings" panose="05000000000000000000" pitchFamily="2" charset="2"/>
              <a:buChar char="v"/>
              <a:defRPr/>
            </a:pPr>
            <a:endParaRPr lang="cs-CZ" sz="6600" dirty="0">
              <a:solidFill>
                <a:srgbClr val="000000"/>
              </a:solidFill>
              <a:ea typeface="DejaVu Sans"/>
            </a:endParaRPr>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61104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defRPr/>
            </a:pPr>
            <a:r>
              <a:rPr lang="cs-CZ" sz="6400" b="1" dirty="0">
                <a:solidFill>
                  <a:srgbClr val="C00000"/>
                </a:solidFill>
                <a:latin typeface="Verdana" panose="020B0604030504040204" pitchFamily="34" charset="0"/>
                <a:ea typeface="Verdana" panose="020B0604030504040204" pitchFamily="34" charset="0"/>
              </a:rPr>
              <a:t>Valorizace důchodů</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ekonomika není neměnná – v krátkodobém či delším časovém horizontu je třeba sociální dávky přizpůsobovat změněné ekonomické situaci – nejčastěji zvýšit (dorovnat) jejich úroveň vzhledem ke kupní síle peněz a životní úrovni obyvatelstva</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před rokem 1989 k tomu docházelo jen nárazově u nových penzí (znevýhodňovalo to tzv. starodůchodce)</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a:t>
            </a:r>
            <a:r>
              <a:rPr lang="es-ES" sz="6400" dirty="0">
                <a:latin typeface="Verdana" panose="020B0604030504040204" pitchFamily="34" charset="0"/>
                <a:ea typeface="Verdana" panose="020B0604030504040204" pitchFamily="34" charset="0"/>
              </a:rPr>
              <a:t>rovádí se podle růstu cen a mezd – podle cen vede často k zaostávání penzí,</a:t>
            </a:r>
            <a:r>
              <a:rPr lang="cs-CZ" sz="6400" dirty="0">
                <a:latin typeface="Verdana" panose="020B0604030504040204" pitchFamily="34" charset="0"/>
                <a:ea typeface="Verdana" panose="020B0604030504040204" pitchFamily="34" charset="0"/>
              </a:rPr>
              <a:t> </a:t>
            </a:r>
            <a:r>
              <a:rPr lang="pl-PL" sz="6400" dirty="0">
                <a:latin typeface="Verdana" panose="020B0604030504040204" pitchFamily="34" charset="0"/>
                <a:ea typeface="Verdana" panose="020B0604030504040204" pitchFamily="34" charset="0"/>
              </a:rPr>
              <a:t>u mezd je podle čisté nebo hrubé mzdy </a:t>
            </a:r>
          </a:p>
          <a:p>
            <a:pPr algn="just">
              <a:lnSpc>
                <a:spcPct val="10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přístupy k valorizaci</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přizpůsobování v závislosti na růstu maloobchodních cen zboží ze spotřebního koše důchodců a jejich životních nákladů ► zabránění poklesu kupní síly důchodu ► růst indexu životních nákladů</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přizpůsobování v závislosti na růstu reálných mezd ekonomicky aktivních členů společnosti – zabránění nárůstu rozdílů mezi životní úrovní důchodců a ekonomicky aktivních a zamezení vzniku neodůvodněných rozdílů mezi úrovní důchodů vyměřených na základě srovnatelných pracovních zásluh v různých obdobích (ukazatel vývoje mezd lze snadno stanovit)</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nárazově (ad hoc) </a:t>
            </a:r>
            <a:r>
              <a:rPr lang="cs-CZ" sz="6400" dirty="0">
                <a:latin typeface="Verdana" panose="020B0604030504040204" pitchFamily="34" charset="0"/>
                <a:ea typeface="Verdana" panose="020B0604030504040204" pitchFamily="34" charset="0"/>
              </a:rPr>
              <a:t>– pokud hrozí, že podíl bude klesat, vláda někdy přistoupí k mimořádné valorizaci; v důsledku nějaké vnější události nebo jako důsledek dlouhodobého vývoje (v ČR při růstu cen aspoň 5 %)</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automaticky</a:t>
            </a:r>
            <a:r>
              <a:rPr lang="cs-CZ" sz="6400" dirty="0">
                <a:latin typeface="Verdana" panose="020B0604030504040204" pitchFamily="34" charset="0"/>
                <a:ea typeface="Verdana" panose="020B0604030504040204" pitchFamily="34" charset="0"/>
              </a:rPr>
              <a:t> – je většinou dáno zákonem při splnění určitých podmínek buď časových nebo podle růstu mezd či cen; valorizace podle vývoje cen</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polo-automaticky (podmínečně) </a:t>
            </a:r>
            <a:r>
              <a:rPr lang="cs-CZ" sz="6400" dirty="0">
                <a:latin typeface="Verdana" panose="020B0604030504040204" pitchFamily="34" charset="0"/>
                <a:ea typeface="Verdana" panose="020B0604030504040204" pitchFamily="34" charset="0"/>
              </a:rPr>
              <a:t>– zákon umožňuje valorizovat, ale vlastní rozhodnutí ponechává na vládě – ta rozhoduje na základě současné situace (např. ekonomické, ale může i politické)</a:t>
            </a:r>
          </a:p>
          <a:p>
            <a:pPr marL="360363" indent="-360363"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základní výměry vyplácených důchodů se zvyšují tak, aby výše základní výměry důchodu činila 10% průměrné mzdy v ČR</a:t>
            </a:r>
          </a:p>
          <a:p>
            <a:pPr marL="360363" indent="-360363"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zvyšování procentních výměr je složitý proces a vstupuje do něj příliš mnoho aspektů. </a:t>
            </a:r>
          </a:p>
          <a:p>
            <a:pPr algn="just">
              <a:lnSpc>
                <a:spcPct val="100000"/>
              </a:lnSpc>
              <a:spcBef>
                <a:spcPts val="0"/>
              </a:spcBef>
              <a:spcAft>
                <a:spcPts val="600"/>
              </a:spcAft>
              <a:defRPr/>
            </a:pPr>
            <a:endParaRPr lang="cs-CZ" sz="6400" dirty="0"/>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64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313926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1"/>
            <a:ext cx="11499058" cy="665921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spcBef>
                <a:spcPct val="0"/>
              </a:spcBef>
              <a:spcAft>
                <a:spcPts val="600"/>
              </a:spcAft>
            </a:pPr>
            <a:r>
              <a:rPr lang="cs-CZ" altLang="cs-CZ" sz="1800" b="1" dirty="0">
                <a:solidFill>
                  <a:srgbClr val="C00000"/>
                </a:solidFill>
                <a:latin typeface="Verdana" panose="020B0604030504040204" pitchFamily="34" charset="0"/>
                <a:ea typeface="Verdana" panose="020B0604030504040204" pitchFamily="34" charset="0"/>
                <a:cs typeface="DejaVu Sans"/>
              </a:rPr>
              <a:t>Doplňkové penzijní spoření (penzijní připojištění)</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cs typeface="DejaVu Sans"/>
              </a:rPr>
              <a:t>penzijní připojištění (</a:t>
            </a:r>
            <a:r>
              <a:rPr lang="cs-CZ" altLang="cs-CZ" sz="1800" b="1" dirty="0">
                <a:latin typeface="Verdana" panose="020B0604030504040204" pitchFamily="34" charset="0"/>
                <a:ea typeface="Verdana" panose="020B0604030504040204" pitchFamily="34" charset="0"/>
                <a:cs typeface="DejaVu Sans"/>
              </a:rPr>
              <a:t>doplňkové penzijní spoření – DPS</a:t>
            </a:r>
            <a:r>
              <a:rPr lang="cs-CZ" altLang="cs-CZ" sz="1800" dirty="0">
                <a:latin typeface="Verdana" panose="020B0604030504040204" pitchFamily="34" charset="0"/>
                <a:ea typeface="Verdana" panose="020B0604030504040204" pitchFamily="34" charset="0"/>
                <a:cs typeface="DejaVu Sans"/>
              </a:rPr>
              <a:t>) je doplňkovým důchodovým systémem </a:t>
            </a:r>
            <a:r>
              <a:rPr lang="cs-CZ" altLang="cs-CZ" sz="1800" dirty="0">
                <a:latin typeface="Verdana" panose="020B0604030504040204" pitchFamily="34" charset="0"/>
                <a:ea typeface="Verdana" panose="020B0604030504040204" pitchFamily="34" charset="0"/>
                <a:cs typeface="Arial" panose="020B0604020202020204" pitchFamily="34" charset="0"/>
              </a:rPr>
              <a:t>► umožňuje výraznější diferenciaci důchodových rent v závislosti na výši výdělků</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cs typeface="DejaVu Sans"/>
              </a:rPr>
              <a:t>občané se aktivně podílí podle individuální situace na </a:t>
            </a:r>
            <a:r>
              <a:rPr lang="cs-CZ" altLang="cs-CZ" sz="1800" b="1" dirty="0">
                <a:latin typeface="Verdana" panose="020B0604030504040204" pitchFamily="34" charset="0"/>
                <a:ea typeface="Verdana" panose="020B0604030504040204" pitchFamily="34" charset="0"/>
                <a:cs typeface="DejaVu Sans"/>
              </a:rPr>
              <a:t>zabezpečení své budoucnosti formou spoření </a:t>
            </a:r>
            <a:r>
              <a:rPr lang="cs-CZ" altLang="cs-CZ" sz="1800" dirty="0">
                <a:latin typeface="Verdana" panose="020B0604030504040204" pitchFamily="34" charset="0"/>
                <a:ea typeface="Verdana" panose="020B0604030504040204" pitchFamily="34" charset="0"/>
                <a:cs typeface="DejaVu Sans"/>
              </a:rPr>
              <a:t>se státním nebo zaměstnaneckým příspěvkem  </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DPS vzniká na základě </a:t>
            </a:r>
            <a:r>
              <a:rPr lang="cs-CZ" altLang="cs-CZ" sz="1800" b="1" dirty="0">
                <a:latin typeface="Verdana" panose="020B0604030504040204" pitchFamily="34" charset="0"/>
                <a:ea typeface="Verdana" panose="020B0604030504040204" pitchFamily="34" charset="0"/>
              </a:rPr>
              <a:t>smlouvy o doplňkovém penzijním spoření </a:t>
            </a:r>
            <a:r>
              <a:rPr lang="cs-CZ" altLang="cs-CZ" sz="1800" dirty="0">
                <a:latin typeface="Verdana" panose="020B0604030504040204" pitchFamily="34" charset="0"/>
                <a:ea typeface="Verdana" panose="020B0604030504040204" pitchFamily="34" charset="0"/>
              </a:rPr>
              <a:t>mezi účastníkem a penzijní společností dnem stanoveným v této smlouvě - s jednou penzijní společností může účastník uzavřít pouze jednu smlouvu o doplňkovém penzijním spoření </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smlouvou o doplňkovém penzijním spoření se penzijní společnost zavazuje shromažďovat a obhospodařovat prostředky účastníka v účastnickém fondu nebo více účastnických fondech podle sjednané strategie spoření a vyplácet mu dávky a účastník se zavazuje platit příspěvek účastníka</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účastník nemůže platit příspěvek účastníka současně na doplňkové penzijní spoření u více penzijních společností; výše příspěvku účastníka se stanoví na kalendářní měsíc a </a:t>
            </a:r>
            <a:r>
              <a:rPr lang="cs-CZ" altLang="cs-CZ" sz="1800" b="1" dirty="0">
                <a:latin typeface="Verdana" panose="020B0604030504040204" pitchFamily="34" charset="0"/>
                <a:ea typeface="Verdana" panose="020B0604030504040204" pitchFamily="34" charset="0"/>
              </a:rPr>
              <a:t>nesmí být nižší než 100 Kč</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za účastníka může platit příspěvek účastníka nebo jeho část </a:t>
            </a:r>
            <a:r>
              <a:rPr lang="cs-CZ" altLang="cs-CZ" sz="1800" b="1" dirty="0">
                <a:latin typeface="Verdana" panose="020B0604030504040204" pitchFamily="34" charset="0"/>
                <a:ea typeface="Verdana" panose="020B0604030504040204" pitchFamily="34" charset="0"/>
              </a:rPr>
              <a:t>zaměstnavatel </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nárok na </a:t>
            </a:r>
            <a:r>
              <a:rPr lang="cs-CZ" altLang="cs-CZ" sz="1800" b="1" dirty="0">
                <a:latin typeface="Verdana" panose="020B0604030504040204" pitchFamily="34" charset="0"/>
                <a:ea typeface="Verdana" panose="020B0604030504040204" pitchFamily="34" charset="0"/>
              </a:rPr>
              <a:t>státní příspěvek </a:t>
            </a:r>
            <a:r>
              <a:rPr lang="cs-CZ" altLang="cs-CZ" sz="1800" dirty="0">
                <a:latin typeface="Verdana" panose="020B0604030504040204" pitchFamily="34" charset="0"/>
                <a:ea typeface="Verdana" panose="020B0604030504040204" pitchFamily="34" charset="0"/>
              </a:rPr>
              <a:t>má účastník, který má trvalý pobyt na území České republiky nebo má bydliště na území členského státu, a je účasten důchodového pojištění podle tuzemských právních předpisů, nebo je poživatelem důchodu z tohoto důchodového pojištění, nebo je účasten veřejného zdravotního pojištění v České republice; na každý kalendářní měsíc náleží účastníkovi, který splňuje podmínky a který zaplatil příspěvek ve výši alespoň </a:t>
            </a:r>
            <a:r>
              <a:rPr lang="cs-CZ" altLang="cs-CZ" sz="1800" b="1" dirty="0">
                <a:latin typeface="Verdana" panose="020B0604030504040204" pitchFamily="34" charset="0"/>
                <a:ea typeface="Verdana" panose="020B0604030504040204" pitchFamily="34" charset="0"/>
              </a:rPr>
              <a:t>300 Kč </a:t>
            </a:r>
            <a:r>
              <a:rPr lang="cs-CZ" altLang="cs-CZ" sz="1800" dirty="0">
                <a:latin typeface="Verdana" panose="020B0604030504040204" pitchFamily="34" charset="0"/>
                <a:ea typeface="Verdana" panose="020B0604030504040204" pitchFamily="34" charset="0"/>
              </a:rPr>
              <a:t>státní příspěvek</a:t>
            </a:r>
          </a:p>
          <a:p>
            <a:pPr algn="just">
              <a:lnSpc>
                <a:spcPct val="100000"/>
              </a:lnSpc>
              <a:spcBef>
                <a:spcPct val="0"/>
              </a:spcBef>
              <a:spcAft>
                <a:spcPts val="600"/>
              </a:spcAft>
              <a:buFont typeface="Wingdings" panose="05000000000000000000" pitchFamily="2" charset="2"/>
              <a:buChar char="Ø"/>
            </a:pPr>
            <a:r>
              <a:rPr lang="cs-CZ" altLang="cs-CZ" sz="1800" dirty="0">
                <a:latin typeface="Verdana" panose="020B0604030504040204" pitchFamily="34" charset="0"/>
                <a:ea typeface="Verdana" panose="020B0604030504040204" pitchFamily="34" charset="0"/>
              </a:rPr>
              <a:t>státní příspěvek představuje </a:t>
            </a:r>
            <a:r>
              <a:rPr lang="cs-CZ" altLang="cs-CZ" sz="1800" b="1" dirty="0">
                <a:latin typeface="Verdana" panose="020B0604030504040204" pitchFamily="34" charset="0"/>
                <a:ea typeface="Verdana" panose="020B0604030504040204" pitchFamily="34" charset="0"/>
              </a:rPr>
              <a:t>státní dotaci do systému </a:t>
            </a:r>
            <a:r>
              <a:rPr lang="cs-CZ" altLang="cs-CZ" sz="1800" dirty="0">
                <a:latin typeface="Verdana" panose="020B0604030504040204" pitchFamily="34" charset="0"/>
                <a:ea typeface="Verdana" panose="020B0604030504040204" pitchFamily="34" charset="0"/>
              </a:rPr>
              <a:t>a současně zvyšuje pravomoc státních orgánů kontrolovat činnosti penzijních fondů</a:t>
            </a:r>
          </a:p>
        </p:txBody>
      </p:sp>
    </p:spTree>
    <p:extLst>
      <p:ext uri="{BB962C8B-B14F-4D97-AF65-F5344CB8AC3E}">
        <p14:creationId xmlns:p14="http://schemas.microsoft.com/office/powerpoint/2010/main" val="1624242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2023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2023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 pojištění– základní informace</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upravují ho zákony:</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155/1995 Sb. o důchodovém pojištění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a:t>
            </a:r>
            <a:r>
              <a:rPr lang="cs-CZ" altLang="cs-CZ" sz="1600" dirty="0">
                <a:latin typeface="Verdana" panose="020B0604030504040204" pitchFamily="34" charset="0"/>
                <a:ea typeface="Verdana" panose="020B0604030504040204" pitchFamily="34" charset="0"/>
              </a:rPr>
              <a:t>582/1991 Sb., o organizaci a provádění sociálního zabezpečení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427/2011 Sb. o doplňkovém penzijním spoření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je nejvýznamnějším schématem sociálního pojištění – týká se největšího množství osob (univerzalistický princip)</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systém základního důchodového pojištění zahrnuje pouze obligatorní dávky, které jsou odvozeny z příjmu z výdělečné činnosti </a:t>
            </a:r>
          </a:p>
          <a:p>
            <a:pPr algn="just">
              <a:lnSpc>
                <a:spcPct val="11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sociální situace</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 rámci základního důchodového pojištění jsou zabezpečeny všechny případy dlouhodobého ohrožení jednotlivce následkem sociální události, při které dochází ke ztrátě zdroje obživy (tedy výdělku) a schopnosti si takový zdroj opatřit:</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rPr>
              <a:t>stáří </a:t>
            </a:r>
            <a:r>
              <a:rPr lang="cs-CZ" altLang="cs-CZ" sz="1600" dirty="0">
                <a:latin typeface="Verdana" panose="020B0604030504040204" pitchFamily="34" charset="0"/>
                <a:ea typeface="Verdana" panose="020B0604030504040204" pitchFamily="34" charset="0"/>
                <a:cs typeface="Arial" panose="020B0604020202020204" pitchFamily="34" charset="0"/>
              </a:rPr>
              <a:t>► starobní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invalidita ► invalidní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ztráta živitele ► pozůstalostní důchody (vdovský x vdovecký; sirotčí)</a:t>
            </a:r>
          </a:p>
          <a:p>
            <a:pPr algn="just">
              <a:lnSpc>
                <a:spcPct val="12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účast na pojištění – okruh pojištěných osob</a:t>
            </a:r>
          </a:p>
          <a:p>
            <a:pPr algn="just">
              <a:lnSpc>
                <a:spcPct val="100000"/>
              </a:lnSpc>
              <a:spcBef>
                <a:spcPct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povinná účast - lidé výdělečně činní jsou účastni, pokud jim výdělečná činnost svým rozsahem zakládá účast na pojištění</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mezi pojištěné patří zaměstnanci v pracovním poměru, příslušníci Policie ČR, Vězeňské služby ČR, členové družstva, OSVČ, zaměstnanci činní na základě dohody o provedení práce, soudci, členové zastupitelstev, členové vlády, prezident, dobrovolní pracovníci pečovatelské služby atd.</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např. osoby evidované na ÚP, osoby se zdravotním postižením zařazené v teoretické a praktické přípravě, osoby pečující o dítě mladší 10 let závislé na pomoci jiné osoby  I. -IV. stupni, pečující o dítě mladší 4 let</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osoby ve výkonu trestu odnětí svobody zařazené do práce, osoby konající vojenskou službu v ozbrojených silách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osoby soustavně se připravující na budoucí povolání studiem na střední nebo vysoké škole v ČR, pokud vykonávají výdělečnou činnost zakládající účast na pojištění osoby vykonávající dlouhodobé dobrovolnické služby, osoby pobývající v cizině, pokud následovaly do místa vyslání k výkonu práce v zahraničí nebo k výkonu zahraniční služby svého manžela nebo registrovaného partnera, který je státním zaměstnancem podle zákona o státní službě nebo jiným zaměstnancem</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kompletní výčet osob výdělečně činných podléhajících povinné účasti na pojištění § 5 zákona č. 155/1995 Sb. o důchodovém pojištění</a:t>
            </a:r>
          </a:p>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rozhodné období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určené zákonem o důchodovém </a:t>
            </a:r>
            <a:r>
              <a:rPr lang="pl-PL" altLang="cs-CZ" sz="1600" dirty="0">
                <a:latin typeface="Verdana" panose="020B0604030504040204" pitchFamily="34" charset="0"/>
                <a:ea typeface="Verdana" panose="020B0604030504040204" pitchFamily="34" charset="0"/>
              </a:rPr>
              <a:t>pojištění, je období od roku 1986 do roku </a:t>
            </a:r>
            <a:r>
              <a:rPr lang="cs-CZ" altLang="cs-CZ" sz="1600" dirty="0">
                <a:latin typeface="Verdana" panose="020B0604030504040204" pitchFamily="34" charset="0"/>
                <a:ea typeface="Verdana" panose="020B0604030504040204" pitchFamily="34" charset="0"/>
              </a:rPr>
              <a:t>bezprostředně předcházejícího roku přiznání důchodu; všechny příjmy, z nichž bylo odvedeno pojistné na sociální zabezpečení</a:t>
            </a:r>
            <a:endParaRPr lang="cs-CZ" altLang="cs-CZ" sz="16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časový úsek, v němž se zjišťuje výše osobního vyměřovacího základu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začíná kalendářním rokem bezprostředně následujícím po roce, v němž pojištěnec dosáhl 18 let věku, končí až kalendářním rokem bezprostředně předcházejícím roku přiznání důchodu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(do rozhodného období se nezahrnují roky před rokem 1986 – plná délka 30 let se tedy týká důchodů přiznaných až v roce 2016</a:t>
            </a:r>
          </a:p>
          <a:p>
            <a:endParaRPr lang="cs-CZ" dirty="0">
              <a:solidFill>
                <a:srgbClr val="C00000"/>
              </a:solidFill>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380"/>
            <a:ext cx="10701865" cy="642610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výpočet důchodů</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latin typeface="Verdana" panose="020B0604030504040204" pitchFamily="34" charset="0"/>
                <a:ea typeface="Verdana" panose="020B0604030504040204" pitchFamily="34" charset="0"/>
                <a:cs typeface="DejaVu Sans"/>
              </a:rPr>
              <a:t>základní výměra</a:t>
            </a:r>
            <a:r>
              <a:rPr lang="cs-CZ" altLang="cs-CZ" sz="6400" b="1" dirty="0">
                <a:latin typeface="Verdana" panose="020B0604030504040204" pitchFamily="34" charset="0"/>
                <a:ea typeface="Verdana" panose="020B0604030504040204" pitchFamily="34" charset="0"/>
                <a:cs typeface="DejaVu Sans"/>
              </a:rPr>
              <a:t>: </a:t>
            </a:r>
            <a:r>
              <a:rPr lang="cs-CZ" altLang="cs-CZ" sz="6400" dirty="0">
                <a:latin typeface="Verdana" panose="020B0604030504040204" pitchFamily="34" charset="0"/>
                <a:ea typeface="Verdana" panose="020B0604030504040204" pitchFamily="34" charset="0"/>
                <a:cs typeface="DejaVu Sans"/>
              </a:rPr>
              <a:t>stanoví se procentní sazbou z průměrné mzdy, je stejná pro všechny důchody, upravuje ji každým rokem nová vyhláška (zhruba 10% průměrné mzdy ve společnosti) </a:t>
            </a:r>
            <a:r>
              <a:rPr lang="cs-CZ" altLang="cs-CZ" sz="6400" dirty="0">
                <a:latin typeface="Verdana" panose="020B0604030504040204" pitchFamily="34" charset="0"/>
                <a:ea typeface="Verdana" panose="020B0604030504040204" pitchFamily="34" charset="0"/>
                <a:cs typeface="Arial" panose="020B0604020202020204" pitchFamily="34" charset="0"/>
              </a:rPr>
              <a:t>► v roce 2022 je rovna </a:t>
            </a:r>
            <a:r>
              <a:rPr lang="cs-CZ" altLang="cs-CZ" sz="6400" b="1" dirty="0">
                <a:latin typeface="Verdana" panose="020B0604030504040204" pitchFamily="34" charset="0"/>
                <a:ea typeface="Verdana" panose="020B0604030504040204" pitchFamily="34" charset="0"/>
                <a:cs typeface="Arial" panose="020B0604020202020204" pitchFamily="34" charset="0"/>
              </a:rPr>
              <a:t>4040 Kč</a:t>
            </a:r>
            <a:r>
              <a:rPr lang="cs-CZ" altLang="cs-CZ" sz="6400" b="1" dirty="0">
                <a:latin typeface="Verdana" panose="020B0604030504040204" pitchFamily="34" charset="0"/>
                <a:ea typeface="Verdana" panose="020B0604030504040204" pitchFamily="34" charset="0"/>
                <a:cs typeface="DejaVu Sans"/>
              </a:rPr>
              <a:t>  </a:t>
            </a:r>
            <a:endParaRPr lang="cs-CZ" altLang="cs-CZ" sz="6400" b="1"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latin typeface="Verdana" panose="020B0604030504040204" pitchFamily="34" charset="0"/>
                <a:ea typeface="Verdana" panose="020B0604030504040204" pitchFamily="34" charset="0"/>
              </a:rPr>
              <a:t>procentní výměra: </a:t>
            </a:r>
            <a:r>
              <a:rPr lang="cs-CZ" altLang="cs-CZ" sz="6400" dirty="0">
                <a:latin typeface="Verdana" panose="020B0604030504040204" pitchFamily="34" charset="0"/>
                <a:ea typeface="Verdana" panose="020B0604030504040204" pitchFamily="34" charset="0"/>
                <a:cs typeface="DejaVu Sans"/>
              </a:rPr>
              <a:t>stanoví se procentní sazbou z výpočtového základu (výše osobního vyměřovacího základu) a počtu let pojištění (tj. 1,5 % x počet let celkové doby pojištění); liší se podle druhu důchodu; čím vyšší doba pojištění a čím vyšší osobní vyměřovací základ, tím vyšší měsíční starobní důchod; může být snížena za dobu předčasnosti nebo zvýšena za dobu přesluhování  </a:t>
            </a:r>
          </a:p>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osobní vyměřovací základ</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je zjednodušeně řečeno průměrná měsíční mzda v současné hodnotě, přičemž dřívější příjmy se přepočítávají na současnou úroveň pomocí </a:t>
            </a:r>
            <a:r>
              <a:rPr lang="cs-CZ" altLang="cs-CZ" sz="6400" b="1" dirty="0">
                <a:latin typeface="Verdana" panose="020B0604030504040204" pitchFamily="34" charset="0"/>
                <a:ea typeface="Verdana" panose="020B0604030504040204" pitchFamily="34" charset="0"/>
              </a:rPr>
              <a:t>koeficientů nárůstu vyměřovacího základu </a:t>
            </a:r>
          </a:p>
          <a:p>
            <a:pPr marL="806450" indent="-271463" algn="just">
              <a:lnSpc>
                <a:spcPct val="100000"/>
              </a:lnSpc>
              <a:spcBef>
                <a:spcPct val="0"/>
              </a:spcBef>
              <a:spcAft>
                <a:spcPts val="600"/>
              </a:spcAft>
              <a:buFont typeface="Wingdings" panose="05000000000000000000" pitchFamily="2" charset="2"/>
              <a:buChar char="§"/>
              <a:defRPr/>
            </a:pPr>
            <a:r>
              <a:rPr lang="cs-CZ" altLang="cs-CZ" sz="6400" dirty="0">
                <a:latin typeface="Verdana" panose="020B0604030504040204" pitchFamily="34" charset="0"/>
                <a:ea typeface="Verdana" panose="020B0604030504040204" pitchFamily="34" charset="0"/>
              </a:rPr>
              <a:t>představuje „zreálnění“ příjmů dosahovaných v minulosti na stav co nejvíce se blížící roku přiznání důchodu</a:t>
            </a:r>
          </a:p>
          <a:p>
            <a:pPr marL="806450" indent="-271463" algn="just">
              <a:lnSpc>
                <a:spcPct val="100000"/>
              </a:lnSpc>
              <a:spcBef>
                <a:spcPct val="0"/>
              </a:spcBef>
              <a:spcAft>
                <a:spcPts val="600"/>
              </a:spcAft>
              <a:buFont typeface="Wingdings" panose="05000000000000000000" pitchFamily="2" charset="2"/>
              <a:buChar char="§"/>
              <a:defRPr/>
            </a:pPr>
            <a:r>
              <a:rPr lang="cs-CZ" altLang="cs-CZ" sz="6400" dirty="0">
                <a:latin typeface="Verdana" panose="020B0604030504040204" pitchFamily="34" charset="0"/>
                <a:ea typeface="Verdana" panose="020B0604030504040204" pitchFamily="34" charset="0"/>
              </a:rPr>
              <a:t>hodnoty koeficientu nárůstu jsou různé pro jednotlivé roky rozhodného období; nejnižší možná hodnota je 1 a použije se vždy za kalendářní rok přiznání důchodu a za rok předchozí, tzn., že za tyto roky se tak použijí skutečné, neupravené roční vyměřovací základy</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OVZ představuje průměrný měsíční příjem, kterého osoba dosáhla v rozhodném období a stanoví se tak, že se stanovený koeficient nárůstu vyměřovacího základu vynásobí zlomkem, v jehož čitateli je roční úhrn vyměřovacích základů dosažených v rozhodném období a ve jmenovateli je součet všech kalendářních dnů rozhodného období. Jsou-li v rozhodném období vyloučené doby, snižuje se o ně počet kalendářních dnů připadajících do rozhodného období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při výpočtu starobního důchodu v roce 2023 se osobní vyměřovací základ bude počítat z příjmů, ze kterých bylo zaplaceno sociální pojištění, v letech 1986 až 2022; výši osobního vyměřovacího základu tedy ovlivní příjmy za posledních 36 let </a:t>
            </a:r>
          </a:p>
          <a:p>
            <a:pPr algn="just">
              <a:lnSpc>
                <a:spcPct val="100000"/>
              </a:lnSpc>
              <a:spcBef>
                <a:spcPct val="0"/>
              </a:spcBef>
              <a:spcAft>
                <a:spcPts val="600"/>
              </a:spcAft>
              <a:buFont typeface="Wingdings" panose="05000000000000000000" pitchFamily="2" charset="2"/>
              <a:buChar char="v"/>
              <a:defRPr/>
            </a:pPr>
            <a:r>
              <a:rPr 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výpočtový (roční vyměřovací) základ</a:t>
            </a:r>
          </a:p>
          <a:p>
            <a:pPr algn="just">
              <a:lnSpc>
                <a:spcPct val="100000"/>
              </a:lnSpc>
              <a:spcBef>
                <a:spcPct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určí se redukcí osobního vyměřovacího základu, což je měsíční průměr úhrnu ročních vyměřovacích základů pojištěnce za rozhodné období; za roční vyměřovací základ pojištěnce se považuje úhrn vyměřovacích základů (zjednodušeně řečeno výdělků) za jednotlivý kalendářní rok rozhodného období vynásobený koeficientem nárůstu všeobecného vyměřovacího základu</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osobního vyměřovacího základu (redukční hranice) </a:t>
            </a:r>
          </a:p>
          <a:p>
            <a:pPr algn="just">
              <a:lnSpc>
                <a:spcPct val="12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redukční částky pro výpočet důchodu v roce 2023 jsou stanoveny takto:</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17 743 Kč  - zápočet plně (44% průměrné mzdy)</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17 743 Kč do  161 296 Kč - zápočet 26 % (4 násobek průměrné mzdy)</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161 296 Kč- nepřihlíží se</a:t>
            </a:r>
          </a:p>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doby - nezpůsobí snížení průměru příjmů pro výpočet důchodu!!!</a:t>
            </a:r>
          </a:p>
          <a:p>
            <a:pPr algn="just">
              <a:lnSpc>
                <a:spcPct val="120000"/>
              </a:lnSpc>
              <a:spcBef>
                <a:spcPts val="0"/>
              </a:spcBef>
              <a:spcAft>
                <a:spcPts val="600"/>
              </a:spcAft>
              <a:buFont typeface="Wingdings" panose="05000000000000000000" pitchFamily="2" charset="2"/>
              <a:buChar char="v"/>
              <a:defRPr/>
            </a:pPr>
            <a:r>
              <a:rPr lang="cs-CZ" sz="6400" u="sng" dirty="0">
                <a:latin typeface="Verdana" panose="020B0604030504040204" pitchFamily="34" charset="0"/>
                <a:ea typeface="Verdana" panose="020B0604030504040204" pitchFamily="34" charset="0"/>
              </a:rPr>
              <a:t>při stanovení vyměřovacího základu se vylučují z rozhodného období </a:t>
            </a:r>
            <a:r>
              <a:rPr lang="cs-CZ" sz="6400" dirty="0">
                <a:latin typeface="Verdana" panose="020B0604030504040204" pitchFamily="34" charset="0"/>
                <a:ea typeface="Verdana" panose="020B0604030504040204" pitchFamily="34" charset="0"/>
              </a:rPr>
              <a:t>► nedojde tak k rozmělnění (snížení) průměru výdělků (vyměřovacího základu) pro výpočet důchodu - doba pobírání dávek nemocenského pojištění nahrazující příjem z výdělečné činnosti, doba pobírání invalidního důchodu pro invaliditu třetího stupně, účasti na pojištění osob pečujících o děti do 4 let věku nebo o osoby závislé na pomoci jiné fyzické osoby ve stupni II až IV atd.</a:t>
            </a:r>
          </a:p>
          <a:p>
            <a:pPr algn="just">
              <a:lnSpc>
                <a:spcPct val="12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společným znakem vyloučených dob je to, že jde v jistém ohledu o sociální události, v jejichž průběhu nebývá dosahováno příjmů započitatelných do vyměřovacího základu pro odvod pojistného na sociální zabezpečení.</a:t>
            </a:r>
          </a:p>
          <a:p>
            <a:pPr algn="just">
              <a:lnSpc>
                <a:spcPct val="12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pojištění</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období, kdy z vážných, společensky uznávaných důvodů není vykonávána výdělečná činnost a přesto je tato doba hodnocena (byť často v kráceném rozsahu) jako doba, za níž bylo pojistné uhrazeno.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jedná se např. o dobu vedení v evidenci Úřadu Práce České republiky (doba vedení v této evidenci, po kterou nebyly vypláceny dávky v nezaměstnanosti, se hodnotí v rozsahu nejvýše tří roků zjišťovaných zpětně ode dne vzniku nároku na důchod; přitom dobu evidence před 55. rokem věku pojištěnce do ní lze započítat jen v rozsahu jednoho roku), o dobu studia do 31. 12. 2009, pobírání invalidního důchodu pro invaliditu třetího stupně či péče o dítě/osobu závislou.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období, ve kterém s</a:t>
            </a:r>
            <a:r>
              <a:rPr lang="cs-CZ" altLang="cs-CZ" sz="6400" dirty="0">
                <a:latin typeface="Verdana" panose="020B0604030504040204" pitchFamily="34" charset="0"/>
                <a:ea typeface="Verdana" panose="020B0604030504040204" pitchFamily="34" charset="0"/>
                <a:cs typeface="DejaVu Sans"/>
              </a:rPr>
              <a:t>e neodvádí žádné pojistné, přesto se tyto doby za určitých podmínek započítávají do potřebných let pojištění pro důchod</a:t>
            </a: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Příjmy v systému důchodového pojištění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tok finančních prostředků do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daně</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příspěvky zaměstnanců a zaměstnavatelů na důchodové pojištění</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shromažďování finančních prostředků v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státní rozpočet – účetně jsou prostředky součástí rozpočtu, ale sledují se odděleně a použity mohou být jen na financování důchodů - zvláštní účet, který je součástí státního rozpočtu – jedna z variant (v ČR)</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zvláštní fond oddělený od státního rozpočtu – jedna z variant (ne v ČR)</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mechanismus financování důchodů</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průběžné („</a:t>
            </a:r>
            <a:r>
              <a:rPr lang="cs-CZ" sz="1600" u="sng" dirty="0" err="1">
                <a:latin typeface="Verdana" panose="020B0604030504040204" pitchFamily="34" charset="0"/>
                <a:ea typeface="Verdana" panose="020B0604030504040204" pitchFamily="34" charset="0"/>
              </a:rPr>
              <a:t>pay</a:t>
            </a:r>
            <a:r>
              <a:rPr lang="cs-CZ" sz="1600" u="sng" dirty="0">
                <a:latin typeface="Verdana" panose="020B0604030504040204" pitchFamily="34" charset="0"/>
                <a:ea typeface="Verdana" panose="020B0604030504040204" pitchFamily="34" charset="0"/>
              </a:rPr>
              <a:t> as </a:t>
            </a:r>
            <a:r>
              <a:rPr lang="cs-CZ" sz="1600" u="sng" dirty="0" err="1">
                <a:latin typeface="Verdana" panose="020B0604030504040204" pitchFamily="34" charset="0"/>
                <a:ea typeface="Verdana" panose="020B0604030504040204" pitchFamily="34" charset="0"/>
              </a:rPr>
              <a:t>you</a:t>
            </a:r>
            <a:r>
              <a:rPr lang="cs-CZ" sz="1600" u="sng" dirty="0">
                <a:latin typeface="Verdana" panose="020B0604030504040204" pitchFamily="34" charset="0"/>
                <a:ea typeface="Verdana" panose="020B0604030504040204" pitchFamily="34" charset="0"/>
              </a:rPr>
              <a:t> go“)</a:t>
            </a:r>
            <a:r>
              <a:rPr lang="cs-CZ" sz="1600" dirty="0">
                <a:latin typeface="Verdana" panose="020B0604030504040204" pitchFamily="34" charset="0"/>
                <a:ea typeface="Verdana" panose="020B0604030504040204" pitchFamily="34" charset="0"/>
              </a:rPr>
              <a:t> – stávající výdělečně činí odvádějí příspěvky, které jsou formou dávek vyplaceny stávajícím důchodcům</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fondové (</a:t>
            </a:r>
            <a:r>
              <a:rPr lang="cs-CZ" sz="1600" u="sng" dirty="0" err="1">
                <a:latin typeface="Verdana" panose="020B0604030504040204" pitchFamily="34" charset="0"/>
                <a:ea typeface="Verdana" panose="020B0604030504040204" pitchFamily="34" charset="0"/>
              </a:rPr>
              <a:t>capital</a:t>
            </a:r>
            <a:r>
              <a:rPr lang="cs-CZ" sz="1600" u="sng" dirty="0">
                <a:latin typeface="Verdana" panose="020B0604030504040204" pitchFamily="34" charset="0"/>
                <a:ea typeface="Verdana" panose="020B0604030504040204" pitchFamily="34" charset="0"/>
              </a:rPr>
              <a:t> </a:t>
            </a:r>
            <a:r>
              <a:rPr lang="cs-CZ" sz="1600" u="sng" dirty="0" err="1">
                <a:latin typeface="Verdana" panose="020B0604030504040204" pitchFamily="34" charset="0"/>
                <a:ea typeface="Verdana" panose="020B0604030504040204" pitchFamily="34" charset="0"/>
              </a:rPr>
              <a:t>reserve</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 pojištěnci si vytvářejí vlastní kapitálové rezervy; správce úspory zhodnocuje a vytváří se kapitál; privátní pojišťovací systémy</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dvousložková konstrukce</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1. složka je stanovena pevně pro všechny (základní důchod – </a:t>
            </a:r>
            <a:r>
              <a:rPr lang="cs-CZ" sz="1600" b="1" dirty="0">
                <a:latin typeface="Verdana" panose="020B0604030504040204" pitchFamily="34" charset="0"/>
                <a:ea typeface="Verdana" panose="020B0604030504040204" pitchFamily="34" charset="0"/>
              </a:rPr>
              <a:t>základní výměra</a:t>
            </a:r>
            <a:r>
              <a:rPr lang="cs-CZ" sz="1600" dirty="0">
                <a:latin typeface="Verdana" panose="020B0604030504040204" pitchFamily="34" charset="0"/>
                <a:ea typeface="Verdana" panose="020B0604030504040204" pitchFamily="34" charset="0"/>
              </a:rPr>
              <a:t>) – slouží jako „dno“ (sociální složka), 2. složka je částka stanovená v procentech z průměrného příjmu – </a:t>
            </a:r>
            <a:r>
              <a:rPr lang="cs-CZ" sz="1600" b="1" dirty="0">
                <a:latin typeface="Verdana" panose="020B0604030504040204" pitchFamily="34" charset="0"/>
                <a:ea typeface="Verdana" panose="020B0604030504040204" pitchFamily="34" charset="0"/>
              </a:rPr>
              <a:t>procentní výměra </a:t>
            </a:r>
            <a:r>
              <a:rPr lang="cs-CZ" sz="1600" dirty="0">
                <a:latin typeface="Verdana" panose="020B0604030504040204" pitchFamily="34" charset="0"/>
                <a:ea typeface="Verdana" panose="020B0604030504040204" pitchFamily="34" charset="0"/>
              </a:rPr>
              <a:t>(zásluhová složka)</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2"/>
            <a:ext cx="10607039" cy="13545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 vzniku problémů fiskální stability v důchodových systémech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75890"/>
            <a:ext cx="10701865" cy="495277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v současnosti je největším „problémem“ </a:t>
            </a:r>
            <a:r>
              <a:rPr lang="cs-CZ" altLang="cs-CZ" sz="1600" u="sng" dirty="0">
                <a:latin typeface="Verdana" panose="020B0604030504040204" pitchFamily="34" charset="0"/>
                <a:ea typeface="Verdana" panose="020B0604030504040204" pitchFamily="34" charset="0"/>
              </a:rPr>
              <a:t>nevyváženost počtu obyvatel v jednotlivých věkových kohortách </a:t>
            </a:r>
            <a:r>
              <a:rPr lang="cs-CZ" altLang="cs-CZ" sz="1600" dirty="0">
                <a:latin typeface="Verdana" panose="020B0604030504040204" pitchFamily="34" charset="0"/>
                <a:ea typeface="Verdana" panose="020B0604030504040204" pitchFamily="34" charset="0"/>
              </a:rPr>
              <a:t>– zvyšování podílu osob v důchodovém věku proti ekonomicky aktivní populaci</a:t>
            </a:r>
          </a:p>
          <a:p>
            <a:pPr algn="just">
              <a:spcBef>
                <a:spcPct val="0"/>
              </a:spcBef>
              <a:spcAft>
                <a:spcPts val="600"/>
              </a:spcAft>
              <a:buFont typeface="Wingdings" panose="05000000000000000000" pitchFamily="2" charset="2"/>
              <a:buChar char="v"/>
              <a:defRPr/>
            </a:pPr>
            <a:r>
              <a:rPr lang="cs-CZ" altLang="cs-CZ" sz="1600" b="1" dirty="0">
                <a:latin typeface="Verdana" panose="020B0604030504040204" pitchFamily="34" charset="0"/>
                <a:ea typeface="Verdana" panose="020B0604030504040204" pitchFamily="34" charset="0"/>
              </a:rPr>
              <a:t>příčiny:</a:t>
            </a:r>
            <a:r>
              <a:rPr lang="cs-CZ" altLang="cs-CZ" sz="1600" dirty="0">
                <a:latin typeface="Verdana" panose="020B0604030504040204" pitchFamily="34" charset="0"/>
                <a:ea typeface="Verdana" panose="020B0604030504040204" pitchFamily="34" charset="0"/>
              </a:rPr>
              <a:t> klesá porodnost, v ČR významně po roce 1989, děti v pozdějším věku, přibývá bezdětných, málo 3. dětí, prodlužuje se délka života (v 60.-90. letech 20. století vzrostla délka </a:t>
            </a:r>
            <a:r>
              <a:rPr lang="da-DK" altLang="cs-CZ" sz="1600" dirty="0">
                <a:latin typeface="Verdana" panose="020B0604030504040204" pitchFamily="34" charset="0"/>
                <a:ea typeface="Verdana" panose="020B0604030504040204" pitchFamily="34" charset="0"/>
              </a:rPr>
              <a:t>života o 8 let, očekává se</a:t>
            </a:r>
            <a:r>
              <a:rPr lang="cs-CZ" altLang="cs-CZ" sz="1600" dirty="0">
                <a:latin typeface="Verdana" panose="020B0604030504040204" pitchFamily="34" charset="0"/>
                <a:ea typeface="Verdana" panose="020B0604030504040204" pitchFamily="34" charset="0"/>
              </a:rPr>
              <a:t>,</a:t>
            </a:r>
            <a:r>
              <a:rPr lang="da-DK" altLang="cs-CZ" sz="1600" dirty="0">
                <a:latin typeface="Verdana" panose="020B0604030504040204" pitchFamily="34" charset="0"/>
                <a:ea typeface="Verdana" panose="020B0604030504040204" pitchFamily="34" charset="0"/>
              </a:rPr>
              <a:t> že bude pokračovat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 hlediska důchodů jde o riziko financování počtu let mezi odchodem do důchodu a smrtí seniora</a:t>
            </a: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očekává se </a:t>
            </a:r>
            <a:r>
              <a:rPr lang="cs-CZ" altLang="cs-CZ" sz="1600" u="sng" dirty="0">
                <a:latin typeface="Verdana" panose="020B0604030504040204" pitchFamily="34" charset="0"/>
                <a:ea typeface="Verdana" panose="020B0604030504040204" pitchFamily="34" charset="0"/>
              </a:rPr>
              <a:t>nepříznivý demografický vývoj </a:t>
            </a:r>
            <a:r>
              <a:rPr lang="cs-CZ" altLang="cs-CZ" sz="1600" dirty="0">
                <a:latin typeface="Verdana" panose="020B0604030504040204" pitchFamily="34" charset="0"/>
                <a:ea typeface="Verdana" panose="020B0604030504040204" pitchFamily="34" charset="0"/>
              </a:rPr>
              <a:t>prognóza do budoucna </a:t>
            </a:r>
            <a:r>
              <a:rPr lang="cs-CZ" altLang="cs-CZ" sz="1600" dirty="0">
                <a:latin typeface="Verdana" panose="020B0604030504040204" pitchFamily="34" charset="0"/>
                <a:ea typeface="Verdana" panose="020B0604030504040204" pitchFamily="34" charset="0"/>
                <a:cs typeface="Arial" panose="020B0604020202020204" pitchFamily="34" charset="0"/>
              </a:rPr>
              <a:t>► v systému založeném na mechanismu </a:t>
            </a:r>
            <a:r>
              <a:rPr lang="cs-CZ" altLang="cs-CZ" sz="1600" dirty="0" err="1">
                <a:latin typeface="Verdana" panose="020B0604030504040204" pitchFamily="34" charset="0"/>
                <a:ea typeface="Verdana" panose="020B0604030504040204" pitchFamily="34" charset="0"/>
                <a:cs typeface="Arial" panose="020B0604020202020204" pitchFamily="34" charset="0"/>
              </a:rPr>
              <a:t>pay</a:t>
            </a:r>
            <a:r>
              <a:rPr lang="cs-CZ" altLang="cs-CZ" sz="1600" dirty="0">
                <a:latin typeface="Verdana" panose="020B0604030504040204" pitchFamily="34" charset="0"/>
                <a:ea typeface="Verdana" panose="020B0604030504040204" pitchFamily="34" charset="0"/>
                <a:cs typeface="Arial" panose="020B0604020202020204" pitchFamily="34" charset="0"/>
              </a:rPr>
              <a:t>-as-</a:t>
            </a:r>
            <a:r>
              <a:rPr lang="cs-CZ" altLang="cs-CZ" sz="1600" dirty="0" err="1">
                <a:latin typeface="Verdana" panose="020B0604030504040204" pitchFamily="34" charset="0"/>
                <a:ea typeface="Verdana" panose="020B0604030504040204" pitchFamily="34" charset="0"/>
                <a:cs typeface="Arial" panose="020B0604020202020204" pitchFamily="34" charset="0"/>
              </a:rPr>
              <a:t>you</a:t>
            </a:r>
            <a:r>
              <a:rPr lang="cs-CZ" altLang="cs-CZ" sz="1600" dirty="0">
                <a:latin typeface="Verdana" panose="020B0604030504040204" pitchFamily="34" charset="0"/>
                <a:ea typeface="Verdana" panose="020B0604030504040204" pitchFamily="34" charset="0"/>
                <a:cs typeface="Arial" panose="020B0604020202020204" pitchFamily="34" charset="0"/>
              </a:rPr>
              <a:t>-go, kdy ekonomicky aktivní přispívají do systému, z něhož se současně vyplácí ekonomicky neaktivní (senioři), může jít do budoucna o velký problém </a:t>
            </a:r>
            <a:r>
              <a:rPr lang="cs-CZ" altLang="cs-CZ" sz="1600" dirty="0">
                <a:latin typeface="Verdana" panose="020B0604030504040204" pitchFamily="34" charset="0"/>
                <a:ea typeface="Verdana" panose="020B0604030504040204" pitchFamily="34" charset="0"/>
              </a:rPr>
              <a:t>až 1:1,5-2)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může vést k </a:t>
            </a:r>
            <a:r>
              <a:rPr lang="cs-CZ" altLang="cs-CZ" sz="1600" u="sng" dirty="0">
                <a:latin typeface="Verdana" panose="020B0604030504040204" pitchFamily="34" charset="0"/>
                <a:ea typeface="Verdana" panose="020B0604030504040204" pitchFamily="34" charset="0"/>
              </a:rPr>
              <a:t>ekonomické nerovnováze v důchodových systémech</a:t>
            </a:r>
          </a:p>
          <a:p>
            <a:pPr algn="just">
              <a:lnSpc>
                <a:spcPct val="100000"/>
              </a:lnSpc>
              <a:spcBef>
                <a:spcPts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reformy důchodového systému</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zavedení zvláštního účtu důchodového pojištění (1996) – jasný pohled na důchodový systém – přebytky pouze do důchodů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zvláštní účet rezervy pro důchodovou reformu; objemově málo významný</a:t>
            </a:r>
          </a:p>
          <a:p>
            <a:pPr marL="285750" indent="-285750" algn="just">
              <a:lnSpc>
                <a:spcPct val="100000"/>
              </a:lnSpc>
              <a:spcBef>
                <a:spcPct val="0"/>
              </a:spcBef>
              <a:spcAft>
                <a:spcPts val="600"/>
              </a:spcAft>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zvyšování věku odchodu do důchodu (pro pojištěnce narozené 1977 věk </a:t>
            </a:r>
            <a:r>
              <a:rPr lang="pl-PL" altLang="cs-CZ" sz="1600" dirty="0">
                <a:latin typeface="Verdana" panose="020B0604030504040204" pitchFamily="34" charset="0"/>
                <a:ea typeface="Verdana" panose="020B0604030504040204" pitchFamily="34" charset="0"/>
              </a:rPr>
              <a:t>odchodu do důchodu stanoven na 67 let, není konečná hodnota, roste o </a:t>
            </a:r>
            <a:r>
              <a:rPr lang="cs-CZ" altLang="cs-CZ" sz="1600" dirty="0">
                <a:latin typeface="Verdana" panose="020B0604030504040204" pitchFamily="34" charset="0"/>
                <a:ea typeface="Verdana" panose="020B0604030504040204" pitchFamily="34" charset="0"/>
              </a:rPr>
              <a:t>dva měsíce za každý rok) – skutečný věk odchodu bývá nižší; nově stanoveno na </a:t>
            </a:r>
            <a:r>
              <a:rPr lang="cs-CZ" altLang="cs-CZ" sz="1600" dirty="0" err="1">
                <a:latin typeface="Verdana" panose="020B0604030504040204" pitchFamily="34" charset="0"/>
                <a:ea typeface="Verdana" panose="020B0604030504040204" pitchFamily="34" charset="0"/>
              </a:rPr>
              <a:t>max</a:t>
            </a:r>
            <a:r>
              <a:rPr lang="cs-CZ" altLang="cs-CZ" sz="1600" dirty="0">
                <a:latin typeface="Verdana" panose="020B0604030504040204" pitchFamily="34" charset="0"/>
                <a:ea typeface="Verdana" panose="020B0604030504040204" pitchFamily="34" charset="0"/>
              </a:rPr>
              <a:t> 65 let</a:t>
            </a:r>
          </a:p>
          <a:p>
            <a:pPr marL="285750" indent="-285750"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sjednocení věku odchodu do důchodu pro ženy a muže </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úpravy nároků v rámci existujícího systému, prvního pilíře – tzv. „parametrické změny“ ► vede fakticky (převážně) k menšímu počtu osob pobírajících důchod</a:t>
            </a:r>
          </a:p>
          <a:p>
            <a:pPr marL="285750" indent="-285750"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úpravy valorizačního mechanismu</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hodnocení náhradních dob ve sníženém rozsahu atd.</a:t>
            </a:r>
          </a:p>
          <a:p>
            <a:pPr marL="285750" indent="-285750" algn="just">
              <a:spcBef>
                <a:spcPct val="0"/>
              </a:spcBef>
              <a:spcAft>
                <a:spcPts val="600"/>
              </a:spcAft>
              <a:buFont typeface="Wingdings" panose="05000000000000000000" pitchFamily="2" charset="2"/>
              <a:buChar char="Ø"/>
              <a:defRPr/>
            </a:pPr>
            <a:endParaRPr lang="pl-PL" altLang="cs-CZ" sz="1600" dirty="0">
              <a:latin typeface="Verdana" panose="020B0604030504040204" pitchFamily="34" charset="0"/>
              <a:ea typeface="Verdana" panose="020B0604030504040204" pitchFamily="34" charset="0"/>
            </a:endParaRPr>
          </a:p>
          <a:p>
            <a:pPr algn="just">
              <a:spcBef>
                <a:spcPct val="0"/>
              </a:spcBef>
              <a:spcAft>
                <a:spcPts val="600"/>
              </a:spcAft>
              <a:defRPr/>
            </a:pPr>
            <a:endParaRPr lang="cs-CZ" altLang="cs-CZ" dirty="0">
              <a:solidFill>
                <a:schemeClr val="bg1"/>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5A0F33EA-22B6-45C7-BB5A-CA6118639F5D}"/>
              </a:ext>
            </a:extLst>
          </p:cNvPr>
          <p:cNvPicPr>
            <a:picLocks noChangeAspect="1"/>
          </p:cNvPicPr>
          <p:nvPr/>
        </p:nvPicPr>
        <p:blipFill>
          <a:blip r:embed="rId2"/>
          <a:stretch>
            <a:fillRect/>
          </a:stretch>
        </p:blipFill>
        <p:spPr>
          <a:xfrm>
            <a:off x="1976395" y="0"/>
            <a:ext cx="8239209" cy="6858000"/>
          </a:xfrm>
          <a:prstGeom prst="rect">
            <a:avLst/>
          </a:prstGeom>
        </p:spPr>
      </p:pic>
    </p:spTree>
    <p:extLst>
      <p:ext uri="{BB962C8B-B14F-4D97-AF65-F5344CB8AC3E}">
        <p14:creationId xmlns:p14="http://schemas.microsoft.com/office/powerpoint/2010/main" val="24705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zpřísnění podmínek pro předčasné důchody (progresivní trvalé snížení </a:t>
            </a:r>
            <a:r>
              <a:rPr lang="pl-PL" altLang="cs-CZ" sz="1600" dirty="0">
                <a:latin typeface="Verdana" panose="020B0604030504040204" pitchFamily="34" charset="0"/>
                <a:ea typeface="Verdana" panose="020B0604030504040204" pitchFamily="34" charset="0"/>
              </a:rPr>
              <a:t>procentní výměry podle toho, o kolik dříve jde do důchodu až o 1,5 </a:t>
            </a:r>
            <a:r>
              <a:rPr lang="cs-CZ" altLang="cs-CZ" sz="1600" dirty="0">
                <a:latin typeface="Verdana" panose="020B0604030504040204" pitchFamily="34" charset="0"/>
                <a:ea typeface="Verdana" panose="020B0604030504040204" pitchFamily="34" charset="0"/>
              </a:rPr>
              <a:t>procenta); vyžaduje schopnost udržet se na trhu práce do vysokého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zvýšení možnosti pracovat po dosažení důchodového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hodnocení náhradních dob ve sníženém rozsahu atd.</a:t>
            </a:r>
          </a:p>
          <a:p>
            <a:pPr algn="just">
              <a:lnSpc>
                <a:spcPct val="100000"/>
              </a:lnSpc>
              <a:spcBef>
                <a:spcPct val="0"/>
              </a:spcBef>
              <a:spcAft>
                <a:spcPts val="600"/>
              </a:spcAft>
              <a:buFont typeface="Wingdings" panose="05000000000000000000" pitchFamily="2" charset="2"/>
              <a:buChar char="Ø"/>
            </a:pPr>
            <a:r>
              <a:rPr lang="cs-CZ" altLang="cs-CZ" sz="1600" u="sng" dirty="0">
                <a:latin typeface="Verdana" panose="020B0604030504040204" pitchFamily="34" charset="0"/>
                <a:ea typeface="Verdana" panose="020B0604030504040204" pitchFamily="34" charset="0"/>
              </a:rPr>
              <a:t>změna ve výši důchodů a nebo v příjmech systému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snižování úrovně důchodů – mírně se snižuje poměr důchodu k předchozímu výdělku (poměr náhrady) – citlivá záležitost, protože to má značené reálné dopady na životní úroveň důchodců (a je to politicky nepopulární opatření)</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příspěvků platících generacích (rizika: zátěž z hlediska nákladů na pracovní sílu)</a:t>
            </a:r>
          </a:p>
          <a:p>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pilíře důchodového systému</a:t>
            </a:r>
          </a:p>
          <a:p>
            <a:pPr algn="just">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 pilíř – povinný; státní, průběžně financovaný</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základní pilíř stávajícího průběžného důchodového systému ► vyplácí se z něj aktuální starobní důchody</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fyzická osoba starší 18 let, která je poplatníkem důchodového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povinný odvod ze mzdy - povinné důchodové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správcem peněžních prostředků je stát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je prostřednictvím 28 % odvodů z hrubé mzdy </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výplata prostředků po odchodu do důchodu ve formě starobního důchodu od státu</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1407</TotalTime>
  <Words>3430</Words>
  <Application>Microsoft Office PowerPoint</Application>
  <PresentationFormat>Širokoúhlá obrazovka</PresentationFormat>
  <Paragraphs>164</Paragraphs>
  <Slides>17</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17</vt:i4>
      </vt:variant>
    </vt:vector>
  </HeadingPairs>
  <TitlesOfParts>
    <vt:vector size="25" baseType="lpstr">
      <vt:lpstr>Arial</vt:lpstr>
      <vt:lpstr>Calibri</vt:lpstr>
      <vt:lpstr>Calibri Light</vt:lpstr>
      <vt:lpstr>Century Gothic</vt:lpstr>
      <vt:lpstr>DejaVu Sans</vt:lpstr>
      <vt:lpstr>Verdana</vt:lpstr>
      <vt:lpstr>Wingdings</vt:lpstr>
      <vt:lpstr>Motiv Office</vt:lpstr>
      <vt:lpstr>  6. Sociální pojištění – důchodové pojištění – starobní důchod  </vt:lpstr>
      <vt:lpstr>       Důchodové pojištění– základní informace</vt:lpstr>
      <vt:lpstr>Prezentace aplikace PowerPoint</vt:lpstr>
      <vt:lpstr>Prezentace aplikace PowerPoint</vt:lpstr>
      <vt:lpstr>Prezentace aplikace PowerPoint</vt:lpstr>
      <vt:lpstr>       Příjmy v systému důchodového pojištění</vt:lpstr>
      <vt:lpstr>       Riziko vzniku problémů fiskální stability v důchodových systémech</vt:lpstr>
      <vt:lpstr>Prezentace aplikace PowerPoint</vt:lpstr>
      <vt:lpstr>Prezentace aplikace PowerPoint</vt:lpstr>
      <vt:lpstr>Prezentace aplikace PowerPoint</vt:lpstr>
      <vt:lpstr>       Starobní důchod</vt:lpstr>
      <vt:lpstr>Prezentace aplikace PowerPoint</vt:lpstr>
      <vt:lpstr>Prezentace aplikace PowerPoint</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94</cp:revision>
  <cp:lastPrinted>2022-02-16T13:39:17Z</cp:lastPrinted>
  <dcterms:created xsi:type="dcterms:W3CDTF">2021-02-09T14:44:12Z</dcterms:created>
  <dcterms:modified xsi:type="dcterms:W3CDTF">2023-03-09T14:35:57Z</dcterms:modified>
</cp:coreProperties>
</file>