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91"/>
  </p:notesMasterIdLst>
  <p:sldIdLst>
    <p:sldId id="256" r:id="rId4"/>
    <p:sldId id="261" r:id="rId5"/>
    <p:sldId id="403" r:id="rId6"/>
    <p:sldId id="404" r:id="rId7"/>
    <p:sldId id="405" r:id="rId8"/>
    <p:sldId id="406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413" r:id="rId17"/>
    <p:sldId id="414" r:id="rId18"/>
    <p:sldId id="338" r:id="rId19"/>
    <p:sldId id="339" r:id="rId20"/>
    <p:sldId id="417" r:id="rId21"/>
    <p:sldId id="281" r:id="rId22"/>
    <p:sldId id="341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4" r:id="rId34"/>
    <p:sldId id="355" r:id="rId35"/>
    <p:sldId id="407" r:id="rId36"/>
    <p:sldId id="357" r:id="rId37"/>
    <p:sldId id="358" r:id="rId38"/>
    <p:sldId id="359" r:id="rId39"/>
    <p:sldId id="360" r:id="rId40"/>
    <p:sldId id="361" r:id="rId41"/>
    <p:sldId id="285" r:id="rId42"/>
    <p:sldId id="363" r:id="rId43"/>
    <p:sldId id="365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62" r:id="rId69"/>
    <p:sldId id="408" r:id="rId70"/>
    <p:sldId id="409" r:id="rId71"/>
    <p:sldId id="392" r:id="rId72"/>
    <p:sldId id="398" r:id="rId73"/>
    <p:sldId id="287" r:id="rId74"/>
    <p:sldId id="410" r:id="rId75"/>
    <p:sldId id="293" r:id="rId76"/>
    <p:sldId id="294" r:id="rId77"/>
    <p:sldId id="295" r:id="rId78"/>
    <p:sldId id="296" r:id="rId79"/>
    <p:sldId id="297" r:id="rId80"/>
    <p:sldId id="298" r:id="rId81"/>
    <p:sldId id="299" r:id="rId82"/>
    <p:sldId id="300" r:id="rId83"/>
    <p:sldId id="411" r:id="rId84"/>
    <p:sldId id="412" r:id="rId85"/>
    <p:sldId id="304" r:id="rId86"/>
    <p:sldId id="400" r:id="rId87"/>
    <p:sldId id="401" r:id="rId88"/>
    <p:sldId id="340" r:id="rId89"/>
    <p:sldId id="306" r:id="rId9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8" roundtripDataSignature="AMtx7mgDqQuSoouy+z4H72AXAOwnNXsu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ka Farkašová" initials="BF" lastIdx="1" clrIdx="0">
    <p:extLst>
      <p:ext uri="{19B8F6BF-5375-455C-9EA6-DF929625EA0E}">
        <p15:presenceInfo xmlns:p15="http://schemas.microsoft.com/office/powerpoint/2012/main" userId="S-1-5-21-3451901064-902568176-4053310204-89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09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5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21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908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7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2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60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09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3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ckaetika.cz/prirucka-pro-studenty/" TargetMode="External"/><Relationship Id="rId2" Type="http://schemas.openxmlformats.org/officeDocument/2006/relationships/hyperlink" Target="https://www.niu.edu/academic-integrity/faculty/committing/examples/index.s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ihovna.fss.muni.cz/podpora-studia-a-vedy/citovani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home.html" TargetMode="External"/><Relationship Id="rId7" Type="http://schemas.openxmlformats.org/officeDocument/2006/relationships/hyperlink" Target="https://sreview.soc.cas.cz/attachments/000002.pdf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4" Type="http://schemas.openxmlformats.org/officeDocument/2006/relationships/hyperlink" Target="https://libguides.williams.edu/citing/chicago-author-da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image" Target="../media/image2.png"/><Relationship Id="rId7" Type="http://schemas.openxmlformats.org/officeDocument/2006/relationships/slide" Target="slide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9.jfif"/><Relationship Id="rId5" Type="http://schemas.openxmlformats.org/officeDocument/2006/relationships/image" Target="../media/image26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prehled-kurzu/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vyuka/materialy/zotero/index.html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kurzy/jak-spravne-citovat-a-odkazovat-na-citac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SPRb1155, SPRn4483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</a:t>
            </a:r>
            <a:r>
              <a:rPr lang="cs-CZ" sz="2400" dirty="0">
                <a:solidFill>
                  <a:schemeClr val="dk1"/>
                </a:solidFill>
              </a:rPr>
              <a:t>3. 3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2023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8"/>
            <a:ext cx="8123464" cy="47492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977C-5044-4CB7-9A2E-72D631C2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 použití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3A8E4-C4BC-413B-9B60-E06FD37F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814"/>
            <a:ext cx="7886700" cy="992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chatbot, umělá inteligence pro automatizovanou komunikaci, generuje odpovědi/texty na základě jiných textů.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9BBBA-40D3-4348-A23D-72EDAA647236}"/>
              </a:ext>
            </a:extLst>
          </p:cNvPr>
          <p:cNvSpPr txBox="1"/>
          <p:nvPr/>
        </p:nvSpPr>
        <p:spPr>
          <a:xfrm>
            <a:off x="628650" y="2900807"/>
            <a:ext cx="749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ALE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podobnosti jiným textům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zkreslení faktů, nepřesnosti, neověřené 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jazykové a 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stylistické chyby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DE9A5-E26C-45C5-883A-7F3E9E650BD9}"/>
              </a:ext>
            </a:extLst>
          </p:cNvPr>
          <p:cNvSpPr txBox="1"/>
          <p:nvPr/>
        </p:nvSpPr>
        <p:spPr>
          <a:xfrm>
            <a:off x="628650" y="6061987"/>
            <a:ext cx="770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Software na rozeznávání textů generovaných chatboty.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446860-CB3C-47C6-B958-ADAF06A69936}"/>
              </a:ext>
            </a:extLst>
          </p:cNvPr>
          <p:cNvSpPr txBox="1"/>
          <p:nvPr/>
        </p:nvSpPr>
        <p:spPr>
          <a:xfrm>
            <a:off x="628650" y="4744132"/>
            <a:ext cx="7709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Využití textu vygenerovaného chatboty 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12557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6372"/>
            <a:ext cx="7256918" cy="54717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Podpora studia a vědy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Citování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B98FBB-E95E-40CD-9B38-360C0B41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2" y="3461028"/>
            <a:ext cx="6907794" cy="27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0073"/>
            <a:ext cx="8367304" cy="54527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https://sreview.soc.cas.cz/attachments/000002.pdf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5"/>
            <a:ext cx="7886700" cy="531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seznamu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+mn-lt"/>
                <a:hlinkClick r:id="rId7" action="ppaction://hlinksldjump"/>
              </a:rPr>
              <a:t>příklady bibliografických citací</a:t>
            </a:r>
            <a:endParaRPr sz="3000" dirty="0">
              <a:solidFill>
                <a:schemeClr val="tx1"/>
              </a:solidFill>
              <a:latin typeface="+mn-lt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manažery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93920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032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7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2014. ISBN 9788021078222.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Dostupné také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2015-11-04].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Tomáš KATRŇÁK,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2018. Sociologická řada.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</a:rPr>
              <a:t>ARNOLD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</a:rPr>
              <a:t>Eva Nicol,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Social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work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practices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global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perspectives</a:t>
            </a:r>
            <a:r>
              <a:rPr lang="cs-CZ" sz="2400" i="1" dirty="0">
                <a:latin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</a:rPr>
              <a:t>challenges</a:t>
            </a:r>
            <a:r>
              <a:rPr lang="cs-CZ" sz="2400" i="1" dirty="0">
                <a:latin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</a:rPr>
              <a:t>educational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implications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New York: Nova Science </a:t>
            </a:r>
            <a:r>
              <a:rPr lang="cs-CZ" sz="2400" dirty="0" err="1">
                <a:latin typeface="Arial" panose="020B0604020202020204" pitchFamily="34" charset="0"/>
              </a:rPr>
              <a:t>Publishers</a:t>
            </a:r>
            <a:r>
              <a:rPr lang="cs-CZ" sz="2400" dirty="0">
                <a:latin typeface="Arial" panose="020B0604020202020204" pitchFamily="34" charset="0"/>
              </a:rPr>
              <a:t>, c201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978-1-63321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316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6.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EBSCO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Beatrice CHROMKOVÁ MANEA. Vzdělání a rodičovství.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In: HAMPLOVÁ, Dana a Tomáš KATRŇÁK,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2018, s. 89-108. Sociologická řada.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ŠRAJER, Jindřich a Libor MUSIL,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2008, s. 83-106. ISBN 978-80-7326-145-0.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7210"/>
            <a:ext cx="7886700" cy="50920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RANKOPO, </a:t>
            </a:r>
            <a:r>
              <a:rPr lang="cs-CZ" sz="3200" dirty="0" err="1">
                <a:latin typeface="Arial" panose="020B0604020202020204" pitchFamily="34" charset="0"/>
              </a:rPr>
              <a:t>Morena</a:t>
            </a:r>
            <a:r>
              <a:rPr lang="cs-CZ" sz="3200" dirty="0">
                <a:latin typeface="Arial" panose="020B0604020202020204" pitchFamily="34" charset="0"/>
              </a:rPr>
              <a:t> J. </a:t>
            </a:r>
            <a:r>
              <a:rPr lang="cs-CZ" sz="3200" dirty="0" err="1">
                <a:latin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</a:rPr>
              <a:t>, spirituality and </a:t>
            </a:r>
            <a:r>
              <a:rPr lang="cs-CZ" sz="3200" dirty="0" err="1">
                <a:latin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indigenisation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discourse</a:t>
            </a:r>
            <a:r>
              <a:rPr lang="cs-CZ" sz="3200" dirty="0">
                <a:latin typeface="Arial" panose="020B0604020202020204" pitchFamily="34" charset="0"/>
              </a:rPr>
              <a:t>. In: ARNOLD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cs-CZ" sz="3200" dirty="0">
                <a:latin typeface="Arial" panose="020B0604020202020204" pitchFamily="34" charset="0"/>
              </a:rPr>
              <a:t>Eva Nicol, </a:t>
            </a:r>
            <a:r>
              <a:rPr lang="cs-CZ" sz="3200" dirty="0" err="1">
                <a:latin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practices</a:t>
            </a:r>
            <a:r>
              <a:rPr lang="cs-CZ" sz="3200" i="1" dirty="0">
                <a:latin typeface="Arial" panose="020B0604020202020204" pitchFamily="34" charset="0"/>
              </a:rPr>
              <a:t>: </a:t>
            </a:r>
            <a:r>
              <a:rPr lang="cs-CZ" sz="3200" i="1" dirty="0" err="1">
                <a:latin typeface="Arial" panose="020B0604020202020204" pitchFamily="34" charset="0"/>
              </a:rPr>
              <a:t>global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perspectives</a:t>
            </a:r>
            <a:r>
              <a:rPr lang="cs-CZ" sz="3200" i="1" dirty="0">
                <a:latin typeface="Arial" panose="020B0604020202020204" pitchFamily="34" charset="0"/>
              </a:rPr>
              <a:t>, </a:t>
            </a:r>
            <a:r>
              <a:rPr lang="cs-CZ" sz="3200" i="1" dirty="0" err="1">
                <a:latin typeface="Arial" panose="020B0604020202020204" pitchFamily="34" charset="0"/>
              </a:rPr>
              <a:t>challenges</a:t>
            </a:r>
            <a:r>
              <a:rPr lang="cs-CZ" sz="3200" i="1" dirty="0">
                <a:latin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</a:rPr>
              <a:t>educational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implications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[online]</a:t>
            </a:r>
            <a:r>
              <a:rPr lang="cs-CZ" sz="3200" dirty="0">
                <a:latin typeface="Arial" panose="020B0604020202020204" pitchFamily="34" charset="0"/>
              </a:rPr>
              <a:t>. New York: Nova Science </a:t>
            </a:r>
            <a:r>
              <a:rPr lang="cs-CZ" sz="3200" dirty="0" err="1">
                <a:latin typeface="Arial" panose="020B0604020202020204" pitchFamily="34" charset="0"/>
              </a:rPr>
              <a:t>Publishers</a:t>
            </a:r>
            <a:r>
              <a:rPr lang="cs-CZ" sz="3200" dirty="0">
                <a:latin typeface="Arial" panose="020B0604020202020204" pitchFamily="34" charset="0"/>
              </a:rPr>
              <a:t>, c201</a:t>
            </a:r>
            <a:r>
              <a:rPr lang="en-US" sz="3200" dirty="0">
                <a:latin typeface="Arial" panose="020B0604020202020204" pitchFamily="34" charset="0"/>
              </a:rPr>
              <a:t>4</a:t>
            </a:r>
            <a:r>
              <a:rPr lang="cs-CZ" sz="3200" dirty="0">
                <a:latin typeface="Arial" panose="020B0604020202020204" pitchFamily="34" charset="0"/>
              </a:rPr>
              <a:t>, s. 169-184 </a:t>
            </a:r>
            <a:r>
              <a:rPr lang="en-US" sz="3200" dirty="0">
                <a:latin typeface="Arial" panose="020B0604020202020204" pitchFamily="34" charset="0"/>
              </a:rPr>
              <a:t>[cit. 2016-01-14]</a:t>
            </a:r>
            <a:r>
              <a:rPr lang="cs-CZ" sz="3200" dirty="0">
                <a:latin typeface="Arial" panose="020B0604020202020204" pitchFamily="34" charset="0"/>
              </a:rPr>
              <a:t>. ISBN 978-1-63321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316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6.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920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 periodika: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Identifikátor. Dostupnost.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WINKLER, Jiří a Ivona ŠPORCROVÁ. Potřeby dítěte a náhradní výchovná péče.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WAITE, Catherine a Lisa BOURKE.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2015, vol. 51, no. 3, s. 537-552 [cit. 2015-11-08]. Dostupné z: https://journals.sagepub.com/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/10.1177/1440783313505007.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periodika: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2017-10-15].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2002-. ISSN 1213-6204.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2017, č. 3. ISSN 1213-6204.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10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9303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4800" dirty="0"/>
              <a:t>, 2002.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Fakulta sociálních studií, Katedra sociální politiky a sociální práce.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500" dirty="0">
                <a:latin typeface="Arial" panose="020B0604020202020204" pitchFamily="34" charset="0"/>
              </a:rPr>
              <a:t>JANKŮ, Monika. </a:t>
            </a:r>
            <a:r>
              <a:rPr lang="cs-CZ" sz="45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500" dirty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4500" dirty="0">
                <a:latin typeface="Arial" panose="020B0604020202020204" pitchFamily="34" charset="0"/>
              </a:rPr>
              <a:t>. </a:t>
            </a:r>
            <a:r>
              <a:rPr lang="cs-CZ" sz="4500" dirty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</a:t>
            </a:r>
            <a:endParaRPr lang="cs-CZ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90308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64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6200" dirty="0">
                <a:latin typeface="Arial" panose="020B0604020202020204" pitchFamily="34" charset="0"/>
              </a:rPr>
              <a:t>1</a:t>
            </a:r>
            <a:r>
              <a:rPr lang="cs-CZ" sz="6200" dirty="0">
                <a:latin typeface="Arial" panose="020B0604020202020204" pitchFamily="34" charset="0"/>
              </a:rPr>
              <a:t>0-05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8800" dirty="0">
                <a:latin typeface="Arial" panose="020B0604020202020204" pitchFamily="34" charset="0"/>
              </a:rPr>
              <a:t>1</a:t>
            </a:r>
            <a:r>
              <a:rPr lang="cs-CZ" sz="8800" dirty="0">
                <a:latin typeface="Arial" panose="020B0604020202020204" pitchFamily="34" charset="0"/>
              </a:rPr>
              <a:t>0-05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c2019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2019-10-17].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 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4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(rozhovor,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72380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1997. Velká řada, sv. 27. ISBN 80-719-8173-7.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Macmillan, 1995.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Studijní materiály k předmětu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16. 4. 2023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459200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7" y="4572000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120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Mg</a:t>
            </a:r>
            <a:r>
              <a:rPr lang="cs-CZ" sz="2000" b="1" kern="12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r</a:t>
            </a: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2"/>
            <a:ext cx="8018961" cy="554857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https://www.muni.cz/o-univerzite/uredni-deska/plagiatorstvi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[cit. 2019-04-09].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6962</Words>
  <Application>Microsoft Office PowerPoint</Application>
  <PresentationFormat>Předvádění na obrazovce (4:3)</PresentationFormat>
  <Paragraphs>530</Paragraphs>
  <Slides>87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87</vt:i4>
      </vt:variant>
    </vt:vector>
  </HeadingPairs>
  <TitlesOfParts>
    <vt:vector size="95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SPRb1155, SPRn4483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A co použití ChatGPT?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161</cp:revision>
  <dcterms:created xsi:type="dcterms:W3CDTF">2019-07-22T10:37:01Z</dcterms:created>
  <dcterms:modified xsi:type="dcterms:W3CDTF">2023-03-12T19:58:02Z</dcterms:modified>
</cp:coreProperties>
</file>