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3"/>
  </p:notesMasterIdLst>
  <p:sldIdLst>
    <p:sldId id="256" r:id="rId5"/>
    <p:sldId id="257" r:id="rId6"/>
    <p:sldId id="258" r:id="rId7"/>
    <p:sldId id="317" r:id="rId8"/>
    <p:sldId id="259" r:id="rId9"/>
    <p:sldId id="260" r:id="rId10"/>
    <p:sldId id="385" r:id="rId11"/>
    <p:sldId id="261" r:id="rId12"/>
    <p:sldId id="262" r:id="rId13"/>
    <p:sldId id="319" r:id="rId14"/>
    <p:sldId id="268" r:id="rId15"/>
    <p:sldId id="320" r:id="rId16"/>
    <p:sldId id="269" r:id="rId17"/>
    <p:sldId id="312" r:id="rId18"/>
    <p:sldId id="271" r:id="rId19"/>
    <p:sldId id="336" r:id="rId20"/>
    <p:sldId id="272" r:id="rId21"/>
    <p:sldId id="322" r:id="rId22"/>
    <p:sldId id="277" r:id="rId23"/>
    <p:sldId id="278" r:id="rId24"/>
    <p:sldId id="279" r:id="rId25"/>
    <p:sldId id="376" r:id="rId26"/>
    <p:sldId id="315" r:id="rId27"/>
    <p:sldId id="281" r:id="rId28"/>
    <p:sldId id="321" r:id="rId29"/>
    <p:sldId id="282" r:id="rId30"/>
    <p:sldId id="283" r:id="rId31"/>
    <p:sldId id="284" r:id="rId32"/>
    <p:sldId id="285" r:id="rId33"/>
    <p:sldId id="286" r:id="rId34"/>
    <p:sldId id="383" r:id="rId35"/>
    <p:sldId id="388" r:id="rId36"/>
    <p:sldId id="287" r:id="rId37"/>
    <p:sldId id="323" r:id="rId38"/>
    <p:sldId id="288" r:id="rId39"/>
    <p:sldId id="389" r:id="rId40"/>
    <p:sldId id="289" r:id="rId41"/>
    <p:sldId id="327" r:id="rId42"/>
    <p:sldId id="331" r:id="rId43"/>
    <p:sldId id="333" r:id="rId44"/>
    <p:sldId id="334" r:id="rId45"/>
    <p:sldId id="332" r:id="rId46"/>
    <p:sldId id="291" r:id="rId47"/>
    <p:sldId id="292" r:id="rId48"/>
    <p:sldId id="293" r:id="rId49"/>
    <p:sldId id="329" r:id="rId50"/>
    <p:sldId id="294" r:id="rId51"/>
    <p:sldId id="295" r:id="rId52"/>
    <p:sldId id="296" r:id="rId53"/>
    <p:sldId id="390" r:id="rId54"/>
    <p:sldId id="297" r:id="rId55"/>
    <p:sldId id="391" r:id="rId56"/>
    <p:sldId id="306" r:id="rId57"/>
    <p:sldId id="313" r:id="rId58"/>
    <p:sldId id="335" r:id="rId59"/>
    <p:sldId id="302" r:id="rId60"/>
    <p:sldId id="309" r:id="rId61"/>
    <p:sldId id="326" r:id="rId6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4" roundtripDataSignature="AMtx7mjMjSj3cJF46uAC5cuhhQFEwXN5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2" clrIdx="0"/>
  <p:cmAuthor id="1" name="Martina Nedomová" initials="MN" lastIdx="1" clrIdx="1">
    <p:extLst>
      <p:ext uri="{19B8F6BF-5375-455C-9EA6-DF929625EA0E}">
        <p15:presenceInfo xmlns:p15="http://schemas.microsoft.com/office/powerpoint/2012/main" userId="S-1-5-21-271893136-264475109-1824216404-3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9" autoAdjust="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customschemas.google.com/relationships/presentationmetadata" Target="meta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ffc877e4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ffc877e4a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5ffc877e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70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ffc877e4a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5ffc877e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a5cf5e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a5cf5ec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a5cf5ecd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5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0a5cf5ec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0a5cf5ec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0a5cf5ecd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8956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1160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43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fc877e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a5cf5ecd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405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352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0a5cf5ecd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0a5cf5ec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0a5cf5ecd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0a5cf5ecd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0a5cf5ecd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4" name="Google Shape;36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0b757c6c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g60b757c6c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60a5cf5ec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0a5cf5ecd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1b513c6b4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g41b513c6b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60a5cf5ec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0a5cf5ecd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ffc877e4a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zur.fss.muni.cz/pro-studenty/bakalarske-studium/bakalarske-prace/pravidla-pro-psani-bakalarskych-prac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ucp.cz/napoveda/elearning/plagiat?gclid=Cj0KCQiA54KfBhCKARIsAJzSrdqvjpdAA3UlqRVAHXMT78taV0cRAOhbAWI2tkL8tKXVwdEQpuZRkysaAsKbEALw_wcB#interne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sluzby/jak-si-pujci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/jak-na-e-zdroje#tab-2" TargetMode="External"/><Relationship Id="rId5" Type="http://schemas.openxmlformats.org/officeDocument/2006/relationships/hyperlink" Target="https://knihovna.fss.muni.cz/e-zdroje/e-prezencka" TargetMode="External"/><Relationship Id="rId4" Type="http://schemas.openxmlformats.org/officeDocument/2006/relationships/hyperlink" Target="https://knihovna.fss.muni.cz/sluzby/mv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uni.cz/sluzby/e-prezenck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-zdroj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zdroje.muni.cz/vzdaleny_pristup/?lang=cs" TargetMode="External"/><Relationship Id="rId4" Type="http://schemas.openxmlformats.org/officeDocument/2006/relationships/hyperlink" Target="https://ezdroje.muni.cz/vzdaleny_pristup/?lang=c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discovery.muni.cz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://scholar.google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en&amp;id=617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edomova@fss.muni.cz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ezdroje.muni.cz/prehled/zdroj.php?lang=cs&amp;id=416" TargetMode="External"/><Relationship Id="rId3" Type="http://schemas.openxmlformats.org/officeDocument/2006/relationships/hyperlink" Target="https://katalog.muni.cz/" TargetMode="External"/><Relationship Id="rId7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s://ezdroje.muni.cz/prehled/zdroj.php?lang=cs&amp;id=430" TargetMode="External"/><Relationship Id="rId4" Type="http://schemas.openxmlformats.org/officeDocument/2006/relationships/hyperlink" Target="https://www.knihovny.cz/" TargetMode="External"/><Relationship Id="rId9" Type="http://schemas.openxmlformats.org/officeDocument/2006/relationships/hyperlink" Target="https://ezdroje.muni.cz/prehled/zdroj.php?lang=cs&amp;id=429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/e-kniha-na-pockani" TargetMode="Externa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s://www.doabooks.org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50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cs&amp;id=478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rt-europe.org/basic-search.php" TargetMode="External"/><Relationship Id="rId4" Type="http://schemas.openxmlformats.org/officeDocument/2006/relationships/hyperlink" Target="http://theses.cz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a.gov/the-world-factbook/" TargetMode="External"/><Relationship Id="rId5" Type="http://schemas.openxmlformats.org/officeDocument/2006/relationships/hyperlink" Target="http://infotrac.galegroup.com/itweb/masaryk?db=GVRL" TargetMode="External"/><Relationship Id="rId4" Type="http://schemas.openxmlformats.org/officeDocument/2006/relationships/hyperlink" Target="https://ezdroje.muni.cz/prehled/zdroj.php?lang=cs&amp;id=2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lsa.cz/casopis-fsp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forumsocialniprace.ff.cuni.cz/o-casopisu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cialnirevue.cz/" TargetMode="External"/><Relationship Id="rId5" Type="http://schemas.openxmlformats.org/officeDocument/2006/relationships/hyperlink" Target="https://www.socialnisluzby.eu/" TargetMode="External"/><Relationship Id="rId4" Type="http://schemas.openxmlformats.org/officeDocument/2006/relationships/hyperlink" Target="http://socialniprace.cz/" TargetMode="External"/><Relationship Id="rId9" Type="http://schemas.openxmlformats.org/officeDocument/2006/relationships/hyperlink" Target="http://www.vupsv.cz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ad.issn.org/" TargetMode="External"/><Relationship Id="rId5" Type="http://schemas.openxmlformats.org/officeDocument/2006/relationships/hyperlink" Target="https://www.icpsr.umich.edu/web/pages/" TargetMode="External"/><Relationship Id="rId4" Type="http://schemas.openxmlformats.org/officeDocument/2006/relationships/hyperlink" Target="http://www.ssrn.com/en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-zdroj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domova@fss.muni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4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500" y="2317072"/>
            <a:ext cx="8396400" cy="17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bakalářské  SPSP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572000" y="5306096"/>
            <a:ext cx="4262907" cy="107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Ing. Martina Nedomová, </a:t>
            </a:r>
            <a:r>
              <a:rPr lang="cs-CZ" b="1" dirty="0" err="1">
                <a:solidFill>
                  <a:srgbClr val="0000DC"/>
                </a:solidFill>
                <a:latin typeface="Arial"/>
                <a:cs typeface="Arial"/>
                <a:sym typeface="Arial"/>
              </a:rPr>
              <a:t>DiS</a:t>
            </a: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.</a:t>
            </a:r>
            <a:endParaRPr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11099" y="5448414"/>
            <a:ext cx="7209529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500" b="1" dirty="0">
                <a:solidFill>
                  <a:srgbClr val="0000DC"/>
                </a:solidFill>
              </a:rPr>
              <a:t>Brno, </a:t>
            </a:r>
            <a:r>
              <a:rPr lang="cs-CZ" sz="2500" b="1" dirty="0">
                <a:solidFill>
                  <a:srgbClr val="0000DC"/>
                </a:solidFill>
                <a:sym typeface="Calibri"/>
              </a:rPr>
              <a:t>27. 2. – 2. 3. 2023</a:t>
            </a:r>
            <a:endParaRPr sz="2500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3ab93460_0_33"/>
          <p:cNvSpPr txBox="1">
            <a:spLocks noGrp="1"/>
          </p:cNvSpPr>
          <p:nvPr>
            <p:ph type="title"/>
          </p:nvPr>
        </p:nvSpPr>
        <p:spPr>
          <a:xfrm>
            <a:off x="3722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4000"/>
          </a:p>
        </p:txBody>
      </p:sp>
      <p:sp>
        <p:nvSpPr>
          <p:cNvPr id="190" name="Google Shape;19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q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užitečnost/relevance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Psaní závěrečných (odborných) prací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ffc877e4a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5ffc877e4a_0_35"/>
          <p:cNvSpPr txBox="1"/>
          <p:nvPr/>
        </p:nvSpPr>
        <p:spPr>
          <a:xfrm>
            <a:off x="697950" y="1929100"/>
            <a:ext cx="7859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dk1"/>
                </a:solidFill>
              </a:rPr>
              <a:t>Propagační </a:t>
            </a:r>
            <a:r>
              <a:rPr lang="cs-CZ" sz="3600" b="1" u="sng" dirty="0">
                <a:solidFill>
                  <a:srgbClr val="0000FF"/>
                </a:solidFill>
                <a:hlinkClick r:id="rId3"/>
              </a:rPr>
              <a:t>video</a:t>
            </a:r>
            <a:r>
              <a:rPr lang="cs-CZ" sz="3600" b="1" dirty="0">
                <a:solidFill>
                  <a:schemeClr val="dk1"/>
                </a:solidFill>
              </a:rPr>
              <a:t> Západočeské univerzity v Plzni</a:t>
            </a: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35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/>
          </a:p>
        </p:txBody>
      </p:sp>
      <p:sp>
        <p:nvSpPr>
          <p:cNvPr id="189" name="Google Shape;189;g5ffc877e4a_0_35"/>
          <p:cNvSpPr txBox="1"/>
          <p:nvPr/>
        </p:nvSpPr>
        <p:spPr>
          <a:xfrm>
            <a:off x="628650" y="2236925"/>
            <a:ext cx="8135206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Dostatek času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vyhledání a nastudovaní      příslušné literatury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Vypracování námětu závěrečné práce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Vymezení času potřebného k sepsání textu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Dodržení všech předepsaných formálních a odborných náležitostí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u="sng" dirty="0">
                <a:solidFill>
                  <a:srgbClr val="0000FF"/>
                </a:solidFill>
                <a:hlinkClick r:id="rId3"/>
              </a:rPr>
              <a:t>Tip jak na psaní závěrečné práce</a:t>
            </a:r>
            <a:r>
              <a:rPr lang="cs-CZ" sz="3200" u="sng" dirty="0">
                <a:solidFill>
                  <a:srgbClr val="0000FF"/>
                </a:solidFill>
              </a:rPr>
              <a:t> (KMSV)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18DBD-F92B-4C64-9A25-6FFB748C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55754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lang="cs-CZ" sz="3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6BAF12-1AC8-46AE-B34A-63AE99E8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09" y="1825624"/>
            <a:ext cx="8320141" cy="4667249"/>
          </a:xfrm>
        </p:spPr>
        <p:txBody>
          <a:bodyPr>
            <a:normAutofit/>
          </a:bodyPr>
          <a:lstStyle/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-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37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5ffc877e4a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tématu</a:t>
            </a:r>
            <a:endParaRPr sz="4000" dirty="0"/>
          </a:p>
        </p:txBody>
      </p:sp>
      <p:sp>
        <p:nvSpPr>
          <p:cNvPr id="203" name="Google Shape;203;g5ffc877e4a_0_4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Podívat se do </a:t>
            </a:r>
            <a:r>
              <a:rPr lang="cs-CZ" sz="30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Archivu závěrečných prací IS MU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Případně na práce jiných univerzit: </a:t>
            </a:r>
          </a:p>
          <a:p>
            <a:pPr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cs-CZ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30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Vysokoškolské kvalifikační práce 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CAD48-B252-48C6-8093-1464B1BB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99713" cy="1325563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  <a:buSzPts val="4000"/>
            </a:pP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Kontrola podobnosti souborů v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cs typeface="Arial"/>
              </a:rPr>
              <a:t>ISu</a:t>
            </a: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 pomocí systému Jako vejce vejci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06B5CD-BB5B-4337-BD10-7460DEA99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1" t="16205" r="21561" b="12072"/>
          <a:stretch/>
        </p:blipFill>
        <p:spPr>
          <a:xfrm>
            <a:off x="415638" y="1575936"/>
            <a:ext cx="4886036" cy="31642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82C552-356B-4E87-B2C5-DC5322CF7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1" t="23152" r="20303" b="15264"/>
          <a:stretch/>
        </p:blipFill>
        <p:spPr>
          <a:xfrm>
            <a:off x="4040093" y="3622043"/>
            <a:ext cx="5103907" cy="3164265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6201FD4-9353-491C-BE5C-E68CE3F88C5B}"/>
              </a:ext>
            </a:extLst>
          </p:cNvPr>
          <p:cNvSpPr/>
          <p:nvPr/>
        </p:nvSpPr>
        <p:spPr>
          <a:xfrm>
            <a:off x="3022716" y="2974821"/>
            <a:ext cx="840509" cy="4812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FBEC372-9645-41C6-B983-9AEEF1FE019F}"/>
              </a:ext>
            </a:extLst>
          </p:cNvPr>
          <p:cNvSpPr/>
          <p:nvPr/>
        </p:nvSpPr>
        <p:spPr>
          <a:xfrm>
            <a:off x="7511875" y="6179127"/>
            <a:ext cx="1040997" cy="2309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250C5B-62BF-48CA-B3D5-DF073B066A74}"/>
              </a:ext>
            </a:extLst>
          </p:cNvPr>
          <p:cNvSpPr txBox="1"/>
          <p:nvPr/>
        </p:nvSpPr>
        <p:spPr>
          <a:xfrm>
            <a:off x="672063" y="5668151"/>
            <a:ext cx="303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hlinkClick r:id="rId4"/>
              </a:rPr>
              <a:t>Nápověda pro práci se systémem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9899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5ffc877e4a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81075"/>
            <a:ext cx="883920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BACB50B-7B3F-4C22-9165-F47A0492BE13}"/>
              </a:ext>
            </a:extLst>
          </p:cNvPr>
          <p:cNvSpPr txBox="1"/>
          <p:nvPr/>
        </p:nvSpPr>
        <p:spPr>
          <a:xfrm>
            <a:off x="152400" y="6143348"/>
            <a:ext cx="862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Pokud si chcete zkontrolovat svou seminární práci, zda neobsahuje větší celky textu, které nejsou odcitovány, můžete využít nástroj Odevzdej.cz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4000" dirty="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12930" y="1468829"/>
            <a:ext cx="7886700" cy="500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Archivu závěrečných prací IS MU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 v části „Vyhledávání absolventů a závěrečných prací“ dohledejte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absolventů vaší katedry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kteří již mají v archivu vloženou závěrečnou práci. Vyzkoušejte si různé typy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filtrů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Zvolte si některý ze záznamů a prohlédněte si,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zde můžete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najít (abstrakt, klíčová slova, posudky, plný text práce, návrh hodnocení).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endParaRPr lang="cs-CZ"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též vyhledávání v zahraniční databázi vysokoškolských prací. Zvolte si jeden ze záznamů a porovnejte s Archivem v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 zde můžete najít (FT, abstrakt, …).</a:t>
            </a:r>
            <a:endParaRPr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96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ffc877e4a_0_8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/>
          </a:p>
        </p:txBody>
      </p:sp>
      <p:sp>
        <p:nvSpPr>
          <p:cNvPr id="240" name="Google Shape;240;g5ffc877e4a_0_84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Volba tématu a strategie přípravy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 b="1" dirty="0">
                <a:solidFill>
                  <a:schemeClr val="dk1"/>
                </a:solidFill>
              </a:rPr>
              <a:t>Informační průzkum</a:t>
            </a:r>
            <a:endParaRPr sz="2800" b="1" dirty="0">
              <a:solidFill>
                <a:schemeClr val="dk1"/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Zpracování výsledků průzkumu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Výzkum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Tvorba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dokumentace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konečné verze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Odevzdání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Obhajoba - prezentace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4482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informacemi, základy EIZ, psaní odborných (závěrečných) prací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(samostudium)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elektronickými informačními zdroji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vyhledávacích technik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tvorba rešeršního dotazu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vyhledávání v oborových databázích</a:t>
            </a: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 elektronických časopisů/článků a elektronických knih</a:t>
            </a:r>
            <a:endParaRPr lang="cs-CZ" sz="2000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a nadstavbové nástroje</a:t>
            </a: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Citace, citování, plagiátorství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základní terminologie, citační styly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citování jednotlivých druhů dokumentů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citační software, zvláštnosti citování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8418" lvl="0" indent="0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0a5cf5ecd_0_0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 Informační průzkum</a:t>
            </a:r>
            <a:endParaRPr sz="4000" dirty="0"/>
          </a:p>
        </p:txBody>
      </p:sp>
      <p:sp>
        <p:nvSpPr>
          <p:cNvPr id="247" name="Google Shape;247;g60a5cf5ecd_0_0"/>
          <p:cNvSpPr txBox="1"/>
          <p:nvPr/>
        </p:nvSpPr>
        <p:spPr>
          <a:xfrm>
            <a:off x="177650" y="1841679"/>
            <a:ext cx="8791689" cy="464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Práce s informačními zdroji 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Hledání dokumentů, které souvisí se zvoleným tématem.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4765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Získání dokumentů pomocí následujících služeb*: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Výpůjčka z knihovny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(absenční a prezenční)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Výpůjčka/dodání dokumentu z jiné knihovny v  ČR/zahraničí –</a:t>
            </a:r>
          </a:p>
          <a:p>
            <a:pPr marL="4699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cs-CZ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MVS/MMVS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E-</a:t>
            </a:r>
            <a:r>
              <a:rPr lang="cs-CZ" sz="22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prezenčka</a:t>
            </a:r>
            <a:endParaRPr lang="cs-CZ" sz="22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Licencované databáze (EIZ)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</a:p>
          <a:p>
            <a:pPr marL="4699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dirty="0">
                <a:solidFill>
                  <a:schemeClr val="dk1"/>
                </a:solidFill>
              </a:rPr>
              <a:t>*</a:t>
            </a:r>
            <a:r>
              <a:rPr lang="cs-CZ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dokument budeme pro potřeby naší výuky označovat texty, obrázky, fotky, videa tj. jakoukoli formu grafického znázornění informací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0a5cf5ecd_0_19"/>
          <p:cNvSpPr txBox="1">
            <a:spLocks noGrp="1"/>
          </p:cNvSpPr>
          <p:nvPr>
            <p:ph type="title"/>
          </p:nvPr>
        </p:nvSpPr>
        <p:spPr>
          <a:xfrm>
            <a:off x="648069" y="640908"/>
            <a:ext cx="753470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54" name="Google Shape;254;g60a5cf5ecd_0_19"/>
          <p:cNvSpPr txBox="1"/>
          <p:nvPr/>
        </p:nvSpPr>
        <p:spPr>
          <a:xfrm>
            <a:off x="399494" y="1675550"/>
            <a:ext cx="8333539" cy="486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Knihy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Periodika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časopisy, magazíny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Referenční díla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encyklopedie, slovníky, tezaury, mapy, atlasy, bibliografie, adresáře, ročenky      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závěrečné práce, materiály z konferencí, vládní publikace, šedá literatura, noviny,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newslettery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81E29-644D-47D3-B336-84D7BC65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E-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prezenčka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1C1A82-B850-4BEB-884E-CB8EF9AF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36554"/>
            <a:ext cx="7886700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https://it.muni.cz/sluzby/e-prezencka</a:t>
            </a:r>
            <a:endParaRPr lang="cs-CZ" dirty="0"/>
          </a:p>
          <a:p>
            <a:pPr algn="just"/>
            <a:r>
              <a:rPr lang="cs-CZ" b="1" dirty="0"/>
              <a:t>prohlížení</a:t>
            </a:r>
            <a:r>
              <a:rPr lang="cs-CZ" dirty="0"/>
              <a:t> naskenované studijní literatury z knihoven MUNI na obrazovce počítače bez možnosti jejího stahování a ukládání.</a:t>
            </a:r>
          </a:p>
          <a:p>
            <a:pPr algn="just"/>
            <a:r>
              <a:rPr lang="cs-CZ" dirty="0"/>
              <a:t>pro studenty a zaměstnance MU</a:t>
            </a:r>
          </a:p>
          <a:p>
            <a:pPr algn="just"/>
            <a:r>
              <a:rPr lang="cs-CZ" dirty="0"/>
              <a:t>přes  10 tis. titulů</a:t>
            </a:r>
          </a:p>
          <a:p>
            <a:pPr algn="just"/>
            <a:r>
              <a:rPr lang="cs-CZ" dirty="0"/>
              <a:t>výpůjčka na 4 hodiny</a:t>
            </a:r>
          </a:p>
        </p:txBody>
      </p:sp>
    </p:spTree>
    <p:extLst>
      <p:ext uri="{BB962C8B-B14F-4D97-AF65-F5344CB8AC3E}">
        <p14:creationId xmlns:p14="http://schemas.microsoft.com/office/powerpoint/2010/main" val="913282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13ab93460_0_66"/>
          <p:cNvSpPr txBox="1">
            <a:spLocks noGrp="1"/>
          </p:cNvSpPr>
          <p:nvPr>
            <p:ph type="body" idx="1"/>
          </p:nvPr>
        </p:nvSpPr>
        <p:spPr>
          <a:xfrm>
            <a:off x="462337" y="1648496"/>
            <a:ext cx="7720438" cy="468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Jaký je rozdíl mezi těmito pojmy?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Surface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Deep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Dark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lang="cs-CZ"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SzPts val="4000"/>
              <a:buNone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Řešení naleznete na dalším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slidu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613ab93460_0_66"/>
          <p:cNvSpPr txBox="1">
            <a:spLocks noGrp="1"/>
          </p:cNvSpPr>
          <p:nvPr>
            <p:ph type="title"/>
          </p:nvPr>
        </p:nvSpPr>
        <p:spPr>
          <a:xfrm>
            <a:off x="388050" y="65113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Cvičení</a:t>
            </a:r>
            <a:endParaRPr sz="4000" dirty="0">
              <a:solidFill>
                <a:srgbClr val="0000FF"/>
              </a:solidFill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60a5cf5ec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60a5cf5ecd_0_31"/>
          <p:cNvSpPr txBox="1"/>
          <p:nvPr/>
        </p:nvSpPr>
        <p:spPr>
          <a:xfrm>
            <a:off x="0" y="1231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</a:rPr>
              <a:t>Surface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Deep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Dark Web</a:t>
            </a:r>
            <a:br>
              <a:rPr lang="cs-CZ" sz="3200">
                <a:solidFill>
                  <a:schemeClr val="dk1"/>
                </a:solidFill>
              </a:rPr>
            </a:br>
            <a:endParaRPr sz="3200">
              <a:solidFill>
                <a:schemeClr val="dk1"/>
              </a:solidFill>
            </a:endParaRPr>
          </a:p>
        </p:txBody>
      </p:sp>
      <p:pic>
        <p:nvPicPr>
          <p:cNvPr id="268" name="Google Shape;268;g60a5cf5ecd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2570" y="0"/>
            <a:ext cx="57305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60a5cf5ecd_0_31"/>
          <p:cNvSpPr txBox="1"/>
          <p:nvPr/>
        </p:nvSpPr>
        <p:spPr>
          <a:xfrm>
            <a:off x="122775" y="6526800"/>
            <a:ext cx="30000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 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[cit. 2020</a:t>
            </a:r>
            <a:r>
              <a:rPr lang="sk-S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-12-01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667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0a5cf5ecd_0_4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I.</a:t>
            </a:r>
            <a:endParaRPr sz="4000"/>
          </a:p>
        </p:txBody>
      </p:sp>
      <p:sp>
        <p:nvSpPr>
          <p:cNvPr id="276" name="Google Shape;276;g60a5cf5ecd_0_44"/>
          <p:cNvSpPr txBox="1"/>
          <p:nvPr/>
        </p:nvSpPr>
        <p:spPr>
          <a:xfrm>
            <a:off x="177650" y="1329108"/>
            <a:ext cx="8627303" cy="49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výrazy - komerční zdroje/databáze, elektronické informační zdroje,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e-zdroje, EIZ,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databáze, dokumenty v elektronické podobě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Najdete zde různé druhy dokumentů (např. odborné články z časopisů,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eknihy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atd).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jsou: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komerční (licencované)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0a5cf5ecd_0_5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Druhy databází</a:t>
            </a:r>
            <a:endParaRPr sz="4000" dirty="0"/>
          </a:p>
        </p:txBody>
      </p:sp>
      <p:sp>
        <p:nvSpPr>
          <p:cNvPr id="283" name="Google Shape;283;g60a5cf5ecd_0_51"/>
          <p:cNvSpPr txBox="1"/>
          <p:nvPr/>
        </p:nvSpPr>
        <p:spPr>
          <a:xfrm>
            <a:off x="177650" y="1751749"/>
            <a:ext cx="8493739" cy="47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Bibliografické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pouze základní  "identifikační" údaje o dokumentech (název, autor, rok vydání atd.) + abstrakt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Fulltextové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plné texty dokumentů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Multioborové 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dokumenty z různých oborů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rozsáhlé databáze – např.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EBSCO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možné mít zaplacený přístup ke všem kolekcím, tj. ke všem fulltextům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II.</a:t>
            </a:r>
            <a:endParaRPr sz="4000" dirty="0"/>
          </a:p>
        </p:txBody>
      </p:sp>
      <p:sp>
        <p:nvSpPr>
          <p:cNvPr id="290" name="Google Shape;290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úplatu -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studenty MU zdarma ☺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jsou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prověřené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(prochází recenzním řízením)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články většinou dostupné dříve než v tištěné podobě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doporučený zdroj pro psaní seminárních a závěrečných prací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0a5cf5ecd_0_221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68843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3400" dirty="0"/>
          </a:p>
        </p:txBody>
      </p:sp>
      <p:sp>
        <p:nvSpPr>
          <p:cNvPr id="297" name="Google Shape;297;g60a5cf5ecd_0_221"/>
          <p:cNvSpPr txBox="1"/>
          <p:nvPr/>
        </p:nvSpPr>
        <p:spPr>
          <a:xfrm>
            <a:off x="296074" y="1725826"/>
            <a:ext cx="8584826" cy="466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http://knihovna.fss.muni.cz/e-zdroje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92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k oborům vyučovaným na FSS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30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Portál elektronických informačních zdrojů MU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http://ezdroje.muni.cz/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i z dalších oborů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5ffc877e4a_0_0"/>
          <p:cNvSpPr txBox="1">
            <a:spLocks noGrp="1"/>
          </p:cNvSpPr>
          <p:nvPr>
            <p:ph type="title"/>
          </p:nvPr>
        </p:nvSpPr>
        <p:spPr>
          <a:xfrm>
            <a:off x="628623" y="621150"/>
            <a:ext cx="7886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Podmínky absolvování předmětu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g5ffc877e4a_0_0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Zápočet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prostudování materiálu k samostudiu,</a:t>
            </a: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účast na seminářích a přednášce, 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vypracování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dvou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praktických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úkolů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- online cvičení na citace a rešerše.</a:t>
            </a:r>
            <a:endParaRPr sz="2000" b="1" u="sng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Termíny kurzu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FF3399"/>
              </a:buClr>
              <a:buChar char="❖"/>
            </a:pP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Týden od 27. 2.                                       samostudium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 6. 3. 2023</a:t>
            </a: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16:00 – 17:40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seminář EIZ I. PC25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1800"/>
              <a:buChar char="❖"/>
            </a:pP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 13. 3. 2023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16:00 – 17:40      přednáška na citace  P22</a:t>
            </a:r>
          </a:p>
          <a:p>
            <a:pPr marL="838200" lvl="1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 20. 3. 2023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16:00 – 17:40      seminář EIZ II. PC25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60a5cf5ecd_0_65"/>
          <p:cNvSpPr txBox="1">
            <a:spLocks noGrp="1"/>
          </p:cNvSpPr>
          <p:nvPr>
            <p:ph type="title"/>
          </p:nvPr>
        </p:nvSpPr>
        <p:spPr>
          <a:xfrm>
            <a:off x="296074" y="640907"/>
            <a:ext cx="8582111" cy="97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univerzity?</a:t>
            </a:r>
            <a:endParaRPr sz="3400" dirty="0"/>
          </a:p>
        </p:txBody>
      </p:sp>
      <p:sp>
        <p:nvSpPr>
          <p:cNvPr id="304" name="Google Shape;304;g60a5cf5ecd_0_65"/>
          <p:cNvSpPr txBox="1"/>
          <p:nvPr/>
        </p:nvSpPr>
        <p:spPr>
          <a:xfrm>
            <a:off x="131550" y="2690037"/>
            <a:ext cx="8880900" cy="377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Nastavte si na počítači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vzdálený přístup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Podrobnější návody a informace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zde.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13ab93460_0_83"/>
          <p:cNvSpPr txBox="1">
            <a:spLocks noGrp="1"/>
          </p:cNvSpPr>
          <p:nvPr>
            <p:ph type="title"/>
          </p:nvPr>
        </p:nvSpPr>
        <p:spPr>
          <a:xfrm>
            <a:off x="552893" y="578498"/>
            <a:ext cx="8123274" cy="118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OpenVPN</a:t>
            </a:r>
            <a:endParaRPr sz="4000" dirty="0"/>
          </a:p>
        </p:txBody>
      </p:sp>
      <p:sp>
        <p:nvSpPr>
          <p:cNvPr id="235" name="Google Shape;235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AE15F0-15FB-4B32-A4AE-85823739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8" y="1170992"/>
            <a:ext cx="2781300" cy="1028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719A3C-2A4F-4DAB-A1B6-832CFBBAE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193" y="1170992"/>
            <a:ext cx="2484120" cy="23469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754A1B-3B2A-42D2-BCE6-2C30DE5BD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8" y="3406140"/>
            <a:ext cx="5821680" cy="34518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B84B10-82A6-4843-A1B6-38EC16E19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862" y="3684581"/>
            <a:ext cx="2529840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4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816585" y="144132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Kde hledat informační zdroje </a:t>
            </a:r>
          </a:p>
        </p:txBody>
      </p:sp>
    </p:spTree>
    <p:extLst>
      <p:ext uri="{BB962C8B-B14F-4D97-AF65-F5344CB8AC3E}">
        <p14:creationId xmlns:p14="http://schemas.microsoft.com/office/powerpoint/2010/main" val="3775147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0a5cf5ecd_0_72"/>
          <p:cNvSpPr txBox="1">
            <a:spLocks noGrp="1"/>
          </p:cNvSpPr>
          <p:nvPr>
            <p:ph type="title"/>
          </p:nvPr>
        </p:nvSpPr>
        <p:spPr>
          <a:xfrm>
            <a:off x="296075" y="380144"/>
            <a:ext cx="8716500" cy="94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začít: vyhledávače,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systémy a vědecké sítě</a:t>
            </a:r>
            <a:endParaRPr sz="3000" dirty="0"/>
          </a:p>
        </p:txBody>
      </p:sp>
      <p:sp>
        <p:nvSpPr>
          <p:cNvPr id="311" name="Google Shape;311;g60a5cf5ecd_0_72"/>
          <p:cNvSpPr txBox="1"/>
          <p:nvPr/>
        </p:nvSpPr>
        <p:spPr>
          <a:xfrm>
            <a:off x="131550" y="2431343"/>
            <a:ext cx="8880900" cy="420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EBSCO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Service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„akademický Google" pro licencované i volně dostupné zdroje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Google </a:t>
            </a:r>
            <a:r>
              <a:rPr lang="cs-CZ" sz="2800" b="1" u="sng" dirty="0" err="1">
                <a:solidFill>
                  <a:srgbClr val="0000FF"/>
                </a:solidFill>
                <a:hlinkClick r:id="rId4"/>
              </a:rPr>
              <a:t>Scholar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vyhledávač </a:t>
            </a:r>
            <a:r>
              <a:rPr lang="cs-CZ" sz="2800" u="sng" dirty="0">
                <a:solidFill>
                  <a:schemeClr val="dk1"/>
                </a:solidFill>
              </a:rPr>
              <a:t>odborné</a:t>
            </a:r>
            <a:r>
              <a:rPr lang="cs-CZ" sz="2800" dirty="0">
                <a:solidFill>
                  <a:schemeClr val="dk1"/>
                </a:solidFill>
              </a:rPr>
              <a:t> literatury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5"/>
              </a:rPr>
              <a:t>Science Open </a:t>
            </a:r>
            <a:r>
              <a:rPr lang="cs-CZ" sz="2800" dirty="0">
                <a:solidFill>
                  <a:schemeClr val="dk1"/>
                </a:solidFill>
              </a:rPr>
              <a:t>- vědecká a publikační síť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12" name="Google Shape;312;g60a5cf5ec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9770" y="1823954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1814429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192" y="1650294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3480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263100" y="152467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newslettery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580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I.</a:t>
            </a:r>
            <a:endParaRPr sz="3600" dirty="0"/>
          </a:p>
        </p:txBody>
      </p:sp>
      <p:sp>
        <p:nvSpPr>
          <p:cNvPr id="321" name="Google Shape;321;g60a5cf5ecd_0_8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EBSCO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JSTOR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ScienceDirect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SpringerLink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22" name="Google Shape;322;g60a5cf5ecd_0_81"/>
          <p:cNvSpPr/>
          <p:nvPr/>
        </p:nvSpPr>
        <p:spPr>
          <a:xfrm>
            <a:off x="5416346" y="1756830"/>
            <a:ext cx="3394800" cy="3600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60a5cf5ecd_0_81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Multioborové databáze jsou dobrým                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startovním místem pro vyhledávání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Můžete je prohledávat hromadně prostřednictvím </a:t>
            </a:r>
            <a:r>
              <a:rPr lang="cs-CZ" sz="2400" i="1" u="sng" strike="noStrike" cap="none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400" i="1" u="sng" dirty="0">
                <a:solidFill>
                  <a:srgbClr val="0000FF"/>
                </a:solidFill>
                <a:hlinkClick r:id="rId3"/>
              </a:rPr>
              <a:t>.</a:t>
            </a: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odborné časopisy? I.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4" name="Google Shape;384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2" marR="0" lvl="0" indent="-41751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SocINDEX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with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Full Text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(přístup z databáze EBSCO)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Databases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Science Database 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(přístup z databáze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Work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SpringerLink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›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endParaRPr sz="2800" b="1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2524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II.</a:t>
            </a:r>
            <a:endParaRPr sz="3600" dirty="0"/>
          </a:p>
        </p:txBody>
      </p:sp>
      <p:sp>
        <p:nvSpPr>
          <p:cNvPr id="331" name="Google Shape;331;g60a5cf5ecd_0_89"/>
          <p:cNvSpPr txBox="1"/>
          <p:nvPr/>
        </p:nvSpPr>
        <p:spPr>
          <a:xfrm>
            <a:off x="210275" y="1880315"/>
            <a:ext cx="8640900" cy="47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 zdroje: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44500" algn="just">
              <a:lnSpc>
                <a:spcPct val="90000"/>
              </a:lnSpc>
              <a:spcBef>
                <a:spcPts val="520"/>
              </a:spcBef>
              <a:buSzPts val="24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Directory of Open Access Journals (DOAJ)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- </a:t>
            </a:r>
            <a:r>
              <a:rPr lang="cs-CZ" sz="2400" dirty="0">
                <a:latin typeface="Calibri"/>
                <a:cs typeface="Calibri"/>
              </a:rPr>
              <a:t>adresář vědeckých a akademických časopisů s otevřeným přístupem, přes 18.000 čas.</a:t>
            </a: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19100" algn="just">
              <a:spcBef>
                <a:spcPts val="560"/>
              </a:spcBef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Central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European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Journal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Sciences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Humanities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(CEJSH)</a:t>
            </a:r>
            <a:r>
              <a:rPr lang="cs-CZ"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b="1" dirty="0">
                <a:latin typeface="Calibri"/>
                <a:cs typeface="Calibri"/>
              </a:rPr>
              <a:t>–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abstraktová a fulltextová databáze článků uveřejněných ve vědeckých časopisech z oblasti humanitních a společenských věd vycházejících v ČR, SR, v Maďarsku, Polsku, atd.</a:t>
            </a:r>
            <a:r>
              <a:rPr lang="cs-CZ" sz="2400" dirty="0">
                <a:latin typeface="Calibri"/>
                <a:cs typeface="Calibri"/>
              </a:rPr>
              <a:t> 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794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391886" y="377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96125" y="900333"/>
            <a:ext cx="8573555" cy="5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Prosím, prostudujte si, jak funguje tzv.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vzdálený přístup k e-zdrojům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(tj. mimo počítačovou síť MU) -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https://ezdroje.muni.cz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- sekce vzdálený přístup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jeden z přístupů si zvolte pro další práci. </a:t>
            </a:r>
          </a:p>
          <a:p>
            <a:pPr algn="just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Poté se zkuste připojit do databáze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Na stránce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ezdroje.muni.cz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si zvolte „zdroje abecedně“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Dohledejte si databázi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 ní si klikněte na „více informací“ a poté zvolte dole na stránce přihlášení „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Následně se zobrazí tabulka, do které zadáte UČO a primární heslo. Případně českou federaci a následně MU. Alternativou samozřejmě zůstává přihlášení přes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Jak by měla stránka databáze vypadat, si můžete zkontrolovat na dalším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slidu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4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9617418-75AB-47FD-B608-5E2AA5FDCA7C}"/>
              </a:ext>
            </a:extLst>
          </p:cNvPr>
          <p:cNvSpPr txBox="1"/>
          <p:nvPr/>
        </p:nvSpPr>
        <p:spPr>
          <a:xfrm>
            <a:off x="5717220" y="337351"/>
            <a:ext cx="321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databáze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přes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E732D7-132E-4713-8F1B-3F771D71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53"/>
            <a:ext cx="9144000" cy="527179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61E32BD-8F86-40FD-AAF0-12249B5730C8}"/>
              </a:ext>
            </a:extLst>
          </p:cNvPr>
          <p:cNvSpPr/>
          <p:nvPr/>
        </p:nvSpPr>
        <p:spPr>
          <a:xfrm>
            <a:off x="3258105" y="6125592"/>
            <a:ext cx="701336" cy="3950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8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885670-B2C5-4731-994E-D56EC76F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214" y="708338"/>
            <a:ext cx="8219136" cy="5468625"/>
          </a:xfrm>
        </p:spPr>
        <p:txBody>
          <a:bodyPr/>
          <a:lstStyle/>
          <a:p>
            <a:pPr marL="114300" indent="0" algn="just">
              <a:buNone/>
            </a:pPr>
            <a:r>
              <a:rPr lang="cs-CZ" dirty="0"/>
              <a:t>Prezentaci, prosím, berte jako přehledovou. Možností a zdrojů je opravdu obrovské množství. Vyzkoušejte si uvedená praktická cvičení, podrobnější práce s databázemi bude obsahem následující lekce.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ctr">
              <a:buNone/>
            </a:pPr>
            <a:r>
              <a:rPr lang="cs-CZ" dirty="0"/>
              <a:t>Přeji vám hodně štěstí při studiu. V případě jakýchkoli dotazů či problémů se prosím ozvěte na email </a:t>
            </a:r>
            <a:r>
              <a:rPr lang="cs-CZ" dirty="0">
                <a:hlinkClick r:id="rId2"/>
              </a:rPr>
              <a:t>nedomova@fss.muni.cz</a:t>
            </a:r>
            <a:r>
              <a:rPr lang="cs-CZ" dirty="0"/>
              <a:t>  Pokusím se vám poradit co nejdříve to bude možné. Děkuji.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1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86D16B2-B701-45CE-B8DE-123E744C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892059"/>
            <a:ext cx="7345961" cy="46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4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E0C2DCE-E7D7-4DE3-870A-6D6AD6B0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26" y="1252374"/>
            <a:ext cx="7556774" cy="435325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F97CAFF6-87D2-4FB4-A809-3D98E70C6DEA}"/>
              </a:ext>
            </a:extLst>
          </p:cNvPr>
          <p:cNvSpPr/>
          <p:nvPr/>
        </p:nvSpPr>
        <p:spPr>
          <a:xfrm>
            <a:off x="669326" y="5072966"/>
            <a:ext cx="3870664" cy="541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122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1E3D2DB2-14AE-42DF-A387-56429E9DBA87}"/>
              </a:ext>
            </a:extLst>
          </p:cNvPr>
          <p:cNvSpPr txBox="1"/>
          <p:nvPr/>
        </p:nvSpPr>
        <p:spPr>
          <a:xfrm>
            <a:off x="135228" y="6086206"/>
            <a:ext cx="887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verze cvičení pro zvídavé – i když vyhledávání v databázích bude součástí až další lekce, tak si můžete v této databázi najít zdroje (např. články) týkající se  „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“. Vyhledávejte v angličtině, téma si můžete zkusit více upřesnit. Pokud si chcete následně přečíst celý text, tak by u záznamu mělo být uvedeno „Full Access“.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639297-E9EA-4028-91A9-6D4B0C6A01F8}"/>
              </a:ext>
            </a:extLst>
          </p:cNvPr>
          <p:cNvSpPr txBox="1"/>
          <p:nvPr/>
        </p:nvSpPr>
        <p:spPr>
          <a:xfrm>
            <a:off x="135228" y="5674180"/>
            <a:ext cx="605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Náhled databáze </a:t>
            </a:r>
            <a:r>
              <a:rPr lang="cs-CZ" sz="1200" b="1" dirty="0" err="1"/>
              <a:t>Sage</a:t>
            </a:r>
            <a:r>
              <a:rPr lang="cs-CZ" sz="1200" b="1" dirty="0"/>
              <a:t> </a:t>
            </a:r>
            <a:r>
              <a:rPr lang="cs-CZ" sz="1200" b="1" dirty="0" err="1"/>
              <a:t>Journals</a:t>
            </a:r>
            <a:r>
              <a:rPr lang="cs-CZ" sz="1200" b="1" dirty="0"/>
              <a:t> po přihlášení přes </a:t>
            </a:r>
            <a:r>
              <a:rPr lang="cs-CZ" sz="1200" b="1" dirty="0" err="1"/>
              <a:t>přes</a:t>
            </a:r>
            <a:r>
              <a:rPr lang="cs-CZ" sz="1200" b="1" dirty="0"/>
              <a:t> </a:t>
            </a:r>
            <a:r>
              <a:rPr lang="cs-CZ" sz="1200" b="1" dirty="0" err="1"/>
              <a:t>Shibboleth</a:t>
            </a:r>
            <a:r>
              <a:rPr lang="cs-CZ" sz="1200" b="1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DD4F7C-6B5D-46D2-B233-8CA7206F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758"/>
            <a:ext cx="9144000" cy="49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9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0a5cf5ecd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0a5cf5ecd_0_107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to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(and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sz="3600" dirty="0">
              <a:solidFill>
                <a:srgbClr val="FFFFCC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Science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sz="3600" b="1" dirty="0">
              <a:solidFill>
                <a:srgbClr val="FFFFCC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0a5cf5ecd_0_11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I.</a:t>
            </a:r>
            <a:endParaRPr sz="3600" dirty="0"/>
          </a:p>
        </p:txBody>
      </p:sp>
      <p:sp>
        <p:nvSpPr>
          <p:cNvPr id="352" name="Google Shape;35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53" name="Google Shape;353;g60a5cf5ecd_0_112"/>
          <p:cNvSpPr txBox="1"/>
          <p:nvPr/>
        </p:nvSpPr>
        <p:spPr>
          <a:xfrm>
            <a:off x="210275" y="1736333"/>
            <a:ext cx="8640900" cy="493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Katalog MU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Aleph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Souborné katalogy –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knihovny.cz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,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CASLIN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Discovery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Service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databáze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eBooks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Academic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Collection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Sage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Knowledge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Taylor&amp;Francis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eBooks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II.</a:t>
            </a:r>
            <a:endParaRPr sz="3600" dirty="0"/>
          </a:p>
        </p:txBody>
      </p:sp>
      <p:sp>
        <p:nvSpPr>
          <p:cNvPr id="360" name="Google Shape;36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1" name="Google Shape;361;g60a5cf5ecd_0_119"/>
          <p:cNvSpPr txBox="1"/>
          <p:nvPr/>
        </p:nvSpPr>
        <p:spPr>
          <a:xfrm>
            <a:off x="210275" y="1914616"/>
            <a:ext cx="888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30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OAPEN Library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volně přístupné akademické knihy, zejména z oblasti humanitních a společenských věd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Directory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of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Open Access </a:t>
            </a: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Books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(DOAB)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seznam recenzovaných knih (OA), přes 64000 knih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Google Books</a:t>
            </a:r>
            <a:endParaRPr sz="2800" b="1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21640">
              <a:spcBef>
                <a:spcPts val="1000"/>
              </a:spcBef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E-kniha na počkání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- způsob nákupu e-knih dle požadavku uživatelů, platforma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ProQuest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Ebook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Central</a:t>
            </a:r>
            <a:endParaRPr sz="2800" dirty="0" err="1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30416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742950" lvl="1" indent="-132715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8" y="0"/>
            <a:ext cx="7886700" cy="1325563"/>
          </a:xfrm>
        </p:spPr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lang="cs-CZ" dirty="0">
              <a:solidFill>
                <a:srgbClr val="3403BD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28" y="1210153"/>
            <a:ext cx="7886700" cy="529367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Otevřete si stránku </a:t>
            </a:r>
            <a:r>
              <a:rPr lang="cs-CZ" sz="2400" dirty="0">
                <a:hlinkClick r:id="rId2"/>
              </a:rPr>
              <a:t>https://katalog.muni.cz</a:t>
            </a:r>
            <a:endParaRPr lang="cs-CZ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Dohledejte si knihu „</a:t>
            </a:r>
            <a:r>
              <a:rPr lang="cs-CZ" sz="2400" b="1" dirty="0"/>
              <a:t> MATOUŠEK, Oldřich, Pavla KODYMOVÁ a Jana KOLÁČKOVÁ, </a:t>
            </a:r>
            <a:r>
              <a:rPr lang="cs-CZ" sz="2400" b="1" dirty="0" err="1"/>
              <a:t>ed</a:t>
            </a:r>
            <a:r>
              <a:rPr lang="cs-CZ" sz="2400" b="1" dirty="0"/>
              <a:t>. </a:t>
            </a:r>
            <a:r>
              <a:rPr lang="cs-CZ" sz="2400" b="1" i="1" dirty="0"/>
              <a:t>Sociální práce v praxi: specifika různých cílových skupin a práce s nimi</a:t>
            </a:r>
            <a:r>
              <a:rPr lang="cs-CZ" sz="2400" b="1" dirty="0"/>
              <a:t>.</a:t>
            </a:r>
            <a:endParaRPr lang="en-US" sz="24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Které knihovny MU ji mají ve fondu? Je dostupná i na FSS? A pokud ano, je právě vypůjčená? Existuje ve formě e-</a:t>
            </a:r>
            <a:r>
              <a:rPr lang="cs-CZ" sz="2400" dirty="0" err="1"/>
              <a:t>prezenčky</a:t>
            </a:r>
            <a:r>
              <a:rPr lang="cs-CZ" sz="2400" dirty="0"/>
              <a:t>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V dolní části stránky si zvolte „Abecední procházení“. Zde můžete vyhledávat podle tématu dokumentu. Zadejte si výraz, který Vás aktuálně zajímá a projděte si zobrazené výsledky.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Zkuste si též zobrazit „Nové tituly v katalogu“ za posledních 5 dnů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9906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22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/>
          </a:p>
        </p:txBody>
      </p:sp>
      <p:sp>
        <p:nvSpPr>
          <p:cNvPr id="368" name="Google Shape;368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9" name="Google Shape;369;g60a5cf5ecd_0_227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Denní tisk, TV a rozhlasové vysílání: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spcBef>
                <a:spcPts val="1000"/>
              </a:spcBef>
              <a:buClr>
                <a:schemeClr val="dk1"/>
              </a:buClr>
              <a:buSzPts val="28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NewtonOne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b="1" u="sng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 databáze českých mediálních zdrojů, u většiny zdrojů je archiv cca do roku 1996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PressReader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zahraniční deníky a populárně naučné časopisy ze 100 zemí světa, archiv je u většiny titulů 3 měsíce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Bef>
                <a:spcPts val="1000"/>
              </a:spcBef>
              <a:buClr>
                <a:schemeClr val="dk1"/>
              </a:buClr>
              <a:buSzPts val="2800"/>
            </a:pPr>
            <a:endParaRPr sz="26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26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 dirty="0"/>
          </a:p>
        </p:txBody>
      </p:sp>
      <p:sp>
        <p:nvSpPr>
          <p:cNvPr id="376" name="Google Shape;376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77" name="Google Shape;377;g60a5cf5ecd_0_126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Archiv závěrečných prací MU – Thesis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Vysokoškolské kvalifikační práce –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Theses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DART –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Europe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E-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theses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Portal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závěrečné práce)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1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/>
          </a:p>
        </p:txBody>
      </p:sp>
      <p:sp>
        <p:nvSpPr>
          <p:cNvPr id="384" name="Google Shape;38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85" name="Google Shape;385;g60a5cf5ecd_0_133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Gale e-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books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(encyklopedie)</a:t>
            </a:r>
            <a:endParaRPr sz="32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World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Factbook</a:t>
            </a: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Práce s informacemi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60b757c6c1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60b757c6c1_0_3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oborové zdroje?</a:t>
            </a:r>
            <a:endParaRPr sz="3600"/>
          </a:p>
        </p:txBody>
      </p:sp>
      <p:sp>
        <p:nvSpPr>
          <p:cNvPr id="438" name="Google Shape;438;g60b757c6c1_0_3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60b757c6c1_0_32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Verdana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Sociální práce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Sociální služby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 </a:t>
            </a:r>
            <a:endParaRPr lang="cs-CZ" sz="2800" b="0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u="sng" dirty="0">
                <a:solidFill>
                  <a:srgbClr val="0000FF"/>
                </a:solidFill>
                <a:hlinkClick r:id="rId7"/>
              </a:rPr>
              <a:t>Fórum sociální práce</a:t>
            </a:r>
            <a:endParaRPr lang="cs-CZ" sz="2800" u="sng" dirty="0">
              <a:solidFill>
                <a:srgbClr val="0000FF"/>
              </a:solidFill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Fórum sociální politiky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Výzkumný ústav práce a sociálních věcí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 </a:t>
            </a: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60a5cf5ecd_0_23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/>
          </a:p>
        </p:txBody>
      </p:sp>
      <p:sp>
        <p:nvSpPr>
          <p:cNvPr id="392" name="Google Shape;39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93" name="Google Shape;393;g60a5cf5ecd_0_234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Český statistický úřad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hlinkClick r:id="rId5"/>
              </a:rPr>
              <a:t>Eurostat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60a5cf5ecd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60a5cf5ecd_0_24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zdroje?</a:t>
            </a:r>
            <a:endParaRPr sz="3600"/>
          </a:p>
        </p:txBody>
      </p:sp>
      <p:sp>
        <p:nvSpPr>
          <p:cNvPr id="400" name="Google Shape;400;g60a5cf5ecd_0_24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01" name="Google Shape;401;g60a5cf5ecd_0_241"/>
          <p:cNvSpPr txBox="1"/>
          <p:nvPr/>
        </p:nvSpPr>
        <p:spPr>
          <a:xfrm>
            <a:off x="210275" y="1766656"/>
            <a:ext cx="8640900" cy="49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999" lvl="0" indent="-4065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Science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Network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brána k informačním zdrojům pro oblast humanitních věd a výzkumu (abstrakty)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ICPSR (Inter-university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Consortium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for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Political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)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sociálněvědný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datový archiv</a:t>
            </a:r>
          </a:p>
          <a:p>
            <a:pPr marL="431999" indent="-406599" algn="just">
              <a:spcBef>
                <a:spcPts val="640"/>
              </a:spcBef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ROAD -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Directory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Open Access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scholarly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Resources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časopisy, konferenční sborníky, akademické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repozitáře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Google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Scholar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b="1">
                <a:solidFill>
                  <a:srgbClr val="FFFFFF"/>
                </a:solidFill>
              </a:rPr>
              <a:t>Shrnutí</a:t>
            </a:r>
            <a:endParaRPr sz="60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1b513c6b4_0_145"/>
          <p:cNvSpPr txBox="1"/>
          <p:nvPr/>
        </p:nvSpPr>
        <p:spPr>
          <a:xfrm>
            <a:off x="204399" y="452761"/>
            <a:ext cx="8493033" cy="626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Psaní závěrečných prací</a:t>
            </a:r>
          </a:p>
          <a:p>
            <a:pPr marL="74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Volba tématu → 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v Archivu závěrečných prací IS MU</a:t>
            </a:r>
          </a:p>
          <a:p>
            <a:pPr marL="742950" lvl="0" indent="-285750" algn="l" rtl="0">
              <a:spcBef>
                <a:spcPts val="56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Informační průzkum – kde hledat …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9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 knihoven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zdroje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dostupné zdroje</a:t>
            </a: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>
              <a:buSzPts val="2400"/>
              <a:buFont typeface="Noto Sans Symbols"/>
              <a:buChar char="❑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 vyhledávání odborných informací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používejte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licencované informační zdroje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31800">
              <a:spcBef>
                <a:spcPts val="560"/>
              </a:spcBef>
              <a:buSzPct val="100000"/>
              <a:buChar char="❖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Ověřené, kvalitní, jedinečné informace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Mimo počítačovou síť MU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si nastavte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vzdálený přístup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8950" lvl="1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67A53-2C10-4A66-B00E-BAF3F20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39697"/>
            <a:ext cx="7886700" cy="131782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</a:rPr>
              <a:t>3 nejdůležitější odkazy z této prezentace </a:t>
            </a:r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8DC39E-07AD-4FDC-AAF8-E9DDEBDA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19418"/>
            <a:ext cx="7886700" cy="3407130"/>
          </a:xfrm>
        </p:spPr>
        <p:txBody>
          <a:bodyPr>
            <a:normAutofit lnSpcReduction="10000"/>
          </a:bodyPr>
          <a:lstStyle/>
          <a:p>
            <a:pPr marL="114300" indent="0">
              <a:buSzPct val="100000"/>
              <a:buNone/>
            </a:pPr>
            <a:r>
              <a:rPr lang="cs-CZ" sz="4000" dirty="0">
                <a:hlinkClick r:id="rId2"/>
              </a:rPr>
              <a:t>Elektronické zdroje na MU</a:t>
            </a:r>
            <a:endParaRPr lang="cs-CZ" sz="4000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 marL="114300" indent="0">
              <a:buSzPct val="100000"/>
              <a:buNone/>
            </a:pPr>
            <a:r>
              <a:rPr lang="cs-CZ" sz="4000" dirty="0">
                <a:hlinkClick r:id="rId3"/>
              </a:rPr>
              <a:t>Vzdálený přístup</a:t>
            </a:r>
            <a:endParaRPr lang="cs-CZ" sz="4000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 marL="114300" indent="0">
              <a:buSzPct val="100000"/>
              <a:buNone/>
            </a:pPr>
            <a:r>
              <a:rPr lang="cs-CZ" sz="4000" dirty="0">
                <a:hlinkClick r:id="rId4"/>
              </a:rPr>
              <a:t>Knihovna FSS MU - </a:t>
            </a:r>
            <a:r>
              <a:rPr lang="cs-CZ" sz="4000" dirty="0" err="1">
                <a:hlinkClick r:id="rId4"/>
              </a:rPr>
              <a:t>ezdroje</a:t>
            </a:r>
            <a:endParaRPr lang="cs-CZ" sz="40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6184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g60a5cf5ecd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g60a5cf5ecd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60a5cf5ecd_0_207"/>
          <p:cNvSpPr txBox="1">
            <a:spLocks noGrp="1"/>
          </p:cNvSpPr>
          <p:nvPr>
            <p:ph type="title"/>
          </p:nvPr>
        </p:nvSpPr>
        <p:spPr>
          <a:xfrm>
            <a:off x="536828" y="242063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 dirty="0"/>
          </a:p>
        </p:txBody>
      </p:sp>
      <p:sp>
        <p:nvSpPr>
          <p:cNvPr id="480" name="Google Shape;480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81" name="Google Shape;481;g60a5cf5ecd_0_207"/>
          <p:cNvSpPr txBox="1"/>
          <p:nvPr/>
        </p:nvSpPr>
        <p:spPr>
          <a:xfrm>
            <a:off x="499043" y="1266789"/>
            <a:ext cx="8640900" cy="439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KATUŠČÁK, D., B. DROBÍKOVÁ, R. PAPÍK. 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psát závěrečné a kvalifikační práce.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Nitra: Enigma, 2008, 161 s. ISBN 978-80-89132-70-6.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BOTHMA, Theo.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Navigating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information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literacy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: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your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information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society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survival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toolkit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. 3rd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ed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. Cape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Town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: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Pearson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Education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, 2011, 208 s. ISBN 9781775782278. 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endParaRPr lang="cs-CZ"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80"/>
              </a:spcBef>
            </a:pPr>
            <a:r>
              <a:rPr lang="cs-CZ" sz="2400" dirty="0">
                <a:latin typeface="Calibri"/>
              </a:rPr>
              <a:t>GRÖPPEL-WEGENER, </a:t>
            </a:r>
            <a:r>
              <a:rPr lang="cs-CZ" sz="2400" dirty="0" err="1">
                <a:latin typeface="Calibri"/>
              </a:rPr>
              <a:t>Alke</a:t>
            </a:r>
            <a:r>
              <a:rPr lang="cs-CZ" sz="2400" dirty="0">
                <a:latin typeface="Calibri"/>
              </a:rPr>
              <a:t> a Claire PENKETH. </a:t>
            </a:r>
            <a:r>
              <a:rPr lang="cs-CZ" sz="2400" i="1" dirty="0" err="1">
                <a:latin typeface="Calibri"/>
              </a:rPr>
              <a:t>The</a:t>
            </a:r>
            <a:r>
              <a:rPr lang="cs-CZ" sz="2400" i="1" dirty="0">
                <a:latin typeface="Calibri"/>
              </a:rPr>
              <a:t> </a:t>
            </a:r>
            <a:r>
              <a:rPr lang="cs-CZ" sz="2400" i="1" dirty="0" err="1">
                <a:latin typeface="Calibri"/>
              </a:rPr>
              <a:t>fishscale</a:t>
            </a:r>
            <a:r>
              <a:rPr lang="cs-CZ" sz="2400" i="1" dirty="0">
                <a:latin typeface="Calibri"/>
              </a:rPr>
              <a:t> </a:t>
            </a:r>
            <a:r>
              <a:rPr lang="cs-CZ" sz="2400" i="1" dirty="0" err="1">
                <a:latin typeface="Calibri"/>
              </a:rPr>
              <a:t>of</a:t>
            </a:r>
            <a:r>
              <a:rPr lang="cs-CZ" sz="2400" i="1" dirty="0">
                <a:latin typeface="Calibri"/>
              </a:rPr>
              <a:t> </a:t>
            </a:r>
            <a:r>
              <a:rPr lang="cs-CZ" sz="2400" i="1" dirty="0" err="1">
                <a:latin typeface="Calibri"/>
              </a:rPr>
              <a:t>academicness</a:t>
            </a:r>
            <a:r>
              <a:rPr lang="cs-CZ" sz="2400" dirty="0">
                <a:latin typeface="Calibri"/>
              </a:rPr>
              <a:t>. [</a:t>
            </a:r>
            <a:r>
              <a:rPr lang="cs-CZ" sz="2400" dirty="0" err="1">
                <a:latin typeface="Calibri"/>
              </a:rPr>
              <a:t>Staffordshire</a:t>
            </a:r>
            <a:r>
              <a:rPr lang="cs-CZ" sz="2400" dirty="0">
                <a:latin typeface="Calibri"/>
              </a:rPr>
              <a:t>]: </a:t>
            </a:r>
            <a:r>
              <a:rPr lang="cs-CZ" sz="2400" dirty="0" err="1">
                <a:latin typeface="Calibri"/>
              </a:rPr>
              <a:t>Staffordshire</a:t>
            </a:r>
            <a:r>
              <a:rPr lang="cs-CZ" sz="2400" dirty="0">
                <a:latin typeface="Calibri"/>
              </a:rPr>
              <a:t> university, [2013]. A </a:t>
            </a:r>
            <a:r>
              <a:rPr lang="cs-CZ" sz="2400" dirty="0" err="1">
                <a:latin typeface="Calibri"/>
              </a:rPr>
              <a:t>Tactile</a:t>
            </a:r>
            <a:r>
              <a:rPr lang="cs-CZ" sz="2400" dirty="0">
                <a:latin typeface="Calibri"/>
              </a:rPr>
              <a:t> Academia </a:t>
            </a:r>
            <a:r>
              <a:rPr lang="cs-CZ" sz="2400" dirty="0" err="1">
                <a:latin typeface="Calibri"/>
              </a:rPr>
              <a:t>book</a:t>
            </a:r>
            <a:r>
              <a:rPr lang="cs-CZ" sz="2400" dirty="0">
                <a:latin typeface="Calibri"/>
              </a:rPr>
              <a:t>. ISBN 978-0-9927884-0-7.</a:t>
            </a:r>
            <a:endParaRPr lang="cs-CZ" dirty="0">
              <a:latin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cs-CZ" sz="3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9825" y="12921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Děkujeme vám za pozornost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106077" y="212677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Martina Nedomová</a:t>
            </a: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5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nedomova@fss.muni.cz</a:t>
            </a: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Osnova přednášky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g5ffc877e4a_0_6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společnost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gramotnost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Psaní odborných (závěrečných) prací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33400" lvl="0" indent="-4572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zdroje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typy informačních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 zdroje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knihy, odborné časopisy, informace z médií, závěrečné práce, referenční díla, statistické údaje, oborové brány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4FE66-B518-4ABE-B30B-8FC9DC22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informacemi – cíle dnešní lekce</a:t>
            </a:r>
            <a:br>
              <a:rPr lang="cs-CZ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C62CB5-0FF6-43E4-91AD-8DCF6958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080344" cy="4351338"/>
          </a:xfrm>
        </p:spPr>
        <p:txBody>
          <a:bodyPr/>
          <a:lstStyle/>
          <a:p>
            <a:r>
              <a:rPr lang="cs-CZ" dirty="0"/>
              <a:t>Seznámíte se se základními pojmy.</a:t>
            </a:r>
          </a:p>
          <a:p>
            <a:r>
              <a:rPr lang="cs-CZ" dirty="0"/>
              <a:t>Dovíte se, co jsou to licencované databáze a jak se k nim na MU dostanete.</a:t>
            </a:r>
          </a:p>
          <a:p>
            <a:r>
              <a:rPr lang="cs-CZ" dirty="0"/>
              <a:t>Vyzkoušíte si vzdálený přístup k e-zdrojům.</a:t>
            </a:r>
          </a:p>
          <a:p>
            <a:r>
              <a:rPr lang="cs-CZ" dirty="0"/>
              <a:t>Naučíte se, kde hledat jednotlivé typy informačních zdrojů (články, knihy, …).</a:t>
            </a:r>
          </a:p>
          <a:p>
            <a:r>
              <a:rPr lang="cs-CZ" dirty="0"/>
              <a:t>Zkusíte si praktická cvičení k některým e-zdrojům.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87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3ab93460_0_0"/>
          <p:cNvSpPr txBox="1">
            <a:spLocks noGrp="1"/>
          </p:cNvSpPr>
          <p:nvPr>
            <p:ph type="body" idx="1"/>
          </p:nvPr>
        </p:nvSpPr>
        <p:spPr>
          <a:xfrm>
            <a:off x="628650" y="133420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these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days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seems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everywhere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 But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rather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making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easier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has made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harder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don´t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just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."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 dirty="0"/>
              <a:t>                                                                   </a:t>
            </a:r>
            <a:endParaRPr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5;g613ab93460_0_0">
            <a:extLst>
              <a:ext uri="{FF2B5EF4-FFF2-40B4-BE49-F238E27FC236}">
                <a16:creationId xmlns:a16="http://schemas.microsoft.com/office/drawing/2014/main" id="{A5E0C9D1-449E-4B11-985D-9C0ACB4FFD27}"/>
              </a:ext>
            </a:extLst>
          </p:cNvPr>
          <p:cNvSpPr txBox="1"/>
          <p:nvPr/>
        </p:nvSpPr>
        <p:spPr>
          <a:xfrm>
            <a:off x="628650" y="6315860"/>
            <a:ext cx="835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Fishscale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Academicness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 dirty="0"/>
          </a:p>
        </p:txBody>
      </p:sp>
      <p:sp>
        <p:nvSpPr>
          <p:cNvPr id="131" name="Google Shape;131;p3"/>
          <p:cNvSpPr txBox="1"/>
          <p:nvPr/>
        </p:nvSpPr>
        <p:spPr>
          <a:xfrm>
            <a:off x="-93619" y="1756500"/>
            <a:ext cx="78867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Založená na informacích a znalostech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Problémy při práci s informacemi: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velké množství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snadná dostupnost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kvalita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13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4" ma:contentTypeDescription="Vytvoří nový dokument" ma:contentTypeScope="" ma:versionID="d5f069a7c7a33002db9aedde0922a758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595bbf651dd56ec7433aa1433e005b6b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D814C-3E5B-4610-A664-9B03B4DDD995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9760918a-8e2c-472e-aaca-b785e18a223b"/>
    <ds:schemaRef ds:uri="http://schemas.microsoft.com/office/infopath/2007/PartnerControls"/>
    <ds:schemaRef ds:uri="dcbe863f-a8b4-4616-855d-8d3fff3c62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035142-C9CD-4535-A1C8-9214804F45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A876E0-9AA2-439A-AF3D-4263E825A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2261</Words>
  <Application>Microsoft Office PowerPoint</Application>
  <PresentationFormat>Předvádění na obrazovce (4:3)</PresentationFormat>
  <Paragraphs>361</Paragraphs>
  <Slides>58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Základy práce s informačními zdroji pro bakalářské  SPSP</vt:lpstr>
      <vt:lpstr>Osnova kurzu</vt:lpstr>
      <vt:lpstr>Podmínky absolvování předmětu</vt:lpstr>
      <vt:lpstr>Prezentace aplikace PowerPoint</vt:lpstr>
      <vt:lpstr>Prezentace aplikace PowerPoint</vt:lpstr>
      <vt:lpstr>Osnova přednášky</vt:lpstr>
      <vt:lpstr> Práce s informacemi – cíle dnešní lekce </vt:lpstr>
      <vt:lpstr>Prezentace aplikace PowerPoint</vt:lpstr>
      <vt:lpstr>Informační společnost</vt:lpstr>
      <vt:lpstr>Informační gramotnost</vt:lpstr>
      <vt:lpstr>Prezentace aplikace PowerPoint</vt:lpstr>
      <vt:lpstr>Prezentace aplikace PowerPoint</vt:lpstr>
      <vt:lpstr>Metodika psaní odborných prací</vt:lpstr>
      <vt:lpstr>Základní etapy přípravy písemné práce</vt:lpstr>
      <vt:lpstr>Volba tématu</vt:lpstr>
      <vt:lpstr>Kontrola podobnosti souborů v ISu pomocí systému Jako vejce vejci</vt:lpstr>
      <vt:lpstr>Prezentace aplikace PowerPoint</vt:lpstr>
      <vt:lpstr>Cvičení </vt:lpstr>
      <vt:lpstr>Základní etapy přípravy písemné práce</vt:lpstr>
      <vt:lpstr>  Informační průzkum</vt:lpstr>
      <vt:lpstr>Informační zdroje</vt:lpstr>
      <vt:lpstr>E-prezenčka</vt:lpstr>
      <vt:lpstr>Cvičení</vt:lpstr>
      <vt:lpstr>Prezentace aplikace PowerPoint</vt:lpstr>
      <vt:lpstr>Prezentace aplikace PowerPoint</vt:lpstr>
      <vt:lpstr>Licencované zdroje I.</vt:lpstr>
      <vt:lpstr>Druhy databází</vt:lpstr>
      <vt:lpstr>Licencované zdroje II.</vt:lpstr>
      <vt:lpstr>Jak se dostanu k licencovaným zdrojům?</vt:lpstr>
      <vt:lpstr>Jak se dostanu k licencovaným zdrojům mimo počítačovou síť univerzity?</vt:lpstr>
      <vt:lpstr>OpenVPN</vt:lpstr>
      <vt:lpstr>Prezentace aplikace PowerPoint</vt:lpstr>
      <vt:lpstr>Kde začít: vyhledávače, discovery systémy a vědecké sítě</vt:lpstr>
      <vt:lpstr>Informační zdroje</vt:lpstr>
      <vt:lpstr>Kde hledat odborné časopisy I.</vt:lpstr>
      <vt:lpstr>Kde hledat odborné časopisy? I.</vt:lpstr>
      <vt:lpstr>Kde hledat odborné časopisy II.</vt:lpstr>
      <vt:lpstr>Cvičení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Kde hledat knihy I.</vt:lpstr>
      <vt:lpstr>Kde hledat knihy II.</vt:lpstr>
      <vt:lpstr>Cvičení </vt:lpstr>
      <vt:lpstr>Kde hledat informace z médií?</vt:lpstr>
      <vt:lpstr>Kde hledat závěrečné práce?</vt:lpstr>
      <vt:lpstr>Kde hledat referenční díla?</vt:lpstr>
      <vt:lpstr>Kde hledat další oborové zdroje?</vt:lpstr>
      <vt:lpstr>Kde hledat statistické údaje?</vt:lpstr>
      <vt:lpstr>Kde hledat další zdroje?</vt:lpstr>
      <vt:lpstr>Prezentace aplikace PowerPoint</vt:lpstr>
      <vt:lpstr>Prezentace aplikace PowerPoint</vt:lpstr>
      <vt:lpstr>3 nejdůležitější odkazy z této prezentace </vt:lpstr>
      <vt:lpstr>Prezentace aplikace PowerPoint</vt:lpstr>
      <vt:lpstr>Literatura</vt:lpstr>
      <vt:lpstr>Děkujeme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 studenty ZUR</dc:title>
  <dc:creator>Aneta Pilátová</dc:creator>
  <cp:lastModifiedBy>Trojan Jakub</cp:lastModifiedBy>
  <cp:revision>100</cp:revision>
  <dcterms:created xsi:type="dcterms:W3CDTF">2019-07-22T10:37:01Z</dcterms:created>
  <dcterms:modified xsi:type="dcterms:W3CDTF">2023-02-27T12:39:44Z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