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65" r:id="rId6"/>
    <p:sldId id="258" r:id="rId7"/>
    <p:sldId id="260" r:id="rId8"/>
    <p:sldId id="261" r:id="rId9"/>
    <p:sldId id="262" r:id="rId10"/>
    <p:sldId id="264"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82"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9C050D1-3344-4A65-A717-DF9428BE0E8A}" type="datetimeFigureOut">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889335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050D1-3344-4A65-A717-DF9428BE0E8A}" type="datetimeFigureOut">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421532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050D1-3344-4A65-A717-DF9428BE0E8A}" type="datetimeFigureOut">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37028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050D1-3344-4A65-A717-DF9428BE0E8A}" type="datetimeFigureOut">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41452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050D1-3344-4A65-A717-DF9428BE0E8A}" type="datetimeFigureOut">
              <a:rPr lang="en-US" smtClean="0"/>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91121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C050D1-3344-4A65-A717-DF9428BE0E8A}" type="datetimeFigureOut">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43910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C050D1-3344-4A65-A717-DF9428BE0E8A}" type="datetimeFigureOut">
              <a:rPr lang="en-US" smtClean="0"/>
              <a:t>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60125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C050D1-3344-4A65-A717-DF9428BE0E8A}" type="datetimeFigureOut">
              <a:rPr lang="en-US" smtClean="0"/>
              <a:t>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16619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050D1-3344-4A65-A717-DF9428BE0E8A}" type="datetimeFigureOut">
              <a:rPr lang="en-US" smtClean="0"/>
              <a:t>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188324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C050D1-3344-4A65-A717-DF9428BE0E8A}" type="datetimeFigureOut">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75408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C050D1-3344-4A65-A717-DF9428BE0E8A}" type="datetimeFigureOut">
              <a:rPr lang="en-US" smtClean="0"/>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2ADFFF-2A04-4A50-A759-82775783504F}" type="slidenum">
              <a:rPr lang="en-US" smtClean="0"/>
              <a:t>‹#›</a:t>
            </a:fld>
            <a:endParaRPr lang="en-US"/>
          </a:p>
        </p:txBody>
      </p:sp>
    </p:spTree>
    <p:extLst>
      <p:ext uri="{BB962C8B-B14F-4D97-AF65-F5344CB8AC3E}">
        <p14:creationId xmlns:p14="http://schemas.microsoft.com/office/powerpoint/2010/main" val="3194835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050D1-3344-4A65-A717-DF9428BE0E8A}" type="datetimeFigureOut">
              <a:rPr lang="en-US" smtClean="0"/>
              <a:t>2/16/2023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ADFFF-2A04-4A50-A759-82775783504F}" type="slidenum">
              <a:rPr lang="en-US" smtClean="0"/>
              <a:t>‹#›</a:t>
            </a:fld>
            <a:endParaRPr lang="en-US"/>
          </a:p>
        </p:txBody>
      </p:sp>
    </p:spTree>
    <p:extLst>
      <p:ext uri="{BB962C8B-B14F-4D97-AF65-F5344CB8AC3E}">
        <p14:creationId xmlns:p14="http://schemas.microsoft.com/office/powerpoint/2010/main" val="2048037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6371" y="432628"/>
            <a:ext cx="9144000" cy="5587845"/>
          </a:xfrm>
        </p:spPr>
        <p:txBody>
          <a:bodyPr>
            <a:noAutofit/>
          </a:bodyPr>
          <a:lstStyle/>
          <a:p>
            <a:br>
              <a:rPr lang="en-US" sz="2800" b="1" dirty="0"/>
            </a:br>
            <a:br>
              <a:rPr lang="en-US" sz="2800" b="1" dirty="0"/>
            </a:br>
            <a:br>
              <a:rPr lang="en-US" sz="2800" b="1" dirty="0"/>
            </a:br>
            <a:br>
              <a:rPr lang="en-US" sz="2800" b="1" dirty="0"/>
            </a:br>
            <a:r>
              <a:rPr lang="en-US" sz="3600" b="1" dirty="0"/>
              <a:t>SPRn4485 </a:t>
            </a:r>
            <a:br>
              <a:rPr lang="en-US" sz="3600" b="1" dirty="0"/>
            </a:br>
            <a:r>
              <a:rPr lang="en-US" sz="3600" b="1" dirty="0"/>
              <a:t>Social Enterprises and Poverty Alleviation</a:t>
            </a:r>
            <a:br>
              <a:rPr lang="en-US" sz="2800" b="1" dirty="0"/>
            </a:br>
            <a:br>
              <a:rPr lang="en-US" sz="2800" b="1" dirty="0"/>
            </a:br>
            <a:br>
              <a:rPr lang="en-US" sz="2800" b="1" dirty="0"/>
            </a:br>
            <a:r>
              <a:rPr lang="en-US" sz="2800" b="1" dirty="0"/>
              <a:t>Lecture 01-Introduction to the Course</a:t>
            </a:r>
            <a:br>
              <a:rPr lang="en-US" sz="2800" b="1" dirty="0"/>
            </a:br>
            <a:br>
              <a:rPr lang="en-US" sz="2800" b="1" dirty="0"/>
            </a:br>
            <a:r>
              <a:rPr lang="en-US" sz="2800" dirty="0"/>
              <a:t>Susantha Kumara </a:t>
            </a:r>
            <a:r>
              <a:rPr lang="en-US" sz="2800" dirty="0" err="1"/>
              <a:t>Rasnayake</a:t>
            </a:r>
            <a:br>
              <a:rPr lang="en-US" sz="2800" dirty="0"/>
            </a:br>
            <a:r>
              <a:rPr lang="en-US" sz="2800" dirty="0"/>
              <a:t>PhD. Student (MUNI)</a:t>
            </a:r>
            <a:br>
              <a:rPr lang="en-US" sz="2800" dirty="0"/>
            </a:br>
            <a:r>
              <a:rPr lang="en-US" sz="2800" dirty="0"/>
              <a:t>Senior Lecturer, Department of Sociology</a:t>
            </a:r>
            <a:br>
              <a:rPr lang="en-US" sz="2800" dirty="0"/>
            </a:br>
            <a:r>
              <a:rPr lang="en-US" sz="2800" dirty="0"/>
              <a:t>University of Peradeniya, Sri Lanka</a:t>
            </a:r>
            <a:br>
              <a:rPr lang="en-US" sz="2800" dirty="0"/>
            </a:br>
            <a:r>
              <a:rPr lang="en-US" sz="2800" dirty="0"/>
              <a:t>WhatsApp 0713888753</a:t>
            </a:r>
            <a:br>
              <a:rPr lang="en-US" sz="2800" dirty="0"/>
            </a:br>
            <a:r>
              <a:rPr lang="en-US" sz="2800" b="1" dirty="0"/>
              <a:t> </a:t>
            </a:r>
            <a:br>
              <a:rPr lang="en-US" sz="2800" dirty="0"/>
            </a:br>
            <a:endParaRPr lang="en-US" sz="2800" dirty="0"/>
          </a:p>
        </p:txBody>
      </p:sp>
    </p:spTree>
    <p:extLst>
      <p:ext uri="{BB962C8B-B14F-4D97-AF65-F5344CB8AC3E}">
        <p14:creationId xmlns:p14="http://schemas.microsoft.com/office/powerpoint/2010/main" val="948964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0656"/>
          </a:xfrm>
        </p:spPr>
        <p:txBody>
          <a:bodyPr>
            <a:noAutofit/>
          </a:bodyPr>
          <a:lstStyle/>
          <a:p>
            <a:r>
              <a:rPr lang="en-US" sz="2800" b="1" dirty="0"/>
              <a:t>Course content/Course description:</a:t>
            </a:r>
            <a:br>
              <a:rPr lang="en-US" sz="2800" dirty="0"/>
            </a:br>
            <a:endParaRPr lang="en-US" sz="2800" dirty="0"/>
          </a:p>
        </p:txBody>
      </p:sp>
      <p:sp>
        <p:nvSpPr>
          <p:cNvPr id="3" name="Content Placeholder 2"/>
          <p:cNvSpPr>
            <a:spLocks noGrp="1"/>
          </p:cNvSpPr>
          <p:nvPr>
            <p:ph idx="1"/>
          </p:nvPr>
        </p:nvSpPr>
        <p:spPr>
          <a:xfrm>
            <a:off x="174653" y="898217"/>
            <a:ext cx="10515600" cy="5343483"/>
          </a:xfrm>
        </p:spPr>
        <p:txBody>
          <a:bodyPr>
            <a:normAutofit fontScale="92500" lnSpcReduction="10000"/>
          </a:bodyPr>
          <a:lstStyle/>
          <a:p>
            <a:r>
              <a:rPr lang="en-US" dirty="0"/>
              <a:t>Concept of poverty, </a:t>
            </a:r>
          </a:p>
          <a:p>
            <a:r>
              <a:rPr lang="en-US" dirty="0"/>
              <a:t>conventional strategies of poverty alleviation, </a:t>
            </a:r>
          </a:p>
          <a:p>
            <a:r>
              <a:rPr lang="en-US" dirty="0"/>
              <a:t>Introduction to social innovation/entrepreneurship and change making,</a:t>
            </a:r>
          </a:p>
          <a:p>
            <a:r>
              <a:rPr lang="en-US" dirty="0"/>
              <a:t>identification and developing a social enterprise, </a:t>
            </a:r>
          </a:p>
          <a:p>
            <a:r>
              <a:rPr lang="en-US" dirty="0"/>
              <a:t>mainstream capital funding and poor, </a:t>
            </a:r>
          </a:p>
          <a:p>
            <a:r>
              <a:rPr lang="en-US" dirty="0"/>
              <a:t>role of micro credits and managing credits, </a:t>
            </a:r>
          </a:p>
          <a:p>
            <a:r>
              <a:rPr lang="en-US" dirty="0"/>
              <a:t>empowering women and youth social entrepreneurship, </a:t>
            </a:r>
          </a:p>
          <a:p>
            <a:r>
              <a:rPr lang="en-US" dirty="0"/>
              <a:t>networking poor for creation of social enterprises, </a:t>
            </a:r>
          </a:p>
          <a:p>
            <a:r>
              <a:rPr lang="en-US" dirty="0"/>
              <a:t>managing social enterprises, </a:t>
            </a:r>
          </a:p>
          <a:p>
            <a:r>
              <a:rPr lang="en-US" dirty="0"/>
              <a:t>cross-sector partnerships (public, private, and/or non-profit institutions) and value creation for socio-economic change, </a:t>
            </a:r>
          </a:p>
          <a:p>
            <a:r>
              <a:rPr lang="en-US" dirty="0"/>
              <a:t>Case studies of success stories; </a:t>
            </a:r>
            <a:r>
              <a:rPr lang="en-US" dirty="0" err="1"/>
              <a:t>Grameen</a:t>
            </a:r>
            <a:r>
              <a:rPr lang="en-US" dirty="0"/>
              <a:t>  Bank and BRAC</a:t>
            </a:r>
          </a:p>
        </p:txBody>
      </p:sp>
    </p:spTree>
    <p:extLst>
      <p:ext uri="{BB962C8B-B14F-4D97-AF65-F5344CB8AC3E}">
        <p14:creationId xmlns:p14="http://schemas.microsoft.com/office/powerpoint/2010/main" val="3444227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8680"/>
          </a:xfrm>
        </p:spPr>
        <p:txBody>
          <a:bodyPr>
            <a:normAutofit fontScale="90000"/>
          </a:bodyPr>
          <a:lstStyle/>
          <a:p>
            <a:r>
              <a:rPr lang="en-US" sz="2800" b="1" dirty="0"/>
              <a:t>Course assessment method</a:t>
            </a:r>
            <a:br>
              <a:rPr lang="en-US" sz="2800" dirty="0"/>
            </a:br>
            <a:endParaRPr lang="en-US" sz="2800" dirty="0"/>
          </a:p>
        </p:txBody>
      </p:sp>
      <p:sp>
        <p:nvSpPr>
          <p:cNvPr id="3" name="Content Placeholder 2"/>
          <p:cNvSpPr>
            <a:spLocks noGrp="1"/>
          </p:cNvSpPr>
          <p:nvPr>
            <p:ph idx="1"/>
          </p:nvPr>
        </p:nvSpPr>
        <p:spPr>
          <a:xfrm>
            <a:off x="190837" y="1849900"/>
            <a:ext cx="10515600" cy="4642973"/>
          </a:xfrm>
        </p:spPr>
        <p:txBody>
          <a:bodyPr/>
          <a:lstStyle/>
          <a:p>
            <a:r>
              <a:rPr lang="en-US" dirty="0"/>
              <a:t>In-course 50% (active participation in class-20%, </a:t>
            </a:r>
          </a:p>
          <a:p>
            <a:pPr marL="0" indent="0">
              <a:buNone/>
            </a:pPr>
            <a:r>
              <a:rPr lang="en-US" dirty="0"/>
              <a:t>social change group project-30%)</a:t>
            </a:r>
          </a:p>
          <a:p>
            <a:r>
              <a:rPr lang="en-US" dirty="0"/>
              <a:t>End Semester examination- 50%</a:t>
            </a:r>
          </a:p>
          <a:p>
            <a:endParaRPr lang="en-US" dirty="0"/>
          </a:p>
          <a:p>
            <a:r>
              <a:rPr lang="en-US" dirty="0"/>
              <a:t>Grading</a:t>
            </a:r>
          </a:p>
        </p:txBody>
      </p:sp>
      <p:graphicFrame>
        <p:nvGraphicFramePr>
          <p:cNvPr id="4" name="Table 3">
            <a:extLst>
              <a:ext uri="{FF2B5EF4-FFF2-40B4-BE49-F238E27FC236}">
                <a16:creationId xmlns:a16="http://schemas.microsoft.com/office/drawing/2014/main" id="{EBFD9A5F-EF59-1C80-040F-8234AE8DF4D3}"/>
              </a:ext>
            </a:extLst>
          </p:cNvPr>
          <p:cNvGraphicFramePr>
            <a:graphicFrameLocks noGrp="1"/>
          </p:cNvGraphicFramePr>
          <p:nvPr>
            <p:extLst>
              <p:ext uri="{D42A27DB-BD31-4B8C-83A1-F6EECF244321}">
                <p14:modId xmlns:p14="http://schemas.microsoft.com/office/powerpoint/2010/main" val="4038108226"/>
              </p:ext>
            </p:extLst>
          </p:nvPr>
        </p:nvGraphicFramePr>
        <p:xfrm>
          <a:off x="953729" y="4503174"/>
          <a:ext cx="3492173" cy="1828800"/>
        </p:xfrm>
        <a:graphic>
          <a:graphicData uri="http://schemas.openxmlformats.org/drawingml/2006/table">
            <a:tbl>
              <a:tblPr>
                <a:tableStyleId>{5C22544A-7EE6-4342-B048-85BDC9FD1C3A}</a:tableStyleId>
              </a:tblPr>
              <a:tblGrid>
                <a:gridCol w="1581231">
                  <a:extLst>
                    <a:ext uri="{9D8B030D-6E8A-4147-A177-3AD203B41FA5}">
                      <a16:colId xmlns:a16="http://schemas.microsoft.com/office/drawing/2014/main" val="601995834"/>
                    </a:ext>
                  </a:extLst>
                </a:gridCol>
                <a:gridCol w="1910942">
                  <a:extLst>
                    <a:ext uri="{9D8B030D-6E8A-4147-A177-3AD203B41FA5}">
                      <a16:colId xmlns:a16="http://schemas.microsoft.com/office/drawing/2014/main" val="904119259"/>
                    </a:ext>
                  </a:extLst>
                </a:gridCol>
              </a:tblGrid>
              <a:tr h="316599">
                <a:tc>
                  <a:txBody>
                    <a:bodyPr/>
                    <a:lstStyle/>
                    <a:p>
                      <a:pPr marL="0" marR="0">
                        <a:spcBef>
                          <a:spcPts val="0"/>
                        </a:spcBef>
                        <a:spcAft>
                          <a:spcPts val="0"/>
                        </a:spcAft>
                      </a:pPr>
                      <a:r>
                        <a:rPr lang="en-US" sz="2400">
                          <a:effectLst/>
                        </a:rPr>
                        <a:t>A </a:t>
                      </a:r>
                      <a:endParaRPr lang="en-US" sz="24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2400">
                          <a:effectLst/>
                        </a:rPr>
                        <a:t>(85-100%)</a:t>
                      </a:r>
                      <a:endParaRPr lang="en-US" sz="24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4067335385"/>
                  </a:ext>
                </a:extLst>
              </a:tr>
              <a:tr h="316599">
                <a:tc>
                  <a:txBody>
                    <a:bodyPr/>
                    <a:lstStyle/>
                    <a:p>
                      <a:pPr marL="0" marR="0">
                        <a:spcBef>
                          <a:spcPts val="0"/>
                        </a:spcBef>
                        <a:spcAft>
                          <a:spcPts val="0"/>
                        </a:spcAft>
                      </a:pPr>
                      <a:r>
                        <a:rPr lang="en-US" sz="2400">
                          <a:effectLst/>
                        </a:rPr>
                        <a:t>B </a:t>
                      </a:r>
                      <a:endParaRPr lang="en-US" sz="24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2400" dirty="0">
                          <a:effectLst/>
                        </a:rPr>
                        <a:t>(75-84%)</a:t>
                      </a:r>
                      <a:endParaRPr lang="en-US" sz="24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543682002"/>
                  </a:ext>
                </a:extLst>
              </a:tr>
              <a:tr h="316599">
                <a:tc>
                  <a:txBody>
                    <a:bodyPr/>
                    <a:lstStyle/>
                    <a:p>
                      <a:pPr marL="0" marR="0">
                        <a:spcBef>
                          <a:spcPts val="0"/>
                        </a:spcBef>
                        <a:spcAft>
                          <a:spcPts val="0"/>
                        </a:spcAft>
                      </a:pPr>
                      <a:r>
                        <a:rPr lang="en-US" sz="2400">
                          <a:effectLst/>
                        </a:rPr>
                        <a:t>C </a:t>
                      </a:r>
                      <a:endParaRPr lang="en-US" sz="24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2400">
                          <a:effectLst/>
                        </a:rPr>
                        <a:t>(65-74%)</a:t>
                      </a:r>
                      <a:endParaRPr lang="en-US" sz="24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330516440"/>
                  </a:ext>
                </a:extLst>
              </a:tr>
              <a:tr h="316599">
                <a:tc>
                  <a:txBody>
                    <a:bodyPr/>
                    <a:lstStyle/>
                    <a:p>
                      <a:pPr marL="0" marR="0">
                        <a:spcBef>
                          <a:spcPts val="0"/>
                        </a:spcBef>
                        <a:spcAft>
                          <a:spcPts val="0"/>
                        </a:spcAft>
                      </a:pPr>
                      <a:r>
                        <a:rPr lang="en-US" sz="2400">
                          <a:effectLst/>
                        </a:rPr>
                        <a:t>D </a:t>
                      </a:r>
                      <a:endParaRPr lang="en-US" sz="24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tabLst>
                          <a:tab pos="800100" algn="l"/>
                        </a:tabLst>
                      </a:pPr>
                      <a:r>
                        <a:rPr lang="en-US" sz="2400">
                          <a:effectLst/>
                        </a:rPr>
                        <a:t>(55-64%)</a:t>
                      </a:r>
                      <a:endParaRPr lang="en-US" sz="24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191996672"/>
                  </a:ext>
                </a:extLst>
              </a:tr>
              <a:tr h="316599">
                <a:tc>
                  <a:txBody>
                    <a:bodyPr/>
                    <a:lstStyle/>
                    <a:p>
                      <a:pPr marL="0" marR="0">
                        <a:spcBef>
                          <a:spcPts val="0"/>
                        </a:spcBef>
                        <a:spcAft>
                          <a:spcPts val="0"/>
                        </a:spcAft>
                      </a:pPr>
                      <a:r>
                        <a:rPr lang="en-US" sz="2400">
                          <a:effectLst/>
                        </a:rPr>
                        <a:t>E </a:t>
                      </a:r>
                      <a:endParaRPr lang="en-US" sz="2400">
                        <a:effectLst/>
                        <a:latin typeface="Times New Roman" panose="02020603050405020304" pitchFamily="18" charset="0"/>
                        <a:ea typeface="Calibri" panose="020F0502020204030204" pitchFamily="34" charset="0"/>
                      </a:endParaRPr>
                    </a:p>
                  </a:txBody>
                  <a:tcPr marL="68580" marR="68580" marT="0" marB="0"/>
                </a:tc>
                <a:tc>
                  <a:txBody>
                    <a:bodyPr/>
                    <a:lstStyle/>
                    <a:p>
                      <a:pPr marL="0" marR="0">
                        <a:spcBef>
                          <a:spcPts val="0"/>
                        </a:spcBef>
                        <a:spcAft>
                          <a:spcPts val="0"/>
                        </a:spcAft>
                      </a:pPr>
                      <a:r>
                        <a:rPr lang="en-US" sz="2400" dirty="0">
                          <a:effectLst/>
                        </a:rPr>
                        <a:t>(Below 55%)</a:t>
                      </a:r>
                      <a:endParaRPr lang="en-US" sz="24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4037732034"/>
                  </a:ext>
                </a:extLst>
              </a:tr>
            </a:tbl>
          </a:graphicData>
        </a:graphic>
      </p:graphicFrame>
    </p:spTree>
    <p:extLst>
      <p:ext uri="{BB962C8B-B14F-4D97-AF65-F5344CB8AC3E}">
        <p14:creationId xmlns:p14="http://schemas.microsoft.com/office/powerpoint/2010/main" val="203779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today’s lecture</a:t>
            </a:r>
          </a:p>
        </p:txBody>
      </p:sp>
      <p:sp>
        <p:nvSpPr>
          <p:cNvPr id="3" name="Content Placeholder 2"/>
          <p:cNvSpPr>
            <a:spLocks noGrp="1"/>
          </p:cNvSpPr>
          <p:nvPr>
            <p:ph idx="1"/>
          </p:nvPr>
        </p:nvSpPr>
        <p:spPr/>
        <p:txBody>
          <a:bodyPr/>
          <a:lstStyle/>
          <a:p>
            <a:r>
              <a:rPr lang="en-US" dirty="0"/>
              <a:t>To introduce </a:t>
            </a:r>
          </a:p>
          <a:p>
            <a:pPr lvl="1"/>
            <a:r>
              <a:rPr lang="en-US" dirty="0"/>
              <a:t>the course, it’s scope, aims and objectives</a:t>
            </a:r>
          </a:p>
          <a:p>
            <a:pPr lvl="1"/>
            <a:r>
              <a:rPr lang="en-US" dirty="0"/>
              <a:t>Method of teaching/lecturing</a:t>
            </a:r>
          </a:p>
          <a:p>
            <a:pPr lvl="1"/>
            <a:r>
              <a:rPr lang="en-US" dirty="0"/>
              <a:t>Evaluation etc.</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324337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364"/>
            <a:ext cx="10515600" cy="589735"/>
          </a:xfrm>
        </p:spPr>
        <p:txBody>
          <a:bodyPr>
            <a:normAutofit/>
          </a:bodyPr>
          <a:lstStyle/>
          <a:p>
            <a:r>
              <a:rPr lang="en-US" sz="2800" b="1" dirty="0"/>
              <a:t>Introduction </a:t>
            </a:r>
          </a:p>
        </p:txBody>
      </p:sp>
      <p:sp>
        <p:nvSpPr>
          <p:cNvPr id="3" name="Content Placeholder 2"/>
          <p:cNvSpPr>
            <a:spLocks noGrp="1"/>
          </p:cNvSpPr>
          <p:nvPr>
            <p:ph idx="1"/>
          </p:nvPr>
        </p:nvSpPr>
        <p:spPr>
          <a:xfrm>
            <a:off x="733003" y="954858"/>
            <a:ext cx="10515600" cy="5108814"/>
          </a:xfrm>
        </p:spPr>
        <p:txBody>
          <a:bodyPr>
            <a:normAutofit/>
          </a:bodyPr>
          <a:lstStyle/>
          <a:p>
            <a:r>
              <a:rPr lang="en-US" sz="2400" dirty="0"/>
              <a:t>Poverty is a universal cause of social exclusion</a:t>
            </a:r>
          </a:p>
          <a:p>
            <a:r>
              <a:rPr lang="en-US" sz="2400" dirty="0"/>
              <a:t>Poverty eradication as a key field in social policy and social work</a:t>
            </a:r>
          </a:p>
          <a:p>
            <a:r>
              <a:rPr lang="en-US" sz="2400" dirty="0"/>
              <a:t>Special emphasis is given to developing  and least developed world</a:t>
            </a:r>
          </a:p>
          <a:p>
            <a:r>
              <a:rPr lang="en-US" sz="2400" dirty="0"/>
              <a:t>First priority in the global development agendas MDGs (1990-2015)and SDGs (2015-2030)</a:t>
            </a:r>
          </a:p>
        </p:txBody>
      </p:sp>
      <p:pic>
        <p:nvPicPr>
          <p:cNvPr id="1026" name="Picture 2" descr="NCDs and the Millennium Development Goals | NCD Allian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328" y="3035653"/>
            <a:ext cx="5647235" cy="314131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4885279" y="2928810"/>
            <a:ext cx="6743221" cy="3929190"/>
          </a:xfrm>
          <a:prstGeom prst="rect">
            <a:avLst/>
          </a:prstGeom>
        </p:spPr>
      </p:pic>
    </p:spTree>
    <p:extLst>
      <p:ext uri="{BB962C8B-B14F-4D97-AF65-F5344CB8AC3E}">
        <p14:creationId xmlns:p14="http://schemas.microsoft.com/office/powerpoint/2010/main" val="2192390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0326"/>
            <a:ext cx="10515600" cy="5804729"/>
          </a:xfrm>
        </p:spPr>
        <p:txBody>
          <a:bodyPr>
            <a:normAutofit/>
          </a:bodyPr>
          <a:lstStyle/>
          <a:p>
            <a:r>
              <a:rPr lang="en-US" sz="2400" dirty="0"/>
              <a:t>10% of the world's population still live on less than $2 a day.</a:t>
            </a:r>
          </a:p>
          <a:p>
            <a:r>
              <a:rPr lang="en-US" sz="2400" dirty="0"/>
              <a:t>Situation will be further escalated due to the COVID-19 pandemic</a:t>
            </a:r>
          </a:p>
          <a:p>
            <a:r>
              <a:rPr lang="en-US" sz="2400" dirty="0"/>
              <a:t>EAPN-CR (2020) (European Anti-Poverty Network) says</a:t>
            </a:r>
          </a:p>
          <a:p>
            <a:r>
              <a:rPr lang="en-US" sz="2400" dirty="0"/>
              <a:t>16% of the inhabitants in the European Union live in poverty, which is about 78 million people. In the Czech Republic lives more than 10% of people in poverty, which is about 1 million inhabitants. The percentage of children at risk of poverty under 17 is 19%. It is a little higher percentage than for people over 65. About 33% of households with one parent and underage children are at risk of poverty</a:t>
            </a:r>
          </a:p>
        </p:txBody>
      </p:sp>
    </p:spTree>
    <p:extLst>
      <p:ext uri="{BB962C8B-B14F-4D97-AF65-F5344CB8AC3E}">
        <p14:creationId xmlns:p14="http://schemas.microsoft.com/office/powerpoint/2010/main" val="2311099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Conventional efforts for eradicating poverty</a:t>
            </a:r>
          </a:p>
        </p:txBody>
      </p:sp>
      <p:sp>
        <p:nvSpPr>
          <p:cNvPr id="3" name="Content Placeholder 2"/>
          <p:cNvSpPr>
            <a:spLocks noGrp="1"/>
          </p:cNvSpPr>
          <p:nvPr>
            <p:ph idx="1"/>
          </p:nvPr>
        </p:nvSpPr>
        <p:spPr>
          <a:xfrm>
            <a:off x="12812" y="1817533"/>
            <a:ext cx="10515600" cy="4351338"/>
          </a:xfrm>
        </p:spPr>
        <p:txBody>
          <a:bodyPr/>
          <a:lstStyle/>
          <a:p>
            <a:r>
              <a:rPr lang="en-US" sz="2400" dirty="0"/>
              <a:t>This situation challenges the conventional efforts to poverty eradication actions</a:t>
            </a:r>
          </a:p>
          <a:p>
            <a:pPr lvl="1"/>
            <a:r>
              <a:rPr lang="en-US" dirty="0"/>
              <a:t>Providing subsidies</a:t>
            </a:r>
          </a:p>
          <a:p>
            <a:pPr lvl="1"/>
            <a:r>
              <a:rPr lang="en-US" dirty="0"/>
              <a:t>Financial supports</a:t>
            </a:r>
          </a:p>
          <a:p>
            <a:pPr lvl="1"/>
            <a:r>
              <a:rPr lang="en-US" dirty="0"/>
              <a:t>Welfare </a:t>
            </a:r>
            <a:r>
              <a:rPr lang="en-US" dirty="0" err="1"/>
              <a:t>programmes</a:t>
            </a:r>
            <a:endParaRPr lang="en-US" dirty="0"/>
          </a:p>
          <a:p>
            <a:pPr lvl="1"/>
            <a:r>
              <a:rPr lang="en-US" dirty="0"/>
              <a:t>Tax reliefs </a:t>
            </a:r>
          </a:p>
          <a:p>
            <a:r>
              <a:rPr lang="en-US" sz="2400" dirty="0">
                <a:solidFill>
                  <a:srgbClr val="0070C0"/>
                </a:solidFill>
              </a:rPr>
              <a:t>Social enterprise model </a:t>
            </a:r>
            <a:r>
              <a:rPr lang="en-US" sz="2400" dirty="0"/>
              <a:t>gains recognition as an innovative method of </a:t>
            </a:r>
            <a:r>
              <a:rPr lang="en-US" sz="2400" u="sng" dirty="0"/>
              <a:t>poverty alleviation and socio-economic value creator</a:t>
            </a:r>
            <a:r>
              <a:rPr lang="en-US" sz="2400" dirty="0"/>
              <a:t> in both developed and developing economies.</a:t>
            </a:r>
          </a:p>
        </p:txBody>
      </p:sp>
    </p:spTree>
    <p:extLst>
      <p:ext uri="{BB962C8B-B14F-4D97-AF65-F5344CB8AC3E}">
        <p14:creationId xmlns:p14="http://schemas.microsoft.com/office/powerpoint/2010/main" val="2159177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1377"/>
            <a:ext cx="10515600" cy="1325563"/>
          </a:xfrm>
        </p:spPr>
        <p:txBody>
          <a:bodyPr>
            <a:normAutofit/>
          </a:bodyPr>
          <a:lstStyle/>
          <a:p>
            <a:r>
              <a:rPr lang="en-US" sz="2800" dirty="0">
                <a:solidFill>
                  <a:srgbClr val="0070C0"/>
                </a:solidFill>
              </a:rPr>
              <a:t>Social enterprise model as an innovative solution </a:t>
            </a:r>
            <a:endParaRPr lang="en-US" sz="2800" dirty="0"/>
          </a:p>
        </p:txBody>
      </p:sp>
      <p:pic>
        <p:nvPicPr>
          <p:cNvPr id="4" name="Picture 2" descr="Kids in slu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049" y="4091992"/>
            <a:ext cx="642366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Why entrepreneurship alone can&amp;#39;t alleviate poverty | World Economic Foru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114445" y="3862276"/>
            <a:ext cx="4020194" cy="299572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Dimensions of social entrepreneurship | Download Scientific Diagr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3827" y="1065190"/>
            <a:ext cx="3196666" cy="2797086"/>
          </a:xfrm>
          <a:prstGeom prst="rect">
            <a:avLst/>
          </a:prstGeom>
          <a:noFill/>
          <a:extLst>
            <a:ext uri="{909E8E84-426E-40DD-AFC4-6F175D3DCCD1}">
              <a14:hiddenFill xmlns:a14="http://schemas.microsoft.com/office/drawing/2010/main">
                <a:solidFill>
                  <a:srgbClr val="FFFFFF"/>
                </a:solidFill>
              </a14:hiddenFill>
            </a:ext>
          </a:extLst>
        </p:spPr>
      </p:pic>
      <p:sp>
        <p:nvSpPr>
          <p:cNvPr id="6" name="Down Arrow 5"/>
          <p:cNvSpPr/>
          <p:nvPr/>
        </p:nvSpPr>
        <p:spPr>
          <a:xfrm>
            <a:off x="7282832" y="3981281"/>
            <a:ext cx="169933" cy="13788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724481" y="5425492"/>
            <a:ext cx="1270450" cy="1094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249893" y="1484596"/>
            <a:ext cx="3479575" cy="1958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Joseph Schumpeter’s concept -‘Creative Destruction’</a:t>
            </a:r>
          </a:p>
        </p:txBody>
      </p:sp>
    </p:spTree>
    <p:extLst>
      <p:ext uri="{BB962C8B-B14F-4D97-AF65-F5344CB8AC3E}">
        <p14:creationId xmlns:p14="http://schemas.microsoft.com/office/powerpoint/2010/main" val="272433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220"/>
          </a:xfrm>
        </p:spPr>
        <p:txBody>
          <a:bodyPr>
            <a:normAutofit/>
          </a:bodyPr>
          <a:lstStyle/>
          <a:p>
            <a:r>
              <a:rPr lang="en-US" sz="2800" b="1" dirty="0"/>
              <a:t>The Social Enterprise Coalition defines</a:t>
            </a:r>
          </a:p>
        </p:txBody>
      </p:sp>
      <p:sp>
        <p:nvSpPr>
          <p:cNvPr id="3" name="Content Placeholder 2"/>
          <p:cNvSpPr>
            <a:spLocks noGrp="1"/>
          </p:cNvSpPr>
          <p:nvPr>
            <p:ph idx="1"/>
          </p:nvPr>
        </p:nvSpPr>
        <p:spPr>
          <a:xfrm>
            <a:off x="12812" y="1270450"/>
            <a:ext cx="10515600" cy="5413571"/>
          </a:xfrm>
        </p:spPr>
        <p:txBody>
          <a:bodyPr>
            <a:normAutofit fontScale="92500" lnSpcReduction="10000"/>
          </a:bodyPr>
          <a:lstStyle/>
          <a:p>
            <a:r>
              <a:rPr lang="en-US" dirty="0"/>
              <a:t>"using commercial means to achieve social goals". </a:t>
            </a:r>
          </a:p>
          <a:p>
            <a:r>
              <a:rPr lang="en-US" dirty="0"/>
              <a:t>Social enterprises, through their innovative business plans, aim to solve social problems and improve public welfare.</a:t>
            </a:r>
          </a:p>
          <a:p>
            <a:r>
              <a:rPr lang="en-US" dirty="0"/>
              <a:t>Social enterprises exist in many economic sectors. </a:t>
            </a:r>
          </a:p>
          <a:p>
            <a:r>
              <a:rPr lang="en-US" dirty="0"/>
              <a:t>In Europe they are active in a wide spectrum of activities and in many different fields ranging from social and welfare services, poverty alleviation, education, housing, health, renewable energies, utilities, environment, culture and tourism. </a:t>
            </a:r>
          </a:p>
          <a:p>
            <a:r>
              <a:rPr lang="en-US" dirty="0"/>
              <a:t>Thus, social enterprises do not pursue purely for their own profit maximization purposes. So, unlike traditional business enterprises, social enterprises are proven to play an important role in addressing social, economic and environmental challenges, fostering inclusive growth, increasing social cohesion, nurturing local social capital, supporting democratic participation and delivering good quality services.</a:t>
            </a:r>
          </a:p>
        </p:txBody>
      </p:sp>
    </p:spTree>
    <p:extLst>
      <p:ext uri="{BB962C8B-B14F-4D97-AF65-F5344CB8AC3E}">
        <p14:creationId xmlns:p14="http://schemas.microsoft.com/office/powerpoint/2010/main" val="360004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In this background, </a:t>
            </a:r>
          </a:p>
        </p:txBody>
      </p:sp>
      <p:sp>
        <p:nvSpPr>
          <p:cNvPr id="3" name="Content Placeholder 2"/>
          <p:cNvSpPr>
            <a:spLocks noGrp="1"/>
          </p:cNvSpPr>
          <p:nvPr>
            <p:ph idx="1"/>
          </p:nvPr>
        </p:nvSpPr>
        <p:spPr>
          <a:xfrm>
            <a:off x="0" y="1777073"/>
            <a:ext cx="10515600" cy="4351338"/>
          </a:xfrm>
        </p:spPr>
        <p:txBody>
          <a:bodyPr/>
          <a:lstStyle/>
          <a:p>
            <a:r>
              <a:rPr lang="en-US" dirty="0"/>
              <a:t>this course is designed with the purpose that students will use social entrepreneurship model to address society’s most pressing social problems including poverty and unemployment.</a:t>
            </a:r>
          </a:p>
        </p:txBody>
      </p:sp>
    </p:spTree>
    <p:extLst>
      <p:ext uri="{BB962C8B-B14F-4D97-AF65-F5344CB8AC3E}">
        <p14:creationId xmlns:p14="http://schemas.microsoft.com/office/powerpoint/2010/main" val="331661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7300"/>
          </a:xfrm>
        </p:spPr>
        <p:txBody>
          <a:bodyPr>
            <a:noAutofit/>
          </a:bodyPr>
          <a:lstStyle/>
          <a:p>
            <a:r>
              <a:rPr lang="en-US" sz="2800" b="1" dirty="0"/>
              <a:t>Intended Learning Outcomes (ILOs):</a:t>
            </a:r>
            <a:br>
              <a:rPr lang="en-US" sz="2800" dirty="0"/>
            </a:br>
            <a:endParaRPr lang="en-US" sz="2800" dirty="0"/>
          </a:p>
        </p:txBody>
      </p:sp>
      <p:sp>
        <p:nvSpPr>
          <p:cNvPr id="3" name="Content Placeholder 2"/>
          <p:cNvSpPr>
            <a:spLocks noGrp="1"/>
          </p:cNvSpPr>
          <p:nvPr>
            <p:ph idx="1"/>
          </p:nvPr>
        </p:nvSpPr>
        <p:spPr>
          <a:xfrm>
            <a:off x="77548" y="1238081"/>
            <a:ext cx="10515600" cy="5019802"/>
          </a:xfrm>
        </p:spPr>
        <p:txBody>
          <a:bodyPr>
            <a:normAutofit lnSpcReduction="10000"/>
          </a:bodyPr>
          <a:lstStyle/>
          <a:p>
            <a:pPr marL="0" indent="0">
              <a:buNone/>
            </a:pPr>
            <a:r>
              <a:rPr lang="en-US" dirty="0"/>
              <a:t>The students should be able to:</a:t>
            </a:r>
          </a:p>
          <a:p>
            <a:pPr lvl="0"/>
            <a:r>
              <a:rPr lang="en-US" dirty="0"/>
              <a:t>Demonstrate a clear understanding of the concept of poverty </a:t>
            </a:r>
          </a:p>
          <a:p>
            <a:pPr lvl="0"/>
            <a:r>
              <a:rPr lang="en-US" dirty="0"/>
              <a:t>Critically evaluate the conventional strategies of poverty alleviation </a:t>
            </a:r>
          </a:p>
          <a:p>
            <a:pPr lvl="0"/>
            <a:r>
              <a:rPr lang="en-US" dirty="0"/>
              <a:t>Describe the change agent role of social enterprises in creating innovative responses to poverty alleviation</a:t>
            </a:r>
          </a:p>
          <a:p>
            <a:pPr lvl="0"/>
            <a:r>
              <a:rPr lang="en-US" dirty="0"/>
              <a:t>Learn business and entrepreneurship skills that will help build a sustainable business model that addresses a societal problem.</a:t>
            </a:r>
          </a:p>
          <a:p>
            <a:pPr lvl="0"/>
            <a:r>
              <a:rPr lang="en-US" dirty="0"/>
              <a:t>Explain the existing challenges, constraints in sustaining a social enterprise</a:t>
            </a:r>
          </a:p>
          <a:p>
            <a:r>
              <a:rPr lang="en-US" dirty="0"/>
              <a:t>Conceptualize and develop a social enterprise model to alleviate poverty in a given context.</a:t>
            </a:r>
          </a:p>
        </p:txBody>
      </p:sp>
    </p:spTree>
    <p:extLst>
      <p:ext uri="{BB962C8B-B14F-4D97-AF65-F5344CB8AC3E}">
        <p14:creationId xmlns:p14="http://schemas.microsoft.com/office/powerpoint/2010/main" val="1380197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708</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    SPRn4485  Social Enterprises and Poverty Alleviation   Lecture 01-Introduction to the Course  Susantha Kumara Rasnayake PhD. Student (MUNI) Senior Lecturer, Department of Sociology University of Peradeniya, Sri Lanka WhatsApp 0713888753   </vt:lpstr>
      <vt:lpstr>Objectives of today’s lecture</vt:lpstr>
      <vt:lpstr>Introduction </vt:lpstr>
      <vt:lpstr>PowerPoint Presentation</vt:lpstr>
      <vt:lpstr>Conventional efforts for eradicating poverty</vt:lpstr>
      <vt:lpstr>Social enterprise model as an innovative solution </vt:lpstr>
      <vt:lpstr>The Social Enterprise Coalition defines</vt:lpstr>
      <vt:lpstr>In this background, </vt:lpstr>
      <vt:lpstr>Intended Learning Outcomes (ILOs): </vt:lpstr>
      <vt:lpstr>Course content/Course description: </vt:lpstr>
      <vt:lpstr>Course assessment method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SPRn4485  Social Enterprises and Poverty Alleviation  </dc:title>
  <dc:creator>ASUS</dc:creator>
  <cp:lastModifiedBy>Susantha Kumara Rasnayaka Mudiyanselage</cp:lastModifiedBy>
  <cp:revision>29</cp:revision>
  <dcterms:created xsi:type="dcterms:W3CDTF">2022-02-14T05:07:29Z</dcterms:created>
  <dcterms:modified xsi:type="dcterms:W3CDTF">2023-02-16T09:39:45Z</dcterms:modified>
</cp:coreProperties>
</file>