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78" r:id="rId5"/>
    <p:sldId id="261" r:id="rId6"/>
    <p:sldId id="279" r:id="rId7"/>
    <p:sldId id="271" r:id="rId8"/>
    <p:sldId id="275" r:id="rId9"/>
    <p:sldId id="277" r:id="rId10"/>
    <p:sldId id="270" r:id="rId11"/>
    <p:sldId id="264" r:id="rId12"/>
    <p:sldId id="266" r:id="rId13"/>
    <p:sldId id="274" r:id="rId14"/>
    <p:sldId id="276" r:id="rId15"/>
    <p:sldId id="262" r:id="rId16"/>
    <p:sldId id="263" r:id="rId17"/>
    <p:sldId id="268" r:id="rId18"/>
    <p:sldId id="269" r:id="rId19"/>
    <p:sldId id="272" r:id="rId20"/>
    <p:sldId id="26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1"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4E2ADD-D20E-4521-B20B-5EAB79207019}"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46937504-A410-493F-8453-3473D203F48A}">
      <dgm:prSet/>
      <dgm:spPr/>
      <dgm:t>
        <a:bodyPr/>
        <a:lstStyle/>
        <a:p>
          <a:r>
            <a:rPr lang="en-US"/>
            <a:t>To describe/define the concept of poverty </a:t>
          </a:r>
        </a:p>
      </dgm:t>
    </dgm:pt>
    <dgm:pt modelId="{9756C9EF-F918-45BA-9A7E-3B51F373D00F}" type="parTrans" cxnId="{7055B4E5-3549-4D9B-B106-80B297D573B8}">
      <dgm:prSet/>
      <dgm:spPr/>
      <dgm:t>
        <a:bodyPr/>
        <a:lstStyle/>
        <a:p>
          <a:endParaRPr lang="en-US"/>
        </a:p>
      </dgm:t>
    </dgm:pt>
    <dgm:pt modelId="{CD8846A1-7B38-4C1C-9D24-E86F8767D7A3}" type="sibTrans" cxnId="{7055B4E5-3549-4D9B-B106-80B297D573B8}">
      <dgm:prSet/>
      <dgm:spPr/>
      <dgm:t>
        <a:bodyPr/>
        <a:lstStyle/>
        <a:p>
          <a:endParaRPr lang="en-US"/>
        </a:p>
      </dgm:t>
    </dgm:pt>
    <dgm:pt modelId="{B7B0253C-6370-4A7C-960D-8EFBBAFDE844}">
      <dgm:prSet/>
      <dgm:spPr/>
      <dgm:t>
        <a:bodyPr/>
        <a:lstStyle/>
        <a:p>
          <a:r>
            <a:rPr lang="en-US"/>
            <a:t>To explain the characteristics of poverty and its dynamic nature</a:t>
          </a:r>
        </a:p>
      </dgm:t>
    </dgm:pt>
    <dgm:pt modelId="{6BCE0384-6DF9-4876-8508-E3A24D292264}" type="parTrans" cxnId="{8C0B7777-934D-417B-99D2-8CB4872DD80C}">
      <dgm:prSet/>
      <dgm:spPr/>
      <dgm:t>
        <a:bodyPr/>
        <a:lstStyle/>
        <a:p>
          <a:endParaRPr lang="en-US"/>
        </a:p>
      </dgm:t>
    </dgm:pt>
    <dgm:pt modelId="{173103E1-5FE0-4A4C-9203-646D5DF6871A}" type="sibTrans" cxnId="{8C0B7777-934D-417B-99D2-8CB4872DD80C}">
      <dgm:prSet/>
      <dgm:spPr/>
      <dgm:t>
        <a:bodyPr/>
        <a:lstStyle/>
        <a:p>
          <a:endParaRPr lang="en-US"/>
        </a:p>
      </dgm:t>
    </dgm:pt>
    <dgm:pt modelId="{DA435683-8082-465E-A0C2-E491C891B4D5}">
      <dgm:prSet/>
      <dgm:spPr/>
      <dgm:t>
        <a:bodyPr/>
        <a:lstStyle/>
        <a:p>
          <a:r>
            <a:rPr lang="en-US"/>
            <a:t>To use some sociological approaches to describe poverty</a:t>
          </a:r>
        </a:p>
      </dgm:t>
    </dgm:pt>
    <dgm:pt modelId="{33479C8F-946C-4552-B2F1-2336AB38DD9F}" type="parTrans" cxnId="{35435F33-E740-4C23-A7CB-8599AE50FDB6}">
      <dgm:prSet/>
      <dgm:spPr/>
      <dgm:t>
        <a:bodyPr/>
        <a:lstStyle/>
        <a:p>
          <a:endParaRPr lang="en-US"/>
        </a:p>
      </dgm:t>
    </dgm:pt>
    <dgm:pt modelId="{CD9F9D6C-C1A3-4B14-9F40-254BDB8B99DA}" type="sibTrans" cxnId="{35435F33-E740-4C23-A7CB-8599AE50FDB6}">
      <dgm:prSet/>
      <dgm:spPr/>
      <dgm:t>
        <a:bodyPr/>
        <a:lstStyle/>
        <a:p>
          <a:endParaRPr lang="en-US"/>
        </a:p>
      </dgm:t>
    </dgm:pt>
    <dgm:pt modelId="{608236CC-CF9F-45EB-A44A-6D573151D48E}" type="pres">
      <dgm:prSet presAssocID="{4B4E2ADD-D20E-4521-B20B-5EAB79207019}" presName="hierChild1" presStyleCnt="0">
        <dgm:presLayoutVars>
          <dgm:chPref val="1"/>
          <dgm:dir/>
          <dgm:animOne val="branch"/>
          <dgm:animLvl val="lvl"/>
          <dgm:resizeHandles/>
        </dgm:presLayoutVars>
      </dgm:prSet>
      <dgm:spPr/>
    </dgm:pt>
    <dgm:pt modelId="{677067D0-BF61-4716-9A58-7381837ABEA8}" type="pres">
      <dgm:prSet presAssocID="{46937504-A410-493F-8453-3473D203F48A}" presName="hierRoot1" presStyleCnt="0"/>
      <dgm:spPr/>
    </dgm:pt>
    <dgm:pt modelId="{48158A08-F0B3-4CE6-89B1-6C6F5DA5A266}" type="pres">
      <dgm:prSet presAssocID="{46937504-A410-493F-8453-3473D203F48A}" presName="composite" presStyleCnt="0"/>
      <dgm:spPr/>
    </dgm:pt>
    <dgm:pt modelId="{A56D0147-50B7-4D94-8369-F0F3BDF0A954}" type="pres">
      <dgm:prSet presAssocID="{46937504-A410-493F-8453-3473D203F48A}" presName="background" presStyleLbl="node0" presStyleIdx="0" presStyleCnt="3"/>
      <dgm:spPr/>
    </dgm:pt>
    <dgm:pt modelId="{E8619B6C-FD1E-495A-8B85-1FC334A047E2}" type="pres">
      <dgm:prSet presAssocID="{46937504-A410-493F-8453-3473D203F48A}" presName="text" presStyleLbl="fgAcc0" presStyleIdx="0" presStyleCnt="3">
        <dgm:presLayoutVars>
          <dgm:chPref val="3"/>
        </dgm:presLayoutVars>
      </dgm:prSet>
      <dgm:spPr/>
    </dgm:pt>
    <dgm:pt modelId="{DC45BF22-958B-4C84-B670-CA8E6CAB41F6}" type="pres">
      <dgm:prSet presAssocID="{46937504-A410-493F-8453-3473D203F48A}" presName="hierChild2" presStyleCnt="0"/>
      <dgm:spPr/>
    </dgm:pt>
    <dgm:pt modelId="{3CF315CF-EEDD-4616-A181-0C10E5DF936C}" type="pres">
      <dgm:prSet presAssocID="{B7B0253C-6370-4A7C-960D-8EFBBAFDE844}" presName="hierRoot1" presStyleCnt="0"/>
      <dgm:spPr/>
    </dgm:pt>
    <dgm:pt modelId="{DD363636-EC5B-4602-AB8B-CB069267B791}" type="pres">
      <dgm:prSet presAssocID="{B7B0253C-6370-4A7C-960D-8EFBBAFDE844}" presName="composite" presStyleCnt="0"/>
      <dgm:spPr/>
    </dgm:pt>
    <dgm:pt modelId="{04279B7D-3D28-45C9-81B9-969E33F401AF}" type="pres">
      <dgm:prSet presAssocID="{B7B0253C-6370-4A7C-960D-8EFBBAFDE844}" presName="background" presStyleLbl="node0" presStyleIdx="1" presStyleCnt="3"/>
      <dgm:spPr/>
    </dgm:pt>
    <dgm:pt modelId="{BFAD1477-3727-4C58-9098-4CCE34B1CACE}" type="pres">
      <dgm:prSet presAssocID="{B7B0253C-6370-4A7C-960D-8EFBBAFDE844}" presName="text" presStyleLbl="fgAcc0" presStyleIdx="1" presStyleCnt="3">
        <dgm:presLayoutVars>
          <dgm:chPref val="3"/>
        </dgm:presLayoutVars>
      </dgm:prSet>
      <dgm:spPr/>
    </dgm:pt>
    <dgm:pt modelId="{864C6DA7-5494-45BB-B254-02707680562C}" type="pres">
      <dgm:prSet presAssocID="{B7B0253C-6370-4A7C-960D-8EFBBAFDE844}" presName="hierChild2" presStyleCnt="0"/>
      <dgm:spPr/>
    </dgm:pt>
    <dgm:pt modelId="{169C2992-41B2-4C3A-8873-7FE3B42AB488}" type="pres">
      <dgm:prSet presAssocID="{DA435683-8082-465E-A0C2-E491C891B4D5}" presName="hierRoot1" presStyleCnt="0"/>
      <dgm:spPr/>
    </dgm:pt>
    <dgm:pt modelId="{ABC337A3-B4DD-4570-B4AB-B8FDE26D159B}" type="pres">
      <dgm:prSet presAssocID="{DA435683-8082-465E-A0C2-E491C891B4D5}" presName="composite" presStyleCnt="0"/>
      <dgm:spPr/>
    </dgm:pt>
    <dgm:pt modelId="{0207D647-EF48-4C91-B77C-069FCD7A5F93}" type="pres">
      <dgm:prSet presAssocID="{DA435683-8082-465E-A0C2-E491C891B4D5}" presName="background" presStyleLbl="node0" presStyleIdx="2" presStyleCnt="3"/>
      <dgm:spPr/>
    </dgm:pt>
    <dgm:pt modelId="{E5412218-FE98-4AD8-BA34-0CBA8607EE49}" type="pres">
      <dgm:prSet presAssocID="{DA435683-8082-465E-A0C2-E491C891B4D5}" presName="text" presStyleLbl="fgAcc0" presStyleIdx="2" presStyleCnt="3">
        <dgm:presLayoutVars>
          <dgm:chPref val="3"/>
        </dgm:presLayoutVars>
      </dgm:prSet>
      <dgm:spPr/>
    </dgm:pt>
    <dgm:pt modelId="{57C1C530-1485-4864-8FC6-B095B63330B6}" type="pres">
      <dgm:prSet presAssocID="{DA435683-8082-465E-A0C2-E491C891B4D5}" presName="hierChild2" presStyleCnt="0"/>
      <dgm:spPr/>
    </dgm:pt>
  </dgm:ptLst>
  <dgm:cxnLst>
    <dgm:cxn modelId="{35435F33-E740-4C23-A7CB-8599AE50FDB6}" srcId="{4B4E2ADD-D20E-4521-B20B-5EAB79207019}" destId="{DA435683-8082-465E-A0C2-E491C891B4D5}" srcOrd="2" destOrd="0" parTransId="{33479C8F-946C-4552-B2F1-2336AB38DD9F}" sibTransId="{CD9F9D6C-C1A3-4B14-9F40-254BDB8B99DA}"/>
    <dgm:cxn modelId="{8C0B7777-934D-417B-99D2-8CB4872DD80C}" srcId="{4B4E2ADD-D20E-4521-B20B-5EAB79207019}" destId="{B7B0253C-6370-4A7C-960D-8EFBBAFDE844}" srcOrd="1" destOrd="0" parTransId="{6BCE0384-6DF9-4876-8508-E3A24D292264}" sibTransId="{173103E1-5FE0-4A4C-9203-646D5DF6871A}"/>
    <dgm:cxn modelId="{ABCB739A-FBF1-4EBC-867E-13B49AAA1FD6}" type="presOf" srcId="{B7B0253C-6370-4A7C-960D-8EFBBAFDE844}" destId="{BFAD1477-3727-4C58-9098-4CCE34B1CACE}" srcOrd="0" destOrd="0" presId="urn:microsoft.com/office/officeart/2005/8/layout/hierarchy1"/>
    <dgm:cxn modelId="{0204D5AA-2660-4F5B-A6D7-453026244C05}" type="presOf" srcId="{DA435683-8082-465E-A0C2-E491C891B4D5}" destId="{E5412218-FE98-4AD8-BA34-0CBA8607EE49}" srcOrd="0" destOrd="0" presId="urn:microsoft.com/office/officeart/2005/8/layout/hierarchy1"/>
    <dgm:cxn modelId="{6E3066C5-230D-49BB-9B46-A76EBF4634D4}" type="presOf" srcId="{46937504-A410-493F-8453-3473D203F48A}" destId="{E8619B6C-FD1E-495A-8B85-1FC334A047E2}" srcOrd="0" destOrd="0" presId="urn:microsoft.com/office/officeart/2005/8/layout/hierarchy1"/>
    <dgm:cxn modelId="{7055B4E5-3549-4D9B-B106-80B297D573B8}" srcId="{4B4E2ADD-D20E-4521-B20B-5EAB79207019}" destId="{46937504-A410-493F-8453-3473D203F48A}" srcOrd="0" destOrd="0" parTransId="{9756C9EF-F918-45BA-9A7E-3B51F373D00F}" sibTransId="{CD8846A1-7B38-4C1C-9D24-E86F8767D7A3}"/>
    <dgm:cxn modelId="{9945E3E7-8037-46CD-BEC5-08C16263B01E}" type="presOf" srcId="{4B4E2ADD-D20E-4521-B20B-5EAB79207019}" destId="{608236CC-CF9F-45EB-A44A-6D573151D48E}" srcOrd="0" destOrd="0" presId="urn:microsoft.com/office/officeart/2005/8/layout/hierarchy1"/>
    <dgm:cxn modelId="{0A719003-C6B8-40EC-9DBA-0F6F6729EA0E}" type="presParOf" srcId="{608236CC-CF9F-45EB-A44A-6D573151D48E}" destId="{677067D0-BF61-4716-9A58-7381837ABEA8}" srcOrd="0" destOrd="0" presId="urn:microsoft.com/office/officeart/2005/8/layout/hierarchy1"/>
    <dgm:cxn modelId="{1954E768-1FE0-4FC8-8C8C-9CAD9C7B2931}" type="presParOf" srcId="{677067D0-BF61-4716-9A58-7381837ABEA8}" destId="{48158A08-F0B3-4CE6-89B1-6C6F5DA5A266}" srcOrd="0" destOrd="0" presId="urn:microsoft.com/office/officeart/2005/8/layout/hierarchy1"/>
    <dgm:cxn modelId="{971E55A5-DF36-4312-913D-EFD2C87F82F9}" type="presParOf" srcId="{48158A08-F0B3-4CE6-89B1-6C6F5DA5A266}" destId="{A56D0147-50B7-4D94-8369-F0F3BDF0A954}" srcOrd="0" destOrd="0" presId="urn:microsoft.com/office/officeart/2005/8/layout/hierarchy1"/>
    <dgm:cxn modelId="{6362830A-0285-4557-BE92-AD04F2514FC1}" type="presParOf" srcId="{48158A08-F0B3-4CE6-89B1-6C6F5DA5A266}" destId="{E8619B6C-FD1E-495A-8B85-1FC334A047E2}" srcOrd="1" destOrd="0" presId="urn:microsoft.com/office/officeart/2005/8/layout/hierarchy1"/>
    <dgm:cxn modelId="{FFC64EC8-DEEE-44A2-BE3D-907F9AF31ACD}" type="presParOf" srcId="{677067D0-BF61-4716-9A58-7381837ABEA8}" destId="{DC45BF22-958B-4C84-B670-CA8E6CAB41F6}" srcOrd="1" destOrd="0" presId="urn:microsoft.com/office/officeart/2005/8/layout/hierarchy1"/>
    <dgm:cxn modelId="{7CC6D4AD-7CD0-4063-917A-78FAA38B6186}" type="presParOf" srcId="{608236CC-CF9F-45EB-A44A-6D573151D48E}" destId="{3CF315CF-EEDD-4616-A181-0C10E5DF936C}" srcOrd="1" destOrd="0" presId="urn:microsoft.com/office/officeart/2005/8/layout/hierarchy1"/>
    <dgm:cxn modelId="{62403108-8256-402B-9C87-88E0509150AC}" type="presParOf" srcId="{3CF315CF-EEDD-4616-A181-0C10E5DF936C}" destId="{DD363636-EC5B-4602-AB8B-CB069267B791}" srcOrd="0" destOrd="0" presId="urn:microsoft.com/office/officeart/2005/8/layout/hierarchy1"/>
    <dgm:cxn modelId="{510BEEA4-2FC6-445F-863B-4F9A8B592D5F}" type="presParOf" srcId="{DD363636-EC5B-4602-AB8B-CB069267B791}" destId="{04279B7D-3D28-45C9-81B9-969E33F401AF}" srcOrd="0" destOrd="0" presId="urn:microsoft.com/office/officeart/2005/8/layout/hierarchy1"/>
    <dgm:cxn modelId="{39587FB2-ACBE-4D68-BD70-78F60C825678}" type="presParOf" srcId="{DD363636-EC5B-4602-AB8B-CB069267B791}" destId="{BFAD1477-3727-4C58-9098-4CCE34B1CACE}" srcOrd="1" destOrd="0" presId="urn:microsoft.com/office/officeart/2005/8/layout/hierarchy1"/>
    <dgm:cxn modelId="{381D0121-739E-452B-8AA5-B02C9437C8EA}" type="presParOf" srcId="{3CF315CF-EEDD-4616-A181-0C10E5DF936C}" destId="{864C6DA7-5494-45BB-B254-02707680562C}" srcOrd="1" destOrd="0" presId="urn:microsoft.com/office/officeart/2005/8/layout/hierarchy1"/>
    <dgm:cxn modelId="{3B0BCB64-475C-45A5-8E59-DC60F1882574}" type="presParOf" srcId="{608236CC-CF9F-45EB-A44A-6D573151D48E}" destId="{169C2992-41B2-4C3A-8873-7FE3B42AB488}" srcOrd="2" destOrd="0" presId="urn:microsoft.com/office/officeart/2005/8/layout/hierarchy1"/>
    <dgm:cxn modelId="{9C9BDEFA-E5A5-40D9-9E2B-780269BF35C9}" type="presParOf" srcId="{169C2992-41B2-4C3A-8873-7FE3B42AB488}" destId="{ABC337A3-B4DD-4570-B4AB-B8FDE26D159B}" srcOrd="0" destOrd="0" presId="urn:microsoft.com/office/officeart/2005/8/layout/hierarchy1"/>
    <dgm:cxn modelId="{769F487A-CBA8-47C3-995C-C963AE89197F}" type="presParOf" srcId="{ABC337A3-B4DD-4570-B4AB-B8FDE26D159B}" destId="{0207D647-EF48-4C91-B77C-069FCD7A5F93}" srcOrd="0" destOrd="0" presId="urn:microsoft.com/office/officeart/2005/8/layout/hierarchy1"/>
    <dgm:cxn modelId="{DFB616FF-3D4E-4785-AFAA-193AEA089DF1}" type="presParOf" srcId="{ABC337A3-B4DD-4570-B4AB-B8FDE26D159B}" destId="{E5412218-FE98-4AD8-BA34-0CBA8607EE49}" srcOrd="1" destOrd="0" presId="urn:microsoft.com/office/officeart/2005/8/layout/hierarchy1"/>
    <dgm:cxn modelId="{0AC1B2FD-CC9A-4BD1-B0A0-18D5BC779291}" type="presParOf" srcId="{169C2992-41B2-4C3A-8873-7FE3B42AB488}" destId="{57C1C530-1485-4864-8FC6-B095B63330B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28F356-7A2B-4D36-8EF2-BEF6747756C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87043AE-28A5-4552-91BA-79096467304A}">
      <dgm:prSet/>
      <dgm:spPr/>
      <dgm:t>
        <a:bodyPr/>
        <a:lstStyle/>
        <a:p>
          <a:r>
            <a:rPr lang="en-US"/>
            <a:t>Absolute poverty is poverty below an official line (poverty line) set at the ‘absolute standard of what households should be able to count on in order to meet their basic needs’. </a:t>
          </a:r>
        </a:p>
      </dgm:t>
    </dgm:pt>
    <dgm:pt modelId="{797F6DEE-C049-4224-B728-092F99CBB2B5}" type="parTrans" cxnId="{AE698350-2125-47AA-96C2-BBD3FF11A23B}">
      <dgm:prSet/>
      <dgm:spPr/>
      <dgm:t>
        <a:bodyPr/>
        <a:lstStyle/>
        <a:p>
          <a:endParaRPr lang="en-US"/>
        </a:p>
      </dgm:t>
    </dgm:pt>
    <dgm:pt modelId="{C2C29319-BE1D-42D8-9C04-82C6188D3B5B}" type="sibTrans" cxnId="{AE698350-2125-47AA-96C2-BBD3FF11A23B}">
      <dgm:prSet/>
      <dgm:spPr/>
      <dgm:t>
        <a:bodyPr/>
        <a:lstStyle/>
        <a:p>
          <a:endParaRPr lang="en-US"/>
        </a:p>
      </dgm:t>
    </dgm:pt>
    <dgm:pt modelId="{6F3D0A8A-B545-448C-A516-7E507202C997}">
      <dgm:prSet/>
      <dgm:spPr/>
      <dgm:t>
        <a:bodyPr/>
        <a:lstStyle/>
        <a:p>
          <a:r>
            <a:rPr lang="en-US"/>
            <a:t>The most commonly used global comparative poverty lines were USD 1.25 (updated in October 2015 to USD 1.90) and USD 2.00 (updated to USD 3.10) a day. </a:t>
          </a:r>
        </a:p>
      </dgm:t>
    </dgm:pt>
    <dgm:pt modelId="{FA9C86A0-60E5-4D0B-816C-28BE62744747}" type="parTrans" cxnId="{265EA4DA-540F-485B-AECA-106CC2BD3ED2}">
      <dgm:prSet/>
      <dgm:spPr/>
      <dgm:t>
        <a:bodyPr/>
        <a:lstStyle/>
        <a:p>
          <a:endParaRPr lang="en-US"/>
        </a:p>
      </dgm:t>
    </dgm:pt>
    <dgm:pt modelId="{D6E995D2-9BE8-4FB8-AECC-7B548E558AEE}" type="sibTrans" cxnId="{265EA4DA-540F-485B-AECA-106CC2BD3ED2}">
      <dgm:prSet/>
      <dgm:spPr/>
      <dgm:t>
        <a:bodyPr/>
        <a:lstStyle/>
        <a:p>
          <a:endParaRPr lang="en-US"/>
        </a:p>
      </dgm:t>
    </dgm:pt>
    <dgm:pt modelId="{769B55FA-04A6-4E49-A909-39ED041633F1}" type="pres">
      <dgm:prSet presAssocID="{3528F356-7A2B-4D36-8EF2-BEF6747756CE}" presName="linear" presStyleCnt="0">
        <dgm:presLayoutVars>
          <dgm:animLvl val="lvl"/>
          <dgm:resizeHandles val="exact"/>
        </dgm:presLayoutVars>
      </dgm:prSet>
      <dgm:spPr/>
    </dgm:pt>
    <dgm:pt modelId="{EE2F2173-3220-4921-9C08-21A29513E330}" type="pres">
      <dgm:prSet presAssocID="{987043AE-28A5-4552-91BA-79096467304A}" presName="parentText" presStyleLbl="node1" presStyleIdx="0" presStyleCnt="2">
        <dgm:presLayoutVars>
          <dgm:chMax val="0"/>
          <dgm:bulletEnabled val="1"/>
        </dgm:presLayoutVars>
      </dgm:prSet>
      <dgm:spPr/>
    </dgm:pt>
    <dgm:pt modelId="{17B608A2-53D5-4F21-8CB5-F85CAA60EEDB}" type="pres">
      <dgm:prSet presAssocID="{C2C29319-BE1D-42D8-9C04-82C6188D3B5B}" presName="spacer" presStyleCnt="0"/>
      <dgm:spPr/>
    </dgm:pt>
    <dgm:pt modelId="{2B9A31EF-AF36-46F6-956B-D6B4C9EF1CEB}" type="pres">
      <dgm:prSet presAssocID="{6F3D0A8A-B545-448C-A516-7E507202C997}" presName="parentText" presStyleLbl="node1" presStyleIdx="1" presStyleCnt="2">
        <dgm:presLayoutVars>
          <dgm:chMax val="0"/>
          <dgm:bulletEnabled val="1"/>
        </dgm:presLayoutVars>
      </dgm:prSet>
      <dgm:spPr/>
    </dgm:pt>
  </dgm:ptLst>
  <dgm:cxnLst>
    <dgm:cxn modelId="{B01D3431-E5A3-4F18-B069-B39B7EEBE992}" type="presOf" srcId="{3528F356-7A2B-4D36-8EF2-BEF6747756CE}" destId="{769B55FA-04A6-4E49-A909-39ED041633F1}" srcOrd="0" destOrd="0" presId="urn:microsoft.com/office/officeart/2005/8/layout/vList2"/>
    <dgm:cxn modelId="{230E3E6D-55E7-4AF1-9245-14667021E70A}" type="presOf" srcId="{987043AE-28A5-4552-91BA-79096467304A}" destId="{EE2F2173-3220-4921-9C08-21A29513E330}" srcOrd="0" destOrd="0" presId="urn:microsoft.com/office/officeart/2005/8/layout/vList2"/>
    <dgm:cxn modelId="{AE698350-2125-47AA-96C2-BBD3FF11A23B}" srcId="{3528F356-7A2B-4D36-8EF2-BEF6747756CE}" destId="{987043AE-28A5-4552-91BA-79096467304A}" srcOrd="0" destOrd="0" parTransId="{797F6DEE-C049-4224-B728-092F99CBB2B5}" sibTransId="{C2C29319-BE1D-42D8-9C04-82C6188D3B5B}"/>
    <dgm:cxn modelId="{6CFC58B9-E13C-4A06-95B2-5B1F2B487CF5}" type="presOf" srcId="{6F3D0A8A-B545-448C-A516-7E507202C997}" destId="{2B9A31EF-AF36-46F6-956B-D6B4C9EF1CEB}" srcOrd="0" destOrd="0" presId="urn:microsoft.com/office/officeart/2005/8/layout/vList2"/>
    <dgm:cxn modelId="{265EA4DA-540F-485B-AECA-106CC2BD3ED2}" srcId="{3528F356-7A2B-4D36-8EF2-BEF6747756CE}" destId="{6F3D0A8A-B545-448C-A516-7E507202C997}" srcOrd="1" destOrd="0" parTransId="{FA9C86A0-60E5-4D0B-816C-28BE62744747}" sibTransId="{D6E995D2-9BE8-4FB8-AECC-7B548E558AEE}"/>
    <dgm:cxn modelId="{2EA1F7A5-04E3-400A-9970-1C3B140E89AC}" type="presParOf" srcId="{769B55FA-04A6-4E49-A909-39ED041633F1}" destId="{EE2F2173-3220-4921-9C08-21A29513E330}" srcOrd="0" destOrd="0" presId="urn:microsoft.com/office/officeart/2005/8/layout/vList2"/>
    <dgm:cxn modelId="{C6844ED2-F056-4051-AE11-0A1FE727A5E2}" type="presParOf" srcId="{769B55FA-04A6-4E49-A909-39ED041633F1}" destId="{17B608A2-53D5-4F21-8CB5-F85CAA60EEDB}" srcOrd="1" destOrd="0" presId="urn:microsoft.com/office/officeart/2005/8/layout/vList2"/>
    <dgm:cxn modelId="{2D93C2DB-BFD1-4519-B28A-A0DC2C39BF0F}" type="presParOf" srcId="{769B55FA-04A6-4E49-A909-39ED041633F1}" destId="{2B9A31EF-AF36-46F6-956B-D6B4C9EF1CE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C71C04-A7E6-40CE-BEEE-A71532F59E9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88102DAB-2D7C-4E4B-B4A9-C1D5D2448944}">
      <dgm:prSet/>
      <dgm:spPr/>
      <dgm:t>
        <a:bodyPr/>
        <a:lstStyle/>
        <a:p>
          <a:r>
            <a:rPr lang="en-US"/>
            <a:t>Relative poverty is defined in relation to other people in that society at the same time. </a:t>
          </a:r>
        </a:p>
      </dgm:t>
    </dgm:pt>
    <dgm:pt modelId="{3871F5D6-CADC-4368-AB7F-67845550AD9A}" type="parTrans" cxnId="{331960BE-BA89-4C57-98AA-8990B6DEA034}">
      <dgm:prSet/>
      <dgm:spPr/>
      <dgm:t>
        <a:bodyPr/>
        <a:lstStyle/>
        <a:p>
          <a:endParaRPr lang="en-US"/>
        </a:p>
      </dgm:t>
    </dgm:pt>
    <dgm:pt modelId="{04E8BCD7-1DDD-4910-9961-8FB1D9FF165C}" type="sibTrans" cxnId="{331960BE-BA89-4C57-98AA-8990B6DEA034}">
      <dgm:prSet/>
      <dgm:spPr/>
      <dgm:t>
        <a:bodyPr/>
        <a:lstStyle/>
        <a:p>
          <a:endParaRPr lang="en-US"/>
        </a:p>
      </dgm:t>
    </dgm:pt>
    <dgm:pt modelId="{CBE116D5-4E90-45A7-9AC2-288CA3D78DCF}">
      <dgm:prSet/>
      <dgm:spPr/>
      <dgm:t>
        <a:bodyPr/>
        <a:lstStyle/>
        <a:p>
          <a:r>
            <a:rPr lang="en-US"/>
            <a:t>Relative poverty is often defined this way in high-income countries to acknowledge that people are part of a society and to take into account broader quality of life issues (</a:t>
          </a:r>
          <a:r>
            <a:rPr lang="en-US" b="1"/>
            <a:t>Hulme, 2010</a:t>
          </a:r>
          <a:r>
            <a:rPr lang="en-US"/>
            <a:t>).</a:t>
          </a:r>
        </a:p>
      </dgm:t>
    </dgm:pt>
    <dgm:pt modelId="{EFEEEC39-5652-4187-9827-366D0C203743}" type="parTrans" cxnId="{9777E1D2-0C7A-4408-9FAF-8DEDC675B1FD}">
      <dgm:prSet/>
      <dgm:spPr/>
      <dgm:t>
        <a:bodyPr/>
        <a:lstStyle/>
        <a:p>
          <a:endParaRPr lang="en-US"/>
        </a:p>
      </dgm:t>
    </dgm:pt>
    <dgm:pt modelId="{0A637C93-6C45-49B0-ABA0-4E0997D4B352}" type="sibTrans" cxnId="{9777E1D2-0C7A-4408-9FAF-8DEDC675B1FD}">
      <dgm:prSet/>
      <dgm:spPr/>
      <dgm:t>
        <a:bodyPr/>
        <a:lstStyle/>
        <a:p>
          <a:endParaRPr lang="en-US"/>
        </a:p>
      </dgm:t>
    </dgm:pt>
    <dgm:pt modelId="{7D99D917-EBA9-4325-A94A-5BC0D5F7FBD1}" type="pres">
      <dgm:prSet presAssocID="{90C71C04-A7E6-40CE-BEEE-A71532F59E90}" presName="vert0" presStyleCnt="0">
        <dgm:presLayoutVars>
          <dgm:dir/>
          <dgm:animOne val="branch"/>
          <dgm:animLvl val="lvl"/>
        </dgm:presLayoutVars>
      </dgm:prSet>
      <dgm:spPr/>
    </dgm:pt>
    <dgm:pt modelId="{1586D958-7600-4A49-AA9E-EF8A13A40694}" type="pres">
      <dgm:prSet presAssocID="{88102DAB-2D7C-4E4B-B4A9-C1D5D2448944}" presName="thickLine" presStyleLbl="alignNode1" presStyleIdx="0" presStyleCnt="2"/>
      <dgm:spPr/>
    </dgm:pt>
    <dgm:pt modelId="{160321D5-C9E4-471D-B33A-C768435FF4B1}" type="pres">
      <dgm:prSet presAssocID="{88102DAB-2D7C-4E4B-B4A9-C1D5D2448944}" presName="horz1" presStyleCnt="0"/>
      <dgm:spPr/>
    </dgm:pt>
    <dgm:pt modelId="{1790256C-6DB2-41E9-86A4-A4D964F20E95}" type="pres">
      <dgm:prSet presAssocID="{88102DAB-2D7C-4E4B-B4A9-C1D5D2448944}" presName="tx1" presStyleLbl="revTx" presStyleIdx="0" presStyleCnt="2"/>
      <dgm:spPr/>
    </dgm:pt>
    <dgm:pt modelId="{7464EAC3-AAD7-4C78-9A78-69210C7E1FE8}" type="pres">
      <dgm:prSet presAssocID="{88102DAB-2D7C-4E4B-B4A9-C1D5D2448944}" presName="vert1" presStyleCnt="0"/>
      <dgm:spPr/>
    </dgm:pt>
    <dgm:pt modelId="{444EA1C5-CB1E-42FF-862F-1BAC95C4CDAF}" type="pres">
      <dgm:prSet presAssocID="{CBE116D5-4E90-45A7-9AC2-288CA3D78DCF}" presName="thickLine" presStyleLbl="alignNode1" presStyleIdx="1" presStyleCnt="2"/>
      <dgm:spPr/>
    </dgm:pt>
    <dgm:pt modelId="{BF0C7825-A88B-4E2C-A67B-E227C24A0982}" type="pres">
      <dgm:prSet presAssocID="{CBE116D5-4E90-45A7-9AC2-288CA3D78DCF}" presName="horz1" presStyleCnt="0"/>
      <dgm:spPr/>
    </dgm:pt>
    <dgm:pt modelId="{3CA4DB00-E26C-4D35-9C1F-1C0BEA7CEF27}" type="pres">
      <dgm:prSet presAssocID="{CBE116D5-4E90-45A7-9AC2-288CA3D78DCF}" presName="tx1" presStyleLbl="revTx" presStyleIdx="1" presStyleCnt="2"/>
      <dgm:spPr/>
    </dgm:pt>
    <dgm:pt modelId="{B290CF99-1546-4006-8BF9-4695CC7CE771}" type="pres">
      <dgm:prSet presAssocID="{CBE116D5-4E90-45A7-9AC2-288CA3D78DCF}" presName="vert1" presStyleCnt="0"/>
      <dgm:spPr/>
    </dgm:pt>
  </dgm:ptLst>
  <dgm:cxnLst>
    <dgm:cxn modelId="{52542869-AF94-4D02-88D3-8069936674BA}" type="presOf" srcId="{88102DAB-2D7C-4E4B-B4A9-C1D5D2448944}" destId="{1790256C-6DB2-41E9-86A4-A4D964F20E95}" srcOrd="0" destOrd="0" presId="urn:microsoft.com/office/officeart/2008/layout/LinedList"/>
    <dgm:cxn modelId="{08CDAAB0-26CC-450E-BEB8-03A1325C9C89}" type="presOf" srcId="{90C71C04-A7E6-40CE-BEEE-A71532F59E90}" destId="{7D99D917-EBA9-4325-A94A-5BC0D5F7FBD1}" srcOrd="0" destOrd="0" presId="urn:microsoft.com/office/officeart/2008/layout/LinedList"/>
    <dgm:cxn modelId="{355F35BE-E24C-41CC-AD07-5CDF75F5ECD9}" type="presOf" srcId="{CBE116D5-4E90-45A7-9AC2-288CA3D78DCF}" destId="{3CA4DB00-E26C-4D35-9C1F-1C0BEA7CEF27}" srcOrd="0" destOrd="0" presId="urn:microsoft.com/office/officeart/2008/layout/LinedList"/>
    <dgm:cxn modelId="{331960BE-BA89-4C57-98AA-8990B6DEA034}" srcId="{90C71C04-A7E6-40CE-BEEE-A71532F59E90}" destId="{88102DAB-2D7C-4E4B-B4A9-C1D5D2448944}" srcOrd="0" destOrd="0" parTransId="{3871F5D6-CADC-4368-AB7F-67845550AD9A}" sibTransId="{04E8BCD7-1DDD-4910-9961-8FB1D9FF165C}"/>
    <dgm:cxn modelId="{9777E1D2-0C7A-4408-9FAF-8DEDC675B1FD}" srcId="{90C71C04-A7E6-40CE-BEEE-A71532F59E90}" destId="{CBE116D5-4E90-45A7-9AC2-288CA3D78DCF}" srcOrd="1" destOrd="0" parTransId="{EFEEEC39-5652-4187-9827-366D0C203743}" sibTransId="{0A637C93-6C45-49B0-ABA0-4E0997D4B352}"/>
    <dgm:cxn modelId="{8C74AD1D-A719-4FB7-9CC0-91F5B15FF4C0}" type="presParOf" srcId="{7D99D917-EBA9-4325-A94A-5BC0D5F7FBD1}" destId="{1586D958-7600-4A49-AA9E-EF8A13A40694}" srcOrd="0" destOrd="0" presId="urn:microsoft.com/office/officeart/2008/layout/LinedList"/>
    <dgm:cxn modelId="{85151D2F-2A9F-4360-B2C8-2F757991CDA6}" type="presParOf" srcId="{7D99D917-EBA9-4325-A94A-5BC0D5F7FBD1}" destId="{160321D5-C9E4-471D-B33A-C768435FF4B1}" srcOrd="1" destOrd="0" presId="urn:microsoft.com/office/officeart/2008/layout/LinedList"/>
    <dgm:cxn modelId="{DEE91369-BB89-42A8-AE9C-144C0A6B4540}" type="presParOf" srcId="{160321D5-C9E4-471D-B33A-C768435FF4B1}" destId="{1790256C-6DB2-41E9-86A4-A4D964F20E95}" srcOrd="0" destOrd="0" presId="urn:microsoft.com/office/officeart/2008/layout/LinedList"/>
    <dgm:cxn modelId="{C6FCE219-FF77-418A-BDEA-589A1D5A525C}" type="presParOf" srcId="{160321D5-C9E4-471D-B33A-C768435FF4B1}" destId="{7464EAC3-AAD7-4C78-9A78-69210C7E1FE8}" srcOrd="1" destOrd="0" presId="urn:microsoft.com/office/officeart/2008/layout/LinedList"/>
    <dgm:cxn modelId="{9F25E14D-6EC1-4A1F-9143-AC73D18D3EBA}" type="presParOf" srcId="{7D99D917-EBA9-4325-A94A-5BC0D5F7FBD1}" destId="{444EA1C5-CB1E-42FF-862F-1BAC95C4CDAF}" srcOrd="2" destOrd="0" presId="urn:microsoft.com/office/officeart/2008/layout/LinedList"/>
    <dgm:cxn modelId="{CCF58349-005D-4FBE-BC21-03822BFB0C3E}" type="presParOf" srcId="{7D99D917-EBA9-4325-A94A-5BC0D5F7FBD1}" destId="{BF0C7825-A88B-4E2C-A67B-E227C24A0982}" srcOrd="3" destOrd="0" presId="urn:microsoft.com/office/officeart/2008/layout/LinedList"/>
    <dgm:cxn modelId="{229DF376-0EC5-42B1-AD73-27A1B852F8F1}" type="presParOf" srcId="{BF0C7825-A88B-4E2C-A67B-E227C24A0982}" destId="{3CA4DB00-E26C-4D35-9C1F-1C0BEA7CEF27}" srcOrd="0" destOrd="0" presId="urn:microsoft.com/office/officeart/2008/layout/LinedList"/>
    <dgm:cxn modelId="{3BF80050-6FA2-4134-A8EB-B4276123DE31}" type="presParOf" srcId="{BF0C7825-A88B-4E2C-A67B-E227C24A0982}" destId="{B290CF99-1546-4006-8BF9-4695CC7CE7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CD4741-2A43-4AF8-95A9-B5CC3C14F74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57094E0-630C-4F45-A86A-8BFCBE1D25B3}">
      <dgm:prSet/>
      <dgm:spPr/>
      <dgm:t>
        <a:bodyPr/>
        <a:lstStyle/>
        <a:p>
          <a:r>
            <a:rPr lang="en-US"/>
            <a:t>Shelter poverty, food poverty, asset poverty, time-poverty or health poverty refer to lack of that specific good</a:t>
          </a:r>
        </a:p>
      </dgm:t>
    </dgm:pt>
    <dgm:pt modelId="{CFAF2027-73AC-4707-B9BB-5F7FFB10814B}" type="parTrans" cxnId="{5D72E8BF-1BE9-49FB-979A-AE478538D0D2}">
      <dgm:prSet/>
      <dgm:spPr/>
      <dgm:t>
        <a:bodyPr/>
        <a:lstStyle/>
        <a:p>
          <a:endParaRPr lang="en-US"/>
        </a:p>
      </dgm:t>
    </dgm:pt>
    <dgm:pt modelId="{9A86A0C3-5FB4-4757-9B29-8D5D2CD0F7C0}" type="sibTrans" cxnId="{5D72E8BF-1BE9-49FB-979A-AE478538D0D2}">
      <dgm:prSet/>
      <dgm:spPr/>
      <dgm:t>
        <a:bodyPr/>
        <a:lstStyle/>
        <a:p>
          <a:endParaRPr lang="en-US"/>
        </a:p>
      </dgm:t>
    </dgm:pt>
    <dgm:pt modelId="{106D8E03-96D1-48A5-AD68-3BF16E3B6348}">
      <dgm:prSet/>
      <dgm:spPr/>
      <dgm:t>
        <a:bodyPr/>
        <a:lstStyle/>
        <a:p>
          <a:r>
            <a:rPr lang="en-US"/>
            <a:t>The </a:t>
          </a:r>
          <a:r>
            <a:rPr lang="en-US" i="1"/>
            <a:t>chronically poor</a:t>
          </a:r>
          <a:r>
            <a:rPr lang="en-US"/>
            <a:t> are poor for years at a time or even their whole lives </a:t>
          </a:r>
          <a:r>
            <a:rPr lang="en-US" i="1"/>
            <a:t>Vulnerability to poverty</a:t>
          </a:r>
          <a:r>
            <a:rPr lang="en-US"/>
            <a:t> is the probability or risk of being in poverty or falling into poverty in the future</a:t>
          </a:r>
        </a:p>
      </dgm:t>
    </dgm:pt>
    <dgm:pt modelId="{A944E67F-63DC-42B5-AA70-0D7739A74486}" type="parTrans" cxnId="{1B3D56BC-8E4E-4DEB-B687-DE8FCB4A604D}">
      <dgm:prSet/>
      <dgm:spPr/>
      <dgm:t>
        <a:bodyPr/>
        <a:lstStyle/>
        <a:p>
          <a:endParaRPr lang="en-US"/>
        </a:p>
      </dgm:t>
    </dgm:pt>
    <dgm:pt modelId="{A8E5A403-90D6-4118-A781-889493ACB1B3}" type="sibTrans" cxnId="{1B3D56BC-8E4E-4DEB-B687-DE8FCB4A604D}">
      <dgm:prSet/>
      <dgm:spPr/>
      <dgm:t>
        <a:bodyPr/>
        <a:lstStyle/>
        <a:p>
          <a:endParaRPr lang="en-US"/>
        </a:p>
      </dgm:t>
    </dgm:pt>
    <dgm:pt modelId="{5001D0E7-DF9A-4A32-8475-2438DCC0A5DF}" type="pres">
      <dgm:prSet presAssocID="{5FCD4741-2A43-4AF8-95A9-B5CC3C14F74A}" presName="linear" presStyleCnt="0">
        <dgm:presLayoutVars>
          <dgm:animLvl val="lvl"/>
          <dgm:resizeHandles val="exact"/>
        </dgm:presLayoutVars>
      </dgm:prSet>
      <dgm:spPr/>
    </dgm:pt>
    <dgm:pt modelId="{AC12D9A4-37D3-4581-A198-B80990D939B3}" type="pres">
      <dgm:prSet presAssocID="{B57094E0-630C-4F45-A86A-8BFCBE1D25B3}" presName="parentText" presStyleLbl="node1" presStyleIdx="0" presStyleCnt="2">
        <dgm:presLayoutVars>
          <dgm:chMax val="0"/>
          <dgm:bulletEnabled val="1"/>
        </dgm:presLayoutVars>
      </dgm:prSet>
      <dgm:spPr/>
    </dgm:pt>
    <dgm:pt modelId="{2EDC842C-2E08-4F27-812A-81F31E17C0D7}" type="pres">
      <dgm:prSet presAssocID="{9A86A0C3-5FB4-4757-9B29-8D5D2CD0F7C0}" presName="spacer" presStyleCnt="0"/>
      <dgm:spPr/>
    </dgm:pt>
    <dgm:pt modelId="{8814CFF8-D2A4-4663-9181-1878BA7BF8F1}" type="pres">
      <dgm:prSet presAssocID="{106D8E03-96D1-48A5-AD68-3BF16E3B6348}" presName="parentText" presStyleLbl="node1" presStyleIdx="1" presStyleCnt="2">
        <dgm:presLayoutVars>
          <dgm:chMax val="0"/>
          <dgm:bulletEnabled val="1"/>
        </dgm:presLayoutVars>
      </dgm:prSet>
      <dgm:spPr/>
    </dgm:pt>
  </dgm:ptLst>
  <dgm:cxnLst>
    <dgm:cxn modelId="{D7130028-AD55-4E7B-B41D-04C36108254F}" type="presOf" srcId="{5FCD4741-2A43-4AF8-95A9-B5CC3C14F74A}" destId="{5001D0E7-DF9A-4A32-8475-2438DCC0A5DF}" srcOrd="0" destOrd="0" presId="urn:microsoft.com/office/officeart/2005/8/layout/vList2"/>
    <dgm:cxn modelId="{F4B7AF99-AF1A-4730-84A8-10A7FBE1F143}" type="presOf" srcId="{106D8E03-96D1-48A5-AD68-3BF16E3B6348}" destId="{8814CFF8-D2A4-4663-9181-1878BA7BF8F1}" srcOrd="0" destOrd="0" presId="urn:microsoft.com/office/officeart/2005/8/layout/vList2"/>
    <dgm:cxn modelId="{1B3D56BC-8E4E-4DEB-B687-DE8FCB4A604D}" srcId="{5FCD4741-2A43-4AF8-95A9-B5CC3C14F74A}" destId="{106D8E03-96D1-48A5-AD68-3BF16E3B6348}" srcOrd="1" destOrd="0" parTransId="{A944E67F-63DC-42B5-AA70-0D7739A74486}" sibTransId="{A8E5A403-90D6-4118-A781-889493ACB1B3}"/>
    <dgm:cxn modelId="{5D72E8BF-1BE9-49FB-979A-AE478538D0D2}" srcId="{5FCD4741-2A43-4AF8-95A9-B5CC3C14F74A}" destId="{B57094E0-630C-4F45-A86A-8BFCBE1D25B3}" srcOrd="0" destOrd="0" parTransId="{CFAF2027-73AC-4707-B9BB-5F7FFB10814B}" sibTransId="{9A86A0C3-5FB4-4757-9B29-8D5D2CD0F7C0}"/>
    <dgm:cxn modelId="{D1A3B9D7-C2B1-4652-83E7-509FFBD1406C}" type="presOf" srcId="{B57094E0-630C-4F45-A86A-8BFCBE1D25B3}" destId="{AC12D9A4-37D3-4581-A198-B80990D939B3}" srcOrd="0" destOrd="0" presId="urn:microsoft.com/office/officeart/2005/8/layout/vList2"/>
    <dgm:cxn modelId="{D62D0CF1-4393-4E42-91FF-FEA13D242BA1}" type="presParOf" srcId="{5001D0E7-DF9A-4A32-8475-2438DCC0A5DF}" destId="{AC12D9A4-37D3-4581-A198-B80990D939B3}" srcOrd="0" destOrd="0" presId="urn:microsoft.com/office/officeart/2005/8/layout/vList2"/>
    <dgm:cxn modelId="{93B9EEF1-DA87-4B63-9CCE-A130BFDC2D90}" type="presParOf" srcId="{5001D0E7-DF9A-4A32-8475-2438DCC0A5DF}" destId="{2EDC842C-2E08-4F27-812A-81F31E17C0D7}" srcOrd="1" destOrd="0" presId="urn:microsoft.com/office/officeart/2005/8/layout/vList2"/>
    <dgm:cxn modelId="{62D2F420-56A0-461B-9741-F970F92C518C}" type="presParOf" srcId="{5001D0E7-DF9A-4A32-8475-2438DCC0A5DF}" destId="{8814CFF8-D2A4-4663-9181-1878BA7BF8F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6D0147-50B7-4D94-8369-F0F3BDF0A954}">
      <dsp:nvSpPr>
        <dsp:cNvPr id="0" name=""/>
        <dsp:cNvSpPr/>
      </dsp:nvSpPr>
      <dsp:spPr>
        <a:xfrm>
          <a:off x="0"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619B6C-FD1E-495A-8B85-1FC334A047E2}">
      <dsp:nvSpPr>
        <dsp:cNvPr id="0" name=""/>
        <dsp:cNvSpPr/>
      </dsp:nvSpPr>
      <dsp:spPr>
        <a:xfrm>
          <a:off x="324326"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To describe/define the concept of poverty </a:t>
          </a:r>
        </a:p>
      </dsp:txBody>
      <dsp:txXfrm>
        <a:off x="378614" y="886531"/>
        <a:ext cx="2810360" cy="1744948"/>
      </dsp:txXfrm>
    </dsp:sp>
    <dsp:sp modelId="{04279B7D-3D28-45C9-81B9-969E33F401AF}">
      <dsp:nvSpPr>
        <dsp:cNvPr id="0" name=""/>
        <dsp:cNvSpPr/>
      </dsp:nvSpPr>
      <dsp:spPr>
        <a:xfrm>
          <a:off x="3567588"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AD1477-3727-4C58-9098-4CCE34B1CACE}">
      <dsp:nvSpPr>
        <dsp:cNvPr id="0" name=""/>
        <dsp:cNvSpPr/>
      </dsp:nvSpPr>
      <dsp:spPr>
        <a:xfrm>
          <a:off x="3891915"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To explain the characteristics of poverty and its dynamic nature</a:t>
          </a:r>
        </a:p>
      </dsp:txBody>
      <dsp:txXfrm>
        <a:off x="3946203" y="886531"/>
        <a:ext cx="2810360" cy="1744948"/>
      </dsp:txXfrm>
    </dsp:sp>
    <dsp:sp modelId="{0207D647-EF48-4C91-B77C-069FCD7A5F93}">
      <dsp:nvSpPr>
        <dsp:cNvPr id="0" name=""/>
        <dsp:cNvSpPr/>
      </dsp:nvSpPr>
      <dsp:spPr>
        <a:xfrm>
          <a:off x="7135177" y="524133"/>
          <a:ext cx="2918936" cy="185352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412218-FE98-4AD8-BA34-0CBA8607EE49}">
      <dsp:nvSpPr>
        <dsp:cNvPr id="0" name=""/>
        <dsp:cNvSpPr/>
      </dsp:nvSpPr>
      <dsp:spPr>
        <a:xfrm>
          <a:off x="7459503" y="832243"/>
          <a:ext cx="2918936" cy="18535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To use some sociological approaches to describe poverty</a:t>
          </a:r>
        </a:p>
      </dsp:txBody>
      <dsp:txXfrm>
        <a:off x="7513791" y="886531"/>
        <a:ext cx="2810360" cy="1744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F2173-3220-4921-9C08-21A29513E330}">
      <dsp:nvSpPr>
        <dsp:cNvPr id="0" name=""/>
        <dsp:cNvSpPr/>
      </dsp:nvSpPr>
      <dsp:spPr>
        <a:xfrm>
          <a:off x="0" y="199763"/>
          <a:ext cx="6263640" cy="25108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Absolute poverty is poverty below an official line (poverty line) set at the ‘absolute standard of what households should be able to count on in order to meet their basic needs’. </a:t>
          </a:r>
        </a:p>
      </dsp:txBody>
      <dsp:txXfrm>
        <a:off x="122568" y="322331"/>
        <a:ext cx="6018504" cy="2265683"/>
      </dsp:txXfrm>
    </dsp:sp>
    <dsp:sp modelId="{2B9A31EF-AF36-46F6-956B-D6B4C9EF1CEB}">
      <dsp:nvSpPr>
        <dsp:cNvPr id="0" name=""/>
        <dsp:cNvSpPr/>
      </dsp:nvSpPr>
      <dsp:spPr>
        <a:xfrm>
          <a:off x="0" y="2794103"/>
          <a:ext cx="6263640" cy="25108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The most commonly used global comparative poverty lines were USD 1.25 (updated in October 2015 to USD 1.90) and USD 2.00 (updated to USD 3.10) a day. </a:t>
          </a:r>
        </a:p>
      </dsp:txBody>
      <dsp:txXfrm>
        <a:off x="122568" y="2916671"/>
        <a:ext cx="6018504" cy="2265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6D958-7600-4A49-AA9E-EF8A13A40694}">
      <dsp:nvSpPr>
        <dsp:cNvPr id="0" name=""/>
        <dsp:cNvSpPr/>
      </dsp:nvSpPr>
      <dsp:spPr>
        <a:xfrm>
          <a:off x="0" y="0"/>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90256C-6DB2-41E9-86A4-A4D964F20E95}">
      <dsp:nvSpPr>
        <dsp:cNvPr id="0" name=""/>
        <dsp:cNvSpPr/>
      </dsp:nvSpPr>
      <dsp:spPr>
        <a:xfrm>
          <a:off x="0" y="0"/>
          <a:ext cx="6263640" cy="275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Relative poverty is defined in relation to other people in that society at the same time. </a:t>
          </a:r>
        </a:p>
      </dsp:txBody>
      <dsp:txXfrm>
        <a:off x="0" y="0"/>
        <a:ext cx="6263640" cy="2752343"/>
      </dsp:txXfrm>
    </dsp:sp>
    <dsp:sp modelId="{444EA1C5-CB1E-42FF-862F-1BAC95C4CDAF}">
      <dsp:nvSpPr>
        <dsp:cNvPr id="0" name=""/>
        <dsp:cNvSpPr/>
      </dsp:nvSpPr>
      <dsp:spPr>
        <a:xfrm>
          <a:off x="0" y="2752343"/>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A4DB00-E26C-4D35-9C1F-1C0BEA7CEF27}">
      <dsp:nvSpPr>
        <dsp:cNvPr id="0" name=""/>
        <dsp:cNvSpPr/>
      </dsp:nvSpPr>
      <dsp:spPr>
        <a:xfrm>
          <a:off x="0" y="2752343"/>
          <a:ext cx="6263640" cy="275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Relative poverty is often defined this way in high-income countries to acknowledge that people are part of a society and to take into account broader quality of life issues (</a:t>
          </a:r>
          <a:r>
            <a:rPr lang="en-US" sz="3000" b="1" kern="1200"/>
            <a:t>Hulme, 2010</a:t>
          </a:r>
          <a:r>
            <a:rPr lang="en-US" sz="3000" kern="1200"/>
            <a:t>).</a:t>
          </a:r>
        </a:p>
      </dsp:txBody>
      <dsp:txXfrm>
        <a:off x="0" y="2752343"/>
        <a:ext cx="6263640" cy="27523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2D9A4-37D3-4581-A198-B80990D939B3}">
      <dsp:nvSpPr>
        <dsp:cNvPr id="0" name=""/>
        <dsp:cNvSpPr/>
      </dsp:nvSpPr>
      <dsp:spPr>
        <a:xfrm>
          <a:off x="0" y="99678"/>
          <a:ext cx="6263640" cy="260946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Shelter poverty, food poverty, asset poverty, time-poverty or health poverty refer to lack of that specific good</a:t>
          </a:r>
        </a:p>
      </dsp:txBody>
      <dsp:txXfrm>
        <a:off x="127384" y="227062"/>
        <a:ext cx="6008872" cy="2354697"/>
      </dsp:txXfrm>
    </dsp:sp>
    <dsp:sp modelId="{8814CFF8-D2A4-4663-9181-1878BA7BF8F1}">
      <dsp:nvSpPr>
        <dsp:cNvPr id="0" name=""/>
        <dsp:cNvSpPr/>
      </dsp:nvSpPr>
      <dsp:spPr>
        <a:xfrm>
          <a:off x="0" y="2795544"/>
          <a:ext cx="6263640" cy="260946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a:t>
          </a:r>
          <a:r>
            <a:rPr lang="en-US" sz="3000" i="1" kern="1200"/>
            <a:t>chronically poor</a:t>
          </a:r>
          <a:r>
            <a:rPr lang="en-US" sz="3000" kern="1200"/>
            <a:t> are poor for years at a time or even their whole lives </a:t>
          </a:r>
          <a:r>
            <a:rPr lang="en-US" sz="3000" i="1" kern="1200"/>
            <a:t>Vulnerability to poverty</a:t>
          </a:r>
          <a:r>
            <a:rPr lang="en-US" sz="3000" kern="1200"/>
            <a:t> is the probability or risk of being in poverty or falling into poverty in the future</a:t>
          </a:r>
        </a:p>
      </dsp:txBody>
      <dsp:txXfrm>
        <a:off x="127384" y="2922928"/>
        <a:ext cx="6008872" cy="23546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CF5279-EEC0-41FE-967F-86566CAC735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88728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F5279-EEC0-41FE-967F-86566CAC735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01907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F5279-EEC0-41FE-967F-86566CAC735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51863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CF5279-EEC0-41FE-967F-86566CAC735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97285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CF5279-EEC0-41FE-967F-86566CAC7350}" type="datetimeFigureOut">
              <a:rPr lang="en-US" smtClean="0"/>
              <a:t>2/23/2023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258567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CF5279-EEC0-41FE-967F-86566CAC735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45528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CF5279-EEC0-41FE-967F-86566CAC7350}" type="datetimeFigureOut">
              <a:rPr lang="en-US" smtClean="0"/>
              <a:t>2/23/2023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11045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CF5279-EEC0-41FE-967F-86566CAC7350}" type="datetimeFigureOut">
              <a:rPr lang="en-US" smtClean="0"/>
              <a:t>2/23/2023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98906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F5279-EEC0-41FE-967F-86566CAC7350}" type="datetimeFigureOut">
              <a:rPr lang="en-US" smtClean="0"/>
              <a:t>2/23/2023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5851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CF5279-EEC0-41FE-967F-86566CAC735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756239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CF5279-EEC0-41FE-967F-86566CAC7350}" type="datetimeFigureOut">
              <a:rPr lang="en-US" smtClean="0"/>
              <a:t>2/23/2023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73022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F5279-EEC0-41FE-967F-86566CAC7350}" type="datetimeFigureOut">
              <a:rPr lang="en-US" smtClean="0"/>
              <a:t>2/23/2023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FCA55A-036D-4396-9CDD-E05909C87D9A}" type="slidenum">
              <a:rPr lang="en-US" smtClean="0"/>
              <a:t>‹#›</a:t>
            </a:fld>
            <a:endParaRPr lang="en-US"/>
          </a:p>
        </p:txBody>
      </p:sp>
    </p:spTree>
    <p:extLst>
      <p:ext uri="{BB962C8B-B14F-4D97-AF65-F5344CB8AC3E}">
        <p14:creationId xmlns:p14="http://schemas.microsoft.com/office/powerpoint/2010/main" val="37809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Poverty Images – Browse 308,672 Stock Photos, Vectors, and ...">
            <a:extLst>
              <a:ext uri="{FF2B5EF4-FFF2-40B4-BE49-F238E27FC236}">
                <a16:creationId xmlns:a16="http://schemas.microsoft.com/office/drawing/2014/main" id="{4286D22D-608D-D18D-DE43-A5E09935F17D}"/>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b="15414"/>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2"/>
            <a:ext cx="9144000" cy="2900518"/>
          </a:xfrm>
        </p:spPr>
        <p:txBody>
          <a:bodyPr>
            <a:normAutofit/>
          </a:bodyPr>
          <a:lstStyle/>
          <a:p>
            <a:r>
              <a:rPr lang="en-US">
                <a:solidFill>
                  <a:srgbClr val="FFFFFF"/>
                </a:solidFill>
              </a:rPr>
              <a:t>Concept of poverty</a:t>
            </a:r>
          </a:p>
        </p:txBody>
      </p:sp>
      <p:sp>
        <p:nvSpPr>
          <p:cNvPr id="3" name="Subtitle 2"/>
          <p:cNvSpPr>
            <a:spLocks noGrp="1"/>
          </p:cNvSpPr>
          <p:nvPr>
            <p:ph type="subTitle" idx="1"/>
          </p:nvPr>
        </p:nvSpPr>
        <p:spPr>
          <a:xfrm>
            <a:off x="1524000" y="4159404"/>
            <a:ext cx="9144000" cy="1098395"/>
          </a:xfrm>
        </p:spPr>
        <p:txBody>
          <a:bodyPr>
            <a:normAutofit/>
          </a:bodyPr>
          <a:lstStyle/>
          <a:p>
            <a:r>
              <a:rPr lang="en-US">
                <a:solidFill>
                  <a:srgbClr val="FFFFFF"/>
                </a:solidFill>
              </a:rPr>
              <a:t>Lecture 2</a:t>
            </a:r>
          </a:p>
        </p:txBody>
      </p:sp>
    </p:spTree>
    <p:extLst>
      <p:ext uri="{BB962C8B-B14F-4D97-AF65-F5344CB8AC3E}">
        <p14:creationId xmlns:p14="http://schemas.microsoft.com/office/powerpoint/2010/main" val="489317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US" sz="4000" b="1">
                <a:solidFill>
                  <a:srgbClr val="FFFFFF"/>
                </a:solidFill>
              </a:rPr>
              <a:t>Poverty as a multidimensional phenomenon</a:t>
            </a:r>
          </a:p>
        </p:txBody>
      </p:sp>
      <p:sp>
        <p:nvSpPr>
          <p:cNvPr id="3" name="Content Placeholder 2"/>
          <p:cNvSpPr>
            <a:spLocks noGrp="1"/>
          </p:cNvSpPr>
          <p:nvPr>
            <p:ph idx="1"/>
          </p:nvPr>
        </p:nvSpPr>
        <p:spPr>
          <a:xfrm>
            <a:off x="1367624" y="2490436"/>
            <a:ext cx="9708995" cy="3567173"/>
          </a:xfrm>
        </p:spPr>
        <p:txBody>
          <a:bodyPr anchor="ctr">
            <a:normAutofit/>
          </a:bodyPr>
          <a:lstStyle/>
          <a:p>
            <a:r>
              <a:rPr lang="en-US" sz="2400"/>
              <a:t>United Nations Definition of Poverty “Fundamentally, poverty is a denial of choices and opportunities, a violation of human dignity. It means lack of basic capacity to participate effectively in society. It means not having enough to feed and cloth[e] a family, not having a school or clinic to go to, not having the land on which to grow one’s food or a job to earn one’s living, not having access to credit. It means </a:t>
            </a:r>
            <a:r>
              <a:rPr lang="en-US" sz="2400" u="sng"/>
              <a:t>insecurity, powerlessness and exclusion of individuals, households and communities.</a:t>
            </a:r>
            <a:r>
              <a:rPr lang="en-US" sz="2400"/>
              <a:t> It means susceptibility to violence, and it often implies living on marginal or fragile environments, without access to clean water or sanitation.”</a:t>
            </a:r>
          </a:p>
          <a:p>
            <a:endParaRPr lang="en-US" sz="2400"/>
          </a:p>
        </p:txBody>
      </p:sp>
    </p:spTree>
    <p:extLst>
      <p:ext uri="{BB962C8B-B14F-4D97-AF65-F5344CB8AC3E}">
        <p14:creationId xmlns:p14="http://schemas.microsoft.com/office/powerpoint/2010/main" val="1992464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96" y="41445"/>
            <a:ext cx="10515600" cy="921507"/>
          </a:xfrm>
        </p:spPr>
        <p:txBody>
          <a:bodyPr>
            <a:normAutofit/>
          </a:bodyPr>
          <a:lstStyle/>
          <a:p>
            <a:r>
              <a:rPr lang="en-US" sz="2800" b="1" dirty="0"/>
              <a:t>Three dimensions of poverty</a:t>
            </a:r>
          </a:p>
        </p:txBody>
      </p:sp>
      <p:sp>
        <p:nvSpPr>
          <p:cNvPr id="3" name="Content Placeholder 2"/>
          <p:cNvSpPr>
            <a:spLocks noGrp="1"/>
          </p:cNvSpPr>
          <p:nvPr>
            <p:ph idx="1"/>
          </p:nvPr>
        </p:nvSpPr>
        <p:spPr/>
        <p:txBody>
          <a:bodyPr/>
          <a:lstStyle/>
          <a:p>
            <a:endParaRPr lang="en-US" dirty="0"/>
          </a:p>
        </p:txBody>
      </p:sp>
      <p:pic>
        <p:nvPicPr>
          <p:cNvPr id="1026" name="Picture 2" descr="Figure 3: Dimensions and indicators of the Multidimensional Poverty Inde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442" y="1175973"/>
            <a:ext cx="7727893" cy="500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28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6050"/>
            <a:ext cx="10515600" cy="5820913"/>
          </a:xfrm>
        </p:spPr>
        <p:txBody>
          <a:bodyPr>
            <a:normAutofit fontScale="85000" lnSpcReduction="10000"/>
          </a:bodyPr>
          <a:lstStyle/>
          <a:p>
            <a:r>
              <a:rPr lang="en-US" i="1" dirty="0"/>
              <a:t>Health</a:t>
            </a:r>
            <a:r>
              <a:rPr lang="en-US" dirty="0"/>
              <a:t> </a:t>
            </a:r>
          </a:p>
          <a:p>
            <a:pPr lvl="1"/>
            <a:r>
              <a:rPr lang="en-US" dirty="0"/>
              <a:t>Nutrition: deprived if any adult or child for whom there is nutritional information is malnourished</a:t>
            </a:r>
          </a:p>
          <a:p>
            <a:pPr lvl="1"/>
            <a:r>
              <a:rPr lang="en-US" dirty="0"/>
              <a:t>Child mortality: deprived if any child has died in the family</a:t>
            </a:r>
          </a:p>
          <a:p>
            <a:r>
              <a:rPr lang="en-US" i="1" dirty="0"/>
              <a:t>Education</a:t>
            </a:r>
            <a:endParaRPr lang="en-US" dirty="0"/>
          </a:p>
          <a:p>
            <a:pPr lvl="1"/>
            <a:r>
              <a:rPr lang="en-US" dirty="0"/>
              <a:t>Years of schooling: deprived if no household member has completed five years of schooling</a:t>
            </a:r>
          </a:p>
          <a:p>
            <a:pPr lvl="1"/>
            <a:r>
              <a:rPr lang="en-US" dirty="0"/>
              <a:t>Child enrolment: deprived if any school-aged child is not attending school in years 1 to 8</a:t>
            </a:r>
          </a:p>
          <a:p>
            <a:r>
              <a:rPr lang="en-US" i="1" dirty="0"/>
              <a:t>Standard of Living</a:t>
            </a:r>
            <a:endParaRPr lang="en-US" dirty="0"/>
          </a:p>
          <a:p>
            <a:pPr lvl="1"/>
            <a:r>
              <a:rPr lang="en-US" dirty="0"/>
              <a:t>Cooking fuel: deprived if they cook with wood, charcoal or dung</a:t>
            </a:r>
          </a:p>
          <a:p>
            <a:pPr lvl="1"/>
            <a:r>
              <a:rPr lang="en-US" dirty="0"/>
              <a:t>Sanitation: deprived if they do not have an improved toilet or if their toilet is shared</a:t>
            </a:r>
          </a:p>
          <a:p>
            <a:pPr lvl="1"/>
            <a:r>
              <a:rPr lang="en-US" dirty="0"/>
              <a:t>Drinking water: deprived if the household does not have access to clean drinking water or clean water is more than 30 minutes walk from home</a:t>
            </a:r>
          </a:p>
          <a:p>
            <a:pPr lvl="1"/>
            <a:r>
              <a:rPr lang="en-US" dirty="0"/>
              <a:t>Electricity: deprived if the household has no electricity</a:t>
            </a:r>
          </a:p>
          <a:p>
            <a:pPr lvl="1"/>
            <a:r>
              <a:rPr lang="en-US" dirty="0"/>
              <a:t>Flooring: deprived if the household has dirt, sand or dung floor</a:t>
            </a:r>
          </a:p>
          <a:p>
            <a:pPr lvl="1"/>
            <a:r>
              <a:rPr lang="en-US" dirty="0"/>
              <a:t>Assets: deprived if the household does not own more than one of: radio, TV, telephone, bike, or motorbike, and do not own a car or tractor (</a:t>
            </a:r>
            <a:r>
              <a:rPr lang="en-US" b="1" dirty="0" err="1"/>
              <a:t>Alkire</a:t>
            </a:r>
            <a:r>
              <a:rPr lang="en-US" b="1" dirty="0"/>
              <a:t> and Santos, 2010, p. 2</a:t>
            </a:r>
            <a:r>
              <a:rPr lang="en-US" dirty="0"/>
              <a:t>).</a:t>
            </a:r>
          </a:p>
          <a:p>
            <a:pPr marL="0" indent="0">
              <a:buNone/>
            </a:pPr>
            <a:r>
              <a:rPr lang="en-US" dirty="0"/>
              <a:t> </a:t>
            </a:r>
          </a:p>
        </p:txBody>
      </p:sp>
    </p:spTree>
    <p:extLst>
      <p:ext uri="{BB962C8B-B14F-4D97-AF65-F5344CB8AC3E}">
        <p14:creationId xmlns:p14="http://schemas.microsoft.com/office/powerpoint/2010/main" val="6354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p:spPr>
        <p:txBody>
          <a:bodyPr>
            <a:normAutofit/>
          </a:bodyPr>
          <a:lstStyle/>
          <a:p>
            <a:r>
              <a:rPr lang="en-US" sz="5100" b="1">
                <a:solidFill>
                  <a:schemeClr val="bg1"/>
                </a:solidFill>
              </a:rPr>
              <a:t>Some important terminologies to further conceptualize of poverty </a:t>
            </a:r>
          </a:p>
        </p:txBody>
      </p:sp>
      <p:graphicFrame>
        <p:nvGraphicFramePr>
          <p:cNvPr id="5" name="Content Placeholder 2">
            <a:extLst>
              <a:ext uri="{FF2B5EF4-FFF2-40B4-BE49-F238E27FC236}">
                <a16:creationId xmlns:a16="http://schemas.microsoft.com/office/drawing/2014/main" id="{91F1D607-821D-596A-31FF-0B545C2F1431}"/>
              </a:ext>
            </a:extLst>
          </p:cNvPr>
          <p:cNvGraphicFramePr>
            <a:graphicFrameLocks noGrp="1"/>
          </p:cNvGraphicFramePr>
          <p:nvPr>
            <p:ph idx="1"/>
            <p:extLst>
              <p:ext uri="{D42A27DB-BD31-4B8C-83A1-F6EECF244321}">
                <p14:modId xmlns:p14="http://schemas.microsoft.com/office/powerpoint/2010/main" val="276459248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82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FB4803C-8765-5F9B-1AC9-801F1FF4AC87}"/>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What are the causes of poverty</a:t>
            </a:r>
          </a:p>
        </p:txBody>
      </p:sp>
      <p:sp>
        <p:nvSpPr>
          <p:cNvPr id="3" name="Content Placeholder 2">
            <a:extLst>
              <a:ext uri="{FF2B5EF4-FFF2-40B4-BE49-F238E27FC236}">
                <a16:creationId xmlns:a16="http://schemas.microsoft.com/office/drawing/2014/main" id="{18AFB059-AD0D-7242-72EC-A20CB85A45B6}"/>
              </a:ext>
            </a:extLst>
          </p:cNvPr>
          <p:cNvSpPr>
            <a:spLocks noGrp="1"/>
          </p:cNvSpPr>
          <p:nvPr>
            <p:ph idx="1"/>
          </p:nvPr>
        </p:nvSpPr>
        <p:spPr>
          <a:xfrm>
            <a:off x="1367624" y="2490436"/>
            <a:ext cx="9708995" cy="3567173"/>
          </a:xfrm>
        </p:spPr>
        <p:txBody>
          <a:bodyPr anchor="ctr">
            <a:normAutofit/>
          </a:bodyPr>
          <a:lstStyle/>
          <a:p>
            <a:r>
              <a:rPr lang="en-US" sz="2400"/>
              <a:t>Discuss with your friends</a:t>
            </a:r>
          </a:p>
        </p:txBody>
      </p:sp>
    </p:spTree>
    <p:extLst>
      <p:ext uri="{BB962C8B-B14F-4D97-AF65-F5344CB8AC3E}">
        <p14:creationId xmlns:p14="http://schemas.microsoft.com/office/powerpoint/2010/main" val="2620957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16" y="300390"/>
            <a:ext cx="10515600" cy="792036"/>
          </a:xfrm>
        </p:spPr>
        <p:txBody>
          <a:bodyPr>
            <a:normAutofit/>
          </a:bodyPr>
          <a:lstStyle/>
          <a:p>
            <a:r>
              <a:rPr lang="en-US" sz="2800" b="1"/>
              <a:t>Poverty as capability deprivation</a:t>
            </a:r>
            <a:endParaRPr lang="en-US" sz="2800" b="1" dirty="0"/>
          </a:p>
        </p:txBody>
      </p:sp>
      <p:sp>
        <p:nvSpPr>
          <p:cNvPr id="3" name="Content Placeholder 2"/>
          <p:cNvSpPr>
            <a:spLocks noGrp="1"/>
          </p:cNvSpPr>
          <p:nvPr>
            <p:ph idx="1"/>
          </p:nvPr>
        </p:nvSpPr>
        <p:spPr>
          <a:xfrm>
            <a:off x="109916" y="1157162"/>
            <a:ext cx="10515600" cy="5019801"/>
          </a:xfrm>
        </p:spPr>
        <p:txBody>
          <a:bodyPr>
            <a:normAutofit/>
          </a:bodyPr>
          <a:lstStyle/>
          <a:p>
            <a:r>
              <a:rPr lang="en-US" dirty="0"/>
              <a:t>As articulated by </a:t>
            </a:r>
            <a:r>
              <a:rPr lang="en-US" b="1" dirty="0"/>
              <a:t>Amartya </a:t>
            </a:r>
            <a:r>
              <a:rPr lang="en-US" b="1" dirty="0" err="1"/>
              <a:t>Sen</a:t>
            </a:r>
            <a:r>
              <a:rPr lang="en-US" b="1" dirty="0"/>
              <a:t> (1987)</a:t>
            </a:r>
            <a:r>
              <a:rPr lang="en-US" dirty="0"/>
              <a:t>, looks at well-being arising through people’s ability to function in society. Poverty arises when people lack key capabilities and so have ‘inadequate income or education, or poor health, or insecurity, or low self-confidence, or a sense of powerlessness, or the absence of rights such as freedom of speech’ (</a:t>
            </a:r>
            <a:r>
              <a:rPr lang="en-US" b="1" dirty="0"/>
              <a:t>Haughton &amp; </a:t>
            </a:r>
            <a:r>
              <a:rPr lang="en-US" b="1" dirty="0" err="1"/>
              <a:t>Khandker</a:t>
            </a:r>
            <a:r>
              <a:rPr lang="en-US" b="1" dirty="0"/>
              <a:t>, 2009, p. 2-3</a:t>
            </a:r>
            <a:r>
              <a:rPr lang="en-US" dirty="0"/>
              <a:t>). </a:t>
            </a:r>
          </a:p>
          <a:p>
            <a:r>
              <a:rPr lang="en-US" dirty="0"/>
              <a:t>Viewed in this way, poverty is a multidimensional phenomenon and less agreeable to simple solutions. For instance, while higher average incomes will certainly help reduce poverty, these may need to be accompanied by measures to empower the poor, or insure them against risks, or to address specific weaknesses such as inadequate availability of schools or a corrupt health service.</a:t>
            </a:r>
          </a:p>
        </p:txBody>
      </p:sp>
    </p:spTree>
    <p:extLst>
      <p:ext uri="{BB962C8B-B14F-4D97-AF65-F5344CB8AC3E}">
        <p14:creationId xmlns:p14="http://schemas.microsoft.com/office/powerpoint/2010/main" val="101903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76" y="332758"/>
            <a:ext cx="10515600" cy="703024"/>
          </a:xfrm>
        </p:spPr>
        <p:txBody>
          <a:bodyPr>
            <a:normAutofit/>
          </a:bodyPr>
          <a:lstStyle/>
          <a:p>
            <a:r>
              <a:rPr lang="en-US" sz="2800" b="1" dirty="0"/>
              <a:t>Poverty as a culture</a:t>
            </a:r>
          </a:p>
        </p:txBody>
      </p:sp>
      <p:sp>
        <p:nvSpPr>
          <p:cNvPr id="3" name="Content Placeholder 2"/>
          <p:cNvSpPr>
            <a:spLocks noGrp="1"/>
          </p:cNvSpPr>
          <p:nvPr>
            <p:ph idx="1"/>
          </p:nvPr>
        </p:nvSpPr>
        <p:spPr>
          <a:xfrm>
            <a:off x="150376" y="1035782"/>
            <a:ext cx="10515600" cy="5141181"/>
          </a:xfrm>
        </p:spPr>
        <p:txBody>
          <a:bodyPr>
            <a:normAutofit lnSpcReduction="10000"/>
          </a:bodyPr>
          <a:lstStyle/>
          <a:p>
            <a:r>
              <a:rPr lang="en-US" dirty="0"/>
              <a:t>American anthropologists, Oscar Lewis developed the </a:t>
            </a:r>
            <a:r>
              <a:rPr lang="en-US" i="1" dirty="0"/>
              <a:t>Theory of culture of poverty (Five Families: Mexican Case Studies in the Culture of Poverty, 1959)</a:t>
            </a:r>
          </a:p>
          <a:p>
            <a:r>
              <a:rPr lang="en-US" dirty="0"/>
              <a:t>He stated that being in poverty tends to create a way of living that becomes a culture of its own or subculture</a:t>
            </a:r>
          </a:p>
          <a:p>
            <a:r>
              <a:rPr lang="en-US" dirty="0"/>
              <a:t>He tired to capture the way of behaving and thinking of poor in comparison to middle class people</a:t>
            </a:r>
          </a:p>
          <a:p>
            <a:r>
              <a:rPr lang="en-US" dirty="0"/>
              <a:t>This culture is “learned, shared and transmitted as a behavior of a social group</a:t>
            </a:r>
          </a:p>
          <a:p>
            <a:r>
              <a:rPr lang="en-US" dirty="0"/>
              <a:t>Culture of poverty proposed that approximately 20% of poor people are trapped in cycles of self-perpetuating behavior that caused poverty. </a:t>
            </a:r>
          </a:p>
        </p:txBody>
      </p:sp>
    </p:spTree>
    <p:extLst>
      <p:ext uri="{BB962C8B-B14F-4D97-AF65-F5344CB8AC3E}">
        <p14:creationId xmlns:p14="http://schemas.microsoft.com/office/powerpoint/2010/main" val="795409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85" y="227561"/>
            <a:ext cx="10515600" cy="589735"/>
          </a:xfrm>
        </p:spPr>
        <p:txBody>
          <a:bodyPr>
            <a:normAutofit/>
          </a:bodyPr>
          <a:lstStyle/>
          <a:p>
            <a:r>
              <a:rPr lang="en-US" sz="2800" b="1" dirty="0"/>
              <a:t>Culture of poverty contains</a:t>
            </a:r>
          </a:p>
        </p:txBody>
      </p:sp>
      <p:sp>
        <p:nvSpPr>
          <p:cNvPr id="3" name="Content Placeholder 2"/>
          <p:cNvSpPr>
            <a:spLocks noGrp="1"/>
          </p:cNvSpPr>
          <p:nvPr>
            <p:ph idx="1"/>
          </p:nvPr>
        </p:nvSpPr>
        <p:spPr>
          <a:xfrm>
            <a:off x="142285" y="954860"/>
            <a:ext cx="10515600" cy="5222103"/>
          </a:xfrm>
        </p:spPr>
        <p:txBody>
          <a:bodyPr>
            <a:normAutofit/>
          </a:bodyPr>
          <a:lstStyle/>
          <a:p>
            <a:r>
              <a:rPr lang="en-US" dirty="0"/>
              <a:t>More specifically, 70 behavioral traits or characteristics are identified with those who have a culture of poverty. These characteristics include</a:t>
            </a:r>
          </a:p>
          <a:p>
            <a:pPr lvl="1"/>
            <a:r>
              <a:rPr lang="en-US" dirty="0"/>
              <a:t>weak ego structure</a:t>
            </a:r>
          </a:p>
          <a:p>
            <a:pPr lvl="1"/>
            <a:r>
              <a:rPr lang="en-US" dirty="0"/>
              <a:t>strong present-time orientation</a:t>
            </a:r>
          </a:p>
          <a:p>
            <a:pPr lvl="1"/>
            <a:r>
              <a:rPr lang="en-US" dirty="0"/>
              <a:t>confusion of sexual identification</a:t>
            </a:r>
          </a:p>
          <a:p>
            <a:pPr lvl="1"/>
            <a:r>
              <a:rPr lang="en-US" dirty="0"/>
              <a:t>Strong feeling of marginality, helplessness, dependency, inferiority</a:t>
            </a:r>
          </a:p>
          <a:p>
            <a:pPr marL="0" indent="0">
              <a:buNone/>
            </a:pPr>
            <a:r>
              <a:rPr lang="en-US" dirty="0"/>
              <a:t>(Oscar Lewis, 1958)</a:t>
            </a:r>
          </a:p>
          <a:p>
            <a:pPr marL="0" indent="0">
              <a:buNone/>
            </a:pPr>
            <a:r>
              <a:rPr lang="en-US" dirty="0"/>
              <a:t>Lewis received many criticisms</a:t>
            </a:r>
          </a:p>
          <a:p>
            <a:pPr marL="0" indent="0">
              <a:buNone/>
            </a:pPr>
            <a:r>
              <a:rPr lang="en-US" dirty="0"/>
              <a:t>Structural inequalities are not questioned</a:t>
            </a:r>
          </a:p>
        </p:txBody>
      </p:sp>
    </p:spTree>
    <p:extLst>
      <p:ext uri="{BB962C8B-B14F-4D97-AF65-F5344CB8AC3E}">
        <p14:creationId xmlns:p14="http://schemas.microsoft.com/office/powerpoint/2010/main" val="2832440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Poverty cycle </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Pin on What I think about poverty: issues &amp;amp; explan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792" y="1353208"/>
            <a:ext cx="8594782" cy="5053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414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your consideration</a:t>
            </a:r>
          </a:p>
        </p:txBody>
      </p:sp>
      <p:sp>
        <p:nvSpPr>
          <p:cNvPr id="3" name="Content Placeholder 2"/>
          <p:cNvSpPr>
            <a:spLocks noGrp="1"/>
          </p:cNvSpPr>
          <p:nvPr>
            <p:ph idx="1"/>
          </p:nvPr>
        </p:nvSpPr>
        <p:spPr/>
        <p:txBody>
          <a:bodyPr/>
          <a:lstStyle/>
          <a:p>
            <a:r>
              <a:rPr lang="en-US" dirty="0"/>
              <a:t>Do you think that poverty can be prevented by giving the poor money/subsidies </a:t>
            </a:r>
          </a:p>
          <a:p>
            <a:r>
              <a:rPr lang="en-US" dirty="0"/>
              <a:t>Talk to few poor people/families (3-5) and try to capture </a:t>
            </a:r>
          </a:p>
          <a:p>
            <a:pPr lvl="1"/>
            <a:endParaRPr lang="en-US" dirty="0"/>
          </a:p>
          <a:p>
            <a:pPr lvl="1"/>
            <a:r>
              <a:rPr lang="en-US" dirty="0"/>
              <a:t>Characteristics of their poverty</a:t>
            </a:r>
          </a:p>
          <a:p>
            <a:pPr lvl="1"/>
            <a:r>
              <a:rPr lang="en-US" dirty="0"/>
              <a:t>Their perspectives on their poverty</a:t>
            </a:r>
          </a:p>
          <a:p>
            <a:pPr lvl="1"/>
            <a:r>
              <a:rPr lang="en-US" dirty="0"/>
              <a:t>Reasons</a:t>
            </a:r>
          </a:p>
          <a:p>
            <a:pPr lvl="1"/>
            <a:r>
              <a:rPr lang="en-US" dirty="0"/>
              <a:t>Suggestions to overcome </a:t>
            </a:r>
          </a:p>
          <a:p>
            <a:pPr marL="914400" lvl="2" indent="0">
              <a:buNone/>
            </a:pPr>
            <a:endParaRPr lang="en-US" dirty="0"/>
          </a:p>
          <a:p>
            <a:endParaRPr lang="en-US" dirty="0"/>
          </a:p>
        </p:txBody>
      </p:sp>
    </p:spTree>
    <p:extLst>
      <p:ext uri="{BB962C8B-B14F-4D97-AF65-F5344CB8AC3E}">
        <p14:creationId xmlns:p14="http://schemas.microsoft.com/office/powerpoint/2010/main" val="3716990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3631" y="809898"/>
            <a:ext cx="10173010" cy="1554480"/>
          </a:xfrm>
        </p:spPr>
        <p:txBody>
          <a:bodyPr anchor="ctr">
            <a:normAutofit/>
          </a:bodyPr>
          <a:lstStyle/>
          <a:p>
            <a:r>
              <a:rPr lang="en-US" sz="4800" b="1"/>
              <a:t>Learning objectives </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3CB8B8A5-198A-C9DC-5045-469D78DCE3E4}"/>
              </a:ext>
            </a:extLst>
          </p:cNvPr>
          <p:cNvGraphicFramePr>
            <a:graphicFrameLocks noGrp="1"/>
          </p:cNvGraphicFramePr>
          <p:nvPr>
            <p:ph idx="1"/>
            <p:extLst>
              <p:ext uri="{D42A27DB-BD31-4B8C-83A1-F6EECF244321}">
                <p14:modId xmlns:p14="http://schemas.microsoft.com/office/powerpoint/2010/main" val="155134756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4193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Haughton, J., &amp; </a:t>
            </a:r>
            <a:r>
              <a:rPr lang="en-US" dirty="0" err="1"/>
              <a:t>Khandker</a:t>
            </a:r>
            <a:r>
              <a:rPr lang="en-US" dirty="0"/>
              <a:t>, S. R. (2009). </a:t>
            </a:r>
            <a:r>
              <a:rPr lang="en-US" b="1" i="1" dirty="0"/>
              <a:t>Handbook on poverty and inequality</a:t>
            </a:r>
            <a:r>
              <a:rPr lang="en-US" dirty="0"/>
              <a:t>. Washington, DC: World Bank</a:t>
            </a:r>
          </a:p>
        </p:txBody>
      </p:sp>
    </p:spTree>
    <p:extLst>
      <p:ext uri="{BB962C8B-B14F-4D97-AF65-F5344CB8AC3E}">
        <p14:creationId xmlns:p14="http://schemas.microsoft.com/office/powerpoint/2010/main" val="4252584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Jakarta's Poverty Rate Drops by 4.61%, BPS Reports - News En.tempo.co">
            <a:extLst>
              <a:ext uri="{FF2B5EF4-FFF2-40B4-BE49-F238E27FC236}">
                <a16:creationId xmlns:a16="http://schemas.microsoft.com/office/drawing/2014/main" id="{65DD8239-7248-160E-0C0A-306A7CF8475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91" r="14697"/>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365125"/>
            <a:ext cx="3822189" cy="1899912"/>
          </a:xfrm>
        </p:spPr>
        <p:txBody>
          <a:bodyPr>
            <a:normAutofit/>
          </a:bodyPr>
          <a:lstStyle/>
          <a:p>
            <a:r>
              <a:rPr lang="en-US" sz="4000" b="1"/>
              <a:t>Definition of poverty</a:t>
            </a:r>
            <a:endParaRPr lang="en-US" sz="4000"/>
          </a:p>
        </p:txBody>
      </p:sp>
      <p:sp>
        <p:nvSpPr>
          <p:cNvPr id="3" name="Content Placeholder 2"/>
          <p:cNvSpPr>
            <a:spLocks noGrp="1"/>
          </p:cNvSpPr>
          <p:nvPr>
            <p:ph idx="1"/>
          </p:nvPr>
        </p:nvSpPr>
        <p:spPr>
          <a:xfrm>
            <a:off x="838200" y="2434201"/>
            <a:ext cx="3822189" cy="3742762"/>
          </a:xfrm>
        </p:spPr>
        <p:txBody>
          <a:bodyPr>
            <a:normAutofit/>
          </a:bodyPr>
          <a:lstStyle/>
          <a:p>
            <a:r>
              <a:rPr lang="en-US" sz="1900"/>
              <a:t>In general, poverty is seen as economic deprivations experienced by poor people in their daily lives</a:t>
            </a:r>
          </a:p>
          <a:p>
            <a:r>
              <a:rPr lang="en-US" sz="1900"/>
              <a:t>“a condition characterized by severe deprivation of basic human needs, including food, safe drinking water, sanitation facilities, health, shelter, education and information. It depends not only on income but also on access to services” (UN, 1995)</a:t>
            </a:r>
          </a:p>
          <a:p>
            <a:endParaRPr lang="en-US" sz="1900"/>
          </a:p>
        </p:txBody>
      </p:sp>
    </p:spTree>
    <p:extLst>
      <p:ext uri="{BB962C8B-B14F-4D97-AF65-F5344CB8AC3E}">
        <p14:creationId xmlns:p14="http://schemas.microsoft.com/office/powerpoint/2010/main" val="206493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58605-DADD-9845-A204-A779D478E3E8}"/>
              </a:ext>
            </a:extLst>
          </p:cNvPr>
          <p:cNvSpPr>
            <a:spLocks noGrp="1"/>
          </p:cNvSpPr>
          <p:nvPr>
            <p:ph type="title"/>
          </p:nvPr>
        </p:nvSpPr>
        <p:spPr>
          <a:xfrm>
            <a:off x="1285240" y="1050596"/>
            <a:ext cx="8074815" cy="758750"/>
          </a:xfrm>
        </p:spPr>
        <p:txBody>
          <a:bodyPr anchor="ctr">
            <a:normAutofit fontScale="90000"/>
          </a:bodyPr>
          <a:lstStyle/>
          <a:p>
            <a:r>
              <a:rPr lang="en-US" sz="5000" b="1" dirty="0"/>
              <a:t>Poverty from Well-being perspective</a:t>
            </a:r>
          </a:p>
        </p:txBody>
      </p:sp>
      <p:sp>
        <p:nvSpPr>
          <p:cNvPr id="3" name="Content Placeholder 2">
            <a:extLst>
              <a:ext uri="{FF2B5EF4-FFF2-40B4-BE49-F238E27FC236}">
                <a16:creationId xmlns:a16="http://schemas.microsoft.com/office/drawing/2014/main" id="{51140756-11C1-28B9-4562-C64D712EF6A0}"/>
              </a:ext>
            </a:extLst>
          </p:cNvPr>
          <p:cNvSpPr>
            <a:spLocks noGrp="1"/>
          </p:cNvSpPr>
          <p:nvPr>
            <p:ph idx="1"/>
          </p:nvPr>
        </p:nvSpPr>
        <p:spPr>
          <a:xfrm>
            <a:off x="1285240" y="2236667"/>
            <a:ext cx="8074815" cy="3533198"/>
          </a:xfrm>
        </p:spPr>
        <p:txBody>
          <a:bodyPr anchor="t">
            <a:normAutofit/>
          </a:bodyPr>
          <a:lstStyle/>
          <a:p>
            <a:r>
              <a:rPr lang="en-US" sz="1800" dirty="0"/>
              <a:t>Poverty is defined by the World Bank as a ‘pronounced </a:t>
            </a:r>
            <a:r>
              <a:rPr lang="en-US" sz="1800" b="1" dirty="0"/>
              <a:t>deprivation in well-being’</a:t>
            </a:r>
            <a:r>
              <a:rPr lang="en-US" sz="1800" dirty="0"/>
              <a:t>. It can be defined narrowly or more broadly, depending on how well-being is understood.</a:t>
            </a:r>
          </a:p>
          <a:p>
            <a:r>
              <a:rPr lang="en-US" sz="1800" dirty="0"/>
              <a:t>Narrow definitions of well-being are typically linked to commodities, i.e. whether households or individuals have enough resources to meet their needs. </a:t>
            </a:r>
          </a:p>
          <a:p>
            <a:r>
              <a:rPr lang="en-US" sz="1800" dirty="0"/>
              <a:t>In this case, poverty is seen largely in monetary terms in relation to household’s income or consumption. </a:t>
            </a:r>
          </a:p>
          <a:p>
            <a:r>
              <a:rPr lang="en-US" sz="1800" dirty="0"/>
              <a:t>Income and consumption are generally defined at household level and do not take account of intra-household variations which obscures individual poverty.</a:t>
            </a:r>
          </a:p>
          <a:p>
            <a:r>
              <a:rPr lang="en-US" sz="1800" dirty="0"/>
              <a:t>Broader definitions of well-being include subjective well-being, psychological well-being and social well-being</a:t>
            </a:r>
          </a:p>
          <a:p>
            <a:endParaRPr lang="en-US" sz="1800" dirty="0"/>
          </a:p>
        </p:txBody>
      </p:sp>
    </p:spTree>
    <p:extLst>
      <p:ext uri="{BB962C8B-B14F-4D97-AF65-F5344CB8AC3E}">
        <p14:creationId xmlns:p14="http://schemas.microsoft.com/office/powerpoint/2010/main" val="387774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p:spPr>
        <p:txBody>
          <a:bodyPr>
            <a:normAutofit/>
          </a:bodyPr>
          <a:lstStyle/>
          <a:p>
            <a:r>
              <a:rPr lang="en-US" sz="6000" b="1">
                <a:solidFill>
                  <a:schemeClr val="bg1"/>
                </a:solidFill>
              </a:rPr>
              <a:t>Absolute Vs Relative poverty</a:t>
            </a:r>
          </a:p>
        </p:txBody>
      </p:sp>
      <p:graphicFrame>
        <p:nvGraphicFramePr>
          <p:cNvPr id="5" name="Content Placeholder 2">
            <a:extLst>
              <a:ext uri="{FF2B5EF4-FFF2-40B4-BE49-F238E27FC236}">
                <a16:creationId xmlns:a16="http://schemas.microsoft.com/office/drawing/2014/main" id="{1569DDA6-9738-EEB5-5B0D-B2B4097954C7}"/>
              </a:ext>
            </a:extLst>
          </p:cNvPr>
          <p:cNvGraphicFramePr>
            <a:graphicFrameLocks noGrp="1"/>
          </p:cNvGraphicFramePr>
          <p:nvPr>
            <p:ph idx="1"/>
            <p:extLst>
              <p:ext uri="{D42A27DB-BD31-4B8C-83A1-F6EECF244321}">
                <p14:modId xmlns:p14="http://schemas.microsoft.com/office/powerpoint/2010/main" val="35429550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20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ight Triangle 1032">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Rectangle 1034">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AED9FD44-50C8-94AA-8AED-2DF8F3485BE0}"/>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962163" y="1026098"/>
            <a:ext cx="7746709" cy="4764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76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D28E87-62D2-4602-B72F-5F74AA236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191506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199" y="291090"/>
            <a:ext cx="10515599" cy="932688"/>
          </a:xfrm>
        </p:spPr>
        <p:txBody>
          <a:bodyPr vert="horz" lIns="91440" tIns="45720" rIns="91440" bIns="45720" rtlCol="0" anchor="b">
            <a:normAutofit/>
          </a:bodyPr>
          <a:lstStyle/>
          <a:p>
            <a:pPr algn="ctr"/>
            <a:r>
              <a:rPr lang="en-US" sz="5400" b="1" kern="1200">
                <a:solidFill>
                  <a:schemeClr val="bg1"/>
                </a:solidFill>
                <a:latin typeface="+mj-lt"/>
                <a:ea typeface="+mj-ea"/>
                <a:cs typeface="+mj-cs"/>
              </a:rPr>
              <a:t>Monthly ceiling in Czech Republic</a:t>
            </a:r>
          </a:p>
        </p:txBody>
      </p:sp>
      <p:pic>
        <p:nvPicPr>
          <p:cNvPr id="4" name="Content Placeholder 3"/>
          <p:cNvPicPr>
            <a:picLocks noGrp="1" noChangeAspect="1"/>
          </p:cNvPicPr>
          <p:nvPr>
            <p:ph idx="1"/>
          </p:nvPr>
        </p:nvPicPr>
        <p:blipFill>
          <a:blip r:embed="rId2"/>
          <a:stretch>
            <a:fillRect/>
          </a:stretch>
        </p:blipFill>
        <p:spPr>
          <a:xfrm>
            <a:off x="1288476" y="2139351"/>
            <a:ext cx="9615046" cy="4165196"/>
          </a:xfrm>
          <a:prstGeom prst="rect">
            <a:avLst/>
          </a:prstGeom>
        </p:spPr>
      </p:pic>
    </p:spTree>
    <p:extLst>
      <p:ext uri="{BB962C8B-B14F-4D97-AF65-F5344CB8AC3E}">
        <p14:creationId xmlns:p14="http://schemas.microsoft.com/office/powerpoint/2010/main" val="2343003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24741" y="620392"/>
            <a:ext cx="3808268" cy="5504688"/>
          </a:xfrm>
        </p:spPr>
        <p:txBody>
          <a:bodyPr>
            <a:normAutofit/>
          </a:bodyPr>
          <a:lstStyle/>
          <a:p>
            <a:r>
              <a:rPr lang="en-US" sz="6000">
                <a:solidFill>
                  <a:schemeClr val="bg1"/>
                </a:solidFill>
              </a:rPr>
              <a:t>Relative poverty</a:t>
            </a:r>
          </a:p>
        </p:txBody>
      </p:sp>
      <p:graphicFrame>
        <p:nvGraphicFramePr>
          <p:cNvPr id="5" name="Content Placeholder 2">
            <a:extLst>
              <a:ext uri="{FF2B5EF4-FFF2-40B4-BE49-F238E27FC236}">
                <a16:creationId xmlns:a16="http://schemas.microsoft.com/office/drawing/2014/main" id="{35D6B93B-3253-828A-9D90-4A13D2496AD3}"/>
              </a:ext>
            </a:extLst>
          </p:cNvPr>
          <p:cNvGraphicFramePr>
            <a:graphicFrameLocks noGrp="1"/>
          </p:cNvGraphicFramePr>
          <p:nvPr>
            <p:ph idx="1"/>
            <p:extLst>
              <p:ext uri="{D42A27DB-BD31-4B8C-83A1-F6EECF244321}">
                <p14:modId xmlns:p14="http://schemas.microsoft.com/office/powerpoint/2010/main" val="161214064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0477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32F61BC-0013-A9D4-B3AC-8061C39A4B21}"/>
              </a:ext>
            </a:extLst>
          </p:cNvPr>
          <p:cNvSpPr>
            <a:spLocks noGrp="1"/>
          </p:cNvSpPr>
          <p:nvPr>
            <p:ph type="title"/>
          </p:nvPr>
        </p:nvSpPr>
        <p:spPr>
          <a:xfrm>
            <a:off x="1098468" y="885651"/>
            <a:ext cx="3229803" cy="4624603"/>
          </a:xfrm>
        </p:spPr>
        <p:txBody>
          <a:bodyPr>
            <a:normAutofit/>
          </a:bodyPr>
          <a:lstStyle/>
          <a:p>
            <a:r>
              <a:rPr lang="en-US" sz="4100">
                <a:solidFill>
                  <a:srgbClr val="FFFFFF"/>
                </a:solidFill>
              </a:rPr>
              <a:t>What are the characteristics of poverty</a:t>
            </a:r>
          </a:p>
        </p:txBody>
      </p:sp>
      <p:sp>
        <p:nvSpPr>
          <p:cNvPr id="3" name="Content Placeholder 2">
            <a:extLst>
              <a:ext uri="{FF2B5EF4-FFF2-40B4-BE49-F238E27FC236}">
                <a16:creationId xmlns:a16="http://schemas.microsoft.com/office/drawing/2014/main" id="{173D34C2-F699-DD29-F948-D103B03A049D}"/>
              </a:ext>
            </a:extLst>
          </p:cNvPr>
          <p:cNvSpPr>
            <a:spLocks noGrp="1"/>
          </p:cNvSpPr>
          <p:nvPr>
            <p:ph idx="1"/>
          </p:nvPr>
        </p:nvSpPr>
        <p:spPr>
          <a:xfrm>
            <a:off x="4978708" y="885651"/>
            <a:ext cx="6525220" cy="4616849"/>
          </a:xfrm>
        </p:spPr>
        <p:txBody>
          <a:bodyPr anchor="ctr">
            <a:normAutofit fontScale="92500" lnSpcReduction="20000"/>
          </a:bodyPr>
          <a:lstStyle/>
          <a:p>
            <a:r>
              <a:rPr lang="en-US" sz="2400" dirty="0"/>
              <a:t>Social exclusion</a:t>
            </a:r>
          </a:p>
          <a:p>
            <a:r>
              <a:rPr lang="en-US" sz="2400" dirty="0"/>
              <a:t>Many family members/more children</a:t>
            </a:r>
          </a:p>
          <a:p>
            <a:r>
              <a:rPr lang="en-US" sz="2400" dirty="0"/>
              <a:t>Generational poverty</a:t>
            </a:r>
          </a:p>
          <a:p>
            <a:r>
              <a:rPr lang="en-US" sz="2400" dirty="0"/>
              <a:t>Low education/minimum</a:t>
            </a:r>
          </a:p>
          <a:p>
            <a:r>
              <a:rPr lang="en-US" sz="2400" dirty="0"/>
              <a:t>Lack of skills</a:t>
            </a:r>
          </a:p>
          <a:p>
            <a:r>
              <a:rPr lang="en-US" sz="2400" dirty="0"/>
              <a:t>Addictions</a:t>
            </a:r>
          </a:p>
          <a:p>
            <a:r>
              <a:rPr lang="en-US" sz="2400" dirty="0"/>
              <a:t>Violence/family violence </a:t>
            </a:r>
          </a:p>
          <a:p>
            <a:r>
              <a:rPr lang="en-US" sz="2400" dirty="0"/>
              <a:t>Poor access to health, education, entertainment, communication </a:t>
            </a:r>
            <a:r>
              <a:rPr lang="en-US" sz="2400" dirty="0" err="1"/>
              <a:t>etc</a:t>
            </a:r>
            <a:r>
              <a:rPr lang="en-US" sz="2400" dirty="0"/>
              <a:t>  </a:t>
            </a:r>
          </a:p>
          <a:p>
            <a:r>
              <a:rPr lang="en-US" sz="2400" dirty="0"/>
              <a:t>Poor economic capacity of the </a:t>
            </a:r>
            <a:r>
              <a:rPr lang="en-US" sz="2400" dirty="0" err="1"/>
              <a:t>gvt</a:t>
            </a:r>
            <a:endParaRPr lang="en-US" sz="2400" dirty="0"/>
          </a:p>
          <a:p>
            <a:r>
              <a:rPr lang="en-US" sz="2400" dirty="0"/>
              <a:t>Ownership</a:t>
            </a:r>
          </a:p>
          <a:p>
            <a:r>
              <a:rPr lang="en-US" sz="2400" dirty="0"/>
              <a:t> Short-term contracts/low salaries</a:t>
            </a:r>
          </a:p>
          <a:p>
            <a:r>
              <a:rPr lang="en-US" sz="2400" dirty="0"/>
              <a:t>Insecure work </a:t>
            </a:r>
          </a:p>
          <a:p>
            <a:endParaRPr lang="en-US" sz="2400" dirty="0"/>
          </a:p>
        </p:txBody>
      </p:sp>
    </p:spTree>
    <p:extLst>
      <p:ext uri="{BB962C8B-B14F-4D97-AF65-F5344CB8AC3E}">
        <p14:creationId xmlns:p14="http://schemas.microsoft.com/office/powerpoint/2010/main" val="3647922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1180</Words>
  <Application>Microsoft Office PowerPoint</Application>
  <PresentationFormat>Widescreen</PresentationFormat>
  <Paragraphs>85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Concept of poverty</vt:lpstr>
      <vt:lpstr>Learning objectives </vt:lpstr>
      <vt:lpstr>Definition of poverty</vt:lpstr>
      <vt:lpstr>Poverty from Well-being perspective</vt:lpstr>
      <vt:lpstr>Absolute Vs Relative poverty</vt:lpstr>
      <vt:lpstr>PowerPoint Presentation</vt:lpstr>
      <vt:lpstr>Monthly ceiling in Czech Republic</vt:lpstr>
      <vt:lpstr>Relative poverty</vt:lpstr>
      <vt:lpstr>What are the characteristics of poverty</vt:lpstr>
      <vt:lpstr>Poverty as a multidimensional phenomenon</vt:lpstr>
      <vt:lpstr>Three dimensions of poverty</vt:lpstr>
      <vt:lpstr>PowerPoint Presentation</vt:lpstr>
      <vt:lpstr>Some important terminologies to further conceptualize of poverty </vt:lpstr>
      <vt:lpstr>What are the causes of poverty</vt:lpstr>
      <vt:lpstr>Poverty as capability deprivation</vt:lpstr>
      <vt:lpstr>Poverty as a culture</vt:lpstr>
      <vt:lpstr>Culture of poverty contains</vt:lpstr>
      <vt:lpstr>Poverty cycle  </vt:lpstr>
      <vt:lpstr>For your consideration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poverty</dc:title>
  <dc:creator>ASUS</dc:creator>
  <cp:lastModifiedBy>Susantha Kumara Rasnayaka Mudiyanselage</cp:lastModifiedBy>
  <cp:revision>40</cp:revision>
  <dcterms:created xsi:type="dcterms:W3CDTF">2022-02-22T06:38:06Z</dcterms:created>
  <dcterms:modified xsi:type="dcterms:W3CDTF">2023-02-23T08:44:33Z</dcterms:modified>
</cp:coreProperties>
</file>