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9" r:id="rId4"/>
    <p:sldId id="257" r:id="rId5"/>
    <p:sldId id="266" r:id="rId6"/>
    <p:sldId id="258" r:id="rId7"/>
    <p:sldId id="259" r:id="rId8"/>
    <p:sldId id="261" r:id="rId9"/>
    <p:sldId id="262" r:id="rId10"/>
    <p:sldId id="263" r:id="rId11"/>
    <p:sldId id="267"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91" y="1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724DAE2-0676-4514-A070-67A69E8333A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930940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24DAE2-0676-4514-A070-67A69E8333A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11260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24DAE2-0676-4514-A070-67A69E8333A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416173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24DAE2-0676-4514-A070-67A69E8333A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107433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24DAE2-0676-4514-A070-67A69E8333A4}"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328806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24DAE2-0676-4514-A070-67A69E8333A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014478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24DAE2-0676-4514-A070-67A69E8333A4}"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439274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24DAE2-0676-4514-A070-67A69E8333A4}"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2442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4DAE2-0676-4514-A070-67A69E8333A4}"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29670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24DAE2-0676-4514-A070-67A69E8333A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1831453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24DAE2-0676-4514-A070-67A69E8333A4}"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406E5-0BD9-4E7A-8881-3439786CE90B}" type="slidenum">
              <a:rPr lang="en-US" smtClean="0"/>
              <a:t>‹#›</a:t>
            </a:fld>
            <a:endParaRPr lang="en-US"/>
          </a:p>
        </p:txBody>
      </p:sp>
    </p:spTree>
    <p:extLst>
      <p:ext uri="{BB962C8B-B14F-4D97-AF65-F5344CB8AC3E}">
        <p14:creationId xmlns:p14="http://schemas.microsoft.com/office/powerpoint/2010/main" val="3917770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4DAE2-0676-4514-A070-67A69E8333A4}" type="datetimeFigureOut">
              <a:rPr lang="en-US" smtClean="0"/>
              <a:t>4/13/2023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406E5-0BD9-4E7A-8881-3439786CE90B}" type="slidenum">
              <a:rPr lang="en-US" smtClean="0"/>
              <a:t>‹#›</a:t>
            </a:fld>
            <a:endParaRPr lang="en-US"/>
          </a:p>
        </p:txBody>
      </p:sp>
    </p:spTree>
    <p:extLst>
      <p:ext uri="{BB962C8B-B14F-4D97-AF65-F5344CB8AC3E}">
        <p14:creationId xmlns:p14="http://schemas.microsoft.com/office/powerpoint/2010/main" val="4111072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919" y="1214438"/>
            <a:ext cx="9144000" cy="2387600"/>
          </a:xfrm>
        </p:spPr>
        <p:txBody>
          <a:bodyPr/>
          <a:lstStyle/>
          <a:p>
            <a:r>
              <a:rPr lang="en-US" dirty="0"/>
              <a:t>Financial Exclusion of Poor</a:t>
            </a:r>
          </a:p>
        </p:txBody>
      </p:sp>
      <p:sp>
        <p:nvSpPr>
          <p:cNvPr id="3" name="Subtitle 2"/>
          <p:cNvSpPr>
            <a:spLocks noGrp="1"/>
          </p:cNvSpPr>
          <p:nvPr>
            <p:ph type="subTitle" idx="1"/>
          </p:nvPr>
        </p:nvSpPr>
        <p:spPr/>
        <p:txBody>
          <a:bodyPr/>
          <a:lstStyle/>
          <a:p>
            <a:r>
              <a:rPr lang="en-US" dirty="0"/>
              <a:t>Lecture 8</a:t>
            </a:r>
          </a:p>
        </p:txBody>
      </p:sp>
    </p:spTree>
    <p:extLst>
      <p:ext uri="{BB962C8B-B14F-4D97-AF65-F5344CB8AC3E}">
        <p14:creationId xmlns:p14="http://schemas.microsoft.com/office/powerpoint/2010/main" val="2555105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Different approaches to combat the problem of financial exclusion </a:t>
            </a:r>
          </a:p>
        </p:txBody>
      </p:sp>
      <p:sp>
        <p:nvSpPr>
          <p:cNvPr id="3" name="Content Placeholder 2"/>
          <p:cNvSpPr>
            <a:spLocks noGrp="1"/>
          </p:cNvSpPr>
          <p:nvPr>
            <p:ph idx="1"/>
          </p:nvPr>
        </p:nvSpPr>
        <p:spPr>
          <a:xfrm>
            <a:off x="53273" y="1857993"/>
            <a:ext cx="10515600" cy="4351338"/>
          </a:xfrm>
        </p:spPr>
        <p:txBody>
          <a:bodyPr>
            <a:normAutofit/>
          </a:bodyPr>
          <a:lstStyle/>
          <a:p>
            <a:r>
              <a:rPr lang="en-US" dirty="0"/>
              <a:t>These approaches have travelled under such different names as </a:t>
            </a:r>
          </a:p>
          <a:p>
            <a:pPr lvl="1"/>
            <a:r>
              <a:rPr lang="en-US" dirty="0"/>
              <a:t>social investment programs</a:t>
            </a:r>
          </a:p>
          <a:p>
            <a:pPr lvl="1"/>
            <a:r>
              <a:rPr lang="en-US" dirty="0"/>
              <a:t>micro-finance programs</a:t>
            </a:r>
          </a:p>
          <a:p>
            <a:pPr lvl="1"/>
            <a:r>
              <a:rPr lang="en-US" dirty="0"/>
              <a:t>community finance, and </a:t>
            </a:r>
          </a:p>
          <a:p>
            <a:pPr lvl="1"/>
            <a:r>
              <a:rPr lang="en-US" dirty="0"/>
              <a:t>community development</a:t>
            </a:r>
          </a:p>
          <a:p>
            <a:r>
              <a:rPr lang="en-US" dirty="0"/>
              <a:t>the government of the UK stimulates local enterprises and reduce dependency on state support through: promoting community development and finance programs (CDFI) to provide credit to poor communities, and grant-funding community</a:t>
            </a:r>
          </a:p>
        </p:txBody>
      </p:sp>
    </p:spTree>
    <p:extLst>
      <p:ext uri="{BB962C8B-B14F-4D97-AF65-F5344CB8AC3E}">
        <p14:creationId xmlns:p14="http://schemas.microsoft.com/office/powerpoint/2010/main" val="1648573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01</a:t>
            </a:r>
          </a:p>
        </p:txBody>
      </p:sp>
      <p:sp>
        <p:nvSpPr>
          <p:cNvPr id="3" name="Content Placeholder 2"/>
          <p:cNvSpPr>
            <a:spLocks noGrp="1"/>
          </p:cNvSpPr>
          <p:nvPr>
            <p:ph idx="1"/>
          </p:nvPr>
        </p:nvSpPr>
        <p:spPr>
          <a:xfrm>
            <a:off x="583335" y="1591993"/>
            <a:ext cx="10515600" cy="4351338"/>
          </a:xfrm>
        </p:spPr>
        <p:txBody>
          <a:bodyPr>
            <a:normAutofit lnSpcReduction="10000"/>
          </a:bodyPr>
          <a:lstStyle/>
          <a:p>
            <a:r>
              <a:rPr lang="en-US" dirty="0"/>
              <a:t>Group activity</a:t>
            </a:r>
          </a:p>
          <a:p>
            <a:pPr marL="514350" indent="-514350">
              <a:buAutoNum type="arabicPeriod"/>
            </a:pPr>
            <a:r>
              <a:rPr lang="en-US" dirty="0"/>
              <a:t>Interview 5 to 10 poor people in your area and analyze the characteristics of their poverty</a:t>
            </a:r>
          </a:p>
          <a:p>
            <a:pPr marL="514350" indent="-514350">
              <a:buAutoNum type="arabicPeriod"/>
            </a:pPr>
            <a:r>
              <a:rPr lang="en-US" dirty="0"/>
              <a:t>Introduce a suitable social entrepreneurship model/s to irradicate their poverty</a:t>
            </a:r>
          </a:p>
          <a:p>
            <a:pPr marL="0" indent="0">
              <a:buNone/>
            </a:pPr>
            <a:r>
              <a:rPr lang="en-US" dirty="0"/>
              <a:t>(marks 30)</a:t>
            </a:r>
          </a:p>
          <a:p>
            <a:pPr marL="0" indent="0">
              <a:buNone/>
            </a:pPr>
            <a:r>
              <a:rPr lang="en-US" dirty="0"/>
              <a:t>Results should be presented in the class using a PowerPoint presentation. Everybody has to contribute to the project and present the outcomes </a:t>
            </a:r>
          </a:p>
          <a:p>
            <a:pPr marL="0" indent="0">
              <a:buNone/>
            </a:pPr>
            <a:r>
              <a:rPr lang="en-US" dirty="0"/>
              <a:t>Presentation will be on 27</a:t>
            </a:r>
            <a:r>
              <a:rPr lang="en-US" baseline="30000" dirty="0"/>
              <a:t>th</a:t>
            </a:r>
            <a:r>
              <a:rPr lang="en-US" dirty="0"/>
              <a:t> April </a:t>
            </a:r>
          </a:p>
        </p:txBody>
      </p:sp>
    </p:spTree>
    <p:extLst>
      <p:ext uri="{BB962C8B-B14F-4D97-AF65-F5344CB8AC3E}">
        <p14:creationId xmlns:p14="http://schemas.microsoft.com/office/powerpoint/2010/main" val="3100652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5852"/>
          </a:xfrm>
        </p:spPr>
        <p:txBody>
          <a:bodyPr>
            <a:normAutofit/>
          </a:bodyPr>
          <a:lstStyle/>
          <a:p>
            <a:r>
              <a:rPr lang="en-US" sz="2800" b="1" dirty="0"/>
              <a:t>Assignment 01</a:t>
            </a:r>
          </a:p>
        </p:txBody>
      </p:sp>
      <p:sp>
        <p:nvSpPr>
          <p:cNvPr id="3" name="Content Placeholder 2"/>
          <p:cNvSpPr>
            <a:spLocks noGrp="1"/>
          </p:cNvSpPr>
          <p:nvPr>
            <p:ph idx="1"/>
          </p:nvPr>
        </p:nvSpPr>
        <p:spPr>
          <a:xfrm>
            <a:off x="625230" y="1752451"/>
            <a:ext cx="10515600" cy="4351338"/>
          </a:xfrm>
        </p:spPr>
        <p:txBody>
          <a:bodyPr>
            <a:normAutofit lnSpcReduction="10000"/>
          </a:bodyPr>
          <a:lstStyle/>
          <a:p>
            <a:r>
              <a:rPr lang="en-US" sz="2400" dirty="0"/>
              <a:t>With reference to the </a:t>
            </a:r>
            <a:r>
              <a:rPr lang="en-US" sz="2400" dirty="0" err="1"/>
              <a:t>Grameen</a:t>
            </a:r>
            <a:r>
              <a:rPr lang="en-US" sz="2400" dirty="0"/>
              <a:t> Bank Micro Finance system, evaluate the importance of the role of micro finance as social entrepreneurship in poverty irradiation (Marks 20)</a:t>
            </a:r>
          </a:p>
          <a:p>
            <a:pPr marL="0" indent="0">
              <a:buNone/>
            </a:pPr>
            <a:r>
              <a:rPr lang="en-US" sz="2400" u="sng" dirty="0"/>
              <a:t>Pay attention to following thing</a:t>
            </a:r>
          </a:p>
          <a:p>
            <a:pPr marL="0" indent="0">
              <a:buNone/>
            </a:pPr>
            <a:r>
              <a:rPr lang="en-US" sz="2400" dirty="0"/>
              <a:t>1. Read on </a:t>
            </a:r>
            <a:r>
              <a:rPr lang="en-US" sz="2400" dirty="0" err="1"/>
              <a:t>Grammen</a:t>
            </a:r>
            <a:r>
              <a:rPr lang="en-US" sz="2400" dirty="0"/>
              <a:t> Bank system (the bank of poor)</a:t>
            </a:r>
          </a:p>
          <a:p>
            <a:pPr marL="0" indent="0">
              <a:buNone/>
            </a:pPr>
            <a:r>
              <a:rPr lang="en-US" sz="2400" dirty="0"/>
              <a:t>2.Aims and objectives of GB and the way how it operates</a:t>
            </a:r>
          </a:p>
          <a:p>
            <a:pPr marL="0" indent="0">
              <a:buNone/>
            </a:pPr>
            <a:r>
              <a:rPr lang="en-US" sz="2400" dirty="0"/>
              <a:t>3. Discuss how it has changed saving, investment and consumer </a:t>
            </a:r>
            <a:r>
              <a:rPr lang="en-US" sz="2400" dirty="0" err="1"/>
              <a:t>behaviours</a:t>
            </a:r>
            <a:r>
              <a:rPr lang="en-US" sz="2400" dirty="0"/>
              <a:t> of poor</a:t>
            </a:r>
          </a:p>
          <a:p>
            <a:pPr marL="0" indent="0">
              <a:buNone/>
            </a:pPr>
            <a:r>
              <a:rPr lang="en-US" sz="2400" dirty="0"/>
              <a:t>4. How GB has organized poor for income generating and entrepreneur activities</a:t>
            </a:r>
          </a:p>
          <a:p>
            <a:pPr marL="0" indent="0">
              <a:buNone/>
            </a:pPr>
            <a:r>
              <a:rPr lang="en-US" sz="2400" dirty="0"/>
              <a:t>Length- maximum 10 pages</a:t>
            </a:r>
          </a:p>
          <a:p>
            <a:pPr marL="0" indent="0">
              <a:buNone/>
            </a:pPr>
            <a:r>
              <a:rPr lang="en-US" sz="2400" dirty="0"/>
              <a:t>Submission date 12</a:t>
            </a:r>
            <a:r>
              <a:rPr lang="en-US" sz="2400" baseline="30000" dirty="0"/>
              <a:t>th</a:t>
            </a:r>
            <a:r>
              <a:rPr lang="en-US" sz="2400" dirty="0"/>
              <a:t> April</a:t>
            </a:r>
          </a:p>
          <a:p>
            <a:pPr marL="0" indent="0">
              <a:buNone/>
            </a:pPr>
            <a:r>
              <a:rPr lang="en-US" sz="2400" dirty="0"/>
              <a:t>Individual task</a:t>
            </a:r>
          </a:p>
        </p:txBody>
      </p:sp>
    </p:spTree>
    <p:extLst>
      <p:ext uri="{BB962C8B-B14F-4D97-AF65-F5344CB8AC3E}">
        <p14:creationId xmlns:p14="http://schemas.microsoft.com/office/powerpoint/2010/main" val="3378932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 y="211376"/>
            <a:ext cx="10515600" cy="1325563"/>
          </a:xfrm>
        </p:spPr>
        <p:txBody>
          <a:bodyPr>
            <a:normAutofit/>
          </a:bodyPr>
          <a:lstStyle/>
          <a:p>
            <a:r>
              <a:rPr lang="en-US" sz="2800" b="1" dirty="0"/>
              <a:t>Introduction</a:t>
            </a:r>
          </a:p>
        </p:txBody>
      </p:sp>
      <p:sp>
        <p:nvSpPr>
          <p:cNvPr id="3" name="Content Placeholder 2"/>
          <p:cNvSpPr>
            <a:spLocks noGrp="1"/>
          </p:cNvSpPr>
          <p:nvPr>
            <p:ph idx="1"/>
          </p:nvPr>
        </p:nvSpPr>
        <p:spPr>
          <a:xfrm>
            <a:off x="206883" y="1675057"/>
            <a:ext cx="10515600" cy="4351338"/>
          </a:xfrm>
        </p:spPr>
        <p:txBody>
          <a:bodyPr>
            <a:normAutofit/>
          </a:bodyPr>
          <a:lstStyle/>
          <a:p>
            <a:r>
              <a:rPr lang="en-US" sz="2400" dirty="0">
                <a:solidFill>
                  <a:schemeClr val="accent1"/>
                </a:solidFill>
              </a:rPr>
              <a:t>There is a growing recognition across the EU that having access to a bank account and the financial services that banks and other financial institutions provide, including credit facilities, is, in many countries, a necessary condition for social inclusion. (</a:t>
            </a:r>
            <a:r>
              <a:rPr lang="en-US" sz="2400" dirty="0"/>
              <a:t>European Commission Employment, Social Affairs and Equal Opportunities Social Situation Observatory – Living Conditions and Income Distribution 2010, p.3)</a:t>
            </a:r>
          </a:p>
          <a:p>
            <a:r>
              <a:rPr lang="en-US" sz="2400" dirty="0"/>
              <a:t>People who have difficulty in obtaining a bank account or access to credit, therefore, tend to be those who are out of work or who have particularly low levels of income, which are independent causes of social exclusion.</a:t>
            </a:r>
            <a:endParaRPr lang="en-US" sz="2400" dirty="0">
              <a:solidFill>
                <a:schemeClr val="accent1"/>
              </a:solidFill>
            </a:endParaRPr>
          </a:p>
        </p:txBody>
      </p:sp>
    </p:spTree>
    <p:extLst>
      <p:ext uri="{BB962C8B-B14F-4D97-AF65-F5344CB8AC3E}">
        <p14:creationId xmlns:p14="http://schemas.microsoft.com/office/powerpoint/2010/main" val="273540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A4993-F1CB-AA49-8876-93BFFD661E47}"/>
              </a:ext>
            </a:extLst>
          </p:cNvPr>
          <p:cNvSpPr>
            <a:spLocks noGrp="1"/>
          </p:cNvSpPr>
          <p:nvPr>
            <p:ph type="title"/>
          </p:nvPr>
        </p:nvSpPr>
        <p:spPr/>
        <p:txBody>
          <a:bodyPr>
            <a:normAutofit/>
          </a:bodyPr>
          <a:lstStyle/>
          <a:p>
            <a:r>
              <a:rPr lang="en-US" sz="2800" b="1" dirty="0"/>
              <a:t>Some excluded groups from the financial market</a:t>
            </a:r>
          </a:p>
        </p:txBody>
      </p:sp>
      <p:sp>
        <p:nvSpPr>
          <p:cNvPr id="3" name="Content Placeholder 2">
            <a:extLst>
              <a:ext uri="{FF2B5EF4-FFF2-40B4-BE49-F238E27FC236}">
                <a16:creationId xmlns:a16="http://schemas.microsoft.com/office/drawing/2014/main" id="{1FD2153A-DE13-1FF2-8E74-703378321C53}"/>
              </a:ext>
            </a:extLst>
          </p:cNvPr>
          <p:cNvSpPr>
            <a:spLocks noGrp="1"/>
          </p:cNvSpPr>
          <p:nvPr>
            <p:ph idx="1"/>
          </p:nvPr>
        </p:nvSpPr>
        <p:spPr/>
        <p:txBody>
          <a:bodyPr/>
          <a:lstStyle/>
          <a:p>
            <a:r>
              <a:rPr lang="en-US" dirty="0"/>
              <a:t>Marginal farmers</a:t>
            </a:r>
          </a:p>
          <a:p>
            <a:r>
              <a:rPr lang="en-US" dirty="0"/>
              <a:t>Laborers</a:t>
            </a:r>
          </a:p>
          <a:p>
            <a:r>
              <a:rPr lang="en-US" dirty="0"/>
              <a:t>Urban slum dwellers</a:t>
            </a:r>
          </a:p>
          <a:p>
            <a:r>
              <a:rPr lang="en-US" dirty="0"/>
              <a:t>Migrants</a:t>
            </a:r>
          </a:p>
          <a:p>
            <a:r>
              <a:rPr lang="en-US" dirty="0"/>
              <a:t>Ethnic minorities</a:t>
            </a:r>
          </a:p>
          <a:p>
            <a:endParaRPr lang="en-US" dirty="0"/>
          </a:p>
          <a:p>
            <a:endParaRPr lang="en-US" dirty="0"/>
          </a:p>
        </p:txBody>
      </p:sp>
    </p:spTree>
    <p:extLst>
      <p:ext uri="{BB962C8B-B14F-4D97-AF65-F5344CB8AC3E}">
        <p14:creationId xmlns:p14="http://schemas.microsoft.com/office/powerpoint/2010/main" val="26806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732" y="89996"/>
            <a:ext cx="10515600" cy="622103"/>
          </a:xfrm>
        </p:spPr>
        <p:txBody>
          <a:bodyPr>
            <a:normAutofit/>
          </a:bodyPr>
          <a:lstStyle/>
          <a:p>
            <a:r>
              <a:rPr lang="en-US" sz="2800" b="1" dirty="0"/>
              <a:t>Financial exclusion</a:t>
            </a:r>
          </a:p>
        </p:txBody>
      </p:sp>
      <p:sp>
        <p:nvSpPr>
          <p:cNvPr id="3" name="Content Placeholder 2"/>
          <p:cNvSpPr>
            <a:spLocks noGrp="1"/>
          </p:cNvSpPr>
          <p:nvPr>
            <p:ph idx="1"/>
          </p:nvPr>
        </p:nvSpPr>
        <p:spPr>
          <a:xfrm>
            <a:off x="93732" y="801112"/>
            <a:ext cx="10515600" cy="5680609"/>
          </a:xfrm>
        </p:spPr>
        <p:txBody>
          <a:bodyPr>
            <a:normAutofit/>
          </a:bodyPr>
          <a:lstStyle/>
          <a:p>
            <a:r>
              <a:rPr lang="en-US" dirty="0"/>
              <a:t>Financial exclusion is a broad term for the barriers faced by the poor</a:t>
            </a:r>
          </a:p>
          <a:p>
            <a:r>
              <a:rPr lang="en-US" dirty="0"/>
              <a:t>It is defined as “those processes that serve to prevent certain social groups and individuals from gaining access to the financial system” (</a:t>
            </a:r>
            <a:r>
              <a:rPr lang="en-US" dirty="0" err="1"/>
              <a:t>Leyshon</a:t>
            </a:r>
            <a:r>
              <a:rPr lang="en-US" dirty="0"/>
              <a:t> and Thrift, 1995)</a:t>
            </a:r>
          </a:p>
          <a:p>
            <a:r>
              <a:rPr lang="en-US" dirty="0"/>
              <a:t>However, financial inclusion is one of the powerful weapons in poverty irradiation</a:t>
            </a:r>
          </a:p>
          <a:p>
            <a:endParaRPr lang="en-US" dirty="0"/>
          </a:p>
        </p:txBody>
      </p:sp>
      <p:pic>
        <p:nvPicPr>
          <p:cNvPr id="5" name="Picture 2" descr="3 Major Causes of Vicious Circle of Poverty (With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0755" y="3541026"/>
            <a:ext cx="3472354" cy="2746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0846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73" y="316573"/>
            <a:ext cx="10515600" cy="614011"/>
          </a:xfrm>
        </p:spPr>
        <p:txBody>
          <a:bodyPr>
            <a:normAutofit fontScale="90000"/>
          </a:bodyPr>
          <a:lstStyle/>
          <a:p>
            <a:r>
              <a:rPr lang="en-US" sz="2800" b="1" dirty="0"/>
              <a:t>Forms of financial exclusion </a:t>
            </a:r>
            <a:br>
              <a:rPr lang="en-US" sz="2800" b="1" dirty="0"/>
            </a:br>
            <a:endParaRPr lang="en-US" sz="2800" b="1" dirty="0"/>
          </a:p>
        </p:txBody>
      </p:sp>
      <p:sp>
        <p:nvSpPr>
          <p:cNvPr id="3" name="Content Placeholder 2"/>
          <p:cNvSpPr>
            <a:spLocks noGrp="1"/>
          </p:cNvSpPr>
          <p:nvPr>
            <p:ph idx="1"/>
          </p:nvPr>
        </p:nvSpPr>
        <p:spPr>
          <a:xfrm>
            <a:off x="53273" y="1043873"/>
            <a:ext cx="10515600" cy="5327299"/>
          </a:xfrm>
        </p:spPr>
        <p:txBody>
          <a:bodyPr>
            <a:normAutofit fontScale="92500" lnSpcReduction="10000"/>
          </a:bodyPr>
          <a:lstStyle/>
          <a:p>
            <a:pPr marL="457200" indent="-457200">
              <a:buAutoNum type="arabicParenBoth"/>
            </a:pPr>
            <a:r>
              <a:rPr lang="en-US" sz="2400" dirty="0"/>
              <a:t>Access exclusion: the restriction of access through the processes of risk management </a:t>
            </a:r>
          </a:p>
          <a:p>
            <a:pPr marL="0" indent="0">
              <a:buNone/>
            </a:pPr>
            <a:r>
              <a:rPr lang="en-US" sz="2400" dirty="0"/>
              <a:t>	</a:t>
            </a:r>
            <a:r>
              <a:rPr lang="en-US" sz="2400" dirty="0" err="1"/>
              <a:t>eg</a:t>
            </a:r>
            <a:r>
              <a:rPr lang="en-US" sz="2400" dirty="0"/>
              <a:t>. Repaying capacity, permanent income</a:t>
            </a:r>
          </a:p>
          <a:p>
            <a:pPr marL="0" indent="0">
              <a:buNone/>
            </a:pPr>
            <a:r>
              <a:rPr lang="en-US" sz="2400" dirty="0"/>
              <a:t>(2) Condition exclusion: where the conditions attached to financial products make them inappropriate for the needs of some people</a:t>
            </a:r>
          </a:p>
          <a:p>
            <a:pPr marL="0" indent="0">
              <a:buNone/>
            </a:pPr>
            <a:r>
              <a:rPr lang="en-US" sz="2400" dirty="0"/>
              <a:t>	</a:t>
            </a:r>
            <a:r>
              <a:rPr lang="en-US" sz="2400" dirty="0" err="1"/>
              <a:t>eg</a:t>
            </a:r>
            <a:r>
              <a:rPr lang="en-US" sz="2400" dirty="0"/>
              <a:t>. Asking guarantors, bonds/surety</a:t>
            </a:r>
          </a:p>
          <a:p>
            <a:pPr marL="0" indent="0">
              <a:buNone/>
            </a:pPr>
            <a:r>
              <a:rPr lang="en-US" sz="2400" dirty="0"/>
              <a:t>(3) Price exclusion: where some people can only gain access to financial products at prices they cannot afford</a:t>
            </a:r>
          </a:p>
          <a:p>
            <a:pPr marL="0" indent="0">
              <a:buNone/>
            </a:pPr>
            <a:r>
              <a:rPr lang="en-US" sz="2400" dirty="0"/>
              <a:t>	</a:t>
            </a:r>
            <a:r>
              <a:rPr lang="en-US" sz="2400" dirty="0" err="1"/>
              <a:t>eg</a:t>
            </a:r>
            <a:r>
              <a:rPr lang="en-US" sz="2400" dirty="0"/>
              <a:t>. high interests and instalments</a:t>
            </a:r>
          </a:p>
          <a:p>
            <a:pPr marL="0" indent="0">
              <a:buNone/>
            </a:pPr>
            <a:r>
              <a:rPr lang="en-US" sz="2400" dirty="0"/>
              <a:t>(4) Marketing exclusion: whereby some people are effectively excluded by targeting marketing and sales </a:t>
            </a:r>
          </a:p>
          <a:p>
            <a:pPr marL="0" indent="0">
              <a:buNone/>
            </a:pPr>
            <a:r>
              <a:rPr lang="en-US" sz="2400" dirty="0"/>
              <a:t>	</a:t>
            </a:r>
            <a:r>
              <a:rPr lang="en-US" sz="2400" dirty="0" err="1"/>
              <a:t>eg</a:t>
            </a:r>
            <a:r>
              <a:rPr lang="en-US" sz="2400" dirty="0"/>
              <a:t>. loans and credit card promotions </a:t>
            </a:r>
          </a:p>
          <a:p>
            <a:pPr marL="0" indent="0">
              <a:buNone/>
            </a:pPr>
            <a:r>
              <a:rPr lang="en-US" sz="2400" dirty="0"/>
              <a:t>(5) Self-exclusion: people may decide that there is little point applying for a formal financial product because they believe they would be refused</a:t>
            </a:r>
          </a:p>
          <a:p>
            <a:pPr marL="0" indent="0">
              <a:buNone/>
            </a:pPr>
            <a:r>
              <a:rPr lang="en-US" sz="2400" dirty="0"/>
              <a:t>	</a:t>
            </a:r>
            <a:r>
              <a:rPr lang="en-US" sz="2400" dirty="0" err="1"/>
              <a:t>eg</a:t>
            </a:r>
            <a:r>
              <a:rPr lang="en-US" sz="2400" dirty="0"/>
              <a:t>. fear for debt</a:t>
            </a:r>
          </a:p>
        </p:txBody>
      </p:sp>
    </p:spTree>
    <p:extLst>
      <p:ext uri="{BB962C8B-B14F-4D97-AF65-F5344CB8AC3E}">
        <p14:creationId xmlns:p14="http://schemas.microsoft.com/office/powerpoint/2010/main" val="4207124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1" y="187100"/>
            <a:ext cx="10515600" cy="800128"/>
          </a:xfrm>
        </p:spPr>
        <p:txBody>
          <a:bodyPr>
            <a:normAutofit/>
          </a:bodyPr>
          <a:lstStyle/>
          <a:p>
            <a:r>
              <a:rPr lang="en-US" sz="2800" b="1" dirty="0"/>
              <a:t>Financial inclusion/exclusion in the global context</a:t>
            </a:r>
          </a:p>
        </p:txBody>
      </p:sp>
      <p:sp>
        <p:nvSpPr>
          <p:cNvPr id="3" name="Content Placeholder 2"/>
          <p:cNvSpPr>
            <a:spLocks noGrp="1"/>
          </p:cNvSpPr>
          <p:nvPr>
            <p:ph idx="1"/>
          </p:nvPr>
        </p:nvSpPr>
        <p:spPr>
          <a:xfrm>
            <a:off x="45181" y="987228"/>
            <a:ext cx="10515600" cy="5157367"/>
          </a:xfrm>
        </p:spPr>
        <p:txBody>
          <a:bodyPr>
            <a:normAutofit fontScale="92500" lnSpcReduction="10000"/>
          </a:bodyPr>
          <a:lstStyle/>
          <a:p>
            <a:r>
              <a:rPr lang="en-US" dirty="0"/>
              <a:t>the Asian system offered </a:t>
            </a:r>
            <a:r>
              <a:rPr lang="en-US" u="sng" dirty="0"/>
              <a:t>universal participation </a:t>
            </a:r>
            <a:r>
              <a:rPr lang="en-US" dirty="0"/>
              <a:t>in which the government performed a major role by directing credit at low but stable rates of return. </a:t>
            </a:r>
          </a:p>
          <a:p>
            <a:r>
              <a:rPr lang="en-US" dirty="0"/>
              <a:t>European countries tended to offer a “</a:t>
            </a:r>
            <a:r>
              <a:rPr lang="en-US" u="sng" dirty="0"/>
              <a:t>range of functionally distinct institutions</a:t>
            </a:r>
            <a:r>
              <a:rPr lang="en-US" dirty="0"/>
              <a:t>” that was tailored to meet diverse needs; some were scaled to cater to nation-wide demands while others were simply to meet local needs. </a:t>
            </a:r>
          </a:p>
          <a:p>
            <a:r>
              <a:rPr lang="en-US" dirty="0"/>
              <a:t>The US used to have a system in which banks were </a:t>
            </a:r>
            <a:r>
              <a:rPr lang="en-US" u="sng" dirty="0"/>
              <a:t>local and segmented with near-universal participation</a:t>
            </a:r>
            <a:r>
              <a:rPr lang="en-US" dirty="0"/>
              <a:t> </a:t>
            </a:r>
          </a:p>
          <a:p>
            <a:r>
              <a:rPr lang="en-US" dirty="0"/>
              <a:t>Countries in Latin America used to have </a:t>
            </a:r>
            <a:r>
              <a:rPr lang="en-US" u="sng" dirty="0"/>
              <a:t>universal banking in urban areas and informal financial arrangements in rural areas</a:t>
            </a:r>
            <a:r>
              <a:rPr lang="en-US" dirty="0"/>
              <a:t>. </a:t>
            </a:r>
          </a:p>
          <a:p>
            <a:r>
              <a:rPr lang="en-US" dirty="0"/>
              <a:t>However, all these diverse models of banking which were unique to their environments are now being replaced by a homogeneous system as a result of </a:t>
            </a:r>
            <a:r>
              <a:rPr lang="en-US" u="sng" dirty="0"/>
              <a:t>financial globalization </a:t>
            </a:r>
            <a:r>
              <a:rPr lang="en-US" dirty="0"/>
              <a:t>that caters to the upscale segment.</a:t>
            </a:r>
          </a:p>
        </p:txBody>
      </p:sp>
    </p:spTree>
    <p:extLst>
      <p:ext uri="{BB962C8B-B14F-4D97-AF65-F5344CB8AC3E}">
        <p14:creationId xmlns:p14="http://schemas.microsoft.com/office/powerpoint/2010/main" val="391043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05" y="867507"/>
            <a:ext cx="10515600" cy="4351338"/>
          </a:xfrm>
        </p:spPr>
        <p:txBody>
          <a:bodyPr>
            <a:normAutofit fontScale="92500" lnSpcReduction="10000"/>
          </a:bodyPr>
          <a:lstStyle/>
          <a:p>
            <a:r>
              <a:rPr lang="en-US" dirty="0"/>
              <a:t>As financial institutions focus on attracting desirable upscale customers by offering them low or zero fees for service, the poor customers are left with costly and limited services. </a:t>
            </a:r>
          </a:p>
          <a:p>
            <a:r>
              <a:rPr lang="en-US" dirty="0"/>
              <a:t>Furthermore, the cross-subsidies between elite customers and other customers which allowed banks to offer small but similar financial services are being eliminated. Because banks now compete globally for elite customers, they no longer offer subsidies to lower-balance or riskier clientele. </a:t>
            </a:r>
          </a:p>
          <a:p>
            <a:r>
              <a:rPr lang="en-US" dirty="0"/>
              <a:t>The end result of all these transitions is a larger number of households becoming unbanked (“those who are unable to establish or maintain bank accounts” (</a:t>
            </a:r>
            <a:r>
              <a:rPr lang="en-US" dirty="0" err="1"/>
              <a:t>Dymski</a:t>
            </a:r>
            <a:r>
              <a:rPr lang="en-US" dirty="0"/>
              <a:t>, 2005, p. 125) and an ever clearer division between the financially included and the financially excluded.</a:t>
            </a:r>
          </a:p>
        </p:txBody>
      </p:sp>
    </p:spTree>
    <p:extLst>
      <p:ext uri="{BB962C8B-B14F-4D97-AF65-F5344CB8AC3E}">
        <p14:creationId xmlns:p14="http://schemas.microsoft.com/office/powerpoint/2010/main" val="202058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1643"/>
          </a:xfrm>
        </p:spPr>
        <p:txBody>
          <a:bodyPr>
            <a:normAutofit/>
          </a:bodyPr>
          <a:lstStyle/>
          <a:p>
            <a:r>
              <a:rPr lang="en-US" sz="2800" b="1" dirty="0"/>
              <a:t>Financial exclusion in Europe</a:t>
            </a:r>
          </a:p>
        </p:txBody>
      </p:sp>
      <p:sp>
        <p:nvSpPr>
          <p:cNvPr id="3" name="Content Placeholder 2"/>
          <p:cNvSpPr>
            <a:spLocks noGrp="1"/>
          </p:cNvSpPr>
          <p:nvPr>
            <p:ph idx="1"/>
          </p:nvPr>
        </p:nvSpPr>
        <p:spPr>
          <a:xfrm>
            <a:off x="69456" y="1027688"/>
            <a:ext cx="10515600" cy="5230195"/>
          </a:xfrm>
        </p:spPr>
        <p:txBody>
          <a:bodyPr>
            <a:normAutofit/>
          </a:bodyPr>
          <a:lstStyle/>
          <a:p>
            <a:r>
              <a:rPr lang="en-US" sz="2400" dirty="0" err="1"/>
              <a:t>Carbo</a:t>
            </a:r>
            <a:r>
              <a:rPr lang="en-US" sz="2400" dirty="0"/>
              <a:t> et al. (2007) indicate, </a:t>
            </a:r>
          </a:p>
          <a:p>
            <a:r>
              <a:rPr lang="en-US" sz="2400" dirty="0"/>
              <a:t>the widespread liberalization of the financial industry has drastically increased  “intensification of bank competition” </a:t>
            </a:r>
          </a:p>
          <a:p>
            <a:r>
              <a:rPr lang="en-US" sz="2400" dirty="0"/>
              <a:t>Liberalization policy has deregulated the banking and financial market, which create benefits to rich class</a:t>
            </a:r>
          </a:p>
          <a:p>
            <a:r>
              <a:rPr lang="en-US" sz="2400" dirty="0"/>
              <a:t>That challenged the standard of justice in financial practices</a:t>
            </a:r>
          </a:p>
          <a:p>
            <a:r>
              <a:rPr lang="en-US" sz="2400" dirty="0" err="1"/>
              <a:t>Carbo</a:t>
            </a:r>
            <a:r>
              <a:rPr lang="en-US" sz="2400" dirty="0"/>
              <a:t> et al. (2007) observed that financial exclusion is “invariable experienced by the poorer members of society” even though they are in developed countries. </a:t>
            </a:r>
          </a:p>
          <a:p>
            <a:r>
              <a:rPr lang="en-US" sz="2400" dirty="0">
                <a:highlight>
                  <a:srgbClr val="FFFF00"/>
                </a:highlight>
              </a:rPr>
              <a:t>The percentage of the adult population, in Europe, who do not have bank accounting, for example is stunning: 22.4 percent in Italy, 17.9 percent in Greece, 16.8 percent in Ireland, 16.7 percent in Portugal, 13.5 percent in Austria and 10.5 percent in the UK. Between 14% and 18% in the Czech Republic, Ireland, Latvia, Lithuania, Poland and Slovakia</a:t>
            </a:r>
          </a:p>
        </p:txBody>
      </p:sp>
    </p:spTree>
    <p:extLst>
      <p:ext uri="{BB962C8B-B14F-4D97-AF65-F5344CB8AC3E}">
        <p14:creationId xmlns:p14="http://schemas.microsoft.com/office/powerpoint/2010/main" val="3075527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4999"/>
          </a:xfrm>
        </p:spPr>
        <p:txBody>
          <a:bodyPr>
            <a:normAutofit/>
          </a:bodyPr>
          <a:lstStyle/>
          <a:p>
            <a:r>
              <a:rPr lang="en-US" sz="2800" b="1" dirty="0"/>
              <a:t>Consequences of financial exclusion</a:t>
            </a:r>
          </a:p>
        </p:txBody>
      </p:sp>
      <p:sp>
        <p:nvSpPr>
          <p:cNvPr id="3" name="Content Placeholder 2"/>
          <p:cNvSpPr>
            <a:spLocks noGrp="1"/>
          </p:cNvSpPr>
          <p:nvPr>
            <p:ph idx="1"/>
          </p:nvPr>
        </p:nvSpPr>
        <p:spPr>
          <a:xfrm>
            <a:off x="28996" y="979136"/>
            <a:ext cx="10515600" cy="5205919"/>
          </a:xfrm>
        </p:spPr>
        <p:txBody>
          <a:bodyPr>
            <a:normAutofit/>
          </a:bodyPr>
          <a:lstStyle/>
          <a:p>
            <a:r>
              <a:rPr lang="en-US" sz="2400" dirty="0"/>
              <a:t>The lack of access or not having a bank account makes it difficult for the poor </a:t>
            </a:r>
          </a:p>
          <a:p>
            <a:pPr lvl="1"/>
            <a:r>
              <a:rPr lang="en-US" dirty="0"/>
              <a:t>to receive income and to make payment, </a:t>
            </a:r>
          </a:p>
          <a:p>
            <a:pPr lvl="1"/>
            <a:r>
              <a:rPr lang="en-US" dirty="0"/>
              <a:t>to receive credit that they really need to help them navigate the financial crises</a:t>
            </a:r>
          </a:p>
          <a:p>
            <a:pPr lvl="1"/>
            <a:r>
              <a:rPr lang="en-US" dirty="0"/>
              <a:t>It also reduces saving habits, financial literacy and management skills</a:t>
            </a:r>
          </a:p>
          <a:p>
            <a:r>
              <a:rPr lang="en-US" sz="2400" dirty="0"/>
              <a:t>As a result, the poor resort to alternatives to the traditional financial institutions such as </a:t>
            </a:r>
          </a:p>
          <a:p>
            <a:pPr lvl="1"/>
            <a:r>
              <a:rPr lang="en-US" dirty="0"/>
              <a:t>money-lenders </a:t>
            </a:r>
          </a:p>
          <a:p>
            <a:pPr lvl="1"/>
            <a:r>
              <a:rPr lang="en-US" dirty="0"/>
              <a:t>payday loans</a:t>
            </a:r>
          </a:p>
          <a:p>
            <a:pPr lvl="1"/>
            <a:r>
              <a:rPr lang="en-US" dirty="0"/>
              <a:t>pawnshops that charge very high rates. </a:t>
            </a:r>
          </a:p>
          <a:p>
            <a:pPr lvl="1"/>
            <a:r>
              <a:rPr lang="en-US" dirty="0"/>
              <a:t>inability to obtain insurance coverage. </a:t>
            </a:r>
          </a:p>
        </p:txBody>
      </p:sp>
    </p:spTree>
    <p:extLst>
      <p:ext uri="{BB962C8B-B14F-4D97-AF65-F5344CB8AC3E}">
        <p14:creationId xmlns:p14="http://schemas.microsoft.com/office/powerpoint/2010/main" val="1025380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TotalTime>
  <Words>1073</Words>
  <Application>Microsoft Office PowerPoint</Application>
  <PresentationFormat>Widescreen</PresentationFormat>
  <Paragraphs>76</Paragraphs>
  <Slides>12</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Financial Exclusion of Poor</vt:lpstr>
      <vt:lpstr>Introduction</vt:lpstr>
      <vt:lpstr>Some excluded groups from the financial market</vt:lpstr>
      <vt:lpstr>Financial exclusion</vt:lpstr>
      <vt:lpstr>Forms of financial exclusion  </vt:lpstr>
      <vt:lpstr>Financial inclusion/exclusion in the global context</vt:lpstr>
      <vt:lpstr>PowerPoint Presentation</vt:lpstr>
      <vt:lpstr>Financial exclusion in Europe</vt:lpstr>
      <vt:lpstr>Consequences of financial exclusion</vt:lpstr>
      <vt:lpstr>Different approaches to combat the problem of financial exclusion </vt:lpstr>
      <vt:lpstr>Assignment 01</vt:lpstr>
      <vt:lpstr>Assignment 01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exclusion of poor</dc:title>
  <dc:creator>ASUS</dc:creator>
  <cp:lastModifiedBy>Susantha Kumara Rasnayaka Mudiyanselage</cp:lastModifiedBy>
  <cp:revision>35</cp:revision>
  <dcterms:created xsi:type="dcterms:W3CDTF">2022-03-23T05:19:04Z</dcterms:created>
  <dcterms:modified xsi:type="dcterms:W3CDTF">2023-04-13T07:37:35Z</dcterms:modified>
</cp:coreProperties>
</file>