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82"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C9F6F2-5E57-4AC5-9E60-117006BA0071}"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977120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9F6F2-5E57-4AC5-9E60-117006BA0071}"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412398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9F6F2-5E57-4AC5-9E60-117006BA0071}"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27216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9F6F2-5E57-4AC5-9E60-117006BA0071}"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34154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C9F6F2-5E57-4AC5-9E60-117006BA0071}"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99089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C9F6F2-5E57-4AC5-9E60-117006BA0071}"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2238491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C9F6F2-5E57-4AC5-9E60-117006BA0071}"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73243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C9F6F2-5E57-4AC5-9E60-117006BA0071}"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9761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9F6F2-5E57-4AC5-9E60-117006BA0071}"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93010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C9F6F2-5E57-4AC5-9E60-117006BA0071}"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25463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C9F6F2-5E57-4AC5-9E60-117006BA0071}"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7095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9F6F2-5E57-4AC5-9E60-117006BA0071}" type="datetimeFigureOut">
              <a:rPr lang="en-US" smtClean="0"/>
              <a:t>4/20/2023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9D7EA-AF5A-4539-B4C5-869AF3C68CC8}" type="slidenum">
              <a:rPr lang="en-US" smtClean="0"/>
              <a:t>‹#›</a:t>
            </a:fld>
            <a:endParaRPr lang="en-US"/>
          </a:p>
        </p:txBody>
      </p:sp>
    </p:spTree>
    <p:extLst>
      <p:ext uri="{BB962C8B-B14F-4D97-AF65-F5344CB8AC3E}">
        <p14:creationId xmlns:p14="http://schemas.microsoft.com/office/powerpoint/2010/main" val="3162802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36" name="Rectangle 103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EaSI Technical Assistance for Microfinance entering a new phase | European  Microfinance Network">
            <a:extLst>
              <a:ext uri="{FF2B5EF4-FFF2-40B4-BE49-F238E27FC236}">
                <a16:creationId xmlns:a16="http://schemas.microsoft.com/office/drawing/2014/main" id="{95280F9A-0DD2-4C02-7E10-40B7D9BAB28C}"/>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4341" r="2769" b="-1"/>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2"/>
            <a:ext cx="9144000" cy="2900518"/>
          </a:xfrm>
        </p:spPr>
        <p:txBody>
          <a:bodyPr>
            <a:normAutofit/>
          </a:bodyPr>
          <a:lstStyle/>
          <a:p>
            <a:r>
              <a:rPr lang="en-US" b="1" dirty="0">
                <a:solidFill>
                  <a:srgbClr val="FFFFFF"/>
                </a:solidFill>
              </a:rPr>
              <a:t>Microfinance as Anti-Poverty Tool</a:t>
            </a:r>
          </a:p>
        </p:txBody>
      </p:sp>
      <p:sp>
        <p:nvSpPr>
          <p:cNvPr id="3" name="Subtitle 2"/>
          <p:cNvSpPr>
            <a:spLocks noGrp="1"/>
          </p:cNvSpPr>
          <p:nvPr>
            <p:ph type="subTitle" idx="1"/>
          </p:nvPr>
        </p:nvSpPr>
        <p:spPr>
          <a:xfrm>
            <a:off x="1524000" y="4159404"/>
            <a:ext cx="9144000" cy="1098395"/>
          </a:xfrm>
        </p:spPr>
        <p:txBody>
          <a:bodyPr>
            <a:normAutofit/>
          </a:bodyPr>
          <a:lstStyle/>
          <a:p>
            <a:r>
              <a:rPr lang="en-US">
                <a:solidFill>
                  <a:srgbClr val="FFFFFF"/>
                </a:solidFill>
              </a:rPr>
              <a:t>Lecture 9</a:t>
            </a:r>
          </a:p>
        </p:txBody>
      </p:sp>
    </p:spTree>
    <p:extLst>
      <p:ext uri="{BB962C8B-B14F-4D97-AF65-F5344CB8AC3E}">
        <p14:creationId xmlns:p14="http://schemas.microsoft.com/office/powerpoint/2010/main" val="242834318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0" name="Rectangle 205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1" y="365126"/>
            <a:ext cx="5251316" cy="636824"/>
          </a:xfrm>
        </p:spPr>
        <p:txBody>
          <a:bodyPr>
            <a:normAutofit fontScale="90000"/>
          </a:bodyPr>
          <a:lstStyle/>
          <a:p>
            <a:r>
              <a:rPr lang="en-US" dirty="0"/>
              <a:t>Introduction</a:t>
            </a:r>
          </a:p>
        </p:txBody>
      </p:sp>
      <p:sp>
        <p:nvSpPr>
          <p:cNvPr id="3" name="Content Placeholder 2"/>
          <p:cNvSpPr>
            <a:spLocks noGrp="1"/>
          </p:cNvSpPr>
          <p:nvPr>
            <p:ph idx="1"/>
          </p:nvPr>
        </p:nvSpPr>
        <p:spPr>
          <a:xfrm>
            <a:off x="330740" y="1167320"/>
            <a:ext cx="6128426" cy="5009644"/>
          </a:xfrm>
        </p:spPr>
        <p:txBody>
          <a:bodyPr>
            <a:normAutofit/>
          </a:bodyPr>
          <a:lstStyle/>
          <a:p>
            <a:r>
              <a:rPr lang="en-US" sz="2000" dirty="0"/>
              <a:t>The word “microcredit” was not existent before the seventies. But now it has turn out to be a buzzword among development practitioners. </a:t>
            </a:r>
          </a:p>
          <a:p>
            <a:r>
              <a:rPr lang="en-US" sz="2000" dirty="0"/>
              <a:t>Professor Mohammad </a:t>
            </a:r>
            <a:r>
              <a:rPr lang="en-US" sz="2000" dirty="0" err="1"/>
              <a:t>Yunus</a:t>
            </a:r>
            <a:r>
              <a:rPr lang="en-US" sz="2000" dirty="0"/>
              <a:t>, the founder of Grameen Bank in Bangladesh and the originator of the concept of microfinance, believes that 5% of Grameen Bank’s clients exit poverty each year. </a:t>
            </a:r>
          </a:p>
          <a:p>
            <a:r>
              <a:rPr lang="en-US" sz="2000" dirty="0"/>
              <a:t>However, there are surprisingly few credible estimates of the extent to which microcredit actually reduces poverty</a:t>
            </a:r>
          </a:p>
          <a:p>
            <a:r>
              <a:rPr lang="en-US" sz="2000" dirty="0"/>
              <a:t>Entrepreneurship is the fundamental basis of the microfinance approach to poverty alleviation. </a:t>
            </a:r>
          </a:p>
          <a:p>
            <a:r>
              <a:rPr lang="en-US" sz="2000" dirty="0"/>
              <a:t>As Bruton et al. (2013: 688) state, ‘market-based solutions such as entrepreneurship offer the best opportunity to create substantial and significantly positive change within poverty settings’. </a:t>
            </a:r>
          </a:p>
        </p:txBody>
      </p:sp>
      <p:pic>
        <p:nvPicPr>
          <p:cNvPr id="2050" name="Picture 2" descr="Self-employment: elephant in the room | Mint">
            <a:extLst>
              <a:ext uri="{FF2B5EF4-FFF2-40B4-BE49-F238E27FC236}">
                <a16:creationId xmlns:a16="http://schemas.microsoft.com/office/drawing/2014/main" id="{8626B927-ED0E-CBF6-85B4-BA0CBC392E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107" r="20855" b="-1"/>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761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3551"/>
          </a:xfrm>
        </p:spPr>
        <p:txBody>
          <a:bodyPr>
            <a:normAutofit/>
          </a:bodyPr>
          <a:lstStyle/>
          <a:p>
            <a:r>
              <a:rPr lang="en-US" sz="2400" b="1"/>
              <a:t>Definitions of Microfinance</a:t>
            </a:r>
            <a:endParaRPr lang="en-US" sz="2400" b="1" dirty="0"/>
          </a:p>
        </p:txBody>
      </p:sp>
      <p:sp>
        <p:nvSpPr>
          <p:cNvPr id="3" name="Content Placeholder 2"/>
          <p:cNvSpPr>
            <a:spLocks noGrp="1"/>
          </p:cNvSpPr>
          <p:nvPr>
            <p:ph idx="1"/>
          </p:nvPr>
        </p:nvSpPr>
        <p:spPr>
          <a:xfrm>
            <a:off x="252046" y="1136826"/>
            <a:ext cx="10515600" cy="5157367"/>
          </a:xfrm>
        </p:spPr>
        <p:txBody>
          <a:bodyPr>
            <a:normAutofit lnSpcReduction="10000"/>
          </a:bodyPr>
          <a:lstStyle/>
          <a:p>
            <a:r>
              <a:rPr lang="en-US" sz="2400" dirty="0"/>
              <a:t>The Journal of Microfinance describes it as what “is arguably the most innovative strategy to address the problems of global poverty” (Woodworth and </a:t>
            </a:r>
            <a:r>
              <a:rPr lang="en-US" sz="2400" dirty="0" err="1"/>
              <a:t>Woller</a:t>
            </a:r>
            <a:r>
              <a:rPr lang="en-US" sz="2400" dirty="0"/>
              <a:t>, 1999). The General Secretary of the United Nations, Kofi Annan, stated in 2002 that </a:t>
            </a:r>
            <a:r>
              <a:rPr lang="en-US" sz="2400" dirty="0">
                <a:highlight>
                  <a:srgbClr val="FFFF00"/>
                </a:highlight>
              </a:rPr>
              <a:t>microcredit is a critical anti-poverty tool and a wise investment in human capital (Annan, 2002).</a:t>
            </a:r>
          </a:p>
          <a:p>
            <a:r>
              <a:rPr lang="en-US" sz="2400" dirty="0"/>
              <a:t>“Microfinance has evolved as an </a:t>
            </a:r>
            <a:r>
              <a:rPr lang="en-US" sz="2400" dirty="0">
                <a:highlight>
                  <a:srgbClr val="FFFF00"/>
                </a:highlight>
              </a:rPr>
              <a:t>economic development approach </a:t>
            </a:r>
            <a:r>
              <a:rPr lang="en-US" sz="2400" dirty="0"/>
              <a:t>intended to benefit low-income women and men. It refers to the </a:t>
            </a:r>
            <a:r>
              <a:rPr lang="en-US" sz="2400" dirty="0">
                <a:highlight>
                  <a:srgbClr val="FFFF00"/>
                </a:highlight>
              </a:rPr>
              <a:t>provision of financial services to low – income clients</a:t>
            </a:r>
            <a:r>
              <a:rPr lang="en-US" sz="2400" dirty="0"/>
              <a:t>, including </a:t>
            </a:r>
            <a:r>
              <a:rPr lang="en-US" sz="2400" dirty="0">
                <a:highlight>
                  <a:srgbClr val="FFFF00"/>
                </a:highlight>
              </a:rPr>
              <a:t>the self-employed</a:t>
            </a:r>
            <a:r>
              <a:rPr lang="en-US" sz="2400" dirty="0"/>
              <a:t>” (</a:t>
            </a:r>
            <a:r>
              <a:rPr lang="en-US" sz="2400" dirty="0" err="1"/>
              <a:t>Ledgerwood</a:t>
            </a:r>
            <a:r>
              <a:rPr lang="en-US" sz="2400" dirty="0"/>
              <a:t>, 2000).</a:t>
            </a:r>
          </a:p>
          <a:p>
            <a:r>
              <a:rPr lang="en-US" sz="2400" dirty="0"/>
              <a:t>It is normally characterized as making </a:t>
            </a:r>
            <a:r>
              <a:rPr lang="en-US" sz="2400" dirty="0">
                <a:highlight>
                  <a:srgbClr val="FFFF00"/>
                </a:highlight>
              </a:rPr>
              <a:t>small loans available directly to small-scale entrepreneurs</a:t>
            </a:r>
            <a:r>
              <a:rPr lang="en-US" sz="2400" dirty="0"/>
              <a:t> to enable them either to establish or to expand micro-enterprises and small businesses. </a:t>
            </a:r>
          </a:p>
          <a:p>
            <a:r>
              <a:rPr lang="en-US" sz="2400" dirty="0"/>
              <a:t>Microcredit is normally applied to target groups that </a:t>
            </a:r>
            <a:r>
              <a:rPr lang="en-US" sz="2400" dirty="0">
                <a:highlight>
                  <a:srgbClr val="FFFF00"/>
                </a:highlight>
              </a:rPr>
              <a:t>would otherwise not qualify for loans from formal institutions</a:t>
            </a:r>
            <a:r>
              <a:rPr lang="en-US" sz="2400" dirty="0"/>
              <a:t>. This includes the majority of those living below the poverty line (Commonwealth Secretariat, 2001).</a:t>
            </a:r>
          </a:p>
        </p:txBody>
      </p:sp>
    </p:spTree>
    <p:extLst>
      <p:ext uri="{BB962C8B-B14F-4D97-AF65-F5344CB8AC3E}">
        <p14:creationId xmlns:p14="http://schemas.microsoft.com/office/powerpoint/2010/main" val="1800115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BDED99-B35B-4FEE-A274-8E8DB6FEEE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02473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des on papers">
            <a:extLst>
              <a:ext uri="{FF2B5EF4-FFF2-40B4-BE49-F238E27FC236}">
                <a16:creationId xmlns:a16="http://schemas.microsoft.com/office/drawing/2014/main" id="{5A2184A2-FA94-DEDC-9B2C-8EBA72FA3444}"/>
              </a:ext>
            </a:extLst>
          </p:cNvPr>
          <p:cNvPicPr>
            <a:picLocks noChangeAspect="1"/>
          </p:cNvPicPr>
          <p:nvPr/>
        </p:nvPicPr>
        <p:blipFill rotWithShape="1">
          <a:blip r:embed="rId2"/>
          <a:srcRect l="30418" r="28470" b="-1"/>
          <a:stretch/>
        </p:blipFill>
        <p:spPr>
          <a:xfrm>
            <a:off x="7968222" y="10"/>
            <a:ext cx="4223778" cy="6857990"/>
          </a:xfrm>
          <a:custGeom>
            <a:avLst/>
            <a:gdLst/>
            <a:ahLst/>
            <a:cxnLst/>
            <a:rect l="l" t="t" r="r" b="b"/>
            <a:pathLst>
              <a:path w="4223778" h="6865951">
                <a:moveTo>
                  <a:pt x="478794" y="0"/>
                </a:moveTo>
                <a:lnTo>
                  <a:pt x="4223778" y="0"/>
                </a:lnTo>
                <a:lnTo>
                  <a:pt x="4223778" y="6865951"/>
                </a:lnTo>
                <a:lnTo>
                  <a:pt x="52221" y="6865951"/>
                </a:lnTo>
                <a:lnTo>
                  <a:pt x="49989" y="6844695"/>
                </a:lnTo>
                <a:cubicBezTo>
                  <a:pt x="46440" y="6810509"/>
                  <a:pt x="42891" y="6776323"/>
                  <a:pt x="41304" y="6765443"/>
                </a:cubicBezTo>
                <a:cubicBezTo>
                  <a:pt x="35681" y="6732842"/>
                  <a:pt x="13533" y="6716945"/>
                  <a:pt x="11182" y="6694817"/>
                </a:cubicBezTo>
                <a:cubicBezTo>
                  <a:pt x="16764" y="6697663"/>
                  <a:pt x="14835" y="6635151"/>
                  <a:pt x="10913" y="6627127"/>
                </a:cubicBezTo>
                <a:cubicBezTo>
                  <a:pt x="19564" y="6579282"/>
                  <a:pt x="-12861" y="6585665"/>
                  <a:pt x="5999" y="6527525"/>
                </a:cubicBezTo>
                <a:cubicBezTo>
                  <a:pt x="12287" y="6468687"/>
                  <a:pt x="19003" y="6409739"/>
                  <a:pt x="7685" y="6346547"/>
                </a:cubicBezTo>
                <a:cubicBezTo>
                  <a:pt x="31149" y="6240430"/>
                  <a:pt x="5895" y="6134229"/>
                  <a:pt x="12535" y="6084924"/>
                </a:cubicBezTo>
                <a:cubicBezTo>
                  <a:pt x="14696" y="6024961"/>
                  <a:pt x="53867" y="6020785"/>
                  <a:pt x="45320" y="5989742"/>
                </a:cubicBezTo>
                <a:cubicBezTo>
                  <a:pt x="41264" y="5940899"/>
                  <a:pt x="43258" y="5932095"/>
                  <a:pt x="40418" y="5889597"/>
                </a:cubicBezTo>
                <a:cubicBezTo>
                  <a:pt x="20860" y="5848611"/>
                  <a:pt x="51187" y="5792775"/>
                  <a:pt x="49796" y="5755774"/>
                </a:cubicBezTo>
                <a:cubicBezTo>
                  <a:pt x="43522" y="5734342"/>
                  <a:pt x="37368" y="5692606"/>
                  <a:pt x="49956" y="5684909"/>
                </a:cubicBezTo>
                <a:cubicBezTo>
                  <a:pt x="52825" y="5660429"/>
                  <a:pt x="62553" y="5623499"/>
                  <a:pt x="67011" y="5608897"/>
                </a:cubicBezTo>
                <a:lnTo>
                  <a:pt x="76701" y="5597290"/>
                </a:lnTo>
                <a:cubicBezTo>
                  <a:pt x="87717" y="5587442"/>
                  <a:pt x="82431" y="5550877"/>
                  <a:pt x="89120" y="5529641"/>
                </a:cubicBezTo>
                <a:cubicBezTo>
                  <a:pt x="69291" y="5496375"/>
                  <a:pt x="118554" y="5526326"/>
                  <a:pt x="94330" y="5470852"/>
                </a:cubicBezTo>
                <a:cubicBezTo>
                  <a:pt x="95483" y="5449506"/>
                  <a:pt x="114690" y="5429653"/>
                  <a:pt x="116139" y="5390946"/>
                </a:cubicBezTo>
                <a:cubicBezTo>
                  <a:pt x="127589" y="5337323"/>
                  <a:pt x="132794" y="5338384"/>
                  <a:pt x="135560" y="5284344"/>
                </a:cubicBezTo>
                <a:cubicBezTo>
                  <a:pt x="143629" y="5226223"/>
                  <a:pt x="148113" y="5192743"/>
                  <a:pt x="158141" y="5143920"/>
                </a:cubicBezTo>
                <a:cubicBezTo>
                  <a:pt x="170128" y="5118849"/>
                  <a:pt x="159838" y="5102006"/>
                  <a:pt x="174950" y="5088188"/>
                </a:cubicBezTo>
                <a:cubicBezTo>
                  <a:pt x="197620" y="5107654"/>
                  <a:pt x="181875" y="4983257"/>
                  <a:pt x="203603" y="5010764"/>
                </a:cubicBezTo>
                <a:lnTo>
                  <a:pt x="258582" y="4919969"/>
                </a:lnTo>
                <a:cubicBezTo>
                  <a:pt x="238838" y="4883087"/>
                  <a:pt x="271098" y="4853332"/>
                  <a:pt x="287910" y="4849612"/>
                </a:cubicBezTo>
                <a:cubicBezTo>
                  <a:pt x="294156" y="4811643"/>
                  <a:pt x="286101" y="4834074"/>
                  <a:pt x="305439" y="4799017"/>
                </a:cubicBezTo>
                <a:cubicBezTo>
                  <a:pt x="322572" y="4758926"/>
                  <a:pt x="352642" y="4705848"/>
                  <a:pt x="373456" y="4667754"/>
                </a:cubicBezTo>
                <a:cubicBezTo>
                  <a:pt x="384080" y="4649919"/>
                  <a:pt x="401158" y="4670663"/>
                  <a:pt x="407944" y="4574050"/>
                </a:cubicBezTo>
                <a:cubicBezTo>
                  <a:pt x="408098" y="4548109"/>
                  <a:pt x="427782" y="4503327"/>
                  <a:pt x="425133" y="4462469"/>
                </a:cubicBezTo>
                <a:lnTo>
                  <a:pt x="433890" y="4364681"/>
                </a:lnTo>
                <a:cubicBezTo>
                  <a:pt x="430018" y="4339230"/>
                  <a:pt x="435361" y="4287915"/>
                  <a:pt x="440691" y="4222147"/>
                </a:cubicBezTo>
                <a:cubicBezTo>
                  <a:pt x="451463" y="4164562"/>
                  <a:pt x="497377" y="4067298"/>
                  <a:pt x="503057" y="3977136"/>
                </a:cubicBezTo>
                <a:cubicBezTo>
                  <a:pt x="519229" y="3939837"/>
                  <a:pt x="472839" y="3875689"/>
                  <a:pt x="507582" y="3776020"/>
                </a:cubicBezTo>
                <a:cubicBezTo>
                  <a:pt x="497716" y="3757477"/>
                  <a:pt x="518006" y="3707185"/>
                  <a:pt x="521577" y="3692206"/>
                </a:cubicBezTo>
                <a:cubicBezTo>
                  <a:pt x="525148" y="3677227"/>
                  <a:pt x="526352" y="3687655"/>
                  <a:pt x="529009" y="3686147"/>
                </a:cubicBezTo>
                <a:cubicBezTo>
                  <a:pt x="531848" y="3650325"/>
                  <a:pt x="545504" y="3563351"/>
                  <a:pt x="551870" y="3514534"/>
                </a:cubicBezTo>
                <a:cubicBezTo>
                  <a:pt x="561331" y="3487751"/>
                  <a:pt x="581973" y="3426419"/>
                  <a:pt x="567205" y="3393248"/>
                </a:cubicBezTo>
                <a:cubicBezTo>
                  <a:pt x="585208" y="3400657"/>
                  <a:pt x="563566" y="3353906"/>
                  <a:pt x="579630" y="3344723"/>
                </a:cubicBezTo>
                <a:cubicBezTo>
                  <a:pt x="592861" y="3339338"/>
                  <a:pt x="589379" y="3323900"/>
                  <a:pt x="592672" y="3310978"/>
                </a:cubicBezTo>
                <a:cubicBezTo>
                  <a:pt x="605351" y="3299735"/>
                  <a:pt x="594296" y="3237176"/>
                  <a:pt x="589270" y="3216655"/>
                </a:cubicBezTo>
                <a:cubicBezTo>
                  <a:pt x="566909" y="3160431"/>
                  <a:pt x="626099" y="3142203"/>
                  <a:pt x="609663" y="3096973"/>
                </a:cubicBezTo>
                <a:cubicBezTo>
                  <a:pt x="609191" y="3084373"/>
                  <a:pt x="615889" y="3033331"/>
                  <a:pt x="618886" y="3023628"/>
                </a:cubicBezTo>
                <a:lnTo>
                  <a:pt x="630425" y="2998646"/>
                </a:lnTo>
                <a:lnTo>
                  <a:pt x="640017" y="2995914"/>
                </a:lnTo>
                <a:lnTo>
                  <a:pt x="643600" y="2978244"/>
                </a:lnTo>
                <a:lnTo>
                  <a:pt x="659520" y="2950805"/>
                </a:lnTo>
                <a:cubicBezTo>
                  <a:pt x="620152" y="2937671"/>
                  <a:pt x="687598" y="2860550"/>
                  <a:pt x="650890" y="2864933"/>
                </a:cubicBezTo>
                <a:cubicBezTo>
                  <a:pt x="663707" y="2817056"/>
                  <a:pt x="662078" y="2779813"/>
                  <a:pt x="640210" y="2741864"/>
                </a:cubicBezTo>
                <a:cubicBezTo>
                  <a:pt x="634452" y="2649732"/>
                  <a:pt x="665268" y="2597914"/>
                  <a:pt x="639387" y="2510931"/>
                </a:cubicBezTo>
                <a:cubicBezTo>
                  <a:pt x="645574" y="2407642"/>
                  <a:pt x="671719" y="2317589"/>
                  <a:pt x="680438" y="2227415"/>
                </a:cubicBezTo>
                <a:cubicBezTo>
                  <a:pt x="664175" y="2189847"/>
                  <a:pt x="704423" y="2141655"/>
                  <a:pt x="688135" y="2054289"/>
                </a:cubicBezTo>
                <a:cubicBezTo>
                  <a:pt x="683239" y="2048201"/>
                  <a:pt x="684029" y="1979567"/>
                  <a:pt x="681480" y="1972202"/>
                </a:cubicBezTo>
                <a:lnTo>
                  <a:pt x="686247" y="1917474"/>
                </a:lnTo>
                <a:lnTo>
                  <a:pt x="679783" y="1862721"/>
                </a:lnTo>
                <a:cubicBezTo>
                  <a:pt x="683677" y="1851209"/>
                  <a:pt x="688980" y="1824057"/>
                  <a:pt x="686639" y="1818227"/>
                </a:cubicBezTo>
                <a:lnTo>
                  <a:pt x="658235" y="1742488"/>
                </a:lnTo>
                <a:cubicBezTo>
                  <a:pt x="645662" y="1715201"/>
                  <a:pt x="661423" y="1719638"/>
                  <a:pt x="636990" y="1638389"/>
                </a:cubicBezTo>
                <a:cubicBezTo>
                  <a:pt x="626351" y="1601441"/>
                  <a:pt x="629414" y="1617134"/>
                  <a:pt x="602059" y="1570807"/>
                </a:cubicBezTo>
                <a:lnTo>
                  <a:pt x="570903" y="1513173"/>
                </a:lnTo>
                <a:cubicBezTo>
                  <a:pt x="570781" y="1503175"/>
                  <a:pt x="550561" y="1468055"/>
                  <a:pt x="550438" y="1458058"/>
                </a:cubicBezTo>
                <a:cubicBezTo>
                  <a:pt x="556848" y="1428101"/>
                  <a:pt x="546263" y="1422712"/>
                  <a:pt x="531416" y="1385478"/>
                </a:cubicBezTo>
                <a:cubicBezTo>
                  <a:pt x="527790" y="1370753"/>
                  <a:pt x="490725" y="1304050"/>
                  <a:pt x="501981" y="1265452"/>
                </a:cubicBezTo>
                <a:cubicBezTo>
                  <a:pt x="501825" y="1234781"/>
                  <a:pt x="490462" y="1187660"/>
                  <a:pt x="487370" y="1141743"/>
                </a:cubicBezTo>
                <a:cubicBezTo>
                  <a:pt x="484278" y="1095826"/>
                  <a:pt x="483852" y="1028118"/>
                  <a:pt x="483427" y="989948"/>
                </a:cubicBezTo>
                <a:cubicBezTo>
                  <a:pt x="483001" y="951779"/>
                  <a:pt x="494678" y="945984"/>
                  <a:pt x="484820" y="912725"/>
                </a:cubicBezTo>
                <a:cubicBezTo>
                  <a:pt x="467566" y="854951"/>
                  <a:pt x="510777" y="860797"/>
                  <a:pt x="475093" y="812798"/>
                </a:cubicBezTo>
                <a:cubicBezTo>
                  <a:pt x="461960" y="787034"/>
                  <a:pt x="498505" y="551948"/>
                  <a:pt x="461972" y="450605"/>
                </a:cubicBezTo>
                <a:cubicBezTo>
                  <a:pt x="470167" y="357604"/>
                  <a:pt x="458694" y="431306"/>
                  <a:pt x="465015" y="372906"/>
                </a:cubicBezTo>
                <a:cubicBezTo>
                  <a:pt x="503427" y="364177"/>
                  <a:pt x="489736" y="290341"/>
                  <a:pt x="490377" y="246134"/>
                </a:cubicBezTo>
                <a:cubicBezTo>
                  <a:pt x="491019" y="201927"/>
                  <a:pt x="449725" y="138160"/>
                  <a:pt x="468864" y="107666"/>
                </a:cubicBezTo>
                <a:cubicBezTo>
                  <a:pt x="468282" y="89794"/>
                  <a:pt x="477749" y="76947"/>
                  <a:pt x="477167" y="59075"/>
                </a:cubicBezTo>
                <a:lnTo>
                  <a:pt x="472992" y="14560"/>
                </a:lnTo>
                <a:close/>
              </a:path>
            </a:pathLst>
          </a:custGeom>
        </p:spPr>
      </p:pic>
      <p:sp>
        <p:nvSpPr>
          <p:cNvPr id="2" name="Title 1"/>
          <p:cNvSpPr>
            <a:spLocks noGrp="1"/>
          </p:cNvSpPr>
          <p:nvPr>
            <p:ph type="title"/>
          </p:nvPr>
        </p:nvSpPr>
        <p:spPr>
          <a:xfrm>
            <a:off x="4794634" y="155643"/>
            <a:ext cx="6831188" cy="538264"/>
          </a:xfrm>
        </p:spPr>
        <p:txBody>
          <a:bodyPr>
            <a:normAutofit fontScale="90000"/>
          </a:bodyPr>
          <a:lstStyle/>
          <a:p>
            <a:r>
              <a:rPr lang="en-US" b="1" dirty="0"/>
              <a:t>Characteristics of microfinance</a:t>
            </a:r>
          </a:p>
        </p:txBody>
      </p:sp>
      <p:sp>
        <p:nvSpPr>
          <p:cNvPr id="3" name="Content Placeholder 2"/>
          <p:cNvSpPr>
            <a:spLocks noGrp="1"/>
          </p:cNvSpPr>
          <p:nvPr>
            <p:ph idx="1"/>
          </p:nvPr>
        </p:nvSpPr>
        <p:spPr>
          <a:xfrm>
            <a:off x="175098" y="573932"/>
            <a:ext cx="7400332" cy="6284067"/>
          </a:xfrm>
        </p:spPr>
        <p:txBody>
          <a:bodyPr>
            <a:noAutofit/>
          </a:bodyPr>
          <a:lstStyle/>
          <a:p>
            <a:r>
              <a:rPr lang="en-US" sz="2000" dirty="0"/>
              <a:t>Small amounts of loans and savings</a:t>
            </a:r>
          </a:p>
          <a:p>
            <a:r>
              <a:rPr lang="en-US" sz="2000" dirty="0"/>
              <a:t>Short- terms loan </a:t>
            </a:r>
          </a:p>
          <a:p>
            <a:r>
              <a:rPr lang="en-US" sz="2000" dirty="0"/>
              <a:t>Payment schedules attribute frequent installments (or frequent deposits)</a:t>
            </a:r>
          </a:p>
          <a:p>
            <a:r>
              <a:rPr lang="en-US" sz="2000" dirty="0"/>
              <a:t>Installments made up of both principal and interest, which is remunerated over the course of time.</a:t>
            </a:r>
          </a:p>
          <a:p>
            <a:r>
              <a:rPr lang="en-US" sz="2000" dirty="0"/>
              <a:t>Higher interest rates on credit -</a:t>
            </a:r>
            <a:r>
              <a:rPr lang="en-US" sz="2000" b="0" i="0" dirty="0">
                <a:effectLst/>
              </a:rPr>
              <a:t> MFIs in the Asia-Pacific region charge rates ranging from 30 to 70% a year.</a:t>
            </a:r>
            <a:endParaRPr lang="en-US" sz="2000" dirty="0"/>
          </a:p>
          <a:p>
            <a:r>
              <a:rPr lang="en-US" sz="2000" dirty="0"/>
              <a:t>Easy entrance to the microfinance</a:t>
            </a:r>
          </a:p>
          <a:p>
            <a:r>
              <a:rPr lang="en-US" sz="2000" dirty="0"/>
              <a:t>Application procedures are simple</a:t>
            </a:r>
          </a:p>
          <a:p>
            <a:r>
              <a:rPr lang="en-US" sz="2000" dirty="0"/>
              <a:t>Short processing periods (between the completion of the application and the disbursements of the loan).</a:t>
            </a:r>
          </a:p>
          <a:p>
            <a:r>
              <a:rPr lang="en-US" sz="2000" dirty="0"/>
              <a:t>The clients who pay on time become eligible for repeat loans with higher amounts.</a:t>
            </a:r>
          </a:p>
          <a:p>
            <a:r>
              <a:rPr lang="en-US" sz="2000" dirty="0"/>
              <a:t>The use of tapered interest rates (decreasing interest rates over several loan cycles) as an incentive to repay on time. </a:t>
            </a:r>
          </a:p>
          <a:p>
            <a:r>
              <a:rPr lang="en-US" sz="2000" dirty="0"/>
              <a:t>No collateral (surety, guarantee) is required contrary to formal banking practices. </a:t>
            </a:r>
          </a:p>
        </p:txBody>
      </p:sp>
    </p:spTree>
    <p:extLst>
      <p:ext uri="{BB962C8B-B14F-4D97-AF65-F5344CB8AC3E}">
        <p14:creationId xmlns:p14="http://schemas.microsoft.com/office/powerpoint/2010/main" val="242691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3551"/>
          </a:xfrm>
        </p:spPr>
        <p:txBody>
          <a:bodyPr>
            <a:normAutofit/>
          </a:bodyPr>
          <a:lstStyle/>
          <a:p>
            <a:r>
              <a:rPr lang="en-US" sz="2800" b="1" dirty="0"/>
              <a:t>The impacts of microfinance</a:t>
            </a:r>
          </a:p>
        </p:txBody>
      </p:sp>
      <p:sp>
        <p:nvSpPr>
          <p:cNvPr id="3" name="Content Placeholder 2"/>
          <p:cNvSpPr>
            <a:spLocks noGrp="1"/>
          </p:cNvSpPr>
          <p:nvPr>
            <p:ph idx="1"/>
          </p:nvPr>
        </p:nvSpPr>
        <p:spPr>
          <a:xfrm>
            <a:off x="0" y="1027689"/>
            <a:ext cx="10515600" cy="5133090"/>
          </a:xfrm>
        </p:spPr>
        <p:txBody>
          <a:bodyPr>
            <a:normAutofit/>
          </a:bodyPr>
          <a:lstStyle/>
          <a:p>
            <a:r>
              <a:rPr lang="en-US" sz="2400" dirty="0"/>
              <a:t>David </a:t>
            </a:r>
            <a:r>
              <a:rPr lang="en-US" sz="2400" dirty="0" err="1"/>
              <a:t>Hulme</a:t>
            </a:r>
            <a:r>
              <a:rPr lang="en-US" sz="2400" dirty="0"/>
              <a:t> and Paul Mosley (1996). Poor households do not benefit from microfinance; it is only non-poor borrowers (with incomes above poverty lines) who can do well with microfinance and enjoy sizable positive impacts </a:t>
            </a:r>
          </a:p>
          <a:p>
            <a:r>
              <a:rPr lang="en-US" sz="2400" dirty="0"/>
              <a:t>More troubling is the finding that a vast majority of those with starting incomes below the poverty line actually ended up with less incremental income after getting micro-loans, as compared to a control group which did not get such loans</a:t>
            </a:r>
          </a:p>
          <a:p>
            <a:r>
              <a:rPr lang="en-US" sz="2400" dirty="0"/>
              <a:t>Credit is only one factor in the generation of income or output. There are other complementary factors, crucial for making credit more productive. Among them, the most important is recipient’s entrepreneurial skills. </a:t>
            </a:r>
          </a:p>
          <a:p>
            <a:r>
              <a:rPr lang="en-US" sz="2400" dirty="0"/>
              <a:t>Banerjee et al (2007) say, most poor people do not have the basic </a:t>
            </a:r>
            <a:r>
              <a:rPr lang="en-US" sz="2400" dirty="0">
                <a:highlight>
                  <a:srgbClr val="FFFF00"/>
                </a:highlight>
              </a:rPr>
              <a:t>education or experience to understand and manage even low-level business activities</a:t>
            </a:r>
            <a:r>
              <a:rPr lang="en-US" sz="2400" dirty="0"/>
              <a:t>. They are </a:t>
            </a:r>
            <a:r>
              <a:rPr lang="en-US" sz="2400" dirty="0">
                <a:highlight>
                  <a:srgbClr val="FFFF00"/>
                </a:highlight>
              </a:rPr>
              <a:t>mostly risk-averse</a:t>
            </a:r>
            <a:r>
              <a:rPr lang="en-US" sz="2400" dirty="0"/>
              <a:t>, often fearful of losing whatever little they have, and struggling to survive</a:t>
            </a:r>
          </a:p>
        </p:txBody>
      </p:sp>
    </p:spTree>
    <p:extLst>
      <p:ext uri="{BB962C8B-B14F-4D97-AF65-F5344CB8AC3E}">
        <p14:creationId xmlns:p14="http://schemas.microsoft.com/office/powerpoint/2010/main" val="293747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Criticisms to microfinance</a:t>
            </a:r>
          </a:p>
        </p:txBody>
      </p:sp>
      <p:sp>
        <p:nvSpPr>
          <p:cNvPr id="3" name="Content Placeholder 2"/>
          <p:cNvSpPr>
            <a:spLocks noGrp="1"/>
          </p:cNvSpPr>
          <p:nvPr>
            <p:ph idx="1"/>
          </p:nvPr>
        </p:nvSpPr>
        <p:spPr>
          <a:xfrm>
            <a:off x="225694" y="1546346"/>
            <a:ext cx="10515600" cy="4351338"/>
          </a:xfrm>
        </p:spPr>
        <p:txBody>
          <a:bodyPr/>
          <a:lstStyle/>
          <a:p>
            <a:r>
              <a:rPr lang="en-US" dirty="0"/>
              <a:t>Microfinance led to increasing levels of indebtedness among already impoverished communities and exacerbated economic, social and environmental vulnerabilities</a:t>
            </a:r>
          </a:p>
          <a:p>
            <a:r>
              <a:rPr lang="en-US" dirty="0"/>
              <a:t>Inability to repay loans eroded the assets of the communities and led to poor health outcomes while undermining household relations and social capital</a:t>
            </a:r>
          </a:p>
          <a:p>
            <a:r>
              <a:rPr lang="en-US" dirty="0"/>
              <a:t>People mostly use credit for consumption purposes not investments</a:t>
            </a:r>
          </a:p>
          <a:p>
            <a:endParaRPr lang="en-US" dirty="0"/>
          </a:p>
        </p:txBody>
      </p:sp>
    </p:spTree>
    <p:extLst>
      <p:ext uri="{BB962C8B-B14F-4D97-AF65-F5344CB8AC3E}">
        <p14:creationId xmlns:p14="http://schemas.microsoft.com/office/powerpoint/2010/main" val="392109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Vijay Mahajan (2005), a social entrepreneur “Microcredit is a necessary but not a sufficient condition for micro-enterprise promotion. </a:t>
            </a:r>
          </a:p>
        </p:txBody>
      </p:sp>
      <p:sp>
        <p:nvSpPr>
          <p:cNvPr id="3" name="Content Placeholder 2"/>
          <p:cNvSpPr>
            <a:spLocks noGrp="1"/>
          </p:cNvSpPr>
          <p:nvPr>
            <p:ph idx="1"/>
          </p:nvPr>
        </p:nvSpPr>
        <p:spPr/>
        <p:txBody>
          <a:bodyPr>
            <a:normAutofit/>
          </a:bodyPr>
          <a:lstStyle/>
          <a:p>
            <a:r>
              <a:rPr lang="en-US" dirty="0"/>
              <a:t>Other inputs are required, such as</a:t>
            </a:r>
          </a:p>
          <a:p>
            <a:pPr lvl="1"/>
            <a:r>
              <a:rPr lang="en-US" dirty="0">
                <a:highlight>
                  <a:srgbClr val="FFFF00"/>
                </a:highlight>
              </a:rPr>
              <a:t>identification of livelihood opportunities</a:t>
            </a:r>
          </a:p>
          <a:p>
            <a:pPr lvl="1"/>
            <a:r>
              <a:rPr lang="en-US" dirty="0"/>
              <a:t>selection and motivation of the micro-entrepreneurs</a:t>
            </a:r>
          </a:p>
          <a:p>
            <a:pPr lvl="1"/>
            <a:r>
              <a:rPr lang="en-US" dirty="0"/>
              <a:t>business and technical training</a:t>
            </a:r>
          </a:p>
          <a:p>
            <a:pPr lvl="1"/>
            <a:r>
              <a:rPr lang="en-US" dirty="0"/>
              <a:t>establishing of market linkages for inputs and outputs</a:t>
            </a:r>
          </a:p>
          <a:p>
            <a:pPr lvl="1"/>
            <a:r>
              <a:rPr lang="en-US" dirty="0"/>
              <a:t>common infrastructure and sometimes regulatory approvals. </a:t>
            </a:r>
          </a:p>
          <a:p>
            <a:pPr lvl="1"/>
            <a:r>
              <a:rPr lang="en-US" dirty="0"/>
              <a:t>In the absence of these, micro-credit by itself, works only for a limited familiar set of activities – small farming, livestock rearing and petty trading, and even those where market linkages are in place.”  </a:t>
            </a:r>
          </a:p>
        </p:txBody>
      </p:sp>
    </p:spTree>
    <p:extLst>
      <p:ext uri="{BB962C8B-B14F-4D97-AF65-F5344CB8AC3E}">
        <p14:creationId xmlns:p14="http://schemas.microsoft.com/office/powerpoint/2010/main" val="2921492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756</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Microfinance as Anti-Poverty Tool</vt:lpstr>
      <vt:lpstr>Introduction</vt:lpstr>
      <vt:lpstr>Definitions of Microfinance</vt:lpstr>
      <vt:lpstr>Characteristics of microfinance</vt:lpstr>
      <vt:lpstr>The impacts of microfinance</vt:lpstr>
      <vt:lpstr>Criticisms to microfinance</vt:lpstr>
      <vt:lpstr>Vijay Mahajan (2005), a social entrepreneur “Microcredit is a necessary but not a sufficient condition for micro-enterprise promotion.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Microfinance as a Poverty Reduction Tool</dc:title>
  <dc:creator>ASUS</dc:creator>
  <cp:lastModifiedBy>Susantha Kumara Rasnayaka Mudiyanselage</cp:lastModifiedBy>
  <cp:revision>16</cp:revision>
  <dcterms:created xsi:type="dcterms:W3CDTF">2022-03-30T03:18:14Z</dcterms:created>
  <dcterms:modified xsi:type="dcterms:W3CDTF">2023-04-20T07:56:00Z</dcterms:modified>
</cp:coreProperties>
</file>