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2" r:id="rId5"/>
    <p:sldId id="264" r:id="rId6"/>
    <p:sldId id="266" r:id="rId7"/>
    <p:sldId id="286" r:id="rId8"/>
    <p:sldId id="272" r:id="rId9"/>
    <p:sldId id="284" r:id="rId10"/>
    <p:sldId id="285" r:id="rId11"/>
    <p:sldId id="260" r:id="rId12"/>
    <p:sldId id="261" r:id="rId13"/>
    <p:sldId id="263" r:id="rId14"/>
    <p:sldId id="287" r:id="rId15"/>
    <p:sldId id="265" r:id="rId16"/>
    <p:sldId id="288" r:id="rId17"/>
    <p:sldId id="267" r:id="rId18"/>
    <p:sldId id="268" r:id="rId19"/>
    <p:sldId id="269" r:id="rId20"/>
    <p:sldId id="270" r:id="rId21"/>
    <p:sldId id="271" r:id="rId22"/>
    <p:sldId id="289" r:id="rId23"/>
    <p:sldId id="273" r:id="rId24"/>
    <p:sldId id="275"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Ustohalová" initials="JU" lastIdx="1" clrIdx="0">
    <p:extLst>
      <p:ext uri="{19B8F6BF-5375-455C-9EA6-DF929625EA0E}">
        <p15:presenceInfo xmlns:p15="http://schemas.microsoft.com/office/powerpoint/2012/main" userId="dcccf0b85cb616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9T09:00:17.677" idx="1">
    <p:pos x="2461" y="459"/>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22573-BE94-4644-AA2A-CC0EC0E7FA5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20A03A7-4209-477D-A9FB-03B6D8693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B1F6EC1-FD1B-406A-A743-FC40AE8083DB}"/>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5" name="Zástupný symbol pro zápatí 4">
            <a:extLst>
              <a:ext uri="{FF2B5EF4-FFF2-40B4-BE49-F238E27FC236}">
                <a16:creationId xmlns:a16="http://schemas.microsoft.com/office/drawing/2014/main" id="{C699385B-BD70-467F-8BA3-0575536C0C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B68435-3B3A-47A2-B573-025ED93193CD}"/>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324909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FD8CA-9C9E-40FB-853A-E91C42F5CFC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6B2302B-5743-4660-A979-6AFE30F2309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021B25B-F695-44CF-B77C-E67BAF45CFBB}"/>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5" name="Zástupný symbol pro zápatí 4">
            <a:extLst>
              <a:ext uri="{FF2B5EF4-FFF2-40B4-BE49-F238E27FC236}">
                <a16:creationId xmlns:a16="http://schemas.microsoft.com/office/drawing/2014/main" id="{4C51E070-01DE-4416-9DF1-D0365251E4C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21B1DA6-520A-49F1-A57D-34A31BA5499E}"/>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217638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E893512-8DBE-4F4C-AB73-B305169EEB3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9217561-1B32-4EF4-BC31-DF5077EFBF7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64300E-29A3-4900-971C-4E12547C6C55}"/>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5" name="Zástupný symbol pro zápatí 4">
            <a:extLst>
              <a:ext uri="{FF2B5EF4-FFF2-40B4-BE49-F238E27FC236}">
                <a16:creationId xmlns:a16="http://schemas.microsoft.com/office/drawing/2014/main" id="{6DA696CC-611B-429E-AFA2-16AE0FB7DBE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E8E783-7C74-4D26-B64D-D2A93C3A05B7}"/>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300714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3E29C-5EF1-416E-9D18-18FB47DDD24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6C94D39-CB97-41E2-A084-8CE0DAC1CD0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AA0DDB-02C2-406E-A92C-508CD162FCD6}"/>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5" name="Zástupný symbol pro zápatí 4">
            <a:extLst>
              <a:ext uri="{FF2B5EF4-FFF2-40B4-BE49-F238E27FC236}">
                <a16:creationId xmlns:a16="http://schemas.microsoft.com/office/drawing/2014/main" id="{071C555A-8AA3-4346-AA05-611A5DC01B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4207C5-2F9A-493F-B7FE-FF8F049A2DBF}"/>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84099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E62E6E-810D-4DC3-AEAF-F56165D3FD6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0011C29-E8FB-453E-977A-3F70FA828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D0CF5C5-CFAF-49BC-879A-1B8A37CF39A7}"/>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5" name="Zástupný symbol pro zápatí 4">
            <a:extLst>
              <a:ext uri="{FF2B5EF4-FFF2-40B4-BE49-F238E27FC236}">
                <a16:creationId xmlns:a16="http://schemas.microsoft.com/office/drawing/2014/main" id="{31928240-7901-4B98-882B-0824C21E3D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33858A9-2235-43CE-AF66-3AFED56F9F66}"/>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253292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3A68A1-EF4B-44B8-87E5-370B45FDB45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C8D563F-823D-4B62-9387-DC2E3E05E79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DCC51B5-CA39-4E6D-AFCD-BD904EAA120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9C709E4-B0DF-4A97-AEAD-FAD4AE16A03E}"/>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6" name="Zástupný symbol pro zápatí 5">
            <a:extLst>
              <a:ext uri="{FF2B5EF4-FFF2-40B4-BE49-F238E27FC236}">
                <a16:creationId xmlns:a16="http://schemas.microsoft.com/office/drawing/2014/main" id="{C2F8AE5F-AC55-4EDE-B6B3-31FDF44B73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A647FE1-1993-47C4-A75C-C374EF73BC46}"/>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165569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0F2B6-2B58-4DAA-BBB2-AE1EBD52A78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E8BA50C-E808-4E3C-8AE7-4AE29A818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8C0F03F-6171-48D3-BAD1-33546DD4900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1A676C7-648E-47FF-85CC-6FCC47FA8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67B3695-02EE-439E-9E8D-BB1CA6E0F4E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CF9957C-76F3-4C88-9D08-37BF45177D8E}"/>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8" name="Zástupný symbol pro zápatí 7">
            <a:extLst>
              <a:ext uri="{FF2B5EF4-FFF2-40B4-BE49-F238E27FC236}">
                <a16:creationId xmlns:a16="http://schemas.microsoft.com/office/drawing/2014/main" id="{9B8C1FDD-21F6-40EA-9B1F-67745F75ABD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F1D72B7-2798-40AB-BBFA-5FBCAD97DA1A}"/>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48323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DA6CD9-2B82-4F05-9A88-C434AC1A5F2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2CE22CE-107B-4593-B151-5DDBF9984FD0}"/>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4" name="Zástupný symbol pro zápatí 3">
            <a:extLst>
              <a:ext uri="{FF2B5EF4-FFF2-40B4-BE49-F238E27FC236}">
                <a16:creationId xmlns:a16="http://schemas.microsoft.com/office/drawing/2014/main" id="{39523744-8BC9-45E4-8098-53C043ACD4B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78B1D0F-4513-4821-A5F7-89761D860D8F}"/>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59132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617B0DF-3EC8-40C4-B5DB-EB353ECF6578}"/>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3" name="Zástupný symbol pro zápatí 2">
            <a:extLst>
              <a:ext uri="{FF2B5EF4-FFF2-40B4-BE49-F238E27FC236}">
                <a16:creationId xmlns:a16="http://schemas.microsoft.com/office/drawing/2014/main" id="{68CFE2C7-2EB5-47AA-AC79-B5175095105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5FFC7F6-833D-442B-8603-62751FEE1F0F}"/>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76554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6C3681-DEFB-4D16-900B-670B37BD325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B33160A-6D82-4491-BEB0-7DF31FE73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BFD793D-3650-4F1E-AA82-D27EA5A55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54F0D79-C3E0-485D-97DA-D07AADE6B6CE}"/>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6" name="Zástupný symbol pro zápatí 5">
            <a:extLst>
              <a:ext uri="{FF2B5EF4-FFF2-40B4-BE49-F238E27FC236}">
                <a16:creationId xmlns:a16="http://schemas.microsoft.com/office/drawing/2014/main" id="{16488336-3C70-467D-B6CA-A879B9FD9E0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A99F19C-409F-42DF-8F78-504E22D8B8A4}"/>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325026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77610B-7F6B-41BB-9B0D-16494B6F81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9F289AF-BD38-484D-A1F2-56D57C32E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B6FDFF0-C7CA-4493-97A2-3EAA3346F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7AC5058-CC1D-4611-924A-ED69D8AEC6B8}"/>
              </a:ext>
            </a:extLst>
          </p:cNvPr>
          <p:cNvSpPr>
            <a:spLocks noGrp="1"/>
          </p:cNvSpPr>
          <p:nvPr>
            <p:ph type="dt" sz="half" idx="10"/>
          </p:nvPr>
        </p:nvSpPr>
        <p:spPr/>
        <p:txBody>
          <a:bodyPr/>
          <a:lstStyle/>
          <a:p>
            <a:fld id="{60C9D543-B925-45C1-8932-0D08FE9EEB8A}" type="datetimeFigureOut">
              <a:rPr lang="cs-CZ" smtClean="0"/>
              <a:t>28.02.2021</a:t>
            </a:fld>
            <a:endParaRPr lang="cs-CZ"/>
          </a:p>
        </p:txBody>
      </p:sp>
      <p:sp>
        <p:nvSpPr>
          <p:cNvPr id="6" name="Zástupný symbol pro zápatí 5">
            <a:extLst>
              <a:ext uri="{FF2B5EF4-FFF2-40B4-BE49-F238E27FC236}">
                <a16:creationId xmlns:a16="http://schemas.microsoft.com/office/drawing/2014/main" id="{1E395636-E20A-4206-92DC-128460A67F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EFB2802-2528-4C13-A7C5-8D021C01446B}"/>
              </a:ext>
            </a:extLst>
          </p:cNvPr>
          <p:cNvSpPr>
            <a:spLocks noGrp="1"/>
          </p:cNvSpPr>
          <p:nvPr>
            <p:ph type="sldNum" sz="quarter" idx="12"/>
          </p:nvPr>
        </p:nvSpPr>
        <p:spPr/>
        <p:txBody>
          <a:bodyPr/>
          <a:lstStyle/>
          <a:p>
            <a:fld id="{278BDC43-480A-48FD-BF1F-16EED4B01859}" type="slidenum">
              <a:rPr lang="cs-CZ" smtClean="0"/>
              <a:t>‹#›</a:t>
            </a:fld>
            <a:endParaRPr lang="cs-CZ"/>
          </a:p>
        </p:txBody>
      </p:sp>
    </p:spTree>
    <p:extLst>
      <p:ext uri="{BB962C8B-B14F-4D97-AF65-F5344CB8AC3E}">
        <p14:creationId xmlns:p14="http://schemas.microsoft.com/office/powerpoint/2010/main" val="76736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152FAB3-4B00-40AD-AF5C-904D2CBCF9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AA8CCFE-3715-4375-B7B3-B698C2C27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6A0042-6B5D-4241-AA07-C37F85CDF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9D543-B925-45C1-8932-0D08FE9EEB8A}" type="datetimeFigureOut">
              <a:rPr lang="cs-CZ" smtClean="0"/>
              <a:t>28.02.2021</a:t>
            </a:fld>
            <a:endParaRPr lang="cs-CZ"/>
          </a:p>
        </p:txBody>
      </p:sp>
      <p:sp>
        <p:nvSpPr>
          <p:cNvPr id="5" name="Zástupný symbol pro zápatí 4">
            <a:extLst>
              <a:ext uri="{FF2B5EF4-FFF2-40B4-BE49-F238E27FC236}">
                <a16:creationId xmlns:a16="http://schemas.microsoft.com/office/drawing/2014/main" id="{6F14BB0D-96DB-4A93-8EE8-23139C072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C2C8FD0-B8D9-49AE-A7B9-5A4444BF3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BDC43-480A-48FD-BF1F-16EED4B01859}" type="slidenum">
              <a:rPr lang="cs-CZ" smtClean="0"/>
              <a:t>‹#›</a:t>
            </a:fld>
            <a:endParaRPr lang="cs-CZ"/>
          </a:p>
        </p:txBody>
      </p:sp>
    </p:spTree>
    <p:extLst>
      <p:ext uri="{BB962C8B-B14F-4D97-AF65-F5344CB8AC3E}">
        <p14:creationId xmlns:p14="http://schemas.microsoft.com/office/powerpoint/2010/main" val="219572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nikn.cz/236662/noc-kdy-zabijeli-jmenem-naroda-obet-vukovaru-a-muka-na-praseci-farme-ovcara/?ref=tem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nikn.cz/197168/stal-se-ze-me-levicak-potkal-jsem-sveho-panaboha-doma-mi-hrozili-znasilnenim-pribehy-cechu-kteri-pomahali-uprchlikum/" TargetMode="External"/><Relationship Id="rId2" Type="http://schemas.openxmlformats.org/officeDocument/2006/relationships/hyperlink" Target="https://denikn.cz/127099/uplacal-jsem-cihly-postavil-dum-pak-vic-prselo-a-dum-spadl-reportaz-z-romske-osad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idnes.cz/zpravy/domaci/zaskolactvi-absence-skola-deti-socialni-davky.A200220_200156_domaci_cern" TargetMode="External"/><Relationship Id="rId2" Type="http://schemas.openxmlformats.org/officeDocument/2006/relationships/hyperlink" Target="https://www.youtube.com/watch?v=F9khiclEy_o" TargetMode="External"/><Relationship Id="rId1" Type="http://schemas.openxmlformats.org/officeDocument/2006/relationships/slideLayout" Target="../slideLayouts/slideLayout2.xml"/><Relationship Id="rId5" Type="http://schemas.openxmlformats.org/officeDocument/2006/relationships/hyperlink" Target="https://www.idnes.cz/zpravy/domaci/vyloucene-lokality-ghetta-bydleni-lide-se-nechteji-stehovat.A191111_113349_domaci_chtl" TargetMode="External"/><Relationship Id="rId4" Type="http://schemas.openxmlformats.org/officeDocument/2006/relationships/hyperlink" Target="https://www.idnes.cz/zpravy/domaci/rotava-bydleni-chudoba-socialne-slabi.A200117_214558_domaci_mama"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denikn.cz/290345/neda-se-tu-zit-napsaly-ucitelky-poslancum-a-prijel-okamura-pribeh-mesta-kde-vyrostli-bratri-capkove-a-ktere-znicil-obchod-s-chudobo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nikn.cz/215847/hral-pokazde-toho-hodneho-s-medovym-hlasem-bata-mel-v-stb-na-starost-protirezimni-mladez/" TargetMode="External"/><Relationship Id="rId2" Type="http://schemas.openxmlformats.org/officeDocument/2006/relationships/hyperlink" Target="https://www.respekt.cz/tydenik/2019/3/tema-dva-zivoty-jana-palach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enikn.cz/240129/o-zfetovane-madone-beznadeji-v-blate-a-toluenu-za-osm-eur-jak-ziji-tisice-lidi-z-ghetta-kteri-nikoho-nezajimaji/?ref=tem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nikn.cz/171864/prodal-auto-aby-mel-na-pomoc-chudym-pribeh-byvaleho-usteckeho-starosty-je-plny-padu-i-nadeje/" TargetMode="External"/><Relationship Id="rId2" Type="http://schemas.openxmlformats.org/officeDocument/2006/relationships/hyperlink" Target="https://denikn.cz/125286/unikatni-vile-hrozi-demolice-v-prachaticich-se-prou-zda-nakopnout-mesto-kulturou-nebo-betonem/" TargetMode="External"/><Relationship Id="rId1" Type="http://schemas.openxmlformats.org/officeDocument/2006/relationships/slideLayout" Target="../slideLayouts/slideLayout2.xml"/><Relationship Id="rId5" Type="http://schemas.openxmlformats.org/officeDocument/2006/relationships/hyperlink" Target="https://denikn.cz/152080/tata-by-me-na-letnou-nepustil-voli-ano-podpora-protestu-roste-i-ve-vlazne-ostrave-nekdy-deli-rodiny/" TargetMode="External"/><Relationship Id="rId4" Type="http://schemas.openxmlformats.org/officeDocument/2006/relationships/hyperlink" Target="https://denikn.cz/160182/tahle-elektrarna-mela-byt-uz-davno-zavrena-chceme-mit-nejakou-budoucnost-rikaji-lide-kteri-blokuji-chvaleti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enikn.cz/240129/o-zfetovane-madone-beznadeji-v-blate-a-toluenu-za-osm-eur-jak-ziji-tisice-lidi-z-ghetta-kteri-nikoho-nezajimaji/?ref=tem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94FAB-AB70-4FD3-B2FD-FD01B9D30A67}"/>
              </a:ext>
            </a:extLst>
          </p:cNvPr>
          <p:cNvSpPr>
            <a:spLocks noGrp="1"/>
          </p:cNvSpPr>
          <p:nvPr>
            <p:ph type="ctrTitle"/>
          </p:nvPr>
        </p:nvSpPr>
        <p:spPr/>
        <p:txBody>
          <a:bodyPr/>
          <a:lstStyle/>
          <a:p>
            <a:r>
              <a:rPr lang="cs-CZ" dirty="0"/>
              <a:t>Reportáž: </a:t>
            </a:r>
            <a:br>
              <a:rPr lang="cs-CZ" dirty="0"/>
            </a:br>
            <a:r>
              <a:rPr lang="cs-CZ" dirty="0"/>
              <a:t>JAK BÝT  PŘI TOM</a:t>
            </a:r>
          </a:p>
        </p:txBody>
      </p:sp>
      <p:sp>
        <p:nvSpPr>
          <p:cNvPr id="3" name="Podnadpis 2">
            <a:extLst>
              <a:ext uri="{FF2B5EF4-FFF2-40B4-BE49-F238E27FC236}">
                <a16:creationId xmlns:a16="http://schemas.microsoft.com/office/drawing/2014/main" id="{F1188ADA-5E58-4C1D-8BEC-1D23E15DE05C}"/>
              </a:ext>
            </a:extLst>
          </p:cNvPr>
          <p:cNvSpPr>
            <a:spLocks noGrp="1"/>
          </p:cNvSpPr>
          <p:nvPr>
            <p:ph type="subTitle" idx="1"/>
          </p:nvPr>
        </p:nvSpPr>
        <p:spPr/>
        <p:txBody>
          <a:bodyPr/>
          <a:lstStyle/>
          <a:p>
            <a:r>
              <a:rPr lang="cs-CZ" dirty="0"/>
              <a:t>Jak napsat reportáž a jak o ní přemýšlet</a:t>
            </a:r>
          </a:p>
          <a:p>
            <a:r>
              <a:rPr lang="cs-CZ" dirty="0"/>
              <a:t>Jana Ustohalová, Seminář Reportáž</a:t>
            </a:r>
          </a:p>
        </p:txBody>
      </p:sp>
    </p:spTree>
    <p:extLst>
      <p:ext uri="{BB962C8B-B14F-4D97-AF65-F5344CB8AC3E}">
        <p14:creationId xmlns:p14="http://schemas.microsoft.com/office/powerpoint/2010/main" val="3763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6F743E1-3E72-4CAF-BFB8-8B245F0903F6}"/>
              </a:ext>
            </a:extLst>
          </p:cNvPr>
          <p:cNvSpPr txBox="1"/>
          <p:nvPr/>
        </p:nvSpPr>
        <p:spPr>
          <a:xfrm>
            <a:off x="488272" y="257453"/>
            <a:ext cx="4120569" cy="1477328"/>
          </a:xfrm>
          <a:prstGeom prst="rect">
            <a:avLst/>
          </a:prstGeom>
          <a:noFill/>
        </p:spPr>
        <p:txBody>
          <a:bodyPr wrap="square" rtlCol="0">
            <a:spAutoFit/>
          </a:bodyPr>
          <a:lstStyle/>
          <a:p>
            <a:r>
              <a:rPr lang="cs-CZ" dirty="0"/>
              <a:t>Jak je důležitý kontext, tedy orientace v prostředí, v němž se novinář pohybuje a v tématu, o němž píše, je patrné především když </a:t>
            </a:r>
            <a:r>
              <a:rPr lang="cs-CZ" b="1" dirty="0"/>
              <a:t>do regionů přijede novinář z Prahy</a:t>
            </a:r>
            <a:r>
              <a:rPr lang="cs-CZ" dirty="0"/>
              <a:t>.</a:t>
            </a:r>
          </a:p>
          <a:p>
            <a:endParaRPr lang="cs-CZ" dirty="0"/>
          </a:p>
        </p:txBody>
      </p:sp>
      <p:pic>
        <p:nvPicPr>
          <p:cNvPr id="4" name="Obrázek 3">
            <a:extLst>
              <a:ext uri="{FF2B5EF4-FFF2-40B4-BE49-F238E27FC236}">
                <a16:creationId xmlns:a16="http://schemas.microsoft.com/office/drawing/2014/main" id="{45771064-8A61-4A5C-A15E-48D81B01545A}"/>
              </a:ext>
            </a:extLst>
          </p:cNvPr>
          <p:cNvPicPr>
            <a:picLocks noChangeAspect="1"/>
          </p:cNvPicPr>
          <p:nvPr/>
        </p:nvPicPr>
        <p:blipFill>
          <a:blip r:embed="rId2"/>
          <a:stretch>
            <a:fillRect/>
          </a:stretch>
        </p:blipFill>
        <p:spPr>
          <a:xfrm>
            <a:off x="5255581" y="68802"/>
            <a:ext cx="6844682" cy="6596108"/>
          </a:xfrm>
          <a:prstGeom prst="rect">
            <a:avLst/>
          </a:prstGeom>
        </p:spPr>
      </p:pic>
      <p:pic>
        <p:nvPicPr>
          <p:cNvPr id="6" name="Obrázek 5">
            <a:extLst>
              <a:ext uri="{FF2B5EF4-FFF2-40B4-BE49-F238E27FC236}">
                <a16:creationId xmlns:a16="http://schemas.microsoft.com/office/drawing/2014/main" id="{335E9974-2ED0-4BBA-BF0C-27587B838F6C}"/>
              </a:ext>
            </a:extLst>
          </p:cNvPr>
          <p:cNvPicPr>
            <a:picLocks noChangeAspect="1"/>
          </p:cNvPicPr>
          <p:nvPr/>
        </p:nvPicPr>
        <p:blipFill>
          <a:blip r:embed="rId3"/>
          <a:stretch>
            <a:fillRect/>
          </a:stretch>
        </p:blipFill>
        <p:spPr>
          <a:xfrm>
            <a:off x="91737" y="1491448"/>
            <a:ext cx="5350276" cy="5366551"/>
          </a:xfrm>
          <a:prstGeom prst="rect">
            <a:avLst/>
          </a:prstGeom>
        </p:spPr>
      </p:pic>
    </p:spTree>
    <p:extLst>
      <p:ext uri="{BB962C8B-B14F-4D97-AF65-F5344CB8AC3E}">
        <p14:creationId xmlns:p14="http://schemas.microsoft.com/office/powerpoint/2010/main" val="75885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8D02E-D8D6-44A2-B300-8C3F7E53C0CC}"/>
              </a:ext>
            </a:extLst>
          </p:cNvPr>
          <p:cNvSpPr>
            <a:spLocks noGrp="1"/>
          </p:cNvSpPr>
          <p:nvPr>
            <p:ph type="title"/>
          </p:nvPr>
        </p:nvSpPr>
        <p:spPr/>
        <p:txBody>
          <a:bodyPr/>
          <a:lstStyle/>
          <a:p>
            <a:r>
              <a:rPr lang="cs-CZ" b="1" dirty="0"/>
              <a:t>Jak napsat dobrou reportáž?</a:t>
            </a:r>
          </a:p>
        </p:txBody>
      </p:sp>
      <p:sp>
        <p:nvSpPr>
          <p:cNvPr id="3" name="Zástupný obsah 2">
            <a:extLst>
              <a:ext uri="{FF2B5EF4-FFF2-40B4-BE49-F238E27FC236}">
                <a16:creationId xmlns:a16="http://schemas.microsoft.com/office/drawing/2014/main" id="{30F6FD74-0334-47B7-8ECE-45FAFE1F7116}"/>
              </a:ext>
            </a:extLst>
          </p:cNvPr>
          <p:cNvSpPr>
            <a:spLocks noGrp="1"/>
          </p:cNvSpPr>
          <p:nvPr>
            <p:ph idx="1"/>
          </p:nvPr>
        </p:nvSpPr>
        <p:spPr/>
        <p:txBody>
          <a:bodyPr>
            <a:normAutofit lnSpcReduction="10000"/>
          </a:bodyPr>
          <a:lstStyle/>
          <a:p>
            <a:r>
              <a:rPr lang="cs-CZ" dirty="0"/>
              <a:t>Autor je očima a ušima čtenářů. Musí jim co nejlíp přiblížit téma, jako kdyby byli sami na místě!</a:t>
            </a:r>
          </a:p>
          <a:p>
            <a:r>
              <a:rPr lang="cs-CZ" dirty="0"/>
              <a:t>Lze psát v </a:t>
            </a:r>
            <a:r>
              <a:rPr lang="cs-CZ" dirty="0" err="1"/>
              <a:t>ich</a:t>
            </a:r>
            <a:r>
              <a:rPr lang="cs-CZ" dirty="0"/>
              <a:t> formě, pro komfort čtenářů je ale lepší </a:t>
            </a:r>
            <a:r>
              <a:rPr lang="cs-CZ" dirty="0" err="1"/>
              <a:t>er</a:t>
            </a:r>
            <a:r>
              <a:rPr lang="cs-CZ" dirty="0"/>
              <a:t> forma.</a:t>
            </a:r>
          </a:p>
          <a:p>
            <a:r>
              <a:rPr lang="cs-CZ" dirty="0"/>
              <a:t>Nezapomínejte, že vyprávíte příběh!</a:t>
            </a:r>
          </a:p>
          <a:p>
            <a:r>
              <a:rPr lang="cs-CZ" dirty="0"/>
              <a:t>Vždy je poznat, když autor nezná kontext, neudělal si rešerše.</a:t>
            </a:r>
          </a:p>
          <a:p>
            <a:r>
              <a:rPr lang="cs-CZ" dirty="0"/>
              <a:t>Důraz na rytmus textu, jeho strukturu. Používá se forem a postupů ve scénách jako v divadle nebo ve filmu. Je třeba dávat ale pozor na jejich provázanost, logiku. Byť jde o psaný žánr, musíte pracovat s vizualizací tématu. A k tomu používáte jako nástroj mateřskou řeč, kterou musíte výborně ovládat.</a:t>
            </a:r>
          </a:p>
          <a:p>
            <a:endParaRPr lang="cs-CZ" dirty="0"/>
          </a:p>
        </p:txBody>
      </p:sp>
    </p:spTree>
    <p:extLst>
      <p:ext uri="{BB962C8B-B14F-4D97-AF65-F5344CB8AC3E}">
        <p14:creationId xmlns:p14="http://schemas.microsoft.com/office/powerpoint/2010/main" val="377992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784B0D-AA5A-47FB-A918-2B2361D10782}"/>
              </a:ext>
            </a:extLst>
          </p:cNvPr>
          <p:cNvSpPr>
            <a:spLocks noGrp="1"/>
          </p:cNvSpPr>
          <p:nvPr>
            <p:ph type="title"/>
          </p:nvPr>
        </p:nvSpPr>
        <p:spPr/>
        <p:txBody>
          <a:bodyPr/>
          <a:lstStyle/>
          <a:p>
            <a:r>
              <a:rPr lang="cs-CZ" b="1" dirty="0"/>
              <a:t>Na čem lze postavit reportáž?</a:t>
            </a:r>
          </a:p>
        </p:txBody>
      </p:sp>
      <p:sp>
        <p:nvSpPr>
          <p:cNvPr id="3" name="Zástupný obsah 2">
            <a:extLst>
              <a:ext uri="{FF2B5EF4-FFF2-40B4-BE49-F238E27FC236}">
                <a16:creationId xmlns:a16="http://schemas.microsoft.com/office/drawing/2014/main" id="{592E73E3-66BB-4FED-9CF4-07AD26115CE6}"/>
              </a:ext>
            </a:extLst>
          </p:cNvPr>
          <p:cNvSpPr>
            <a:spLocks noGrp="1"/>
          </p:cNvSpPr>
          <p:nvPr>
            <p:ph idx="1"/>
          </p:nvPr>
        </p:nvSpPr>
        <p:spPr/>
        <p:txBody>
          <a:bodyPr/>
          <a:lstStyle/>
          <a:p>
            <a:r>
              <a:rPr lang="cs-CZ" dirty="0"/>
              <a:t>Téma může být jakékoliv (</a:t>
            </a:r>
            <a:r>
              <a:rPr lang="cs-CZ" dirty="0" err="1"/>
              <a:t>gonzo</a:t>
            </a:r>
            <a:r>
              <a:rPr lang="cs-CZ" dirty="0"/>
              <a:t>).</a:t>
            </a:r>
          </a:p>
          <a:p>
            <a:r>
              <a:rPr lang="cs-CZ" dirty="0"/>
              <a:t>Lze postavit na detailu, místu, zajímavosti, silném okamžiku, příběhu.</a:t>
            </a:r>
          </a:p>
          <a:p>
            <a:r>
              <a:rPr lang="cs-CZ" dirty="0">
                <a:hlinkClick r:id="rId2"/>
              </a:rPr>
              <a:t>https://denikn.cz/236662/noc-kdy-zabijeli-jmenem-naroda-obet-vukovaru-a-muka-na-praseci-farme-ovcara/?ref=tema</a:t>
            </a:r>
            <a:endParaRPr lang="cs-CZ" dirty="0"/>
          </a:p>
          <a:p>
            <a:r>
              <a:rPr lang="cs-CZ" dirty="0"/>
              <a:t>Na příběhu, místu, člověku, události, tématu. Tématem mohou být třeba i knihovny. A můžete jej sbírat libovolně dlouho, klidně 20 let. Proto je důležité naučit se dělat podrobné poznámky, které vám umožní se vrátit k atmosféře.</a:t>
            </a:r>
          </a:p>
          <a:p>
            <a:endParaRPr lang="cs-CZ" dirty="0"/>
          </a:p>
          <a:p>
            <a:endParaRPr lang="cs-CZ" dirty="0"/>
          </a:p>
        </p:txBody>
      </p:sp>
    </p:spTree>
    <p:extLst>
      <p:ext uri="{BB962C8B-B14F-4D97-AF65-F5344CB8AC3E}">
        <p14:creationId xmlns:p14="http://schemas.microsoft.com/office/powerpoint/2010/main" val="286055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A74A5D-F29A-43FE-A989-9A4CFC2EDC6B}"/>
              </a:ext>
            </a:extLst>
          </p:cNvPr>
          <p:cNvSpPr>
            <a:spLocks noGrp="1"/>
          </p:cNvSpPr>
          <p:nvPr>
            <p:ph type="title"/>
          </p:nvPr>
        </p:nvSpPr>
        <p:spPr/>
        <p:txBody>
          <a:bodyPr/>
          <a:lstStyle/>
          <a:p>
            <a:r>
              <a:rPr lang="cs-CZ" b="1" dirty="0"/>
              <a:t>Co musí mít dobrá reportáž?</a:t>
            </a:r>
          </a:p>
        </p:txBody>
      </p:sp>
      <p:sp>
        <p:nvSpPr>
          <p:cNvPr id="3" name="Zástupný obsah 2">
            <a:extLst>
              <a:ext uri="{FF2B5EF4-FFF2-40B4-BE49-F238E27FC236}">
                <a16:creationId xmlns:a16="http://schemas.microsoft.com/office/drawing/2014/main" id="{3B399A9A-FD9C-412D-BD7B-72CB8F8F58B7}"/>
              </a:ext>
            </a:extLst>
          </p:cNvPr>
          <p:cNvSpPr>
            <a:spLocks noGrp="1"/>
          </p:cNvSpPr>
          <p:nvPr>
            <p:ph idx="1"/>
          </p:nvPr>
        </p:nvSpPr>
        <p:spPr/>
        <p:txBody>
          <a:bodyPr/>
          <a:lstStyle/>
          <a:p>
            <a:r>
              <a:rPr lang="cs-CZ" dirty="0"/>
              <a:t>Atmosféru a emoce!</a:t>
            </a:r>
          </a:p>
          <a:p>
            <a:r>
              <a:rPr lang="cs-CZ" dirty="0"/>
              <a:t>I když ji píšete v delším časovém horizontu, je důležité si dělat dobře poznámky, které vám umožní vrátit se k atmosféře.</a:t>
            </a:r>
          </a:p>
          <a:p>
            <a:r>
              <a:rPr lang="cs-CZ" dirty="0"/>
              <a:t>Protože lidé si text lépe zapamatují, když jej mají spojený s emocemi, pokud možno pozitivními. Proto je dnes zpravodajství maximálně postavené na emocích – ale negativních, protože ty přetrvávají déle (vztek, frustrace). Nejde o krásu, ale </a:t>
            </a:r>
            <a:r>
              <a:rPr lang="cs-CZ" dirty="0" err="1"/>
              <a:t>klikance</a:t>
            </a:r>
            <a:r>
              <a:rPr lang="cs-CZ" dirty="0"/>
              <a:t>.</a:t>
            </a:r>
          </a:p>
          <a:p>
            <a:r>
              <a:rPr lang="cs-CZ" dirty="0"/>
              <a:t>Rytmus – musí se střídat akční živější pasáže s popisnějšími, aby si čtenář zvlášť při delším textu mohl oddechnout. Pointa – může a nemusí být.</a:t>
            </a:r>
          </a:p>
          <a:p>
            <a:endParaRPr lang="cs-CZ" dirty="0"/>
          </a:p>
        </p:txBody>
      </p:sp>
    </p:spTree>
    <p:extLst>
      <p:ext uri="{BB962C8B-B14F-4D97-AF65-F5344CB8AC3E}">
        <p14:creationId xmlns:p14="http://schemas.microsoft.com/office/powerpoint/2010/main" val="67707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34FFE7-005C-4B64-86A2-AF652365BBB1}"/>
              </a:ext>
            </a:extLst>
          </p:cNvPr>
          <p:cNvSpPr>
            <a:spLocks noGrp="1"/>
          </p:cNvSpPr>
          <p:nvPr>
            <p:ph type="title"/>
          </p:nvPr>
        </p:nvSpPr>
        <p:spPr/>
        <p:txBody>
          <a:bodyPr/>
          <a:lstStyle/>
          <a:p>
            <a:r>
              <a:rPr lang="cs-CZ" dirty="0"/>
              <a:t>Co nesmí mít dobrá reportáž?</a:t>
            </a:r>
          </a:p>
        </p:txBody>
      </p:sp>
      <p:sp>
        <p:nvSpPr>
          <p:cNvPr id="3" name="Zástupný obsah 2">
            <a:extLst>
              <a:ext uri="{FF2B5EF4-FFF2-40B4-BE49-F238E27FC236}">
                <a16:creationId xmlns:a16="http://schemas.microsoft.com/office/drawing/2014/main" id="{F33E2484-69A1-452C-ACCD-A89D78A31FCA}"/>
              </a:ext>
            </a:extLst>
          </p:cNvPr>
          <p:cNvSpPr>
            <a:spLocks noGrp="1"/>
          </p:cNvSpPr>
          <p:nvPr>
            <p:ph idx="1"/>
          </p:nvPr>
        </p:nvSpPr>
        <p:spPr>
          <a:xfrm>
            <a:off x="1371600" y="1784412"/>
            <a:ext cx="9601200" cy="4891596"/>
          </a:xfrm>
        </p:spPr>
        <p:txBody>
          <a:bodyPr>
            <a:normAutofit fontScale="92500" lnSpcReduction="20000"/>
          </a:bodyPr>
          <a:lstStyle/>
          <a:p>
            <a:r>
              <a:rPr lang="cs-CZ" b="1" dirty="0"/>
              <a:t>Pasiva NE!</a:t>
            </a:r>
          </a:p>
          <a:p>
            <a:r>
              <a:rPr lang="cs-CZ" dirty="0"/>
              <a:t>Co nejmíň </a:t>
            </a:r>
            <a:r>
              <a:rPr lang="cs-CZ" b="1" dirty="0"/>
              <a:t>floskule, frází a klišé, </a:t>
            </a:r>
            <a:r>
              <a:rPr lang="cs-CZ" dirty="0"/>
              <a:t>která zamlžují děj, protože si pod nimi každý představí něco jiného. (Vladimír Just – Slovník floskulí). </a:t>
            </a:r>
          </a:p>
          <a:p>
            <a:r>
              <a:rPr lang="cs-CZ" dirty="0"/>
              <a:t>Floskule je vyprázdněný výraz, který nadužíváním ztratil obsah.</a:t>
            </a:r>
          </a:p>
          <a:p>
            <a:r>
              <a:rPr lang="cs-CZ" dirty="0"/>
              <a:t>Klišé je stereotyp, často opakované spojení představ nebo slov. Banalita. </a:t>
            </a:r>
          </a:p>
          <a:p>
            <a:r>
              <a:rPr lang="cs-CZ" dirty="0"/>
              <a:t>Fráze dtto</a:t>
            </a:r>
          </a:p>
          <a:p>
            <a:r>
              <a:rPr lang="cs-CZ" dirty="0"/>
              <a:t>Pozor na </a:t>
            </a:r>
            <a:r>
              <a:rPr lang="cs-CZ" b="1" dirty="0"/>
              <a:t>anglicismy!</a:t>
            </a:r>
          </a:p>
          <a:p>
            <a:r>
              <a:rPr lang="cs-CZ" dirty="0"/>
              <a:t>Je to o tom…, (angl.) údajně, nicméně, prý, přišlo mi (germanismus), apod., atd., aj., (zkratky!), prostě, jako (vycpávka, vata), aby (muž postavil dům, aby mu ho smetla voda).</a:t>
            </a:r>
          </a:p>
          <a:p>
            <a:r>
              <a:rPr lang="cs-CZ" b="1" dirty="0"/>
              <a:t>Proběhlo, konalo se, jednalo se, realizovalo se </a:t>
            </a:r>
            <a:r>
              <a:rPr lang="cs-CZ" dirty="0"/>
              <a:t>– NE!</a:t>
            </a:r>
          </a:p>
          <a:p>
            <a:r>
              <a:rPr lang="cs-CZ" dirty="0"/>
              <a:t>(to je opět jen důkaz špatné a malé slovní zásoby)</a:t>
            </a:r>
          </a:p>
          <a:p>
            <a:pPr marL="0" indent="0">
              <a:buNone/>
            </a:pPr>
            <a:endParaRPr lang="cs-CZ" dirty="0"/>
          </a:p>
        </p:txBody>
      </p:sp>
    </p:spTree>
    <p:extLst>
      <p:ext uri="{BB962C8B-B14F-4D97-AF65-F5344CB8AC3E}">
        <p14:creationId xmlns:p14="http://schemas.microsoft.com/office/powerpoint/2010/main" val="308747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F4D953-879E-409E-BE06-BC76540BA4E4}"/>
              </a:ext>
            </a:extLst>
          </p:cNvPr>
          <p:cNvSpPr>
            <a:spLocks noGrp="1"/>
          </p:cNvSpPr>
          <p:nvPr>
            <p:ph type="title"/>
          </p:nvPr>
        </p:nvSpPr>
        <p:spPr/>
        <p:txBody>
          <a:bodyPr/>
          <a:lstStyle/>
          <a:p>
            <a:r>
              <a:rPr lang="cs-CZ" dirty="0" err="1"/>
              <a:t>Newspeak</a:t>
            </a:r>
            <a:r>
              <a:rPr lang="cs-CZ" dirty="0"/>
              <a:t> a </a:t>
            </a:r>
            <a:r>
              <a:rPr lang="cs-CZ" dirty="0" err="1"/>
              <a:t>ptydepe</a:t>
            </a:r>
            <a:endParaRPr lang="cs-CZ" dirty="0"/>
          </a:p>
        </p:txBody>
      </p:sp>
      <p:sp>
        <p:nvSpPr>
          <p:cNvPr id="3" name="Zástupný obsah 2">
            <a:extLst>
              <a:ext uri="{FF2B5EF4-FFF2-40B4-BE49-F238E27FC236}">
                <a16:creationId xmlns:a16="http://schemas.microsoft.com/office/drawing/2014/main" id="{F663CA6B-F0DC-4036-B502-D7A3D8AFB98D}"/>
              </a:ext>
            </a:extLst>
          </p:cNvPr>
          <p:cNvSpPr>
            <a:spLocks noGrp="1"/>
          </p:cNvSpPr>
          <p:nvPr>
            <p:ph idx="1"/>
          </p:nvPr>
        </p:nvSpPr>
        <p:spPr>
          <a:xfrm>
            <a:off x="1371600" y="2286000"/>
            <a:ext cx="9601200" cy="4052656"/>
          </a:xfrm>
        </p:spPr>
        <p:txBody>
          <a:bodyPr>
            <a:normAutofit fontScale="92500" lnSpcReduction="10000"/>
          </a:bodyPr>
          <a:lstStyle/>
          <a:p>
            <a:r>
              <a:rPr lang="cs-CZ" dirty="0"/>
              <a:t>(Orwell – 1984, Havel – Vyrozumění)</a:t>
            </a:r>
          </a:p>
          <a:p>
            <a:r>
              <a:rPr lang="cs-CZ" dirty="0"/>
              <a:t>Přeneseně pro označení jakéhokoliv oborového slangu, okolním lidem nesrozumitelného. Odosobňuje, zabstraktňuje, zamlžuje.</a:t>
            </a:r>
          </a:p>
          <a:p>
            <a:r>
              <a:rPr lang="cs-CZ" dirty="0"/>
              <a:t>Policisté, právníci, úředníci, politici, doktoři…</a:t>
            </a:r>
          </a:p>
          <a:p>
            <a:r>
              <a:rPr lang="cs-CZ" dirty="0"/>
              <a:t>Realizoval znásilnění na poškozené, lékař odrodil tisíce matek, právničina.</a:t>
            </a:r>
          </a:p>
          <a:p>
            <a:r>
              <a:rPr lang="cs-CZ" dirty="0"/>
              <a:t>Musí se překládat do normální řeči, ale autor musí termínům sám rozumět, znát definice pojmů.</a:t>
            </a:r>
          </a:p>
          <a:p>
            <a:r>
              <a:rPr lang="cs-CZ" dirty="0"/>
              <a:t>Např. velmi pozor na velmi časté zaměňování: trestní oznámení x obvinění x obžaloba x občanskoprávní žaloba</a:t>
            </a:r>
          </a:p>
          <a:p>
            <a:pPr marL="0" indent="0">
              <a:buNone/>
            </a:pPr>
            <a:endParaRPr lang="cs-CZ" dirty="0"/>
          </a:p>
          <a:p>
            <a:endParaRPr lang="cs-CZ" dirty="0"/>
          </a:p>
        </p:txBody>
      </p:sp>
    </p:spTree>
    <p:extLst>
      <p:ext uri="{BB962C8B-B14F-4D97-AF65-F5344CB8AC3E}">
        <p14:creationId xmlns:p14="http://schemas.microsoft.com/office/powerpoint/2010/main" val="304179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E97C6-A948-401D-9135-4ABB53F7F90E}"/>
              </a:ext>
            </a:extLst>
          </p:cNvPr>
          <p:cNvSpPr>
            <a:spLocks noGrp="1"/>
          </p:cNvSpPr>
          <p:nvPr>
            <p:ph type="title"/>
          </p:nvPr>
        </p:nvSpPr>
        <p:spPr/>
        <p:txBody>
          <a:bodyPr/>
          <a:lstStyle/>
          <a:p>
            <a:r>
              <a:rPr lang="cs-CZ" b="1" dirty="0"/>
              <a:t>Jak citovat?</a:t>
            </a:r>
          </a:p>
        </p:txBody>
      </p:sp>
      <p:sp>
        <p:nvSpPr>
          <p:cNvPr id="3" name="Zástupný obsah 2">
            <a:extLst>
              <a:ext uri="{FF2B5EF4-FFF2-40B4-BE49-F238E27FC236}">
                <a16:creationId xmlns:a16="http://schemas.microsoft.com/office/drawing/2014/main" id="{7A778098-FC87-4481-A102-916328E3B2C0}"/>
              </a:ext>
            </a:extLst>
          </p:cNvPr>
          <p:cNvSpPr>
            <a:spLocks noGrp="1"/>
          </p:cNvSpPr>
          <p:nvPr>
            <p:ph idx="1"/>
          </p:nvPr>
        </p:nvSpPr>
        <p:spPr/>
        <p:txBody>
          <a:bodyPr>
            <a:normAutofit lnSpcReduction="10000"/>
          </a:bodyPr>
          <a:lstStyle/>
          <a:p>
            <a:r>
              <a:rPr lang="cs-CZ" b="1" dirty="0"/>
              <a:t>Není nutné citovat slovo od slova</a:t>
            </a:r>
            <a:r>
              <a:rPr lang="cs-CZ" dirty="0"/>
              <a:t>, jde o psaný text, kde byste naopak přesným přepsáním toho, co respondent říká, z něj udělali dementa.</a:t>
            </a:r>
          </a:p>
          <a:p>
            <a:r>
              <a:rPr lang="cs-CZ" dirty="0"/>
              <a:t>Musíte myslet na to, aby se čtenáři vyjádření dobře četlo, sdělení bylo jednoduché a přitom zůstala </a:t>
            </a:r>
            <a:r>
              <a:rPr lang="cs-CZ" b="1" dirty="0"/>
              <a:t>pravdivá podstata sdělení.</a:t>
            </a:r>
          </a:p>
          <a:p>
            <a:r>
              <a:rPr lang="cs-CZ" dirty="0"/>
              <a:t>Naučit se dělat poznámky, protože jsou prostředí, kde nelze používat diktafon, např. věznice.</a:t>
            </a:r>
          </a:p>
          <a:p>
            <a:r>
              <a:rPr lang="cs-CZ" b="1" dirty="0"/>
              <a:t>Reportáž není </a:t>
            </a:r>
            <a:r>
              <a:rPr lang="cs-CZ" b="1" dirty="0" err="1"/>
              <a:t>slohovka</a:t>
            </a:r>
            <a:r>
              <a:rPr lang="cs-CZ" dirty="0"/>
              <a:t>, žádné dlouhé popisování!</a:t>
            </a:r>
          </a:p>
          <a:p>
            <a:r>
              <a:rPr lang="cs-CZ" dirty="0"/>
              <a:t>Otázka </a:t>
            </a:r>
            <a:r>
              <a:rPr lang="cs-CZ" b="1" dirty="0"/>
              <a:t>AUTORIZACE</a:t>
            </a:r>
            <a:r>
              <a:rPr lang="cs-CZ" dirty="0"/>
              <a:t> – tiskový zákon ji novinářům neukládá, novinář/médium je ale zodpovědný za pravdivost informace, kterou publikuje</a:t>
            </a:r>
          </a:p>
          <a:p>
            <a:endParaRPr lang="cs-CZ" dirty="0"/>
          </a:p>
        </p:txBody>
      </p:sp>
    </p:spTree>
    <p:extLst>
      <p:ext uri="{BB962C8B-B14F-4D97-AF65-F5344CB8AC3E}">
        <p14:creationId xmlns:p14="http://schemas.microsoft.com/office/powerpoint/2010/main" val="2268172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28C5B3-3B7C-4468-AF89-997549D501C3}"/>
              </a:ext>
            </a:extLst>
          </p:cNvPr>
          <p:cNvSpPr>
            <a:spLocks noGrp="1"/>
          </p:cNvSpPr>
          <p:nvPr>
            <p:ph type="title"/>
          </p:nvPr>
        </p:nvSpPr>
        <p:spPr/>
        <p:txBody>
          <a:bodyPr/>
          <a:lstStyle/>
          <a:p>
            <a:r>
              <a:rPr lang="cs-CZ" dirty="0"/>
              <a:t>Jak důležitý je úvod? Nejvíc</a:t>
            </a:r>
          </a:p>
        </p:txBody>
      </p:sp>
      <p:sp>
        <p:nvSpPr>
          <p:cNvPr id="3" name="Zástupný obsah 2">
            <a:extLst>
              <a:ext uri="{FF2B5EF4-FFF2-40B4-BE49-F238E27FC236}">
                <a16:creationId xmlns:a16="http://schemas.microsoft.com/office/drawing/2014/main" id="{49D890FE-A7AC-4E0E-B757-B6FF861EC4F2}"/>
              </a:ext>
            </a:extLst>
          </p:cNvPr>
          <p:cNvSpPr>
            <a:spLocks noGrp="1"/>
          </p:cNvSpPr>
          <p:nvPr>
            <p:ph idx="1"/>
          </p:nvPr>
        </p:nvSpPr>
        <p:spPr>
          <a:xfrm>
            <a:off x="1371600" y="1429304"/>
            <a:ext cx="9601200" cy="5122415"/>
          </a:xfrm>
        </p:spPr>
        <p:txBody>
          <a:bodyPr>
            <a:normAutofit fontScale="70000" lnSpcReduction="20000"/>
          </a:bodyPr>
          <a:lstStyle/>
          <a:p>
            <a:r>
              <a:rPr lang="cs-CZ" dirty="0"/>
              <a:t>Musí být promyšlený, vtáhnout do děje, zaujmout. Začínejte vždy úvodem, protože vás to donutí promyslet celou strukturu reportáže.</a:t>
            </a:r>
          </a:p>
          <a:p>
            <a:r>
              <a:rPr lang="cs-CZ" dirty="0"/>
              <a:t>Přímý skok do události x popisující</a:t>
            </a:r>
          </a:p>
          <a:p>
            <a:r>
              <a:rPr lang="cs-CZ" u="sng" dirty="0">
                <a:hlinkClick r:id="rId2"/>
              </a:rPr>
              <a:t>https://denikn.cz/127099/uplacal-jsem-cihly-postavil-dum-pak-vic-prselo-a-dum-spadl-reportaz-z-romske-osady/</a:t>
            </a:r>
            <a:endParaRPr lang="cs-CZ" dirty="0"/>
          </a:p>
          <a:p>
            <a:r>
              <a:rPr lang="cs-CZ" dirty="0"/>
              <a:t>Mária </a:t>
            </a:r>
            <a:r>
              <a:rPr lang="cs-CZ" dirty="0" err="1"/>
              <a:t>Lichvárová</a:t>
            </a:r>
            <a:r>
              <a:rPr lang="cs-CZ" dirty="0"/>
              <a:t> postává na břehu potoka. V korytě plném hnědé špinavé vody po zářijovém dešti stojí nahé děti a perou prasečí střeva. „Co to tam proboha děláte?“ zavolá na ně. „Pereme střeva, bude </a:t>
            </a:r>
            <a:r>
              <a:rPr lang="cs-CZ" dirty="0" err="1"/>
              <a:t>goja</a:t>
            </a:r>
            <a:r>
              <a:rPr lang="cs-CZ" dirty="0"/>
              <a:t>!“ I na tu dálku je vidět, že se sice třesou zimou, ale už se těší na tradiční pochoutku chudých Romů. Matka jim ji udělá z brambor, cibule a česneku, jimiž naplní střeva vypraná v potoce.</a:t>
            </a:r>
          </a:p>
          <a:p>
            <a:r>
              <a:rPr lang="cs-CZ" u="sng" dirty="0">
                <a:hlinkClick r:id="rId3"/>
              </a:rPr>
              <a:t>https://denikn.cz/197168/stal-se-ze-me-levicak-potkal-jsem-sveho-panaboha-doma-mi-hrozili-znasilnenim-pribehy-cechu-kteri-pomahali-uprchlikum/</a:t>
            </a:r>
            <a:endParaRPr lang="cs-CZ" dirty="0"/>
          </a:p>
          <a:p>
            <a:r>
              <a:rPr lang="cs-CZ" dirty="0"/>
              <a:t>Úzkou asfaltovou silničku mezi poli přetíná v jednom místě zrezivělá jednokolejná železniční trať. Vede přímo na srbské hranice, které poznáte podle třímetrového dvojitého žiletkového plotu, jenž se táhne po celém obzoru. Podél trati vede prašná polní cesta, projít po ní necelý kilometr až k plotu je ve spalujícím poledním žáru stejně náročné jako před čtyřmi lety. V prachu se válí sešlapané špinavé PET lahve. Mají růžové vršky, stejně jako ty, které tehdy rozdávali dobrovolníci tisícům vyčerpaných lidí, kteří přicházeli ze Srbska.</a:t>
            </a:r>
          </a:p>
          <a:p>
            <a:endParaRPr lang="cs-CZ" dirty="0"/>
          </a:p>
          <a:p>
            <a:endParaRPr lang="cs-CZ" dirty="0"/>
          </a:p>
          <a:p>
            <a:endParaRPr lang="cs-CZ" dirty="0"/>
          </a:p>
        </p:txBody>
      </p:sp>
    </p:spTree>
    <p:extLst>
      <p:ext uri="{BB962C8B-B14F-4D97-AF65-F5344CB8AC3E}">
        <p14:creationId xmlns:p14="http://schemas.microsoft.com/office/powerpoint/2010/main" val="225880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901F39-8A34-4793-A92A-95415B82FAB1}"/>
              </a:ext>
            </a:extLst>
          </p:cNvPr>
          <p:cNvSpPr>
            <a:spLocks noGrp="1"/>
          </p:cNvSpPr>
          <p:nvPr>
            <p:ph type="title"/>
          </p:nvPr>
        </p:nvSpPr>
        <p:spPr>
          <a:xfrm>
            <a:off x="1371600" y="199749"/>
            <a:ext cx="9601200" cy="1971952"/>
          </a:xfrm>
        </p:spPr>
        <p:txBody>
          <a:bodyPr/>
          <a:lstStyle/>
          <a:p>
            <a:r>
              <a:rPr lang="cs-CZ" dirty="0"/>
              <a:t>Titulek a </a:t>
            </a:r>
            <a:r>
              <a:rPr lang="cs-CZ" dirty="0" err="1"/>
              <a:t>perex</a:t>
            </a:r>
            <a:endParaRPr lang="cs-CZ" dirty="0"/>
          </a:p>
        </p:txBody>
      </p:sp>
      <p:sp>
        <p:nvSpPr>
          <p:cNvPr id="3" name="Zástupný obsah 2">
            <a:extLst>
              <a:ext uri="{FF2B5EF4-FFF2-40B4-BE49-F238E27FC236}">
                <a16:creationId xmlns:a16="http://schemas.microsoft.com/office/drawing/2014/main" id="{CA6A5682-1B0D-4C4A-8323-0FFE76DDD5E8}"/>
              </a:ext>
            </a:extLst>
          </p:cNvPr>
          <p:cNvSpPr>
            <a:spLocks noGrp="1"/>
          </p:cNvSpPr>
          <p:nvPr>
            <p:ph idx="1"/>
          </p:nvPr>
        </p:nvSpPr>
        <p:spPr>
          <a:xfrm>
            <a:off x="1371600" y="809625"/>
            <a:ext cx="9601200" cy="5848627"/>
          </a:xfrm>
        </p:spPr>
        <p:txBody>
          <a:bodyPr/>
          <a:lstStyle/>
          <a:p>
            <a:r>
              <a:rPr lang="cs-CZ" sz="1400" dirty="0"/>
              <a:t>Titulek = pozvánka k článku, čtenář si ho musí všimnout, měl by ho nalákat, aby zpozorněl. Umění dobrého titulku je velmi vzácné. (Deník N vs. </a:t>
            </a:r>
            <a:r>
              <a:rPr lang="cs-CZ" sz="1400" dirty="0" err="1"/>
              <a:t>Aeronet</a:t>
            </a:r>
            <a:r>
              <a:rPr lang="cs-CZ" sz="1400" dirty="0"/>
              <a:t>)</a:t>
            </a:r>
          </a:p>
          <a:p>
            <a:r>
              <a:rPr lang="cs-CZ" sz="1400" dirty="0" err="1"/>
              <a:t>Perex</a:t>
            </a:r>
            <a:r>
              <a:rPr lang="cs-CZ" sz="1400" dirty="0"/>
              <a:t> = kraťas. V několika jednoduchých větách shrnuje, co článek obsahuje</a:t>
            </a:r>
            <a:r>
              <a:rPr lang="cs-CZ" dirty="0"/>
              <a:t>.</a:t>
            </a:r>
          </a:p>
          <a:p>
            <a:endParaRPr lang="cs-CZ" dirty="0"/>
          </a:p>
        </p:txBody>
      </p:sp>
      <p:pic>
        <p:nvPicPr>
          <p:cNvPr id="5" name="Obrázek 4">
            <a:extLst>
              <a:ext uri="{FF2B5EF4-FFF2-40B4-BE49-F238E27FC236}">
                <a16:creationId xmlns:a16="http://schemas.microsoft.com/office/drawing/2014/main" id="{E60D6A32-DB1A-4906-AACF-16DA0C266871}"/>
              </a:ext>
            </a:extLst>
          </p:cNvPr>
          <p:cNvPicPr>
            <a:picLocks noChangeAspect="1"/>
          </p:cNvPicPr>
          <p:nvPr/>
        </p:nvPicPr>
        <p:blipFill>
          <a:blip r:embed="rId2"/>
          <a:stretch>
            <a:fillRect/>
          </a:stretch>
        </p:blipFill>
        <p:spPr>
          <a:xfrm>
            <a:off x="1371601" y="1876425"/>
            <a:ext cx="4724400" cy="4981575"/>
          </a:xfrm>
          <a:prstGeom prst="rect">
            <a:avLst/>
          </a:prstGeom>
        </p:spPr>
      </p:pic>
      <p:pic>
        <p:nvPicPr>
          <p:cNvPr id="7" name="Obrázek 6">
            <a:extLst>
              <a:ext uri="{FF2B5EF4-FFF2-40B4-BE49-F238E27FC236}">
                <a16:creationId xmlns:a16="http://schemas.microsoft.com/office/drawing/2014/main" id="{4372D0D1-D366-404F-A263-3AE6310BACCE}"/>
              </a:ext>
            </a:extLst>
          </p:cNvPr>
          <p:cNvPicPr>
            <a:picLocks noChangeAspect="1"/>
          </p:cNvPicPr>
          <p:nvPr/>
        </p:nvPicPr>
        <p:blipFill>
          <a:blip r:embed="rId3"/>
          <a:stretch>
            <a:fillRect/>
          </a:stretch>
        </p:blipFill>
        <p:spPr>
          <a:xfrm>
            <a:off x="6296487" y="1802167"/>
            <a:ext cx="5578323" cy="5055832"/>
          </a:xfrm>
          <a:prstGeom prst="rect">
            <a:avLst/>
          </a:prstGeom>
        </p:spPr>
      </p:pic>
    </p:spTree>
    <p:extLst>
      <p:ext uri="{BB962C8B-B14F-4D97-AF65-F5344CB8AC3E}">
        <p14:creationId xmlns:p14="http://schemas.microsoft.com/office/powerpoint/2010/main" val="200063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FD20B9-F836-463A-A901-8F1664978994}"/>
              </a:ext>
            </a:extLst>
          </p:cNvPr>
          <p:cNvSpPr>
            <a:spLocks noGrp="1"/>
          </p:cNvSpPr>
          <p:nvPr>
            <p:ph type="title"/>
          </p:nvPr>
        </p:nvSpPr>
        <p:spPr>
          <a:xfrm>
            <a:off x="1371600" y="461640"/>
            <a:ext cx="9601200" cy="985420"/>
          </a:xfrm>
        </p:spPr>
        <p:txBody>
          <a:bodyPr/>
          <a:lstStyle/>
          <a:p>
            <a:r>
              <a:rPr lang="cs-CZ" b="1" dirty="0"/>
              <a:t>Kontext vs. manipulace</a:t>
            </a:r>
          </a:p>
        </p:txBody>
      </p:sp>
      <p:sp>
        <p:nvSpPr>
          <p:cNvPr id="3" name="Zástupný obsah 2">
            <a:extLst>
              <a:ext uri="{FF2B5EF4-FFF2-40B4-BE49-F238E27FC236}">
                <a16:creationId xmlns:a16="http://schemas.microsoft.com/office/drawing/2014/main" id="{15831703-CD1D-428A-BF54-8690B84085B8}"/>
              </a:ext>
            </a:extLst>
          </p:cNvPr>
          <p:cNvSpPr>
            <a:spLocks noGrp="1"/>
          </p:cNvSpPr>
          <p:nvPr>
            <p:ph idx="1"/>
          </p:nvPr>
        </p:nvSpPr>
        <p:spPr>
          <a:xfrm>
            <a:off x="1371600" y="1597981"/>
            <a:ext cx="9601200" cy="4269419"/>
          </a:xfrm>
        </p:spPr>
        <p:txBody>
          <a:bodyPr>
            <a:normAutofit fontScale="70000" lnSpcReduction="20000"/>
          </a:bodyPr>
          <a:lstStyle/>
          <a:p>
            <a:r>
              <a:rPr lang="cs-CZ" b="1" dirty="0"/>
              <a:t>Reportáž Jana Šibíka</a:t>
            </a:r>
          </a:p>
          <a:p>
            <a:r>
              <a:rPr lang="cs-CZ" u="sng" dirty="0">
                <a:hlinkClick r:id="rId2"/>
              </a:rPr>
              <a:t>https://www.youtube.com/watch?v=F9khiclEy_o</a:t>
            </a:r>
            <a:endParaRPr lang="cs-CZ" u="sng" dirty="0"/>
          </a:p>
          <a:p>
            <a:r>
              <a:rPr lang="cs-CZ" dirty="0"/>
              <a:t>Klasický případ vytržení z kontextu</a:t>
            </a:r>
          </a:p>
          <a:p>
            <a:r>
              <a:rPr lang="cs-CZ" b="1" dirty="0"/>
              <a:t>MF Dnes</a:t>
            </a:r>
          </a:p>
          <a:p>
            <a:r>
              <a:rPr lang="cs-CZ" u="sng" dirty="0">
                <a:hlinkClick r:id="rId3"/>
              </a:rPr>
              <a:t>https://www.idnes.cz/zpravy/domaci/zaskolactvi-absence-skola-deti-socialni-davky.A200220_200156_domaci_cern</a:t>
            </a:r>
            <a:endParaRPr lang="cs-CZ" dirty="0"/>
          </a:p>
          <a:p>
            <a:r>
              <a:rPr lang="cs-CZ" u="sng" dirty="0">
                <a:hlinkClick r:id="rId4"/>
              </a:rPr>
              <a:t>https://www.idnes.cz/zpravy/domaci/rotava-bydleni-chudoba-socialne-slabi.A200117_214558_domaci_mama</a:t>
            </a:r>
            <a:endParaRPr lang="cs-CZ" dirty="0"/>
          </a:p>
          <a:p>
            <a:r>
              <a:rPr lang="cs-CZ" u="sng" dirty="0">
                <a:hlinkClick r:id="rId5"/>
              </a:rPr>
              <a:t>https://www.idnes.cz/zpravy/domaci/vyloucene-lokality-ghetta-bydleni-lide-se-nechteji-stehovat.A191111_113349_domaci_chtl</a:t>
            </a:r>
            <a:endParaRPr lang="cs-CZ" dirty="0"/>
          </a:p>
          <a:p>
            <a:r>
              <a:rPr lang="cs-CZ" dirty="0"/>
              <a:t>velmi složitou problematiku sociálního vyloučení popisují bez expertizy, vlastní zkušeností bílého slušného majoritního obyvatele, povrchně, bez znalosti kontextu – bordel na ulici, sice splní povinnost mluvit i s těmi, kterých se to týká, ale je vidět odtažitost a zpochybňování, nedůvěra. Staví je do role viníků, ne obětí.</a:t>
            </a:r>
          </a:p>
          <a:p>
            <a:endParaRPr lang="cs-CZ" dirty="0"/>
          </a:p>
        </p:txBody>
      </p:sp>
    </p:spTree>
    <p:extLst>
      <p:ext uri="{BB962C8B-B14F-4D97-AF65-F5344CB8AC3E}">
        <p14:creationId xmlns:p14="http://schemas.microsoft.com/office/powerpoint/2010/main" val="39514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DD4FF-4819-4418-A7AC-AE9C77DF93E4}"/>
              </a:ext>
            </a:extLst>
          </p:cNvPr>
          <p:cNvSpPr>
            <a:spLocks noGrp="1"/>
          </p:cNvSpPr>
          <p:nvPr>
            <p:ph type="title"/>
          </p:nvPr>
        </p:nvSpPr>
        <p:spPr/>
        <p:txBody>
          <a:bodyPr/>
          <a:lstStyle/>
          <a:p>
            <a:r>
              <a:rPr lang="cs-CZ" b="1" dirty="0"/>
              <a:t>Příprava reportáže</a:t>
            </a:r>
          </a:p>
        </p:txBody>
      </p:sp>
      <p:sp>
        <p:nvSpPr>
          <p:cNvPr id="3" name="Zástupný obsah 2">
            <a:extLst>
              <a:ext uri="{FF2B5EF4-FFF2-40B4-BE49-F238E27FC236}">
                <a16:creationId xmlns:a16="http://schemas.microsoft.com/office/drawing/2014/main" id="{C8EFF75C-F336-4712-A764-16E484F15ACF}"/>
              </a:ext>
            </a:extLst>
          </p:cNvPr>
          <p:cNvSpPr>
            <a:spLocks noGrp="1"/>
          </p:cNvSpPr>
          <p:nvPr>
            <p:ph idx="1"/>
          </p:nvPr>
        </p:nvSpPr>
        <p:spPr/>
        <p:txBody>
          <a:bodyPr>
            <a:normAutofit fontScale="92500" lnSpcReduction="20000"/>
          </a:bodyPr>
          <a:lstStyle/>
          <a:p>
            <a:r>
              <a:rPr lang="cs-CZ" b="1" dirty="0"/>
              <a:t>Číst, číst, číst </a:t>
            </a:r>
            <a:r>
              <a:rPr lang="cs-CZ" dirty="0"/>
              <a:t>– beletrie, všeobecný přehled, zpravodajství, reportáže (vydavatelství </a:t>
            </a:r>
            <a:r>
              <a:rPr lang="cs-CZ" dirty="0" err="1"/>
              <a:t>Absynt</a:t>
            </a:r>
            <a:r>
              <a:rPr lang="cs-CZ" dirty="0"/>
              <a:t>, polská reportážní škola, kvalitní reportáže např. Respekt, HN, Alarm, Deník N, česká i slovenská! verze. Čím sečtělejší, tím větší schopnosti zacházet s jazykem máte, to se týká především beletrie, krásné literatury.</a:t>
            </a:r>
          </a:p>
          <a:p>
            <a:r>
              <a:rPr lang="cs-CZ" b="1" dirty="0"/>
              <a:t>Rešerše tématu </a:t>
            </a:r>
            <a:r>
              <a:rPr lang="cs-CZ" dirty="0"/>
              <a:t>– zaberou čas! Hodně času</a:t>
            </a:r>
          </a:p>
          <a:p>
            <a:r>
              <a:rPr lang="cs-CZ" b="1" dirty="0"/>
              <a:t>Terén</a:t>
            </a:r>
            <a:r>
              <a:rPr lang="cs-CZ" dirty="0"/>
              <a:t> – dobrý novinář jde vždy do terénu podívat se na místo a prozkoumat ho</a:t>
            </a:r>
          </a:p>
          <a:p>
            <a:r>
              <a:rPr lang="cs-CZ" b="1" dirty="0"/>
              <a:t>Mluvit s lidmi </a:t>
            </a:r>
            <a:r>
              <a:rPr lang="cs-CZ" dirty="0"/>
              <a:t>– face to face!</a:t>
            </a:r>
          </a:p>
          <a:p>
            <a:r>
              <a:rPr lang="cs-CZ" b="1" dirty="0"/>
              <a:t>Přemýšlení</a:t>
            </a:r>
            <a:r>
              <a:rPr lang="cs-CZ" dirty="0"/>
              <a:t> o struktuře – jak to napíšu?</a:t>
            </a:r>
          </a:p>
          <a:p>
            <a:r>
              <a:rPr lang="cs-CZ" dirty="0">
                <a:hlinkClick r:id="rId2"/>
              </a:rPr>
              <a:t>https://denikn.cz/290345/neda-se-tu-zit-napsaly-ucitelky-poslancum-a-prijel-okamura-pribeh-mesta-kde-vyrostli-bratri-capkove-a-ktere-znicil-obchod-s-chudobou/</a:t>
            </a:r>
            <a:endParaRPr lang="cs-CZ" dirty="0"/>
          </a:p>
          <a:p>
            <a:endParaRPr lang="cs-CZ" dirty="0"/>
          </a:p>
          <a:p>
            <a:endParaRPr lang="cs-CZ" dirty="0"/>
          </a:p>
        </p:txBody>
      </p:sp>
    </p:spTree>
    <p:extLst>
      <p:ext uri="{BB962C8B-B14F-4D97-AF65-F5344CB8AC3E}">
        <p14:creationId xmlns:p14="http://schemas.microsoft.com/office/powerpoint/2010/main" val="407556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D91A-1C5E-4643-ADE6-EB22F45257CD}"/>
              </a:ext>
            </a:extLst>
          </p:cNvPr>
          <p:cNvSpPr>
            <a:spLocks noGrp="1"/>
          </p:cNvSpPr>
          <p:nvPr>
            <p:ph type="title"/>
          </p:nvPr>
        </p:nvSpPr>
        <p:spPr>
          <a:xfrm>
            <a:off x="1371600" y="685801"/>
            <a:ext cx="9601200" cy="1045346"/>
          </a:xfrm>
        </p:spPr>
        <p:txBody>
          <a:bodyPr/>
          <a:lstStyle/>
          <a:p>
            <a:r>
              <a:rPr lang="cs-CZ" b="1" dirty="0"/>
              <a:t>Co byste ještě měli vědět</a:t>
            </a:r>
          </a:p>
        </p:txBody>
      </p:sp>
      <p:sp>
        <p:nvSpPr>
          <p:cNvPr id="3" name="Zástupný obsah 2">
            <a:extLst>
              <a:ext uri="{FF2B5EF4-FFF2-40B4-BE49-F238E27FC236}">
                <a16:creationId xmlns:a16="http://schemas.microsoft.com/office/drawing/2014/main" id="{2B6287AB-48A9-42F4-ADA2-569FAE95E114}"/>
              </a:ext>
            </a:extLst>
          </p:cNvPr>
          <p:cNvSpPr>
            <a:spLocks noGrp="1"/>
          </p:cNvSpPr>
          <p:nvPr>
            <p:ph idx="1"/>
          </p:nvPr>
        </p:nvSpPr>
        <p:spPr>
          <a:xfrm>
            <a:off x="1371600" y="1731147"/>
            <a:ext cx="9601200" cy="4136253"/>
          </a:xfrm>
        </p:spPr>
        <p:txBody>
          <a:bodyPr>
            <a:normAutofit fontScale="85000" lnSpcReduction="20000"/>
          </a:bodyPr>
          <a:lstStyle/>
          <a:p>
            <a:r>
              <a:rPr lang="cs-CZ" dirty="0"/>
              <a:t>Autor stojí jako </a:t>
            </a:r>
            <a:r>
              <a:rPr lang="cs-CZ" b="1" dirty="0"/>
              <a:t>vypravěč</a:t>
            </a:r>
            <a:r>
              <a:rPr lang="cs-CZ" dirty="0"/>
              <a:t> mezi textem a čtenářem. Skládá a tvoří čtenáři perspektivu. Vypráví co kdo dělá a říká, co se odehrává. Ukazuje mu, které skutečnosti jsou zajímavé. </a:t>
            </a:r>
            <a:r>
              <a:rPr lang="cs-CZ" b="1" dirty="0"/>
              <a:t>Zapojuje čtenáře do prostředí a událostí</a:t>
            </a:r>
            <a:r>
              <a:rPr lang="cs-CZ" dirty="0"/>
              <a:t>.</a:t>
            </a:r>
          </a:p>
          <a:p>
            <a:r>
              <a:rPr lang="cs-CZ" dirty="0"/>
              <a:t>Ptejte se respondentů, jak se cítili, co si mysleli, abyste mohli co nejlépe popsat atmosféru a jejich motivy. </a:t>
            </a:r>
          </a:p>
          <a:p>
            <a:r>
              <a:rPr lang="cs-CZ" b="1" dirty="0"/>
              <a:t>S kontrastem a napětím </a:t>
            </a:r>
            <a:r>
              <a:rPr lang="cs-CZ" dirty="0"/>
              <a:t>pracujte s rozmyslem, aby text čtenáře nevyčerpal.</a:t>
            </a:r>
          </a:p>
          <a:p>
            <a:r>
              <a:rPr lang="cs-CZ" dirty="0"/>
              <a:t>Kratší výkladové pasáže roztroušené v textu – viz rytmus textu.</a:t>
            </a:r>
          </a:p>
          <a:p>
            <a:r>
              <a:rPr lang="cs-CZ" dirty="0"/>
              <a:t>Ačkoliv reportáže používají beletristické postupy, </a:t>
            </a:r>
            <a:r>
              <a:rPr lang="cs-CZ" b="1" dirty="0"/>
              <a:t>nejste spisovatelé, ale novináři</a:t>
            </a:r>
            <a:r>
              <a:rPr lang="cs-CZ" dirty="0"/>
              <a:t>! Jste vázání pravdivostí příběhu a musíte jej poctivě sdělit čtenářům. Spisovatel si může vymýšlet, novinář ne!</a:t>
            </a:r>
          </a:p>
          <a:p>
            <a:r>
              <a:rPr lang="cs-CZ" dirty="0"/>
              <a:t>Nikdy nepopíšete všechno, neuvidíte všechno, nedostanete se ke všem faktům, lidem a dějům. Vždy popisujete jen </a:t>
            </a:r>
            <a:r>
              <a:rPr lang="cs-CZ" b="1" dirty="0"/>
              <a:t>výsek reality.</a:t>
            </a:r>
          </a:p>
        </p:txBody>
      </p:sp>
    </p:spTree>
    <p:extLst>
      <p:ext uri="{BB962C8B-B14F-4D97-AF65-F5344CB8AC3E}">
        <p14:creationId xmlns:p14="http://schemas.microsoft.com/office/powerpoint/2010/main" val="47094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51BDA-9803-4AEA-87A5-8543EEAEAC7B}"/>
              </a:ext>
            </a:extLst>
          </p:cNvPr>
          <p:cNvSpPr>
            <a:spLocks noGrp="1"/>
          </p:cNvSpPr>
          <p:nvPr>
            <p:ph type="title"/>
          </p:nvPr>
        </p:nvSpPr>
        <p:spPr>
          <a:xfrm>
            <a:off x="1371600" y="257451"/>
            <a:ext cx="9601200" cy="861135"/>
          </a:xfrm>
        </p:spPr>
        <p:txBody>
          <a:bodyPr/>
          <a:lstStyle/>
          <a:p>
            <a:r>
              <a:rPr lang="cs-CZ" b="1" dirty="0"/>
              <a:t>Příklady</a:t>
            </a:r>
          </a:p>
        </p:txBody>
      </p:sp>
      <p:sp>
        <p:nvSpPr>
          <p:cNvPr id="3" name="Zástupný obsah 2">
            <a:extLst>
              <a:ext uri="{FF2B5EF4-FFF2-40B4-BE49-F238E27FC236}">
                <a16:creationId xmlns:a16="http://schemas.microsoft.com/office/drawing/2014/main" id="{F92D2254-69DB-467B-8C57-CDDF864C7444}"/>
              </a:ext>
            </a:extLst>
          </p:cNvPr>
          <p:cNvSpPr>
            <a:spLocks noGrp="1"/>
          </p:cNvSpPr>
          <p:nvPr>
            <p:ph idx="1"/>
          </p:nvPr>
        </p:nvSpPr>
        <p:spPr>
          <a:xfrm>
            <a:off x="1371600" y="1118585"/>
            <a:ext cx="9601200" cy="5481964"/>
          </a:xfrm>
        </p:spPr>
        <p:txBody>
          <a:bodyPr>
            <a:normAutofit fontScale="62500" lnSpcReduction="20000"/>
          </a:bodyPr>
          <a:lstStyle/>
          <a:p>
            <a:r>
              <a:rPr lang="cs-CZ" b="1" dirty="0"/>
              <a:t>Historická reportáž</a:t>
            </a:r>
          </a:p>
          <a:p>
            <a:r>
              <a:rPr lang="cs-CZ" u="sng" dirty="0">
                <a:hlinkClick r:id="rId2"/>
              </a:rPr>
              <a:t>https://www.respekt.cz/tydenik/2019/3/tema-dva-zivoty-jana-palacha</a:t>
            </a:r>
            <a:endParaRPr lang="cs-CZ" dirty="0"/>
          </a:p>
          <a:p>
            <a:r>
              <a:rPr lang="cs-CZ" dirty="0"/>
              <a:t>Teploty během tohoto lednového čtvrtka kroužily kolem nuly, a i když nesněžilo, na část Prahy padla mlha tak hustá, že málem zabránila týmu fotbalové Sparty v odletu do Jižní Ameriky. V kině Lucerna dávali </a:t>
            </a:r>
            <a:r>
              <a:rPr lang="cs-CZ" i="1" dirty="0"/>
              <a:t>Angeliku</a:t>
            </a:r>
            <a:r>
              <a:rPr lang="cs-CZ" dirty="0"/>
              <a:t>, ve vinohradském divadle hráli </a:t>
            </a:r>
            <a:r>
              <a:rPr lang="cs-CZ" i="1" dirty="0"/>
              <a:t>Pygmalion</a:t>
            </a:r>
            <a:r>
              <a:rPr lang="cs-CZ" dirty="0"/>
              <a:t> a televize večer vysílala filmovou povídku </a:t>
            </a:r>
            <a:r>
              <a:rPr lang="cs-CZ" i="1" dirty="0"/>
              <a:t>Bahno</a:t>
            </a:r>
            <a:r>
              <a:rPr lang="cs-CZ" dirty="0"/>
              <a:t>. Noviny řešily nedostatek jablek v obchodech, málo uhlí ve školách, „smělý manévr sovětských kosmonautů v kosmu“ i fakt, že v Ústí nad Labem otevřeli první finskou saunu. Ve Španělském sále Pražského hradu začala v devět ráno schůze vedení komunistické strany s běžným programem dalšího neohroženého zlepšování života socialistické vlasti a předseda československé vlády Oldřich Černík ujišťoval na titulní straně Rudého práva veřejnost, že mlčení sdělovacích prostředků o armádách zemí Varšavské smlouvy, které zemi obsadily před necelými pěti měsíci, odpovídá realitě. „Situace“ se přece již „uklidnila“.</a:t>
            </a:r>
          </a:p>
          <a:p>
            <a:r>
              <a:rPr lang="cs-CZ" u="sng" dirty="0">
                <a:hlinkClick r:id="rId3"/>
              </a:rPr>
              <a:t>https://denikn.cz/215847/hral-pokazde-toho-hodneho-s-medovym-hlasem-bata-mel-v-stb-na-starost-protirezimni-mladez/</a:t>
            </a:r>
            <a:endParaRPr lang="cs-CZ" dirty="0"/>
          </a:p>
          <a:p>
            <a:r>
              <a:rPr lang="cs-CZ" dirty="0"/>
              <a:t>„To je ale náhodička!“ Tuhle větu si bude Petr Pospíchal pamatovat do konce života. Byla totiž pokaždé tím prvním, co slyšel od „svého“ estébáka Miloše </a:t>
            </a:r>
            <a:r>
              <a:rPr lang="cs-CZ" dirty="0" err="1"/>
              <a:t>Baty</a:t>
            </a:r>
            <a:r>
              <a:rPr lang="cs-CZ" dirty="0"/>
              <a:t>, když jej přišel zadržet nebo jej odváděl na výslech.</a:t>
            </a:r>
          </a:p>
          <a:p>
            <a:r>
              <a:rPr lang="cs-CZ" dirty="0"/>
              <a:t>Příběhy obou mužů se protínaly skoro 13 let, od roku 1977 až do listopadu 1989, setkali se mnohokrát. </a:t>
            </a:r>
            <a:r>
              <a:rPr lang="cs-CZ" dirty="0" err="1"/>
              <a:t>Bata</a:t>
            </a:r>
            <a:r>
              <a:rPr lang="cs-CZ" dirty="0"/>
              <a:t> Pospíchala zatýkal poprvé v říjnu 1977, jako jednoho z nejmladších chartistů a disidentů. To bylo Pospíchalovi sedmnáct a půl. A přišel jej sebrat taky naposledy, v říjnu 1989, kdy do pádu komunistického režimu zbýval měsíc.</a:t>
            </a:r>
            <a:endParaRPr lang="cs-CZ" b="1" dirty="0"/>
          </a:p>
          <a:p>
            <a:endParaRPr lang="cs-CZ" b="1" dirty="0"/>
          </a:p>
        </p:txBody>
      </p:sp>
    </p:spTree>
    <p:extLst>
      <p:ext uri="{BB962C8B-B14F-4D97-AF65-F5344CB8AC3E}">
        <p14:creationId xmlns:p14="http://schemas.microsoft.com/office/powerpoint/2010/main" val="218167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C57CD-96E4-4499-907D-4F8605EB884B}"/>
              </a:ext>
            </a:extLst>
          </p:cNvPr>
          <p:cNvSpPr>
            <a:spLocks noGrp="1"/>
          </p:cNvSpPr>
          <p:nvPr>
            <p:ph type="title"/>
          </p:nvPr>
        </p:nvSpPr>
        <p:spPr/>
        <p:txBody>
          <a:bodyPr/>
          <a:lstStyle/>
          <a:p>
            <a:r>
              <a:rPr lang="cs-CZ" dirty="0"/>
              <a:t>Příklady</a:t>
            </a:r>
          </a:p>
        </p:txBody>
      </p:sp>
      <p:sp>
        <p:nvSpPr>
          <p:cNvPr id="3" name="Zástupný obsah 2">
            <a:extLst>
              <a:ext uri="{FF2B5EF4-FFF2-40B4-BE49-F238E27FC236}">
                <a16:creationId xmlns:a16="http://schemas.microsoft.com/office/drawing/2014/main" id="{978C8C6A-A378-4B10-953D-565AB444B8B3}"/>
              </a:ext>
            </a:extLst>
          </p:cNvPr>
          <p:cNvSpPr>
            <a:spLocks noGrp="1"/>
          </p:cNvSpPr>
          <p:nvPr>
            <p:ph idx="1"/>
          </p:nvPr>
        </p:nvSpPr>
        <p:spPr>
          <a:xfrm>
            <a:off x="1371600" y="1518082"/>
            <a:ext cx="9601200" cy="5104660"/>
          </a:xfrm>
        </p:spPr>
        <p:txBody>
          <a:bodyPr/>
          <a:lstStyle/>
          <a:p>
            <a:r>
              <a:rPr lang="cs-CZ" dirty="0"/>
              <a:t>Jak se dostat do neznámého, </a:t>
            </a:r>
          </a:p>
          <a:p>
            <a:r>
              <a:rPr lang="cs-CZ" dirty="0"/>
              <a:t>problematického či nebezpečného </a:t>
            </a:r>
          </a:p>
          <a:p>
            <a:r>
              <a:rPr lang="cs-CZ" dirty="0"/>
              <a:t>prostředí, koho kontaktovat</a:t>
            </a:r>
          </a:p>
          <a:p>
            <a:r>
              <a:rPr lang="cs-CZ" u="sng" dirty="0">
                <a:hlinkClick r:id=""/>
              </a:rPr>
              <a:t>https://denikn.cz/240129/</a:t>
            </a:r>
          </a:p>
          <a:p>
            <a:r>
              <a:rPr lang="cs-CZ" u="sng" dirty="0">
                <a:hlinkClick r:id=""/>
              </a:rPr>
              <a:t>o-</a:t>
            </a:r>
            <a:r>
              <a:rPr lang="cs-CZ" u="sng" dirty="0" err="1">
                <a:hlinkClick r:id="rId2"/>
              </a:rPr>
              <a:t>zfetovane</a:t>
            </a:r>
            <a:r>
              <a:rPr lang="cs-CZ" u="sng" dirty="0">
                <a:hlinkClick r:id="rId2"/>
              </a:rPr>
              <a:t>-</a:t>
            </a:r>
            <a:r>
              <a:rPr lang="cs-CZ" u="sng" dirty="0" err="1">
                <a:hlinkClick r:id="rId2"/>
              </a:rPr>
              <a:t>madone</a:t>
            </a:r>
            <a:r>
              <a:rPr lang="cs-CZ" u="sng" dirty="0">
                <a:hlinkClick r:id="rId2"/>
              </a:rPr>
              <a:t>-</a:t>
            </a:r>
            <a:r>
              <a:rPr lang="cs-CZ" u="sng" dirty="0" err="1">
                <a:hlinkClick r:id="rId2"/>
              </a:rPr>
              <a:t>beznadeji</a:t>
            </a:r>
            <a:r>
              <a:rPr lang="cs-CZ" u="sng" dirty="0">
                <a:hlinkClick r:id="rId2"/>
              </a:rPr>
              <a:t>-v-</a:t>
            </a:r>
            <a:r>
              <a:rPr lang="cs-CZ" u="sng" dirty="0" err="1">
                <a:hlinkClick r:id="rId2"/>
              </a:rPr>
              <a:t>blate</a:t>
            </a:r>
            <a:r>
              <a:rPr lang="cs-CZ" u="sng" dirty="0">
                <a:hlinkClick r:id=""/>
              </a:rPr>
              <a:t>-</a:t>
            </a:r>
          </a:p>
          <a:p>
            <a:r>
              <a:rPr lang="cs-CZ" u="sng" dirty="0">
                <a:hlinkClick r:id=""/>
              </a:rPr>
              <a:t>a-toluenu-za-osm-eur-jak-</a:t>
            </a:r>
            <a:r>
              <a:rPr lang="cs-CZ" u="sng" dirty="0" err="1">
                <a:hlinkClick r:id="rId2"/>
              </a:rPr>
              <a:t>ziji</a:t>
            </a:r>
            <a:r>
              <a:rPr lang="cs-CZ" u="sng" dirty="0">
                <a:hlinkClick r:id="rId2"/>
              </a:rPr>
              <a:t>-</a:t>
            </a:r>
            <a:r>
              <a:rPr lang="cs-CZ" u="sng" dirty="0" err="1">
                <a:hlinkClick r:id="rId2"/>
              </a:rPr>
              <a:t>tisice</a:t>
            </a:r>
            <a:r>
              <a:rPr lang="cs-CZ" u="sng" dirty="0">
                <a:hlinkClick r:id=""/>
              </a:rPr>
              <a:t>-lidi-</a:t>
            </a:r>
          </a:p>
          <a:p>
            <a:r>
              <a:rPr lang="cs-CZ" u="sng" dirty="0">
                <a:hlinkClick r:id=""/>
              </a:rPr>
              <a:t>z-ghetta-</a:t>
            </a:r>
            <a:r>
              <a:rPr lang="cs-CZ" u="sng" dirty="0" err="1">
                <a:hlinkClick r:id="rId2"/>
              </a:rPr>
              <a:t>kteri</a:t>
            </a:r>
            <a:r>
              <a:rPr lang="cs-CZ" u="sng" dirty="0">
                <a:hlinkClick r:id="rId2"/>
              </a:rPr>
              <a:t>-nikoho-</a:t>
            </a:r>
            <a:r>
              <a:rPr lang="cs-CZ" u="sng" dirty="0" err="1">
                <a:hlinkClick r:id="rId2"/>
              </a:rPr>
              <a:t>nezajimaji</a:t>
            </a:r>
            <a:r>
              <a:rPr lang="cs-CZ" u="sng" dirty="0">
                <a:hlinkClick r:id=""/>
              </a:rPr>
              <a:t>/</a:t>
            </a:r>
          </a:p>
          <a:p>
            <a:r>
              <a:rPr lang="cs-CZ" u="sng" dirty="0">
                <a:hlinkClick r:id=""/>
              </a:rPr>
              <a:t>?ref=tema</a:t>
            </a:r>
            <a:endParaRPr lang="cs-CZ" dirty="0"/>
          </a:p>
          <a:p>
            <a:endParaRPr lang="cs-CZ" dirty="0"/>
          </a:p>
        </p:txBody>
      </p:sp>
      <p:pic>
        <p:nvPicPr>
          <p:cNvPr id="5" name="Obrázek 4">
            <a:extLst>
              <a:ext uri="{FF2B5EF4-FFF2-40B4-BE49-F238E27FC236}">
                <a16:creationId xmlns:a16="http://schemas.microsoft.com/office/drawing/2014/main" id="{BAA9D3FD-C26B-47EC-B40A-C4B4605C28D1}"/>
              </a:ext>
            </a:extLst>
          </p:cNvPr>
          <p:cNvPicPr>
            <a:picLocks noChangeAspect="1"/>
          </p:cNvPicPr>
          <p:nvPr/>
        </p:nvPicPr>
        <p:blipFill>
          <a:blip r:embed="rId3"/>
          <a:stretch>
            <a:fillRect/>
          </a:stretch>
        </p:blipFill>
        <p:spPr>
          <a:xfrm>
            <a:off x="6172200" y="579558"/>
            <a:ext cx="5395428" cy="6043184"/>
          </a:xfrm>
          <a:prstGeom prst="rect">
            <a:avLst/>
          </a:prstGeom>
        </p:spPr>
      </p:pic>
    </p:spTree>
    <p:extLst>
      <p:ext uri="{BB962C8B-B14F-4D97-AF65-F5344CB8AC3E}">
        <p14:creationId xmlns:p14="http://schemas.microsoft.com/office/powerpoint/2010/main" val="399172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CF93E-0A3E-4BAE-AC1E-462222029E24}"/>
              </a:ext>
            </a:extLst>
          </p:cNvPr>
          <p:cNvSpPr>
            <a:spLocks noGrp="1"/>
          </p:cNvSpPr>
          <p:nvPr>
            <p:ph type="title"/>
          </p:nvPr>
        </p:nvSpPr>
        <p:spPr/>
        <p:txBody>
          <a:bodyPr/>
          <a:lstStyle/>
          <a:p>
            <a:r>
              <a:rPr lang="cs-CZ" dirty="0"/>
              <a:t>Příklady</a:t>
            </a:r>
          </a:p>
        </p:txBody>
      </p:sp>
      <p:sp>
        <p:nvSpPr>
          <p:cNvPr id="3" name="Zástupný obsah 2">
            <a:extLst>
              <a:ext uri="{FF2B5EF4-FFF2-40B4-BE49-F238E27FC236}">
                <a16:creationId xmlns:a16="http://schemas.microsoft.com/office/drawing/2014/main" id="{4E58AEC4-3C43-4A6C-96B7-C030311A8824}"/>
              </a:ext>
            </a:extLst>
          </p:cNvPr>
          <p:cNvSpPr>
            <a:spLocks noGrp="1"/>
          </p:cNvSpPr>
          <p:nvPr>
            <p:ph idx="1"/>
          </p:nvPr>
        </p:nvSpPr>
        <p:spPr/>
        <p:txBody>
          <a:bodyPr>
            <a:normAutofit fontScale="92500"/>
          </a:bodyPr>
          <a:lstStyle/>
          <a:p>
            <a:r>
              <a:rPr lang="cs-CZ" dirty="0"/>
              <a:t>Příběh domu, jeden den člověka, zpravodajská aktuální událost (demonstrace, blokáda)</a:t>
            </a:r>
          </a:p>
          <a:p>
            <a:r>
              <a:rPr lang="cs-CZ" u="sng" dirty="0">
                <a:hlinkClick r:id="rId2"/>
              </a:rPr>
              <a:t>https://denikn.cz/125286/unikatni-vile-hrozi-demolice-v-prachaticich-se-prou-zda-nakopnout-mesto-kulturou-nebo-betonem/</a:t>
            </a:r>
            <a:endParaRPr lang="cs-CZ" dirty="0"/>
          </a:p>
          <a:p>
            <a:r>
              <a:rPr lang="cs-CZ" u="sng" dirty="0">
                <a:hlinkClick r:id="rId3"/>
              </a:rPr>
              <a:t>https://denikn.cz/171864/prodal-auto-aby-mel-na-pomoc-chudym-pribeh-byvaleho-usteckeho-starosty-je-plny-padu-i-nadeje/</a:t>
            </a:r>
            <a:endParaRPr lang="cs-CZ" u="sng" dirty="0"/>
          </a:p>
          <a:p>
            <a:r>
              <a:rPr lang="cs-CZ" u="sng" dirty="0">
                <a:hlinkClick r:id="rId4"/>
              </a:rPr>
              <a:t>https://denikn.cz/160182/tahle-elektrarna-mela-byt-uz-davno-zavrena-chceme-mit-nejakou-budoucnost-rikaji-lide-kteri-blokuji-chvaletice/</a:t>
            </a:r>
            <a:endParaRPr lang="cs-CZ" dirty="0"/>
          </a:p>
          <a:p>
            <a:r>
              <a:rPr lang="cs-CZ" u="sng" dirty="0">
                <a:hlinkClick r:id="rId5"/>
              </a:rPr>
              <a:t>https://denikn.cz/152080/tata-by-me-na-letnou-nepustil-voli-ano-podpora-protestu-roste-i-ve-vlazne-ostrave-nekdy-deli-rodiny/</a:t>
            </a:r>
            <a:endParaRPr lang="cs-CZ" dirty="0"/>
          </a:p>
          <a:p>
            <a:endParaRPr lang="cs-CZ" dirty="0"/>
          </a:p>
        </p:txBody>
      </p:sp>
    </p:spTree>
    <p:extLst>
      <p:ext uri="{BB962C8B-B14F-4D97-AF65-F5344CB8AC3E}">
        <p14:creationId xmlns:p14="http://schemas.microsoft.com/office/powerpoint/2010/main" val="296959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3250E-0A3E-417D-BFAD-DFB156C03062}"/>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826C5A10-9519-477D-9626-7FCECE643B95}"/>
              </a:ext>
            </a:extLst>
          </p:cNvPr>
          <p:cNvPicPr>
            <a:picLocks noGrp="1" noChangeAspect="1"/>
          </p:cNvPicPr>
          <p:nvPr>
            <p:ph idx="1"/>
          </p:nvPr>
        </p:nvPicPr>
        <p:blipFill>
          <a:blip r:embed="rId2"/>
          <a:stretch>
            <a:fillRect/>
          </a:stretch>
        </p:blipFill>
        <p:spPr>
          <a:xfrm>
            <a:off x="1371600" y="685800"/>
            <a:ext cx="4904444" cy="5875338"/>
          </a:xfrm>
        </p:spPr>
      </p:pic>
      <p:pic>
        <p:nvPicPr>
          <p:cNvPr id="7" name="Obrázek 6">
            <a:extLst>
              <a:ext uri="{FF2B5EF4-FFF2-40B4-BE49-F238E27FC236}">
                <a16:creationId xmlns:a16="http://schemas.microsoft.com/office/drawing/2014/main" id="{A50726B2-9232-42A6-B90C-E6D0F9104865}"/>
              </a:ext>
            </a:extLst>
          </p:cNvPr>
          <p:cNvPicPr>
            <a:picLocks noChangeAspect="1"/>
          </p:cNvPicPr>
          <p:nvPr/>
        </p:nvPicPr>
        <p:blipFill>
          <a:blip r:embed="rId3"/>
          <a:stretch>
            <a:fillRect/>
          </a:stretch>
        </p:blipFill>
        <p:spPr>
          <a:xfrm>
            <a:off x="6485319" y="685800"/>
            <a:ext cx="5204911" cy="6172200"/>
          </a:xfrm>
          <a:prstGeom prst="rect">
            <a:avLst/>
          </a:prstGeom>
        </p:spPr>
      </p:pic>
    </p:spTree>
    <p:extLst>
      <p:ext uri="{BB962C8B-B14F-4D97-AF65-F5344CB8AC3E}">
        <p14:creationId xmlns:p14="http://schemas.microsoft.com/office/powerpoint/2010/main" val="249188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FF8182-FA73-4FAD-ADD5-68EFCD6F7DF8}"/>
              </a:ext>
            </a:extLst>
          </p:cNvPr>
          <p:cNvSpPr>
            <a:spLocks noGrp="1"/>
          </p:cNvSpPr>
          <p:nvPr>
            <p:ph type="title"/>
          </p:nvPr>
        </p:nvSpPr>
        <p:spPr/>
        <p:txBody>
          <a:bodyPr/>
          <a:lstStyle/>
          <a:p>
            <a:r>
              <a:rPr lang="cs-CZ" b="1" dirty="0"/>
              <a:t>Číst, číst, číst</a:t>
            </a:r>
          </a:p>
        </p:txBody>
      </p:sp>
      <p:pic>
        <p:nvPicPr>
          <p:cNvPr id="5" name="Zástupný obsah 4">
            <a:extLst>
              <a:ext uri="{FF2B5EF4-FFF2-40B4-BE49-F238E27FC236}">
                <a16:creationId xmlns:a16="http://schemas.microsoft.com/office/drawing/2014/main" id="{05F880CC-4535-4263-9001-6C1B32DD74CA}"/>
              </a:ext>
            </a:extLst>
          </p:cNvPr>
          <p:cNvPicPr>
            <a:picLocks noGrp="1" noChangeAspect="1"/>
          </p:cNvPicPr>
          <p:nvPr>
            <p:ph idx="1"/>
          </p:nvPr>
        </p:nvPicPr>
        <p:blipFill>
          <a:blip r:embed="rId2"/>
          <a:stretch>
            <a:fillRect/>
          </a:stretch>
        </p:blipFill>
        <p:spPr>
          <a:xfrm>
            <a:off x="1437879" y="1685396"/>
            <a:ext cx="1867062" cy="2994920"/>
          </a:xfrm>
        </p:spPr>
      </p:pic>
      <p:pic>
        <p:nvPicPr>
          <p:cNvPr id="9" name="Obrázek 8">
            <a:extLst>
              <a:ext uri="{FF2B5EF4-FFF2-40B4-BE49-F238E27FC236}">
                <a16:creationId xmlns:a16="http://schemas.microsoft.com/office/drawing/2014/main" id="{62B940FB-D113-4461-AE84-4C1A38ED15D1}"/>
              </a:ext>
            </a:extLst>
          </p:cNvPr>
          <p:cNvPicPr>
            <a:picLocks noChangeAspect="1"/>
          </p:cNvPicPr>
          <p:nvPr/>
        </p:nvPicPr>
        <p:blipFill>
          <a:blip r:embed="rId3"/>
          <a:stretch>
            <a:fillRect/>
          </a:stretch>
        </p:blipFill>
        <p:spPr>
          <a:xfrm>
            <a:off x="3371220" y="1685396"/>
            <a:ext cx="7704488" cy="3025402"/>
          </a:xfrm>
          <a:prstGeom prst="rect">
            <a:avLst/>
          </a:prstGeom>
        </p:spPr>
      </p:pic>
      <p:pic>
        <p:nvPicPr>
          <p:cNvPr id="11" name="Obrázek 10">
            <a:extLst>
              <a:ext uri="{FF2B5EF4-FFF2-40B4-BE49-F238E27FC236}">
                <a16:creationId xmlns:a16="http://schemas.microsoft.com/office/drawing/2014/main" id="{576B4C4B-D34F-4E45-BA82-1F57A2EC0FF6}"/>
              </a:ext>
            </a:extLst>
          </p:cNvPr>
          <p:cNvPicPr>
            <a:picLocks noChangeAspect="1"/>
          </p:cNvPicPr>
          <p:nvPr/>
        </p:nvPicPr>
        <p:blipFill>
          <a:blip r:embed="rId4"/>
          <a:stretch>
            <a:fillRect/>
          </a:stretch>
        </p:blipFill>
        <p:spPr>
          <a:xfrm>
            <a:off x="7717981" y="3762854"/>
            <a:ext cx="1851820" cy="3025402"/>
          </a:xfrm>
          <a:prstGeom prst="rect">
            <a:avLst/>
          </a:prstGeom>
        </p:spPr>
      </p:pic>
      <p:pic>
        <p:nvPicPr>
          <p:cNvPr id="13" name="Obrázek 12">
            <a:extLst>
              <a:ext uri="{FF2B5EF4-FFF2-40B4-BE49-F238E27FC236}">
                <a16:creationId xmlns:a16="http://schemas.microsoft.com/office/drawing/2014/main" id="{8A5AC68B-3A28-4344-A5B9-F346153F0271}"/>
              </a:ext>
            </a:extLst>
          </p:cNvPr>
          <p:cNvPicPr>
            <a:picLocks noChangeAspect="1"/>
          </p:cNvPicPr>
          <p:nvPr/>
        </p:nvPicPr>
        <p:blipFill>
          <a:blip r:embed="rId5"/>
          <a:stretch>
            <a:fillRect/>
          </a:stretch>
        </p:blipFill>
        <p:spPr>
          <a:xfrm>
            <a:off x="4607260" y="3992632"/>
            <a:ext cx="1874682" cy="2865368"/>
          </a:xfrm>
          <a:prstGeom prst="rect">
            <a:avLst/>
          </a:prstGeom>
        </p:spPr>
      </p:pic>
    </p:spTree>
    <p:extLst>
      <p:ext uri="{BB962C8B-B14F-4D97-AF65-F5344CB8AC3E}">
        <p14:creationId xmlns:p14="http://schemas.microsoft.com/office/powerpoint/2010/main" val="359515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9D670-2299-484E-84DD-8575B451D2C3}"/>
              </a:ext>
            </a:extLst>
          </p:cNvPr>
          <p:cNvSpPr>
            <a:spLocks noGrp="1"/>
          </p:cNvSpPr>
          <p:nvPr>
            <p:ph type="title"/>
          </p:nvPr>
        </p:nvSpPr>
        <p:spPr/>
        <p:txBody>
          <a:bodyPr/>
          <a:lstStyle/>
          <a:p>
            <a:r>
              <a:rPr lang="cs-CZ" b="1" dirty="0"/>
              <a:t>Některé druhy reportáží podle oblasti</a:t>
            </a:r>
          </a:p>
        </p:txBody>
      </p:sp>
      <p:sp>
        <p:nvSpPr>
          <p:cNvPr id="3" name="Zástupný obsah 2">
            <a:extLst>
              <a:ext uri="{FF2B5EF4-FFF2-40B4-BE49-F238E27FC236}">
                <a16:creationId xmlns:a16="http://schemas.microsoft.com/office/drawing/2014/main" id="{6A5331C8-2837-492C-A946-0F7F8AC1C8D1}"/>
              </a:ext>
            </a:extLst>
          </p:cNvPr>
          <p:cNvSpPr>
            <a:spLocks noGrp="1"/>
          </p:cNvSpPr>
          <p:nvPr>
            <p:ph idx="1"/>
          </p:nvPr>
        </p:nvSpPr>
        <p:spPr/>
        <p:txBody>
          <a:bodyPr>
            <a:normAutofit fontScale="92500" lnSpcReduction="10000"/>
          </a:bodyPr>
          <a:lstStyle/>
          <a:p>
            <a:r>
              <a:rPr lang="cs-CZ" b="1" dirty="0"/>
              <a:t>Zpravodajská, politická </a:t>
            </a:r>
            <a:r>
              <a:rPr lang="cs-CZ" dirty="0"/>
              <a:t>– může být kratší, objevuje se běžně jako rychlý </a:t>
            </a:r>
            <a:r>
              <a:rPr lang="cs-CZ" b="1" dirty="0"/>
              <a:t>aktuální</a:t>
            </a:r>
            <a:r>
              <a:rPr lang="cs-CZ" dirty="0"/>
              <a:t> vhled do místa, události. Jde o rychlost, ne o krásu.</a:t>
            </a:r>
          </a:p>
          <a:p>
            <a:r>
              <a:rPr lang="cs-CZ" b="1" dirty="0"/>
              <a:t>Společenská</a:t>
            </a:r>
            <a:r>
              <a:rPr lang="cs-CZ" dirty="0"/>
              <a:t> – Respekt, Silvie </a:t>
            </a:r>
            <a:r>
              <a:rPr lang="cs-CZ" dirty="0" err="1"/>
              <a:t>Lauder</a:t>
            </a:r>
            <a:r>
              <a:rPr lang="cs-CZ" dirty="0"/>
              <a:t>, Petr Horký; Reportér – Tomáš Poláček (</a:t>
            </a:r>
            <a:r>
              <a:rPr lang="cs-CZ" dirty="0" err="1"/>
              <a:t>gonzo</a:t>
            </a:r>
            <a:r>
              <a:rPr lang="cs-CZ" dirty="0"/>
              <a:t>), HN – Vladimír Ševela, Deník N – Jana Ciglerová</a:t>
            </a:r>
          </a:p>
          <a:p>
            <a:r>
              <a:rPr lang="cs-CZ" b="1" dirty="0"/>
              <a:t>Válečná</a:t>
            </a:r>
            <a:r>
              <a:rPr lang="cs-CZ" dirty="0"/>
              <a:t> – Deník N – Petra Procházková (dříve Jaromír Štětina), Aktuálně – Josef Pazderka, ČT – Jakub </a:t>
            </a:r>
            <a:r>
              <a:rPr lang="cs-CZ" dirty="0" err="1"/>
              <a:t>Szántó</a:t>
            </a:r>
            <a:r>
              <a:rPr lang="cs-CZ" dirty="0"/>
              <a:t>, na volné noze – Markéta Kutilová, Lenka </a:t>
            </a:r>
            <a:r>
              <a:rPr lang="cs-CZ" dirty="0" err="1"/>
              <a:t>Klicperová</a:t>
            </a:r>
            <a:endParaRPr lang="cs-CZ" dirty="0"/>
          </a:p>
          <a:p>
            <a:r>
              <a:rPr lang="cs-CZ" b="1" dirty="0"/>
              <a:t>Zahraniční</a:t>
            </a:r>
            <a:r>
              <a:rPr lang="cs-CZ" dirty="0"/>
              <a:t> (nezaměňovat s cestopisem!) – </a:t>
            </a:r>
            <a:r>
              <a:rPr lang="cs-CZ" dirty="0" err="1"/>
              <a:t>Voxpot</a:t>
            </a:r>
            <a:r>
              <a:rPr lang="cs-CZ" dirty="0"/>
              <a:t> – Vojtěch Boháč, Respekt – Tomáš </a:t>
            </a:r>
            <a:r>
              <a:rPr lang="cs-CZ" dirty="0" err="1"/>
              <a:t>Brolík</a:t>
            </a:r>
            <a:r>
              <a:rPr lang="cs-CZ" dirty="0"/>
              <a:t>, Tomáš </a:t>
            </a:r>
            <a:r>
              <a:rPr lang="cs-CZ" dirty="0" err="1"/>
              <a:t>Lindner</a:t>
            </a:r>
            <a:r>
              <a:rPr lang="cs-CZ" dirty="0"/>
              <a:t> a další.</a:t>
            </a:r>
          </a:p>
          <a:p>
            <a:r>
              <a:rPr lang="cs-CZ" b="1" dirty="0"/>
              <a:t>Sociální</a:t>
            </a:r>
            <a:r>
              <a:rPr lang="cs-CZ" dirty="0"/>
              <a:t> – Alarm – Saša Uhlová, Respekt – Ivana Svobodová, Aktuálně – Martin </a:t>
            </a:r>
            <a:r>
              <a:rPr lang="cs-CZ" dirty="0" err="1"/>
              <a:t>Biben</a:t>
            </a:r>
            <a:endParaRPr lang="cs-CZ" dirty="0"/>
          </a:p>
        </p:txBody>
      </p:sp>
    </p:spTree>
    <p:extLst>
      <p:ext uri="{BB962C8B-B14F-4D97-AF65-F5344CB8AC3E}">
        <p14:creationId xmlns:p14="http://schemas.microsoft.com/office/powerpoint/2010/main" val="40661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obrácené pyramidy</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l="2640" r="2640"/>
          <a:stretch>
            <a:fillRect/>
          </a:stretch>
        </p:blipFill>
        <p:spPr/>
      </p:pic>
      <p:sp>
        <p:nvSpPr>
          <p:cNvPr id="4" name="Zástupný symbol pro text 3"/>
          <p:cNvSpPr>
            <a:spLocks noGrp="1"/>
          </p:cNvSpPr>
          <p:nvPr>
            <p:ph type="body" sz="half" idx="2"/>
          </p:nvPr>
        </p:nvSpPr>
        <p:spPr/>
        <p:txBody>
          <a:bodyPr>
            <a:normAutofit/>
          </a:bodyPr>
          <a:lstStyle/>
          <a:p>
            <a:r>
              <a:rPr lang="cs-CZ" sz="2000" dirty="0"/>
              <a:t>Zatímco zpravodajství nám musí odpovědět na základních pět otázek (CO? KDO? KDY? KDE? PROČ?) a podle principu obrácené pyramidy postupujeme od nejdůležitějšího k nejméně důležitému a má být především jasné a stručné, u reportáže je postup často opačný.</a:t>
            </a:r>
          </a:p>
          <a:p>
            <a:r>
              <a:rPr lang="cs-CZ" sz="2000" dirty="0"/>
              <a:t>Autor musí čtenáře zaujmout příběhem, často jde spíš o literární text, takže začíná nějakým detailem. </a:t>
            </a:r>
          </a:p>
        </p:txBody>
      </p:sp>
    </p:spTree>
    <p:extLst>
      <p:ext uri="{BB962C8B-B14F-4D97-AF65-F5344CB8AC3E}">
        <p14:creationId xmlns:p14="http://schemas.microsoft.com/office/powerpoint/2010/main" val="291836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0122C66-514D-4156-809D-350EFB423287}"/>
              </a:ext>
            </a:extLst>
          </p:cNvPr>
          <p:cNvPicPr>
            <a:picLocks noChangeAspect="1"/>
          </p:cNvPicPr>
          <p:nvPr/>
        </p:nvPicPr>
        <p:blipFill>
          <a:blip r:embed="rId2"/>
          <a:stretch>
            <a:fillRect/>
          </a:stretch>
        </p:blipFill>
        <p:spPr>
          <a:xfrm>
            <a:off x="284032" y="257453"/>
            <a:ext cx="4663844" cy="6171652"/>
          </a:xfrm>
          <a:prstGeom prst="rect">
            <a:avLst/>
          </a:prstGeom>
        </p:spPr>
      </p:pic>
      <p:pic>
        <p:nvPicPr>
          <p:cNvPr id="5" name="Obrázek 4">
            <a:extLst>
              <a:ext uri="{FF2B5EF4-FFF2-40B4-BE49-F238E27FC236}">
                <a16:creationId xmlns:a16="http://schemas.microsoft.com/office/drawing/2014/main" id="{52FB397C-E5D9-43BF-83A6-CDE4EFEEF0F9}"/>
              </a:ext>
            </a:extLst>
          </p:cNvPr>
          <p:cNvPicPr>
            <a:picLocks noChangeAspect="1"/>
          </p:cNvPicPr>
          <p:nvPr/>
        </p:nvPicPr>
        <p:blipFill>
          <a:blip r:embed="rId3"/>
          <a:stretch>
            <a:fillRect/>
          </a:stretch>
        </p:blipFill>
        <p:spPr>
          <a:xfrm>
            <a:off x="5169023" y="4259745"/>
            <a:ext cx="6908628" cy="2391302"/>
          </a:xfrm>
          <a:prstGeom prst="rect">
            <a:avLst/>
          </a:prstGeom>
        </p:spPr>
      </p:pic>
      <p:sp>
        <p:nvSpPr>
          <p:cNvPr id="7" name="TextovéPole 6">
            <a:extLst>
              <a:ext uri="{FF2B5EF4-FFF2-40B4-BE49-F238E27FC236}">
                <a16:creationId xmlns:a16="http://schemas.microsoft.com/office/drawing/2014/main" id="{3F8ACEC5-9814-4992-AEF6-99453D3FA43F}"/>
              </a:ext>
            </a:extLst>
          </p:cNvPr>
          <p:cNvSpPr txBox="1"/>
          <p:nvPr/>
        </p:nvSpPr>
        <p:spPr>
          <a:xfrm>
            <a:off x="8392256" y="2227945"/>
            <a:ext cx="3610353" cy="1200329"/>
          </a:xfrm>
          <a:prstGeom prst="rect">
            <a:avLst/>
          </a:prstGeom>
          <a:noFill/>
        </p:spPr>
        <p:txBody>
          <a:bodyPr wrap="square">
            <a:spAutoFit/>
          </a:bodyPr>
          <a:lstStyle/>
          <a:p>
            <a:r>
              <a:rPr lang="cs-CZ" dirty="0"/>
              <a:t>https://denikn.cz/236662/noc-kdy-zabijeli-jmenem-naroda-obet-vukovaru-a-muka-na-praseci-farme-ovcara/?ref=tema</a:t>
            </a:r>
          </a:p>
        </p:txBody>
      </p:sp>
      <p:pic>
        <p:nvPicPr>
          <p:cNvPr id="9" name="Obrázek 8">
            <a:extLst>
              <a:ext uri="{FF2B5EF4-FFF2-40B4-BE49-F238E27FC236}">
                <a16:creationId xmlns:a16="http://schemas.microsoft.com/office/drawing/2014/main" id="{DDB97D21-838F-4724-83D6-8513AE66A33F}"/>
              </a:ext>
            </a:extLst>
          </p:cNvPr>
          <p:cNvPicPr>
            <a:picLocks noChangeAspect="1"/>
          </p:cNvPicPr>
          <p:nvPr/>
        </p:nvPicPr>
        <p:blipFill>
          <a:blip r:embed="rId4"/>
          <a:stretch>
            <a:fillRect/>
          </a:stretch>
        </p:blipFill>
        <p:spPr>
          <a:xfrm>
            <a:off x="5169023" y="336651"/>
            <a:ext cx="3002087" cy="3818099"/>
          </a:xfrm>
          <a:prstGeom prst="rect">
            <a:avLst/>
          </a:prstGeom>
        </p:spPr>
      </p:pic>
    </p:spTree>
    <p:extLst>
      <p:ext uri="{BB962C8B-B14F-4D97-AF65-F5344CB8AC3E}">
        <p14:creationId xmlns:p14="http://schemas.microsoft.com/office/powerpoint/2010/main" val="279520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4AA9A5A-8B5C-4B16-99B5-EEE8EBA76AFA}"/>
              </a:ext>
            </a:extLst>
          </p:cNvPr>
          <p:cNvPicPr>
            <a:picLocks noChangeAspect="1"/>
          </p:cNvPicPr>
          <p:nvPr/>
        </p:nvPicPr>
        <p:blipFill>
          <a:blip r:embed="rId2"/>
          <a:stretch>
            <a:fillRect/>
          </a:stretch>
        </p:blipFill>
        <p:spPr>
          <a:xfrm>
            <a:off x="3934865" y="0"/>
            <a:ext cx="4322269" cy="6858000"/>
          </a:xfrm>
          <a:prstGeom prst="rect">
            <a:avLst/>
          </a:prstGeom>
        </p:spPr>
      </p:pic>
    </p:spTree>
    <p:extLst>
      <p:ext uri="{BB962C8B-B14F-4D97-AF65-F5344CB8AC3E}">
        <p14:creationId xmlns:p14="http://schemas.microsoft.com/office/powerpoint/2010/main" val="295814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C57CD-96E4-4499-907D-4F8605EB884B}"/>
              </a:ext>
            </a:extLst>
          </p:cNvPr>
          <p:cNvSpPr>
            <a:spLocks noGrp="1"/>
          </p:cNvSpPr>
          <p:nvPr>
            <p:ph type="title"/>
          </p:nvPr>
        </p:nvSpPr>
        <p:spPr/>
        <p:txBody>
          <a:bodyPr/>
          <a:lstStyle/>
          <a:p>
            <a:r>
              <a:rPr lang="cs-CZ" dirty="0"/>
              <a:t>Příklady</a:t>
            </a:r>
          </a:p>
        </p:txBody>
      </p:sp>
      <p:sp>
        <p:nvSpPr>
          <p:cNvPr id="3" name="Zástupný obsah 2">
            <a:extLst>
              <a:ext uri="{FF2B5EF4-FFF2-40B4-BE49-F238E27FC236}">
                <a16:creationId xmlns:a16="http://schemas.microsoft.com/office/drawing/2014/main" id="{978C8C6A-A378-4B10-953D-565AB444B8B3}"/>
              </a:ext>
            </a:extLst>
          </p:cNvPr>
          <p:cNvSpPr>
            <a:spLocks noGrp="1"/>
          </p:cNvSpPr>
          <p:nvPr>
            <p:ph idx="1"/>
          </p:nvPr>
        </p:nvSpPr>
        <p:spPr>
          <a:xfrm>
            <a:off x="195309" y="1518082"/>
            <a:ext cx="5976891" cy="5104660"/>
          </a:xfrm>
        </p:spPr>
        <p:txBody>
          <a:bodyPr/>
          <a:lstStyle/>
          <a:p>
            <a:r>
              <a:rPr lang="cs-CZ" dirty="0"/>
              <a:t>Jak se dostat do neznámého, </a:t>
            </a:r>
          </a:p>
          <a:p>
            <a:r>
              <a:rPr lang="cs-CZ" dirty="0"/>
              <a:t>problematického či nebezpečného </a:t>
            </a:r>
          </a:p>
          <a:p>
            <a:r>
              <a:rPr lang="cs-CZ" dirty="0"/>
              <a:t>prostředí, koho kontaktovat</a:t>
            </a:r>
          </a:p>
          <a:p>
            <a:r>
              <a:rPr lang="cs-CZ" u="sng" dirty="0">
                <a:hlinkClick r:id="" action="ppaction://noaction"/>
              </a:rPr>
              <a:t>https://denikn.cz/240129/</a:t>
            </a:r>
          </a:p>
          <a:p>
            <a:r>
              <a:rPr lang="cs-CZ" u="sng" dirty="0">
                <a:hlinkClick r:id="" action="ppaction://noaction"/>
              </a:rPr>
              <a:t>o-</a:t>
            </a:r>
            <a:r>
              <a:rPr lang="cs-CZ" u="sng" dirty="0" err="1">
                <a:hlinkClick r:id="rId2"/>
              </a:rPr>
              <a:t>zfetovane</a:t>
            </a:r>
            <a:r>
              <a:rPr lang="cs-CZ" u="sng" dirty="0">
                <a:hlinkClick r:id="rId2"/>
              </a:rPr>
              <a:t>-</a:t>
            </a:r>
            <a:r>
              <a:rPr lang="cs-CZ" u="sng" dirty="0" err="1">
                <a:hlinkClick r:id="rId2"/>
              </a:rPr>
              <a:t>madone</a:t>
            </a:r>
            <a:r>
              <a:rPr lang="cs-CZ" u="sng" dirty="0">
                <a:hlinkClick r:id="rId2"/>
              </a:rPr>
              <a:t>-</a:t>
            </a:r>
            <a:r>
              <a:rPr lang="cs-CZ" u="sng" dirty="0" err="1">
                <a:hlinkClick r:id="rId2"/>
              </a:rPr>
              <a:t>beznadeji</a:t>
            </a:r>
            <a:r>
              <a:rPr lang="cs-CZ" u="sng" dirty="0">
                <a:hlinkClick r:id="rId2"/>
              </a:rPr>
              <a:t>-v-</a:t>
            </a:r>
            <a:r>
              <a:rPr lang="cs-CZ" u="sng" dirty="0" err="1">
                <a:hlinkClick r:id="rId2"/>
              </a:rPr>
              <a:t>blate</a:t>
            </a:r>
            <a:r>
              <a:rPr lang="cs-CZ" u="sng" dirty="0">
                <a:hlinkClick r:id="" action="ppaction://noaction"/>
              </a:rPr>
              <a:t>-</a:t>
            </a:r>
          </a:p>
          <a:p>
            <a:r>
              <a:rPr lang="cs-CZ" u="sng" dirty="0">
                <a:hlinkClick r:id="" action="ppaction://noaction"/>
              </a:rPr>
              <a:t>a-toluenu-za-osm-eur-jak-</a:t>
            </a:r>
            <a:r>
              <a:rPr lang="cs-CZ" u="sng" dirty="0" err="1">
                <a:hlinkClick r:id="rId2"/>
              </a:rPr>
              <a:t>ziji</a:t>
            </a:r>
            <a:r>
              <a:rPr lang="cs-CZ" u="sng" dirty="0">
                <a:hlinkClick r:id="rId2"/>
              </a:rPr>
              <a:t>-</a:t>
            </a:r>
            <a:r>
              <a:rPr lang="cs-CZ" u="sng" dirty="0" err="1">
                <a:hlinkClick r:id="rId2"/>
              </a:rPr>
              <a:t>tisice</a:t>
            </a:r>
            <a:r>
              <a:rPr lang="cs-CZ" u="sng" dirty="0">
                <a:hlinkClick r:id="" action="ppaction://noaction"/>
              </a:rPr>
              <a:t>-lidi-</a:t>
            </a:r>
          </a:p>
          <a:p>
            <a:r>
              <a:rPr lang="cs-CZ" u="sng" dirty="0">
                <a:hlinkClick r:id="" action="ppaction://noaction"/>
              </a:rPr>
              <a:t>z-ghetta-</a:t>
            </a:r>
            <a:r>
              <a:rPr lang="cs-CZ" u="sng" dirty="0" err="1">
                <a:hlinkClick r:id="rId2"/>
              </a:rPr>
              <a:t>kteri</a:t>
            </a:r>
            <a:r>
              <a:rPr lang="cs-CZ" u="sng" dirty="0">
                <a:hlinkClick r:id="rId2"/>
              </a:rPr>
              <a:t>-nikoho-</a:t>
            </a:r>
            <a:r>
              <a:rPr lang="cs-CZ" u="sng" dirty="0" err="1">
                <a:hlinkClick r:id="rId2"/>
              </a:rPr>
              <a:t>nezajimaji</a:t>
            </a:r>
            <a:r>
              <a:rPr lang="cs-CZ" u="sng" dirty="0">
                <a:hlinkClick r:id="" action="ppaction://noaction"/>
              </a:rPr>
              <a:t>/</a:t>
            </a:r>
          </a:p>
          <a:p>
            <a:r>
              <a:rPr lang="cs-CZ" u="sng" dirty="0">
                <a:hlinkClick r:id="" action="ppaction://noaction"/>
              </a:rPr>
              <a:t>?ref=tema</a:t>
            </a:r>
            <a:endParaRPr lang="cs-CZ" dirty="0"/>
          </a:p>
          <a:p>
            <a:endParaRPr lang="cs-CZ" dirty="0"/>
          </a:p>
        </p:txBody>
      </p:sp>
      <p:pic>
        <p:nvPicPr>
          <p:cNvPr id="5" name="Obrázek 4">
            <a:extLst>
              <a:ext uri="{FF2B5EF4-FFF2-40B4-BE49-F238E27FC236}">
                <a16:creationId xmlns:a16="http://schemas.microsoft.com/office/drawing/2014/main" id="{BAA9D3FD-C26B-47EC-B40A-C4B4605C28D1}"/>
              </a:ext>
            </a:extLst>
          </p:cNvPr>
          <p:cNvPicPr>
            <a:picLocks noChangeAspect="1"/>
          </p:cNvPicPr>
          <p:nvPr/>
        </p:nvPicPr>
        <p:blipFill>
          <a:blip r:embed="rId3"/>
          <a:stretch>
            <a:fillRect/>
          </a:stretch>
        </p:blipFill>
        <p:spPr>
          <a:xfrm>
            <a:off x="6172200" y="579558"/>
            <a:ext cx="5395428" cy="6043184"/>
          </a:xfrm>
          <a:prstGeom prst="rect">
            <a:avLst/>
          </a:prstGeom>
        </p:spPr>
      </p:pic>
    </p:spTree>
    <p:extLst>
      <p:ext uri="{BB962C8B-B14F-4D97-AF65-F5344CB8AC3E}">
        <p14:creationId xmlns:p14="http://schemas.microsoft.com/office/powerpoint/2010/main" val="324591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1E296BE-3396-4800-87F0-D4964214AF11}"/>
              </a:ext>
            </a:extLst>
          </p:cNvPr>
          <p:cNvSpPr txBox="1"/>
          <p:nvPr/>
        </p:nvSpPr>
        <p:spPr>
          <a:xfrm>
            <a:off x="692458" y="275208"/>
            <a:ext cx="10821880" cy="5632311"/>
          </a:xfrm>
          <a:prstGeom prst="rect">
            <a:avLst/>
          </a:prstGeom>
          <a:noFill/>
        </p:spPr>
        <p:txBody>
          <a:bodyPr wrap="square" rtlCol="0">
            <a:spAutoFit/>
          </a:bodyPr>
          <a:lstStyle/>
          <a:p>
            <a:r>
              <a:rPr lang="cs-CZ" sz="2000" b="1" dirty="0"/>
              <a:t>Co je potřeba pro dobrou reportáž?</a:t>
            </a:r>
          </a:p>
          <a:p>
            <a:endParaRPr lang="cs-CZ" sz="2000" b="1" dirty="0"/>
          </a:p>
          <a:p>
            <a:r>
              <a:rPr lang="cs-CZ" sz="2000" b="1" dirty="0"/>
              <a:t>Kontext.</a:t>
            </a:r>
          </a:p>
          <a:p>
            <a:r>
              <a:rPr lang="cs-CZ" sz="2000" dirty="0"/>
              <a:t>A neustále se ptát </a:t>
            </a:r>
            <a:r>
              <a:rPr lang="cs-CZ" sz="2000" b="1" dirty="0"/>
              <a:t>PROČ?</a:t>
            </a:r>
          </a:p>
          <a:p>
            <a:r>
              <a:rPr lang="cs-CZ" sz="2000" dirty="0"/>
              <a:t>Kvalitní reportáž zabere mnoho času a poměr cena x výkon je nesrovnatelný s rychloobrátkovými zprávami. Proto z médií mizí, ne tak rychle jako regionální žurnalistika, ale přesto mizí.</a:t>
            </a:r>
          </a:p>
          <a:p>
            <a:endParaRPr lang="cs-CZ" sz="2000" dirty="0"/>
          </a:p>
          <a:p>
            <a:r>
              <a:rPr lang="cs-CZ" sz="2000" dirty="0"/>
              <a:t>Reportáž je přitom </a:t>
            </a:r>
            <a:r>
              <a:rPr lang="cs-CZ" sz="2000" b="1" dirty="0"/>
              <a:t>královna žurnalistiky</a:t>
            </a:r>
            <a:r>
              <a:rPr lang="cs-CZ" sz="2000" dirty="0"/>
              <a:t>, je to nejtěžší žánr, na kterém může autor prokázat svoje mistrovství.</a:t>
            </a:r>
          </a:p>
          <a:p>
            <a:endParaRPr lang="cs-CZ" sz="2000" dirty="0"/>
          </a:p>
          <a:p>
            <a:r>
              <a:rPr lang="cs-CZ" sz="2000" dirty="0"/>
              <a:t>Rešerše, terén, psaní – to vše zabere minimálně několik dní práce, vezme mnoho energie fyzické i psychické, často nepohodlí. Dobrá reportáž nevznikne za den nebo za dva. </a:t>
            </a:r>
          </a:p>
          <a:p>
            <a:endParaRPr lang="cs-CZ" sz="2000" dirty="0"/>
          </a:p>
          <a:p>
            <a:r>
              <a:rPr lang="cs-CZ" sz="2000" dirty="0"/>
              <a:t>Bez kontextu autor vlastně netuší, co se mu odehrává před očima, není schopný správně vyhodnotit realitu. </a:t>
            </a:r>
          </a:p>
          <a:p>
            <a:endParaRPr lang="cs-CZ" sz="2000" dirty="0"/>
          </a:p>
          <a:p>
            <a:r>
              <a:rPr lang="cs-CZ" sz="2000" dirty="0"/>
              <a:t>Jak je důležitý kontext viz video:</a:t>
            </a:r>
          </a:p>
          <a:p>
            <a:r>
              <a:rPr lang="cs-CZ" sz="2000" dirty="0"/>
              <a:t>https://www.youtube.com/watch?v=F9khiclEy_o</a:t>
            </a:r>
          </a:p>
        </p:txBody>
      </p:sp>
    </p:spTree>
    <p:extLst>
      <p:ext uri="{BB962C8B-B14F-4D97-AF65-F5344CB8AC3E}">
        <p14:creationId xmlns:p14="http://schemas.microsoft.com/office/powerpoint/2010/main" val="383794651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2129</Words>
  <Application>Microsoft Office PowerPoint</Application>
  <PresentationFormat>Širokoúhlá obrazovka</PresentationFormat>
  <Paragraphs>133</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Calibri</vt:lpstr>
      <vt:lpstr>Calibri Light</vt:lpstr>
      <vt:lpstr>Motiv Office</vt:lpstr>
      <vt:lpstr>Reportáž:  JAK BÝT  PŘI TOM</vt:lpstr>
      <vt:lpstr>Příprava reportáže</vt:lpstr>
      <vt:lpstr>Číst, číst, číst</vt:lpstr>
      <vt:lpstr>Některé druhy reportáží podle oblasti</vt:lpstr>
      <vt:lpstr>Princip obrácené pyramidy</vt:lpstr>
      <vt:lpstr>Prezentace aplikace PowerPoint</vt:lpstr>
      <vt:lpstr>Prezentace aplikace PowerPoint</vt:lpstr>
      <vt:lpstr>Příklady</vt:lpstr>
      <vt:lpstr>Prezentace aplikace PowerPoint</vt:lpstr>
      <vt:lpstr>Prezentace aplikace PowerPoint</vt:lpstr>
      <vt:lpstr>Jak napsat dobrou reportáž?</vt:lpstr>
      <vt:lpstr>Na čem lze postavit reportáž?</vt:lpstr>
      <vt:lpstr>Co musí mít dobrá reportáž?</vt:lpstr>
      <vt:lpstr>Co nesmí mít dobrá reportáž?</vt:lpstr>
      <vt:lpstr>Newspeak a ptydepe</vt:lpstr>
      <vt:lpstr>Jak citovat?</vt:lpstr>
      <vt:lpstr>Jak důležitý je úvod? Nejvíc</vt:lpstr>
      <vt:lpstr>Titulek a perex</vt:lpstr>
      <vt:lpstr>Kontext vs. manipulace</vt:lpstr>
      <vt:lpstr>Co byste ještě měli vědět</vt:lpstr>
      <vt:lpstr>Příklady</vt:lpstr>
      <vt:lpstr>Příklady</vt:lpstr>
      <vt:lpstr>Příklady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Reportáž:  Jak Být  PŘI TOM</dc:title>
  <dc:creator>Jana Ustohalová</dc:creator>
  <cp:lastModifiedBy>Jana Ustohalová</cp:lastModifiedBy>
  <cp:revision>2</cp:revision>
  <dcterms:created xsi:type="dcterms:W3CDTF">2021-02-28T21:50:00Z</dcterms:created>
  <dcterms:modified xsi:type="dcterms:W3CDTF">2021-02-28T22:08:19Z</dcterms:modified>
</cp:coreProperties>
</file>