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78"/>
  </p:notesMasterIdLst>
  <p:handoutMasterIdLst>
    <p:handoutMasterId r:id="rId79"/>
  </p:handoutMasterIdLst>
  <p:sldIdLst>
    <p:sldId id="457" r:id="rId5"/>
    <p:sldId id="1052" r:id="rId6"/>
    <p:sldId id="469" r:id="rId7"/>
    <p:sldId id="491" r:id="rId8"/>
    <p:sldId id="509" r:id="rId9"/>
    <p:sldId id="513" r:id="rId10"/>
    <p:sldId id="492" r:id="rId11"/>
    <p:sldId id="496" r:id="rId12"/>
    <p:sldId id="497" r:id="rId13"/>
    <p:sldId id="499" r:id="rId14"/>
    <p:sldId id="503" r:id="rId15"/>
    <p:sldId id="502" r:id="rId16"/>
    <p:sldId id="1039" r:id="rId17"/>
    <p:sldId id="504" r:id="rId18"/>
    <p:sldId id="505" r:id="rId19"/>
    <p:sldId id="1031" r:id="rId20"/>
    <p:sldId id="507" r:id="rId21"/>
    <p:sldId id="510" r:id="rId22"/>
    <p:sldId id="508" r:id="rId23"/>
    <p:sldId id="506" r:id="rId24"/>
    <p:sldId id="500" r:id="rId25"/>
    <p:sldId id="501" r:id="rId26"/>
    <p:sldId id="498" r:id="rId27"/>
    <p:sldId id="493" r:id="rId28"/>
    <p:sldId id="494" r:id="rId29"/>
    <p:sldId id="465" r:id="rId30"/>
    <p:sldId id="512" r:id="rId31"/>
    <p:sldId id="1032" r:id="rId32"/>
    <p:sldId id="1033" r:id="rId33"/>
    <p:sldId id="1035" r:id="rId34"/>
    <p:sldId id="664" r:id="rId35"/>
    <p:sldId id="659" r:id="rId36"/>
    <p:sldId id="641" r:id="rId37"/>
    <p:sldId id="643" r:id="rId38"/>
    <p:sldId id="644" r:id="rId39"/>
    <p:sldId id="1034" r:id="rId40"/>
    <p:sldId id="1037" r:id="rId41"/>
    <p:sldId id="692" r:id="rId42"/>
    <p:sldId id="700" r:id="rId43"/>
    <p:sldId id="1038" r:id="rId44"/>
    <p:sldId id="1036" r:id="rId45"/>
    <p:sldId id="466" r:id="rId46"/>
    <p:sldId id="467" r:id="rId47"/>
    <p:sldId id="468" r:id="rId48"/>
    <p:sldId id="476" r:id="rId49"/>
    <p:sldId id="458" r:id="rId50"/>
    <p:sldId id="471" r:id="rId51"/>
    <p:sldId id="470" r:id="rId52"/>
    <p:sldId id="472" r:id="rId53"/>
    <p:sldId id="473" r:id="rId54"/>
    <p:sldId id="477" r:id="rId55"/>
    <p:sldId id="478" r:id="rId56"/>
    <p:sldId id="479" r:id="rId57"/>
    <p:sldId id="480" r:id="rId58"/>
    <p:sldId id="481" r:id="rId59"/>
    <p:sldId id="486" r:id="rId60"/>
    <p:sldId id="483" r:id="rId61"/>
    <p:sldId id="485" r:id="rId62"/>
    <p:sldId id="487" r:id="rId63"/>
    <p:sldId id="489" r:id="rId64"/>
    <p:sldId id="490" r:id="rId65"/>
    <p:sldId id="1046" r:id="rId66"/>
    <p:sldId id="1047" r:id="rId67"/>
    <p:sldId id="1048" r:id="rId68"/>
    <p:sldId id="1049" r:id="rId69"/>
    <p:sldId id="1040" r:id="rId70"/>
    <p:sldId id="1041" r:id="rId71"/>
    <p:sldId id="1050" r:id="rId72"/>
    <p:sldId id="1051" r:id="rId73"/>
    <p:sldId id="1042" r:id="rId74"/>
    <p:sldId id="1043" r:id="rId75"/>
    <p:sldId id="1044" r:id="rId76"/>
    <p:sldId id="1045" r:id="rId77"/>
  </p:sldIdLst>
  <p:sldSz cx="10693400" cy="7561263"/>
  <p:notesSz cx="6662738" cy="9926638"/>
  <p:defaultTextStyle>
    <a:defPPr>
      <a:defRPr lang="cs-CZ"/>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0A43F2C-AE99-40DD-8D29-6F40EB0CD6C8}">
          <p14:sldIdLst>
            <p14:sldId id="457"/>
            <p14:sldId id="1052"/>
            <p14:sldId id="469"/>
            <p14:sldId id="491"/>
            <p14:sldId id="509"/>
            <p14:sldId id="513"/>
            <p14:sldId id="492"/>
          </p14:sldIdLst>
        </p14:section>
        <p14:section name="Oddíl bez názvu" id="{ABD5CF17-EFA2-4D03-84F8-A6D0C16B3CED}">
          <p14:sldIdLst>
            <p14:sldId id="496"/>
            <p14:sldId id="497"/>
            <p14:sldId id="499"/>
            <p14:sldId id="503"/>
            <p14:sldId id="502"/>
            <p14:sldId id="1039"/>
            <p14:sldId id="504"/>
            <p14:sldId id="505"/>
            <p14:sldId id="1031"/>
            <p14:sldId id="507"/>
            <p14:sldId id="510"/>
            <p14:sldId id="508"/>
            <p14:sldId id="506"/>
            <p14:sldId id="500"/>
            <p14:sldId id="501"/>
            <p14:sldId id="498"/>
            <p14:sldId id="493"/>
            <p14:sldId id="494"/>
            <p14:sldId id="465"/>
            <p14:sldId id="512"/>
            <p14:sldId id="1032"/>
            <p14:sldId id="1033"/>
            <p14:sldId id="1035"/>
            <p14:sldId id="664"/>
            <p14:sldId id="659"/>
            <p14:sldId id="641"/>
            <p14:sldId id="643"/>
            <p14:sldId id="644"/>
            <p14:sldId id="1034"/>
            <p14:sldId id="1037"/>
            <p14:sldId id="692"/>
            <p14:sldId id="700"/>
            <p14:sldId id="1038"/>
            <p14:sldId id="1036"/>
            <p14:sldId id="466"/>
            <p14:sldId id="467"/>
            <p14:sldId id="468"/>
            <p14:sldId id="476"/>
            <p14:sldId id="458"/>
            <p14:sldId id="471"/>
            <p14:sldId id="470"/>
            <p14:sldId id="472"/>
            <p14:sldId id="473"/>
            <p14:sldId id="477"/>
            <p14:sldId id="478"/>
            <p14:sldId id="479"/>
            <p14:sldId id="480"/>
            <p14:sldId id="481"/>
            <p14:sldId id="486"/>
            <p14:sldId id="483"/>
            <p14:sldId id="485"/>
            <p14:sldId id="487"/>
            <p14:sldId id="489"/>
            <p14:sldId id="490"/>
            <p14:sldId id="1046"/>
            <p14:sldId id="1047"/>
            <p14:sldId id="1048"/>
            <p14:sldId id="1049"/>
            <p14:sldId id="1040"/>
            <p14:sldId id="1041"/>
            <p14:sldId id="1050"/>
            <p14:sldId id="1051"/>
            <p14:sldId id="1042"/>
            <p14:sldId id="1043"/>
            <p14:sldId id="1044"/>
            <p14:sldId id="1045"/>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8000"/>
    <a:srgbClr val="006600"/>
    <a:srgbClr val="FF80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1696" autoAdjust="0"/>
  </p:normalViewPr>
  <p:slideViewPr>
    <p:cSldViewPr>
      <p:cViewPr varScale="1">
        <p:scale>
          <a:sx n="95" d="100"/>
          <a:sy n="95" d="100"/>
        </p:scale>
        <p:origin x="1758" y="96"/>
      </p:cViewPr>
      <p:guideLst>
        <p:guide orient="horz" pos="2382"/>
        <p:guide pos="3368"/>
      </p:guideLst>
    </p:cSldViewPr>
  </p:slideViewPr>
  <p:notesTextViewPr>
    <p:cViewPr>
      <p:scale>
        <a:sx n="1" d="1"/>
        <a:sy n="1" d="1"/>
      </p:scale>
      <p:origin x="0" y="0"/>
    </p:cViewPr>
  </p:notesTextViewPr>
  <p:sorterViewPr>
    <p:cViewPr>
      <p:scale>
        <a:sx n="75" d="100"/>
        <a:sy n="75" d="100"/>
      </p:scale>
      <p:origin x="0" y="-1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teamshare\Public\VPA\Extern&#237;%20v&#253;zkumy\%20%20%20VOLBY%20DO%20PS%202021\13%20P&#345;ehled%20v&#253;zkum&#367;%20a%20jejich%20zhodnocen&#237;\Volebn&#237;%20modely%202021%20a%20jejich%20zhodnocen&#237;.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37912556756719E-2"/>
          <c:y val="5.7485375310984764E-2"/>
          <c:w val="0.95243897333048211"/>
          <c:h val="0.60814781092396364"/>
        </c:manualLayout>
      </c:layout>
      <c:barChart>
        <c:barDir val="col"/>
        <c:grouping val="clustered"/>
        <c:varyColors val="0"/>
        <c:ser>
          <c:idx val="0"/>
          <c:order val="0"/>
          <c:tx>
            <c:strRef>
              <c:f>List1!$B$1</c:f>
              <c:strCache>
                <c:ptCount val="1"/>
                <c:pt idx="0">
                  <c:v>volební potenciál</c:v>
                </c:pt>
              </c:strCache>
            </c:strRef>
          </c:tx>
          <c:spPr>
            <a:solidFill>
              <a:srgbClr val="92D050"/>
            </a:solidFill>
            <a:ln>
              <a:noFill/>
            </a:ln>
            <a:effectLst/>
          </c:spPr>
          <c:invertIfNegative val="0"/>
          <c:dPt>
            <c:idx val="0"/>
            <c:invertIfNegative val="0"/>
            <c:bubble3D val="0"/>
            <c:extLst>
              <c:ext xmlns:c16="http://schemas.microsoft.com/office/drawing/2014/chart" uri="{C3380CC4-5D6E-409C-BE32-E72D297353CC}">
                <c16:uniqueId val="{00000000-D205-4C1A-BA6C-341DDBDA109F}"/>
              </c:ext>
            </c:extLst>
          </c:dPt>
          <c:dLbls>
            <c:dLbl>
              <c:idx val="9"/>
              <c:layout>
                <c:manualLayout>
                  <c:x val="-3.2958865260006519E-3"/>
                  <c:y val="1.13859647812086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FB-4377-8C36-C4DB618293E2}"/>
                </c:ext>
              </c:extLst>
            </c:dLbl>
            <c:spPr>
              <a:noFill/>
              <a:ln>
                <a:noFill/>
              </a:ln>
              <a:effectLst/>
            </c:spPr>
            <c:txPr>
              <a:bodyPr wrap="square" lIns="38100" tIns="19050" rIns="38100" bIns="19050" anchor="ctr">
                <a:spAutoFit/>
              </a:bodyPr>
              <a:lstStyle/>
              <a:p>
                <a:pPr>
                  <a:defRPr sz="1200" b="1">
                    <a:solidFill>
                      <a:srgbClr val="92D050"/>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List1!$A$2:$A$28</c:f>
              <c:strCache>
                <c:ptCount val="27"/>
                <c:pt idx="0">
                  <c:v>listopad </c:v>
                </c:pt>
                <c:pt idx="1">
                  <c:v>prosinec</c:v>
                </c:pt>
                <c:pt idx="2">
                  <c:v>leden</c:v>
                </c:pt>
                <c:pt idx="4">
                  <c:v>listopad </c:v>
                </c:pt>
                <c:pt idx="5">
                  <c:v>prosinec</c:v>
                </c:pt>
                <c:pt idx="6">
                  <c:v>leden</c:v>
                </c:pt>
                <c:pt idx="8">
                  <c:v>listopad </c:v>
                </c:pt>
                <c:pt idx="9">
                  <c:v>prosinec</c:v>
                </c:pt>
                <c:pt idx="10">
                  <c:v>leden</c:v>
                </c:pt>
                <c:pt idx="12">
                  <c:v>listopad </c:v>
                </c:pt>
                <c:pt idx="13">
                  <c:v>prosinec</c:v>
                </c:pt>
                <c:pt idx="14">
                  <c:v>leden</c:v>
                </c:pt>
                <c:pt idx="16">
                  <c:v>listopad </c:v>
                </c:pt>
                <c:pt idx="17">
                  <c:v>prosinec</c:v>
                </c:pt>
                <c:pt idx="18">
                  <c:v>leden</c:v>
                </c:pt>
                <c:pt idx="20">
                  <c:v>listopad </c:v>
                </c:pt>
                <c:pt idx="21">
                  <c:v>prosinec</c:v>
                </c:pt>
                <c:pt idx="22">
                  <c:v>leden</c:v>
                </c:pt>
                <c:pt idx="24">
                  <c:v>listopad </c:v>
                </c:pt>
                <c:pt idx="25">
                  <c:v>prosinec</c:v>
                </c:pt>
                <c:pt idx="26">
                  <c:v>leden</c:v>
                </c:pt>
              </c:strCache>
            </c:strRef>
          </c:cat>
          <c:val>
            <c:numRef>
              <c:f>List1!$B$2:$B$28</c:f>
              <c:numCache>
                <c:formatCode>#\ ##0.0</c:formatCode>
                <c:ptCount val="27"/>
                <c:pt idx="0">
                  <c:v>37.5</c:v>
                </c:pt>
                <c:pt idx="1">
                  <c:v>37.5</c:v>
                </c:pt>
                <c:pt idx="2">
                  <c:v>38.5</c:v>
                </c:pt>
                <c:pt idx="4">
                  <c:v>34.5</c:v>
                </c:pt>
                <c:pt idx="5">
                  <c:v>39</c:v>
                </c:pt>
                <c:pt idx="6">
                  <c:v>34.5</c:v>
                </c:pt>
                <c:pt idx="8">
                  <c:v>33.5</c:v>
                </c:pt>
                <c:pt idx="9">
                  <c:v>32.5</c:v>
                </c:pt>
                <c:pt idx="10">
                  <c:v>30.5</c:v>
                </c:pt>
                <c:pt idx="12">
                  <c:v>16</c:v>
                </c:pt>
                <c:pt idx="13">
                  <c:v>13.5</c:v>
                </c:pt>
                <c:pt idx="14">
                  <c:v>15.5</c:v>
                </c:pt>
                <c:pt idx="16">
                  <c:v>3.5</c:v>
                </c:pt>
                <c:pt idx="17">
                  <c:v>6</c:v>
                </c:pt>
                <c:pt idx="18">
                  <c:v>10.5</c:v>
                </c:pt>
                <c:pt idx="20">
                  <c:v>11</c:v>
                </c:pt>
                <c:pt idx="21">
                  <c:v>10</c:v>
                </c:pt>
                <c:pt idx="22">
                  <c:v>10</c:v>
                </c:pt>
                <c:pt idx="24">
                  <c:v>9</c:v>
                </c:pt>
                <c:pt idx="25">
                  <c:v>7.5</c:v>
                </c:pt>
                <c:pt idx="26">
                  <c:v>7</c:v>
                </c:pt>
              </c:numCache>
            </c:numRef>
          </c:val>
          <c:extLst>
            <c:ext xmlns:c16="http://schemas.microsoft.com/office/drawing/2014/chart" uri="{C3380CC4-5D6E-409C-BE32-E72D297353CC}">
              <c16:uniqueId val="{00000001-D205-4C1A-BA6C-341DDBDA109F}"/>
            </c:ext>
          </c:extLst>
        </c:ser>
        <c:ser>
          <c:idx val="1"/>
          <c:order val="1"/>
          <c:tx>
            <c:strRef>
              <c:f>List1!$C$1</c:f>
              <c:strCache>
                <c:ptCount val="1"/>
                <c:pt idx="0">
                  <c:v>volební model</c:v>
                </c:pt>
              </c:strCache>
            </c:strRef>
          </c:tx>
          <c:spPr>
            <a:solidFill>
              <a:srgbClr val="2BB760"/>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37-4E49-BE80-DE6A9E81BCD6}"/>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137-4E49-BE80-DE6A9E81BCD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97-4341-AB07-3F2DC97ED40B}"/>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02-43DF-BC6E-B442D708A8B0}"/>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37-4E49-BE80-DE6A9E81BCD6}"/>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97-4341-AB07-3F2DC97ED40B}"/>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FB-4377-8C36-C4DB618293E2}"/>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FB-4377-8C36-C4DB618293E2}"/>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97-4341-AB07-3F2DC97ED40B}"/>
                </c:ext>
              </c:extLst>
            </c:dLbl>
            <c:dLbl>
              <c:idx val="16"/>
              <c:layout>
                <c:manualLayout>
                  <c:x val="0"/>
                  <c:y val="3.41910623486136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B-4D3F-A933-ACC3042E9374}"/>
                </c:ext>
              </c:extLst>
            </c:dLbl>
            <c:dLbl>
              <c:idx val="17"/>
              <c:layout>
                <c:manualLayout>
                  <c:x val="-8.056518438413104E-17"/>
                  <c:y val="2.39337436440294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3B-4D3F-A933-ACC3042E9374}"/>
                </c:ext>
              </c:extLst>
            </c:dLbl>
            <c:dLbl>
              <c:idx val="18"/>
              <c:layout>
                <c:manualLayout>
                  <c:x val="0"/>
                  <c:y val="3.76101685834750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3B-4D3F-A933-ACC3042E9374}"/>
                </c:ext>
              </c:extLst>
            </c:dLbl>
            <c:dLbl>
              <c:idx val="22"/>
              <c:spPr>
                <a:noFill/>
                <a:ln>
                  <a:noFill/>
                </a:ln>
                <a:effectLst/>
              </c:spPr>
              <c:txPr>
                <a:bodyPr wrap="square" lIns="38100" tIns="19050" rIns="38100" bIns="19050" anchor="ctr">
                  <a:noAutofit/>
                </a:bodyPr>
                <a:lstStyle/>
                <a:p>
                  <a:pPr>
                    <a:defRPr sz="1200" b="1">
                      <a:solidFill>
                        <a:schemeClr val="bg1"/>
                      </a:solidFill>
                    </a:defRPr>
                  </a:pPr>
                  <a:endParaRPr lang="cs-CZ"/>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AEE-423B-BC3B-071F2DD2C5CD}"/>
                </c:ext>
              </c:extLst>
            </c:dLbl>
            <c:dLbl>
              <c:idx val="24"/>
              <c:layout>
                <c:manualLayout>
                  <c:x val="-1.6113036876826208E-16"/>
                  <c:y val="3.97585518712062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FB-4377-8C36-C4DB618293E2}"/>
                </c:ext>
              </c:extLst>
            </c:dLbl>
            <c:dLbl>
              <c:idx val="25"/>
              <c:layout>
                <c:manualLayout>
                  <c:x val="1.0986288420002173E-3"/>
                  <c:y val="8.43253901482889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FB-4377-8C36-C4DB618293E2}"/>
                </c:ext>
              </c:extLst>
            </c:dLbl>
            <c:dLbl>
              <c:idx val="26"/>
              <c:spPr>
                <a:noFill/>
                <a:ln>
                  <a:noFill/>
                </a:ln>
                <a:effectLst/>
              </c:spPr>
              <c:txPr>
                <a:bodyPr wrap="square" lIns="38100" tIns="19050" rIns="38100" bIns="19050" anchor="ctr">
                  <a:noAutofit/>
                </a:bodyPr>
                <a:lstStyle/>
                <a:p>
                  <a:pPr>
                    <a:defRPr sz="1200" b="1">
                      <a:solidFill>
                        <a:schemeClr val="bg1"/>
                      </a:solidFill>
                    </a:defRPr>
                  </a:pPr>
                  <a:endParaRPr lang="cs-CZ"/>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AEE-423B-BC3B-071F2DD2C5CD}"/>
                </c:ext>
              </c:extLst>
            </c:dLbl>
            <c:spPr>
              <a:noFill/>
              <a:ln>
                <a:noFill/>
              </a:ln>
              <a:effectLst/>
            </c:spPr>
            <c:txPr>
              <a:bodyPr wrap="square" lIns="38100" tIns="19050" rIns="38100" bIns="19050" anchor="ctr">
                <a:spAutoFit/>
              </a:bodyPr>
              <a:lstStyle/>
              <a:p>
                <a:pPr>
                  <a:defRPr sz="1200" b="1">
                    <a:solidFill>
                      <a:schemeClr val="bg1"/>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List1!$A$2:$A$28</c:f>
              <c:strCache>
                <c:ptCount val="27"/>
                <c:pt idx="0">
                  <c:v>listopad </c:v>
                </c:pt>
                <c:pt idx="1">
                  <c:v>prosinec</c:v>
                </c:pt>
                <c:pt idx="2">
                  <c:v>leden</c:v>
                </c:pt>
                <c:pt idx="4">
                  <c:v>listopad </c:v>
                </c:pt>
                <c:pt idx="5">
                  <c:v>prosinec</c:v>
                </c:pt>
                <c:pt idx="6">
                  <c:v>leden</c:v>
                </c:pt>
                <c:pt idx="8">
                  <c:v>listopad </c:v>
                </c:pt>
                <c:pt idx="9">
                  <c:v>prosinec</c:v>
                </c:pt>
                <c:pt idx="10">
                  <c:v>leden</c:v>
                </c:pt>
                <c:pt idx="12">
                  <c:v>listopad </c:v>
                </c:pt>
                <c:pt idx="13">
                  <c:v>prosinec</c:v>
                </c:pt>
                <c:pt idx="14">
                  <c:v>leden</c:v>
                </c:pt>
                <c:pt idx="16">
                  <c:v>listopad </c:v>
                </c:pt>
                <c:pt idx="17">
                  <c:v>prosinec</c:v>
                </c:pt>
                <c:pt idx="18">
                  <c:v>leden</c:v>
                </c:pt>
                <c:pt idx="20">
                  <c:v>listopad </c:v>
                </c:pt>
                <c:pt idx="21">
                  <c:v>prosinec</c:v>
                </c:pt>
                <c:pt idx="22">
                  <c:v>leden</c:v>
                </c:pt>
                <c:pt idx="24">
                  <c:v>listopad </c:v>
                </c:pt>
                <c:pt idx="25">
                  <c:v>prosinec</c:v>
                </c:pt>
                <c:pt idx="26">
                  <c:v>leden</c:v>
                </c:pt>
              </c:strCache>
            </c:strRef>
          </c:cat>
          <c:val>
            <c:numRef>
              <c:f>List1!$C$2:$C$28</c:f>
              <c:numCache>
                <c:formatCode>#\ ##0.0</c:formatCode>
                <c:ptCount val="27"/>
                <c:pt idx="0">
                  <c:v>26.5</c:v>
                </c:pt>
                <c:pt idx="1">
                  <c:v>26.5</c:v>
                </c:pt>
                <c:pt idx="2">
                  <c:v>27.5</c:v>
                </c:pt>
                <c:pt idx="4">
                  <c:v>23.5</c:v>
                </c:pt>
                <c:pt idx="5">
                  <c:v>27</c:v>
                </c:pt>
                <c:pt idx="6">
                  <c:v>22</c:v>
                </c:pt>
                <c:pt idx="8">
                  <c:v>27</c:v>
                </c:pt>
                <c:pt idx="9">
                  <c:v>26.5</c:v>
                </c:pt>
                <c:pt idx="10">
                  <c:v>26.5</c:v>
                </c:pt>
                <c:pt idx="12">
                  <c:v>5.5</c:v>
                </c:pt>
                <c:pt idx="13">
                  <c:v>6</c:v>
                </c:pt>
                <c:pt idx="14">
                  <c:v>8</c:v>
                </c:pt>
                <c:pt idx="16">
                  <c:v>1.5</c:v>
                </c:pt>
                <c:pt idx="17">
                  <c:v>3.5</c:v>
                </c:pt>
                <c:pt idx="18">
                  <c:v>7</c:v>
                </c:pt>
                <c:pt idx="20">
                  <c:v>4</c:v>
                </c:pt>
                <c:pt idx="21">
                  <c:v>4</c:v>
                </c:pt>
                <c:pt idx="22">
                  <c:v>3.5</c:v>
                </c:pt>
                <c:pt idx="24">
                  <c:v>4</c:v>
                </c:pt>
                <c:pt idx="25">
                  <c:v>3</c:v>
                </c:pt>
                <c:pt idx="26">
                  <c:v>3</c:v>
                </c:pt>
              </c:numCache>
            </c:numRef>
          </c:val>
          <c:extLst>
            <c:ext xmlns:c16="http://schemas.microsoft.com/office/drawing/2014/chart" uri="{C3380CC4-5D6E-409C-BE32-E72D297353CC}">
              <c16:uniqueId val="{00000005-D205-4C1A-BA6C-341DDBDA109F}"/>
            </c:ext>
          </c:extLst>
        </c:ser>
        <c:ser>
          <c:idx val="2"/>
          <c:order val="2"/>
          <c:tx>
            <c:strRef>
              <c:f>List1!$D$1</c:f>
              <c:strCache>
                <c:ptCount val="1"/>
                <c:pt idx="0">
                  <c:v>voličské jádro</c:v>
                </c:pt>
              </c:strCache>
            </c:strRef>
          </c:tx>
          <c:invertIfNegative val="0"/>
          <c:dLbls>
            <c:dLbl>
              <c:idx val="2"/>
              <c:layout>
                <c:manualLayout>
                  <c:x val="-3.2958865260006519E-3"/>
                  <c:y val="0.114386333697768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E6-442F-8C40-99272FD5D81F}"/>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37-4E49-BE80-DE6A9E81BCD6}"/>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FB-4377-8C36-C4DB618293E2}"/>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FB-4377-8C36-C4DB618293E2}"/>
                </c:ext>
              </c:extLst>
            </c:dLbl>
            <c:dLbl>
              <c:idx val="10"/>
              <c:layout>
                <c:manualLayout>
                  <c:x val="-2.1972576840004346E-3"/>
                  <c:y val="0.147686274657611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E6-442F-8C40-99272FD5D81F}"/>
                </c:ext>
              </c:extLst>
            </c:dLbl>
            <c:dLbl>
              <c:idx val="12"/>
              <c:layout>
                <c:manualLayout>
                  <c:x val="0"/>
                  <c:y val="2.90446697397813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02-43DF-BC6E-B442D708A8B0}"/>
                </c:ext>
              </c:extLst>
            </c:dLbl>
            <c:dLbl>
              <c:idx val="16"/>
              <c:delete val="1"/>
              <c:extLst>
                <c:ext xmlns:c15="http://schemas.microsoft.com/office/drawing/2012/chart" uri="{CE6537A1-D6FC-4f65-9D91-7224C49458BB}"/>
                <c:ext xmlns:c16="http://schemas.microsoft.com/office/drawing/2014/chart" uri="{C3380CC4-5D6E-409C-BE32-E72D297353CC}">
                  <c16:uniqueId val="{00000001-273B-4D3F-A933-ACC3042E9374}"/>
                </c:ext>
              </c:extLst>
            </c:dLbl>
            <c:dLbl>
              <c:idx val="17"/>
              <c:layout>
                <c:manualLayout>
                  <c:x val="-8.056518438413104E-17"/>
                  <c:y val="4.07861682884088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3B-4D3F-A933-ACC3042E9374}"/>
                </c:ext>
              </c:extLst>
            </c:dLbl>
            <c:dLbl>
              <c:idx val="24"/>
              <c:layout>
                <c:manualLayout>
                  <c:x val="-1.6113036876826208E-16"/>
                  <c:y val="1.0257318704584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FB-4377-8C36-C4DB618293E2}"/>
                </c:ext>
              </c:extLst>
            </c:dLbl>
            <c:dLbl>
              <c:idx val="25"/>
              <c:layout>
                <c:manualLayout>
                  <c:x val="1.0986288420002173E-3"/>
                  <c:y val="2.83675436898508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FB-4377-8C36-C4DB618293E2}"/>
                </c:ext>
              </c:extLst>
            </c:dLbl>
            <c:dLbl>
              <c:idx val="26"/>
              <c:spPr>
                <a:noFill/>
                <a:ln>
                  <a:noFill/>
                </a:ln>
                <a:effectLst/>
              </c:spPr>
              <c:txPr>
                <a:bodyPr wrap="square" lIns="38100" tIns="19050" rIns="38100" bIns="19050" anchor="ctr">
                  <a:noAutofit/>
                </a:bodyPr>
                <a:lstStyle/>
                <a:p>
                  <a:pPr>
                    <a:defRPr sz="1200" b="1">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AEE-423B-BC3B-071F2DD2C5CD}"/>
                </c:ext>
              </c:extLst>
            </c:dLbl>
            <c:spPr>
              <a:noFill/>
              <a:ln>
                <a:noFill/>
              </a:ln>
              <a:effectLst/>
            </c:spPr>
            <c:txPr>
              <a:bodyPr wrap="square" lIns="38100" tIns="19050" rIns="38100" bIns="19050" anchor="ctr">
                <a:spAutoFit/>
              </a:bodyPr>
              <a:lstStyle/>
              <a:p>
                <a:pPr>
                  <a:defRPr sz="1200" b="1">
                    <a:solidFill>
                      <a:schemeClr val="bg1"/>
                    </a:solidFill>
                  </a:defRPr>
                </a:pPr>
                <a:endParaRPr lang="cs-CZ"/>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List1!$A$2:$A$28</c:f>
              <c:strCache>
                <c:ptCount val="27"/>
                <c:pt idx="0">
                  <c:v>listopad </c:v>
                </c:pt>
                <c:pt idx="1">
                  <c:v>prosinec</c:v>
                </c:pt>
                <c:pt idx="2">
                  <c:v>leden</c:v>
                </c:pt>
                <c:pt idx="4">
                  <c:v>listopad </c:v>
                </c:pt>
                <c:pt idx="5">
                  <c:v>prosinec</c:v>
                </c:pt>
                <c:pt idx="6">
                  <c:v>leden</c:v>
                </c:pt>
                <c:pt idx="8">
                  <c:v>listopad </c:v>
                </c:pt>
                <c:pt idx="9">
                  <c:v>prosinec</c:v>
                </c:pt>
                <c:pt idx="10">
                  <c:v>leden</c:v>
                </c:pt>
                <c:pt idx="12">
                  <c:v>listopad </c:v>
                </c:pt>
                <c:pt idx="13">
                  <c:v>prosinec</c:v>
                </c:pt>
                <c:pt idx="14">
                  <c:v>leden</c:v>
                </c:pt>
                <c:pt idx="16">
                  <c:v>listopad </c:v>
                </c:pt>
                <c:pt idx="17">
                  <c:v>prosinec</c:v>
                </c:pt>
                <c:pt idx="18">
                  <c:v>leden</c:v>
                </c:pt>
                <c:pt idx="20">
                  <c:v>listopad </c:v>
                </c:pt>
                <c:pt idx="21">
                  <c:v>prosinec</c:v>
                </c:pt>
                <c:pt idx="22">
                  <c:v>leden</c:v>
                </c:pt>
                <c:pt idx="24">
                  <c:v>listopad </c:v>
                </c:pt>
                <c:pt idx="25">
                  <c:v>prosinec</c:v>
                </c:pt>
                <c:pt idx="26">
                  <c:v>leden</c:v>
                </c:pt>
              </c:strCache>
            </c:strRef>
          </c:cat>
          <c:val>
            <c:numRef>
              <c:f>List1!$D$2:$D$28</c:f>
              <c:numCache>
                <c:formatCode>#\ ##0.0</c:formatCode>
                <c:ptCount val="27"/>
                <c:pt idx="0">
                  <c:v>7.5</c:v>
                </c:pt>
                <c:pt idx="1">
                  <c:v>9.5</c:v>
                </c:pt>
                <c:pt idx="2">
                  <c:v>11.5</c:v>
                </c:pt>
                <c:pt idx="4">
                  <c:v>6.5</c:v>
                </c:pt>
                <c:pt idx="5">
                  <c:v>9</c:v>
                </c:pt>
                <c:pt idx="6">
                  <c:v>7</c:v>
                </c:pt>
                <c:pt idx="8">
                  <c:v>13</c:v>
                </c:pt>
                <c:pt idx="9">
                  <c:v>15.5</c:v>
                </c:pt>
                <c:pt idx="10">
                  <c:v>17</c:v>
                </c:pt>
                <c:pt idx="12">
                  <c:v>1</c:v>
                </c:pt>
                <c:pt idx="13">
                  <c:v>2</c:v>
                </c:pt>
                <c:pt idx="14">
                  <c:v>2.5</c:v>
                </c:pt>
                <c:pt idx="16">
                  <c:v>0</c:v>
                </c:pt>
                <c:pt idx="17">
                  <c:v>1.5</c:v>
                </c:pt>
                <c:pt idx="18">
                  <c:v>2.5</c:v>
                </c:pt>
                <c:pt idx="20">
                  <c:v>0.5</c:v>
                </c:pt>
                <c:pt idx="21">
                  <c:v>1</c:v>
                </c:pt>
                <c:pt idx="22">
                  <c:v>0.5</c:v>
                </c:pt>
                <c:pt idx="24">
                  <c:v>0.5</c:v>
                </c:pt>
                <c:pt idx="25">
                  <c:v>0.5</c:v>
                </c:pt>
                <c:pt idx="26">
                  <c:v>1</c:v>
                </c:pt>
              </c:numCache>
            </c:numRef>
          </c:val>
          <c:extLst>
            <c:ext xmlns:c16="http://schemas.microsoft.com/office/drawing/2014/chart" uri="{C3380CC4-5D6E-409C-BE32-E72D297353CC}">
              <c16:uniqueId val="{00000001-C137-4E49-BE80-DE6A9E81BCD6}"/>
            </c:ext>
          </c:extLst>
        </c:ser>
        <c:dLbls>
          <c:dLblPos val="inBase"/>
          <c:showLegendKey val="0"/>
          <c:showVal val="1"/>
          <c:showCatName val="0"/>
          <c:showSerName val="0"/>
          <c:showPercent val="0"/>
          <c:showBubbleSize val="0"/>
        </c:dLbls>
        <c:gapWidth val="21"/>
        <c:overlap val="100"/>
        <c:axId val="553798000"/>
        <c:axId val="553796824"/>
      </c:barChart>
      <c:catAx>
        <c:axId val="5537980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1" i="0" u="none" strike="noStrike" kern="1200" baseline="0">
                <a:solidFill>
                  <a:srgbClr val="262626"/>
                </a:solidFill>
                <a:latin typeface="+mn-lt"/>
                <a:ea typeface="+mn-ea"/>
                <a:cs typeface="+mn-cs"/>
              </a:defRPr>
            </a:pPr>
            <a:endParaRPr lang="cs-CZ"/>
          </a:p>
        </c:txPr>
        <c:crossAx val="553796824"/>
        <c:crosses val="autoZero"/>
        <c:auto val="1"/>
        <c:lblAlgn val="ctr"/>
        <c:lblOffset val="100"/>
        <c:noMultiLvlLbl val="0"/>
      </c:catAx>
      <c:valAx>
        <c:axId val="553796824"/>
        <c:scaling>
          <c:orientation val="minMax"/>
        </c:scaling>
        <c:delete val="1"/>
        <c:axPos val="l"/>
        <c:numFmt formatCode="#\ ##0.0" sourceLinked="1"/>
        <c:majorTickMark val="out"/>
        <c:minorTickMark val="none"/>
        <c:tickLblPos val="nextTo"/>
        <c:crossAx val="553798000"/>
        <c:crosses val="autoZero"/>
        <c:crossBetween val="between"/>
      </c:valAx>
      <c:spPr>
        <a:noFill/>
        <a:ln>
          <a:noFill/>
        </a:ln>
        <a:effectLst/>
      </c:spPr>
    </c:plotArea>
    <c:legend>
      <c:legendPos val="b"/>
      <c:overlay val="0"/>
      <c:txPr>
        <a:bodyPr/>
        <a:lstStyle/>
        <a:p>
          <a:pPr>
            <a:defRPr sz="1200"/>
          </a:pPr>
          <a:endParaRPr lang="cs-CZ"/>
        </a:p>
      </c:txPr>
    </c:legend>
    <c:plotVisOnly val="1"/>
    <c:dispBlanksAs val="gap"/>
    <c:showDLblsOverMax val="0"/>
  </c:chart>
  <c:spPr>
    <a:noFill/>
    <a:ln>
      <a:noFill/>
    </a:ln>
    <a:effectLst/>
  </c:spPr>
  <c:txPr>
    <a:bodyPr/>
    <a:lstStyle/>
    <a:p>
      <a:pPr>
        <a:defRPr sz="1000"/>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1785930604828E-2"/>
          <c:y val="4.2377821617051496E-2"/>
          <c:w val="0.95818291944276202"/>
          <c:h val="0.64872062615173853"/>
        </c:manualLayout>
      </c:layout>
      <c:barChart>
        <c:barDir val="col"/>
        <c:grouping val="percentStacked"/>
        <c:varyColors val="0"/>
        <c:ser>
          <c:idx val="0"/>
          <c:order val="0"/>
          <c:tx>
            <c:strRef>
              <c:f>List1!$C$1</c:f>
              <c:strCache>
                <c:ptCount val="1"/>
                <c:pt idx="0">
                  <c:v>vážně byste jeho volbu zvažoval/a</c:v>
                </c:pt>
              </c:strCache>
            </c:strRef>
          </c:tx>
          <c:spPr>
            <a:solidFill>
              <a:srgbClr val="249A50"/>
            </a:solidFill>
            <a:ln>
              <a:noFill/>
            </a:ln>
            <a:effectLst/>
          </c:spPr>
          <c:invertIfNegative val="0"/>
          <c:dLbls>
            <c:dLbl>
              <c:idx val="16"/>
              <c:layout>
                <c:manualLayout>
                  <c:x val="0"/>
                  <c:y val="-1.0008550612137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A7-4E68-960C-E88EF159584D}"/>
                </c:ext>
              </c:extLst>
            </c:dLbl>
            <c:dLbl>
              <c:idx val="20"/>
              <c:layout>
                <c:manualLayout>
                  <c:x val="0"/>
                  <c:y val="-1.334473414951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57-4103-A8AA-9CA0DC3F06DD}"/>
                </c:ext>
              </c:extLst>
            </c:dLbl>
            <c:dLbl>
              <c:idx val="21"/>
              <c:layout>
                <c:manualLayout>
                  <c:x val="0"/>
                  <c:y val="-3.3361835373790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1C-40FB-89AA-B2CCB5443DA6}"/>
                </c:ext>
              </c:extLst>
            </c:dLbl>
            <c:dLbl>
              <c:idx val="25"/>
              <c:layout>
                <c:manualLayout>
                  <c:x val="0"/>
                  <c:y val="-3.3361835373790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E1C-40FB-89AA-B2CCB5443DA6}"/>
                </c:ext>
              </c:extLst>
            </c:dLbl>
            <c:dLbl>
              <c:idx val="28"/>
              <c:layout>
                <c:manualLayout>
                  <c:x val="0"/>
                  <c:y val="-1.2837739328481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1C-40FB-89AA-B2CCB5443DA6}"/>
                </c:ext>
              </c:extLst>
            </c:dLbl>
            <c:dLbl>
              <c:idx val="29"/>
              <c:layout>
                <c:manualLayout>
                  <c:x val="-1.6117029931911025E-16"/>
                  <c:y val="-1.0008550612137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57-4103-A8AA-9CA0DC3F06DD}"/>
                </c:ext>
              </c:extLst>
            </c:dLbl>
            <c:dLbl>
              <c:idx val="32"/>
              <c:layout>
                <c:manualLayout>
                  <c:x val="-1.0989010989010989E-3"/>
                  <c:y val="-1.0008550612137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57-4103-A8AA-9CA0DC3F06DD}"/>
                </c:ext>
              </c:extLst>
            </c:dLbl>
            <c:dLbl>
              <c:idx val="33"/>
              <c:layout>
                <c:manualLayout>
                  <c:x val="5.494505494505488E-4"/>
                  <c:y val="-1.283773932848142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6560439560439559E-2"/>
                      <c:h val="5.072680203165697E-2"/>
                    </c:manualLayout>
                  </c15:layout>
                </c:ext>
                <c:ext xmlns:c16="http://schemas.microsoft.com/office/drawing/2014/chart" uri="{C3380CC4-5D6E-409C-BE32-E72D297353CC}">
                  <c16:uniqueId val="{00000003-FF57-4103-A8AA-9CA0DC3F06DD}"/>
                </c:ext>
              </c:extLst>
            </c:dLbl>
            <c:dLbl>
              <c:idx val="3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A7-4E68-960C-E88EF159584D}"/>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List1!$B$2:$B$36</c:f>
              <c:strCache>
                <c:ptCount val="35"/>
                <c:pt idx="0">
                  <c:v>list.</c:v>
                </c:pt>
                <c:pt idx="1">
                  <c:v>pros.</c:v>
                </c:pt>
                <c:pt idx="2">
                  <c:v>led.</c:v>
                </c:pt>
                <c:pt idx="4">
                  <c:v>list.</c:v>
                </c:pt>
                <c:pt idx="5">
                  <c:v>pros.</c:v>
                </c:pt>
                <c:pt idx="6">
                  <c:v>led.</c:v>
                </c:pt>
                <c:pt idx="8">
                  <c:v>list.</c:v>
                </c:pt>
                <c:pt idx="9">
                  <c:v>pros.</c:v>
                </c:pt>
                <c:pt idx="10">
                  <c:v>led.</c:v>
                </c:pt>
                <c:pt idx="12">
                  <c:v>list.</c:v>
                </c:pt>
                <c:pt idx="13">
                  <c:v>pros.</c:v>
                </c:pt>
                <c:pt idx="14">
                  <c:v>led.</c:v>
                </c:pt>
                <c:pt idx="16">
                  <c:v>list.</c:v>
                </c:pt>
                <c:pt idx="17">
                  <c:v>pros.</c:v>
                </c:pt>
                <c:pt idx="18">
                  <c:v>led.</c:v>
                </c:pt>
                <c:pt idx="20">
                  <c:v>list.</c:v>
                </c:pt>
                <c:pt idx="21">
                  <c:v>pros.</c:v>
                </c:pt>
                <c:pt idx="22">
                  <c:v>led.</c:v>
                </c:pt>
                <c:pt idx="24">
                  <c:v>list.</c:v>
                </c:pt>
                <c:pt idx="25">
                  <c:v>pros.</c:v>
                </c:pt>
                <c:pt idx="26">
                  <c:v>led.</c:v>
                </c:pt>
                <c:pt idx="28">
                  <c:v>list.</c:v>
                </c:pt>
                <c:pt idx="29">
                  <c:v>pros.</c:v>
                </c:pt>
                <c:pt idx="30">
                  <c:v>led.</c:v>
                </c:pt>
                <c:pt idx="32">
                  <c:v>list.</c:v>
                </c:pt>
                <c:pt idx="33">
                  <c:v>pros.</c:v>
                </c:pt>
                <c:pt idx="34">
                  <c:v>led.</c:v>
                </c:pt>
              </c:strCache>
            </c:strRef>
          </c:cat>
          <c:val>
            <c:numRef>
              <c:f>List1!$C$2:$C$36</c:f>
              <c:numCache>
                <c:formatCode>General</c:formatCode>
                <c:ptCount val="35"/>
                <c:pt idx="0">
                  <c:v>28</c:v>
                </c:pt>
                <c:pt idx="1">
                  <c:v>28</c:v>
                </c:pt>
                <c:pt idx="2">
                  <c:v>30</c:v>
                </c:pt>
                <c:pt idx="4">
                  <c:v>22</c:v>
                </c:pt>
                <c:pt idx="5">
                  <c:v>22</c:v>
                </c:pt>
                <c:pt idx="6">
                  <c:v>19</c:v>
                </c:pt>
                <c:pt idx="8">
                  <c:v>26</c:v>
                </c:pt>
                <c:pt idx="9">
                  <c:v>29</c:v>
                </c:pt>
                <c:pt idx="10">
                  <c:v>24</c:v>
                </c:pt>
                <c:pt idx="12">
                  <c:v>12</c:v>
                </c:pt>
                <c:pt idx="13">
                  <c:v>10</c:v>
                </c:pt>
                <c:pt idx="14">
                  <c:v>12</c:v>
                </c:pt>
                <c:pt idx="16">
                  <c:v>2</c:v>
                </c:pt>
                <c:pt idx="17">
                  <c:v>4</c:v>
                </c:pt>
                <c:pt idx="18">
                  <c:v>7</c:v>
                </c:pt>
                <c:pt idx="20">
                  <c:v>7</c:v>
                </c:pt>
                <c:pt idx="21">
                  <c:v>7</c:v>
                </c:pt>
                <c:pt idx="22">
                  <c:v>6</c:v>
                </c:pt>
                <c:pt idx="24">
                  <c:v>6</c:v>
                </c:pt>
                <c:pt idx="25">
                  <c:v>5</c:v>
                </c:pt>
                <c:pt idx="26">
                  <c:v>5</c:v>
                </c:pt>
                <c:pt idx="28">
                  <c:v>1</c:v>
                </c:pt>
                <c:pt idx="29">
                  <c:v>1</c:v>
                </c:pt>
                <c:pt idx="30" formatCode="0">
                  <c:v>3</c:v>
                </c:pt>
                <c:pt idx="32">
                  <c:v>1</c:v>
                </c:pt>
                <c:pt idx="33">
                  <c:v>2</c:v>
                </c:pt>
                <c:pt idx="34">
                  <c:v>2</c:v>
                </c:pt>
              </c:numCache>
            </c:numRef>
          </c:val>
          <c:extLst>
            <c:ext xmlns:c16="http://schemas.microsoft.com/office/drawing/2014/chart" uri="{C3380CC4-5D6E-409C-BE32-E72D297353CC}">
              <c16:uniqueId val="{00000000-14A1-4C1E-8353-AEE4BEFA4CFA}"/>
            </c:ext>
          </c:extLst>
        </c:ser>
        <c:ser>
          <c:idx val="1"/>
          <c:order val="1"/>
          <c:tx>
            <c:strRef>
              <c:f>List1!$D$1</c:f>
              <c:strCache>
                <c:ptCount val="1"/>
                <c:pt idx="0">
                  <c:v>je pro Vás přijatelný</c:v>
                </c:pt>
              </c:strCache>
            </c:strRef>
          </c:tx>
          <c:spPr>
            <a:solidFill>
              <a:srgbClr val="33BF61"/>
            </a:solidFill>
            <a:ln>
              <a:noFill/>
            </a:ln>
            <a:effectLst/>
          </c:spPr>
          <c:invertIfNegative val="0"/>
          <c:dLbls>
            <c:dLbl>
              <c:idx val="20"/>
              <c:layout>
                <c:manualLayout>
                  <c:x val="0"/>
                  <c:y val="-1.0008550612137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57-4103-A8AA-9CA0DC3F06DD}"/>
                </c:ext>
              </c:extLst>
            </c:dLbl>
            <c:dLbl>
              <c:idx val="28"/>
              <c:layout>
                <c:manualLayout>
                  <c:x val="0"/>
                  <c:y val="-1.6680917686895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1C-40FB-89AA-B2CCB5443DA6}"/>
                </c:ext>
              </c:extLst>
            </c:dLbl>
            <c:dLbl>
              <c:idx val="2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57-4103-A8AA-9CA0DC3F06DD}"/>
                </c:ext>
              </c:extLst>
            </c:dLbl>
            <c:dLbl>
              <c:idx val="32"/>
              <c:layout>
                <c:manualLayout>
                  <c:x val="-1.09890109890126E-3"/>
                  <c:y val="-1.0008550612137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57-4103-A8AA-9CA0DC3F06DD}"/>
                </c:ext>
              </c:extLst>
            </c:dLbl>
            <c:dLbl>
              <c:idx val="33"/>
              <c:layout>
                <c:manualLayout>
                  <c:x val="5.4945054945055053E-4"/>
                  <c:y val="-2.5712780866593499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5461538461538464E-2"/>
                      <c:h val="5.072680203165697E-2"/>
                    </c:manualLayout>
                  </c15:layout>
                </c:ext>
                <c:ext xmlns:c16="http://schemas.microsoft.com/office/drawing/2014/chart" uri="{C3380CC4-5D6E-409C-BE32-E72D297353CC}">
                  <c16:uniqueId val="{00000007-FF57-4103-A8AA-9CA0DC3F06DD}"/>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List1!$B$2:$B$36</c:f>
              <c:strCache>
                <c:ptCount val="35"/>
                <c:pt idx="0">
                  <c:v>list.</c:v>
                </c:pt>
                <c:pt idx="1">
                  <c:v>pros.</c:v>
                </c:pt>
                <c:pt idx="2">
                  <c:v>led.</c:v>
                </c:pt>
                <c:pt idx="4">
                  <c:v>list.</c:v>
                </c:pt>
                <c:pt idx="5">
                  <c:v>pros.</c:v>
                </c:pt>
                <c:pt idx="6">
                  <c:v>led.</c:v>
                </c:pt>
                <c:pt idx="8">
                  <c:v>list.</c:v>
                </c:pt>
                <c:pt idx="9">
                  <c:v>pros.</c:v>
                </c:pt>
                <c:pt idx="10">
                  <c:v>led.</c:v>
                </c:pt>
                <c:pt idx="12">
                  <c:v>list.</c:v>
                </c:pt>
                <c:pt idx="13">
                  <c:v>pros.</c:v>
                </c:pt>
                <c:pt idx="14">
                  <c:v>led.</c:v>
                </c:pt>
                <c:pt idx="16">
                  <c:v>list.</c:v>
                </c:pt>
                <c:pt idx="17">
                  <c:v>pros.</c:v>
                </c:pt>
                <c:pt idx="18">
                  <c:v>led.</c:v>
                </c:pt>
                <c:pt idx="20">
                  <c:v>list.</c:v>
                </c:pt>
                <c:pt idx="21">
                  <c:v>pros.</c:v>
                </c:pt>
                <c:pt idx="22">
                  <c:v>led.</c:v>
                </c:pt>
                <c:pt idx="24">
                  <c:v>list.</c:v>
                </c:pt>
                <c:pt idx="25">
                  <c:v>pros.</c:v>
                </c:pt>
                <c:pt idx="26">
                  <c:v>led.</c:v>
                </c:pt>
                <c:pt idx="28">
                  <c:v>list.</c:v>
                </c:pt>
                <c:pt idx="29">
                  <c:v>pros.</c:v>
                </c:pt>
                <c:pt idx="30">
                  <c:v>led.</c:v>
                </c:pt>
                <c:pt idx="32">
                  <c:v>list.</c:v>
                </c:pt>
                <c:pt idx="33">
                  <c:v>pros.</c:v>
                </c:pt>
                <c:pt idx="34">
                  <c:v>led.</c:v>
                </c:pt>
              </c:strCache>
            </c:strRef>
          </c:cat>
          <c:val>
            <c:numRef>
              <c:f>List1!$D$2:$D$36</c:f>
              <c:numCache>
                <c:formatCode>General</c:formatCode>
                <c:ptCount val="35"/>
                <c:pt idx="0">
                  <c:v>30</c:v>
                </c:pt>
                <c:pt idx="1">
                  <c:v>30</c:v>
                </c:pt>
                <c:pt idx="2">
                  <c:v>29</c:v>
                </c:pt>
                <c:pt idx="4">
                  <c:v>22</c:v>
                </c:pt>
                <c:pt idx="5">
                  <c:v>24</c:v>
                </c:pt>
                <c:pt idx="6">
                  <c:v>25</c:v>
                </c:pt>
                <c:pt idx="8">
                  <c:v>32</c:v>
                </c:pt>
                <c:pt idx="9">
                  <c:v>35</c:v>
                </c:pt>
                <c:pt idx="10">
                  <c:v>34</c:v>
                </c:pt>
                <c:pt idx="12">
                  <c:v>30</c:v>
                </c:pt>
                <c:pt idx="13">
                  <c:v>34</c:v>
                </c:pt>
                <c:pt idx="14">
                  <c:v>31</c:v>
                </c:pt>
                <c:pt idx="16">
                  <c:v>11</c:v>
                </c:pt>
                <c:pt idx="17">
                  <c:v>11</c:v>
                </c:pt>
                <c:pt idx="18">
                  <c:v>13</c:v>
                </c:pt>
                <c:pt idx="20">
                  <c:v>29</c:v>
                </c:pt>
                <c:pt idx="21">
                  <c:v>27</c:v>
                </c:pt>
                <c:pt idx="22">
                  <c:v>29</c:v>
                </c:pt>
                <c:pt idx="24">
                  <c:v>22</c:v>
                </c:pt>
                <c:pt idx="25">
                  <c:v>21</c:v>
                </c:pt>
                <c:pt idx="26">
                  <c:v>22</c:v>
                </c:pt>
                <c:pt idx="28">
                  <c:v>8</c:v>
                </c:pt>
                <c:pt idx="29">
                  <c:v>9</c:v>
                </c:pt>
                <c:pt idx="30" formatCode="0">
                  <c:v>17</c:v>
                </c:pt>
                <c:pt idx="32">
                  <c:v>12</c:v>
                </c:pt>
                <c:pt idx="33">
                  <c:v>9</c:v>
                </c:pt>
                <c:pt idx="34">
                  <c:v>15</c:v>
                </c:pt>
              </c:numCache>
            </c:numRef>
          </c:val>
          <c:extLst>
            <c:ext xmlns:c16="http://schemas.microsoft.com/office/drawing/2014/chart" uri="{C3380CC4-5D6E-409C-BE32-E72D297353CC}">
              <c16:uniqueId val="{00000001-14A1-4C1E-8353-AEE4BEFA4CFA}"/>
            </c:ext>
          </c:extLst>
        </c:ser>
        <c:ser>
          <c:idx val="2"/>
          <c:order val="2"/>
          <c:tx>
            <c:strRef>
              <c:f>List1!$E$1</c:f>
              <c:strCache>
                <c:ptCount val="1"/>
                <c:pt idx="0">
                  <c:v>je pro Vás nepřijatelný</c:v>
                </c:pt>
              </c:strCache>
            </c:strRef>
          </c:tx>
          <c:spPr>
            <a:solidFill>
              <a:srgbClr val="CE1C3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List1!$B$2:$B$36</c:f>
              <c:strCache>
                <c:ptCount val="35"/>
                <c:pt idx="0">
                  <c:v>list.</c:v>
                </c:pt>
                <c:pt idx="1">
                  <c:v>pros.</c:v>
                </c:pt>
                <c:pt idx="2">
                  <c:v>led.</c:v>
                </c:pt>
                <c:pt idx="4">
                  <c:v>list.</c:v>
                </c:pt>
                <c:pt idx="5">
                  <c:v>pros.</c:v>
                </c:pt>
                <c:pt idx="6">
                  <c:v>led.</c:v>
                </c:pt>
                <c:pt idx="8">
                  <c:v>list.</c:v>
                </c:pt>
                <c:pt idx="9">
                  <c:v>pros.</c:v>
                </c:pt>
                <c:pt idx="10">
                  <c:v>led.</c:v>
                </c:pt>
                <c:pt idx="12">
                  <c:v>list.</c:v>
                </c:pt>
                <c:pt idx="13">
                  <c:v>pros.</c:v>
                </c:pt>
                <c:pt idx="14">
                  <c:v>led.</c:v>
                </c:pt>
                <c:pt idx="16">
                  <c:v>list.</c:v>
                </c:pt>
                <c:pt idx="17">
                  <c:v>pros.</c:v>
                </c:pt>
                <c:pt idx="18">
                  <c:v>led.</c:v>
                </c:pt>
                <c:pt idx="20">
                  <c:v>list.</c:v>
                </c:pt>
                <c:pt idx="21">
                  <c:v>pros.</c:v>
                </c:pt>
                <c:pt idx="22">
                  <c:v>led.</c:v>
                </c:pt>
                <c:pt idx="24">
                  <c:v>list.</c:v>
                </c:pt>
                <c:pt idx="25">
                  <c:v>pros.</c:v>
                </c:pt>
                <c:pt idx="26">
                  <c:v>led.</c:v>
                </c:pt>
                <c:pt idx="28">
                  <c:v>list.</c:v>
                </c:pt>
                <c:pt idx="29">
                  <c:v>pros.</c:v>
                </c:pt>
                <c:pt idx="30">
                  <c:v>led.</c:v>
                </c:pt>
                <c:pt idx="32">
                  <c:v>list.</c:v>
                </c:pt>
                <c:pt idx="33">
                  <c:v>pros.</c:v>
                </c:pt>
                <c:pt idx="34">
                  <c:v>led.</c:v>
                </c:pt>
              </c:strCache>
            </c:strRef>
          </c:cat>
          <c:val>
            <c:numRef>
              <c:f>List1!$E$2:$E$36</c:f>
              <c:numCache>
                <c:formatCode>General</c:formatCode>
                <c:ptCount val="35"/>
                <c:pt idx="0">
                  <c:v>30</c:v>
                </c:pt>
                <c:pt idx="1">
                  <c:v>32</c:v>
                </c:pt>
                <c:pt idx="2">
                  <c:v>34</c:v>
                </c:pt>
                <c:pt idx="4">
                  <c:v>52</c:v>
                </c:pt>
                <c:pt idx="5">
                  <c:v>52</c:v>
                </c:pt>
                <c:pt idx="6">
                  <c:v>53</c:v>
                </c:pt>
                <c:pt idx="8">
                  <c:v>20</c:v>
                </c:pt>
                <c:pt idx="9">
                  <c:v>23</c:v>
                </c:pt>
                <c:pt idx="10">
                  <c:v>33</c:v>
                </c:pt>
                <c:pt idx="12">
                  <c:v>41</c:v>
                </c:pt>
                <c:pt idx="13">
                  <c:v>40</c:v>
                </c:pt>
                <c:pt idx="14">
                  <c:v>42</c:v>
                </c:pt>
                <c:pt idx="16">
                  <c:v>38</c:v>
                </c:pt>
                <c:pt idx="17">
                  <c:v>46</c:v>
                </c:pt>
                <c:pt idx="18">
                  <c:v>50</c:v>
                </c:pt>
                <c:pt idx="20">
                  <c:v>35</c:v>
                </c:pt>
                <c:pt idx="21">
                  <c:v>37</c:v>
                </c:pt>
                <c:pt idx="22">
                  <c:v>39</c:v>
                </c:pt>
                <c:pt idx="24">
                  <c:v>50</c:v>
                </c:pt>
                <c:pt idx="25">
                  <c:v>50</c:v>
                </c:pt>
                <c:pt idx="26">
                  <c:v>53</c:v>
                </c:pt>
                <c:pt idx="28">
                  <c:v>21</c:v>
                </c:pt>
                <c:pt idx="29">
                  <c:v>31</c:v>
                </c:pt>
                <c:pt idx="30" formatCode="0">
                  <c:v>37</c:v>
                </c:pt>
                <c:pt idx="32">
                  <c:v>27</c:v>
                </c:pt>
                <c:pt idx="33">
                  <c:v>32</c:v>
                </c:pt>
                <c:pt idx="34">
                  <c:v>39</c:v>
                </c:pt>
              </c:numCache>
            </c:numRef>
          </c:val>
          <c:extLst>
            <c:ext xmlns:c16="http://schemas.microsoft.com/office/drawing/2014/chart" uri="{C3380CC4-5D6E-409C-BE32-E72D297353CC}">
              <c16:uniqueId val="{00000002-14A1-4C1E-8353-AEE4BEFA4CFA}"/>
            </c:ext>
          </c:extLst>
        </c:ser>
        <c:ser>
          <c:idx val="3"/>
          <c:order val="3"/>
          <c:tx>
            <c:strRef>
              <c:f>List1!$F$1</c:f>
              <c:strCache>
                <c:ptCount val="1"/>
                <c:pt idx="0">
                  <c:v>toto jméno neznáte, neslyšel/a jste o něm</c:v>
                </c:pt>
              </c:strCache>
            </c:strRef>
          </c:tx>
          <c:spPr>
            <a:solidFill>
              <a:schemeClr val="bg1">
                <a:lumMod val="50000"/>
              </a:schemeClr>
            </a:solidFill>
            <a:ln>
              <a:noFill/>
            </a:ln>
            <a:effectLst/>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A7-4E68-960C-E88EF159584D}"/>
                </c:ext>
              </c:extLst>
            </c:dLbl>
            <c:dLbl>
              <c:idx val="4"/>
              <c:layout>
                <c:manualLayout>
                  <c:x val="0"/>
                  <c:y val="2.6689468299032359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3263736263736264E-2"/>
                      <c:h val="3.7382067882140782E-2"/>
                    </c:manualLayout>
                  </c15:layout>
                </c:ext>
                <c:ext xmlns:c16="http://schemas.microsoft.com/office/drawing/2014/chart" uri="{C3380CC4-5D6E-409C-BE32-E72D297353CC}">
                  <c16:uniqueId val="{00000005-A3A7-4E68-960C-E88EF159584D}"/>
                </c:ext>
              </c:extLst>
            </c:dLbl>
            <c:dLbl>
              <c:idx val="6"/>
              <c:layout>
                <c:manualLayout>
                  <c:x val="0"/>
                  <c:y val="2.66894682990323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A7-4E68-960C-E88EF159584D}"/>
                </c:ext>
              </c:extLst>
            </c:dLbl>
            <c:dLbl>
              <c:idx val="8"/>
              <c:layout>
                <c:manualLayout>
                  <c:x val="-4.0292574829777562E-17"/>
                  <c:y val="2.349013150245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57-4103-A8AA-9CA0DC3F06DD}"/>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List1!$B$2:$B$36</c:f>
              <c:strCache>
                <c:ptCount val="35"/>
                <c:pt idx="0">
                  <c:v>list.</c:v>
                </c:pt>
                <c:pt idx="1">
                  <c:v>pros.</c:v>
                </c:pt>
                <c:pt idx="2">
                  <c:v>led.</c:v>
                </c:pt>
                <c:pt idx="4">
                  <c:v>list.</c:v>
                </c:pt>
                <c:pt idx="5">
                  <c:v>pros.</c:v>
                </c:pt>
                <c:pt idx="6">
                  <c:v>led.</c:v>
                </c:pt>
                <c:pt idx="8">
                  <c:v>list.</c:v>
                </c:pt>
                <c:pt idx="9">
                  <c:v>pros.</c:v>
                </c:pt>
                <c:pt idx="10">
                  <c:v>led.</c:v>
                </c:pt>
                <c:pt idx="12">
                  <c:v>list.</c:v>
                </c:pt>
                <c:pt idx="13">
                  <c:v>pros.</c:v>
                </c:pt>
                <c:pt idx="14">
                  <c:v>led.</c:v>
                </c:pt>
                <c:pt idx="16">
                  <c:v>list.</c:v>
                </c:pt>
                <c:pt idx="17">
                  <c:v>pros.</c:v>
                </c:pt>
                <c:pt idx="18">
                  <c:v>led.</c:v>
                </c:pt>
                <c:pt idx="20">
                  <c:v>list.</c:v>
                </c:pt>
                <c:pt idx="21">
                  <c:v>pros.</c:v>
                </c:pt>
                <c:pt idx="22">
                  <c:v>led.</c:v>
                </c:pt>
                <c:pt idx="24">
                  <c:v>list.</c:v>
                </c:pt>
                <c:pt idx="25">
                  <c:v>pros.</c:v>
                </c:pt>
                <c:pt idx="26">
                  <c:v>led.</c:v>
                </c:pt>
                <c:pt idx="28">
                  <c:v>list.</c:v>
                </c:pt>
                <c:pt idx="29">
                  <c:v>pros.</c:v>
                </c:pt>
                <c:pt idx="30">
                  <c:v>led.</c:v>
                </c:pt>
                <c:pt idx="32">
                  <c:v>list.</c:v>
                </c:pt>
                <c:pt idx="33">
                  <c:v>pros.</c:v>
                </c:pt>
                <c:pt idx="34">
                  <c:v>led.</c:v>
                </c:pt>
              </c:strCache>
            </c:strRef>
          </c:cat>
          <c:val>
            <c:numRef>
              <c:f>List1!$F$2:$F$36</c:f>
              <c:numCache>
                <c:formatCode>General</c:formatCode>
                <c:ptCount val="35"/>
                <c:pt idx="0">
                  <c:v>9</c:v>
                </c:pt>
                <c:pt idx="1">
                  <c:v>7</c:v>
                </c:pt>
                <c:pt idx="2">
                  <c:v>5</c:v>
                </c:pt>
                <c:pt idx="4">
                  <c:v>1</c:v>
                </c:pt>
                <c:pt idx="6">
                  <c:v>1</c:v>
                </c:pt>
                <c:pt idx="8">
                  <c:v>19</c:v>
                </c:pt>
                <c:pt idx="9">
                  <c:v>11</c:v>
                </c:pt>
                <c:pt idx="10">
                  <c:v>7</c:v>
                </c:pt>
                <c:pt idx="12">
                  <c:v>13</c:v>
                </c:pt>
                <c:pt idx="13">
                  <c:v>13</c:v>
                </c:pt>
                <c:pt idx="14">
                  <c:v>11</c:v>
                </c:pt>
                <c:pt idx="16">
                  <c:v>46</c:v>
                </c:pt>
                <c:pt idx="17">
                  <c:v>36</c:v>
                </c:pt>
                <c:pt idx="18">
                  <c:v>26</c:v>
                </c:pt>
                <c:pt idx="20">
                  <c:v>25</c:v>
                </c:pt>
                <c:pt idx="21">
                  <c:v>25</c:v>
                </c:pt>
                <c:pt idx="22">
                  <c:v>22</c:v>
                </c:pt>
                <c:pt idx="24">
                  <c:v>19</c:v>
                </c:pt>
                <c:pt idx="25">
                  <c:v>20</c:v>
                </c:pt>
                <c:pt idx="26">
                  <c:v>16</c:v>
                </c:pt>
                <c:pt idx="28">
                  <c:v>67</c:v>
                </c:pt>
                <c:pt idx="29">
                  <c:v>55</c:v>
                </c:pt>
                <c:pt idx="30" formatCode="0">
                  <c:v>38</c:v>
                </c:pt>
                <c:pt idx="32">
                  <c:v>57</c:v>
                </c:pt>
                <c:pt idx="33">
                  <c:v>53</c:v>
                </c:pt>
                <c:pt idx="34">
                  <c:v>40</c:v>
                </c:pt>
              </c:numCache>
            </c:numRef>
          </c:val>
          <c:extLst>
            <c:ext xmlns:c16="http://schemas.microsoft.com/office/drawing/2014/chart" uri="{C3380CC4-5D6E-409C-BE32-E72D297353CC}">
              <c16:uniqueId val="{00000003-14A1-4C1E-8353-AEE4BEFA4CFA}"/>
            </c:ext>
          </c:extLst>
        </c:ser>
        <c:ser>
          <c:idx val="4"/>
          <c:order val="4"/>
          <c:tx>
            <c:strRef>
              <c:f>List1!$G$1</c:f>
              <c:strCache>
                <c:ptCount val="1"/>
                <c:pt idx="0">
                  <c:v>neví/bez odpovědi</c:v>
                </c:pt>
              </c:strCache>
            </c:strRef>
          </c:tx>
          <c:spPr>
            <a:solidFill>
              <a:schemeClr val="bg1">
                <a:lumMod val="85000"/>
              </a:schemeClr>
            </a:solidFill>
            <a:ln>
              <a:noFill/>
            </a:ln>
            <a:effectLst/>
          </c:spPr>
          <c:invertIfNegative val="0"/>
          <c:dLbls>
            <c:dLbl>
              <c:idx val="0"/>
              <c:layout>
                <c:manualLayout>
                  <c:x val="0"/>
                  <c:y val="3.3361835373790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1C-40FB-89AA-B2CCB5443DA6}"/>
                </c:ext>
              </c:extLst>
            </c:dLbl>
            <c:dLbl>
              <c:idx val="1"/>
              <c:layout>
                <c:manualLayout>
                  <c:x val="0"/>
                  <c:y val="6.6723670747580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1C-40FB-89AA-B2CCB5443DA6}"/>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A7-4E68-960C-E88EF159584D}"/>
                </c:ext>
              </c:extLst>
            </c:dLbl>
            <c:dLbl>
              <c:idx val="4"/>
              <c:layout>
                <c:manualLayout>
                  <c:x val="-2.0146287414888781E-17"/>
                  <c:y val="-5.62396483084630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A7-4E68-960C-E88EF159584D}"/>
                </c:ext>
              </c:extLst>
            </c:dLbl>
            <c:dLbl>
              <c:idx val="6"/>
              <c:layout>
                <c:manualLayout>
                  <c:x val="0"/>
                  <c:y val="-3.4846043010498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A7-4E68-960C-E88EF159584D}"/>
                </c:ext>
              </c:extLst>
            </c:dLbl>
            <c:dLbl>
              <c:idx val="8"/>
              <c:layout>
                <c:manualLayout>
                  <c:x val="0"/>
                  <c:y val="6.6723670747580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57-4103-A8AA-9CA0DC3F06DD}"/>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57-4103-A8AA-9CA0DC3F06DD}"/>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List1!$B$2:$B$36</c:f>
              <c:strCache>
                <c:ptCount val="35"/>
                <c:pt idx="0">
                  <c:v>list.</c:v>
                </c:pt>
                <c:pt idx="1">
                  <c:v>pros.</c:v>
                </c:pt>
                <c:pt idx="2">
                  <c:v>led.</c:v>
                </c:pt>
                <c:pt idx="4">
                  <c:v>list.</c:v>
                </c:pt>
                <c:pt idx="5">
                  <c:v>pros.</c:v>
                </c:pt>
                <c:pt idx="6">
                  <c:v>led.</c:v>
                </c:pt>
                <c:pt idx="8">
                  <c:v>list.</c:v>
                </c:pt>
                <c:pt idx="9">
                  <c:v>pros.</c:v>
                </c:pt>
                <c:pt idx="10">
                  <c:v>led.</c:v>
                </c:pt>
                <c:pt idx="12">
                  <c:v>list.</c:v>
                </c:pt>
                <c:pt idx="13">
                  <c:v>pros.</c:v>
                </c:pt>
                <c:pt idx="14">
                  <c:v>led.</c:v>
                </c:pt>
                <c:pt idx="16">
                  <c:v>list.</c:v>
                </c:pt>
                <c:pt idx="17">
                  <c:v>pros.</c:v>
                </c:pt>
                <c:pt idx="18">
                  <c:v>led.</c:v>
                </c:pt>
                <c:pt idx="20">
                  <c:v>list.</c:v>
                </c:pt>
                <c:pt idx="21">
                  <c:v>pros.</c:v>
                </c:pt>
                <c:pt idx="22">
                  <c:v>led.</c:v>
                </c:pt>
                <c:pt idx="24">
                  <c:v>list.</c:v>
                </c:pt>
                <c:pt idx="25">
                  <c:v>pros.</c:v>
                </c:pt>
                <c:pt idx="26">
                  <c:v>led.</c:v>
                </c:pt>
                <c:pt idx="28">
                  <c:v>list.</c:v>
                </c:pt>
                <c:pt idx="29">
                  <c:v>pros.</c:v>
                </c:pt>
                <c:pt idx="30">
                  <c:v>led.</c:v>
                </c:pt>
                <c:pt idx="32">
                  <c:v>list.</c:v>
                </c:pt>
                <c:pt idx="33">
                  <c:v>pros.</c:v>
                </c:pt>
                <c:pt idx="34">
                  <c:v>led.</c:v>
                </c:pt>
              </c:strCache>
            </c:strRef>
          </c:cat>
          <c:val>
            <c:numRef>
              <c:f>List1!$G$2:$G$36</c:f>
              <c:numCache>
                <c:formatCode>General</c:formatCode>
                <c:ptCount val="35"/>
                <c:pt idx="0">
                  <c:v>3</c:v>
                </c:pt>
                <c:pt idx="1">
                  <c:v>3</c:v>
                </c:pt>
                <c:pt idx="2">
                  <c:v>2</c:v>
                </c:pt>
                <c:pt idx="4">
                  <c:v>3</c:v>
                </c:pt>
                <c:pt idx="5">
                  <c:v>2</c:v>
                </c:pt>
                <c:pt idx="6">
                  <c:v>2</c:v>
                </c:pt>
                <c:pt idx="8">
                  <c:v>3</c:v>
                </c:pt>
                <c:pt idx="9">
                  <c:v>2</c:v>
                </c:pt>
                <c:pt idx="10">
                  <c:v>2</c:v>
                </c:pt>
                <c:pt idx="12">
                  <c:v>4</c:v>
                </c:pt>
                <c:pt idx="13">
                  <c:v>3</c:v>
                </c:pt>
                <c:pt idx="14">
                  <c:v>4</c:v>
                </c:pt>
                <c:pt idx="16">
                  <c:v>3</c:v>
                </c:pt>
                <c:pt idx="17">
                  <c:v>3</c:v>
                </c:pt>
                <c:pt idx="18">
                  <c:v>4</c:v>
                </c:pt>
                <c:pt idx="20">
                  <c:v>4</c:v>
                </c:pt>
                <c:pt idx="21">
                  <c:v>4</c:v>
                </c:pt>
                <c:pt idx="22">
                  <c:v>4</c:v>
                </c:pt>
                <c:pt idx="24">
                  <c:v>3</c:v>
                </c:pt>
                <c:pt idx="25">
                  <c:v>4</c:v>
                </c:pt>
                <c:pt idx="26">
                  <c:v>4</c:v>
                </c:pt>
                <c:pt idx="28">
                  <c:v>3</c:v>
                </c:pt>
                <c:pt idx="29">
                  <c:v>4</c:v>
                </c:pt>
                <c:pt idx="30" formatCode="0">
                  <c:v>5</c:v>
                </c:pt>
                <c:pt idx="32">
                  <c:v>3</c:v>
                </c:pt>
                <c:pt idx="33">
                  <c:v>4</c:v>
                </c:pt>
                <c:pt idx="34">
                  <c:v>4</c:v>
                </c:pt>
              </c:numCache>
            </c:numRef>
          </c:val>
          <c:extLst>
            <c:ext xmlns:c16="http://schemas.microsoft.com/office/drawing/2014/chart" uri="{C3380CC4-5D6E-409C-BE32-E72D297353CC}">
              <c16:uniqueId val="{00000004-14A1-4C1E-8353-AEE4BEFA4CFA}"/>
            </c:ext>
          </c:extLst>
        </c:ser>
        <c:dLbls>
          <c:showLegendKey val="0"/>
          <c:showVal val="0"/>
          <c:showCatName val="0"/>
          <c:showSerName val="0"/>
          <c:showPercent val="0"/>
          <c:showBubbleSize val="0"/>
        </c:dLbls>
        <c:gapWidth val="42"/>
        <c:overlap val="100"/>
        <c:axId val="225432704"/>
        <c:axId val="225434240"/>
      </c:barChart>
      <c:catAx>
        <c:axId val="225432704"/>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000" b="1" i="0" u="none" strike="noStrike" kern="1200" baseline="0">
                <a:solidFill>
                  <a:srgbClr val="262626"/>
                </a:solidFill>
                <a:latin typeface="+mn-lt"/>
                <a:ea typeface="+mn-ea"/>
                <a:cs typeface="+mn-cs"/>
              </a:defRPr>
            </a:pPr>
            <a:endParaRPr lang="cs-CZ"/>
          </a:p>
        </c:txPr>
        <c:crossAx val="225434240"/>
        <c:crosses val="autoZero"/>
        <c:auto val="1"/>
        <c:lblAlgn val="ctr"/>
        <c:lblOffset val="100"/>
        <c:noMultiLvlLbl val="0"/>
      </c:catAx>
      <c:valAx>
        <c:axId val="225434240"/>
        <c:scaling>
          <c:orientation val="minMax"/>
        </c:scaling>
        <c:delete val="1"/>
        <c:axPos val="l"/>
        <c:numFmt formatCode="0%" sourceLinked="1"/>
        <c:majorTickMark val="none"/>
        <c:minorTickMark val="none"/>
        <c:tickLblPos val="nextTo"/>
        <c:crossAx val="225432704"/>
        <c:crosses val="autoZero"/>
        <c:crossBetween val="between"/>
      </c:valAx>
      <c:spPr>
        <a:noFill/>
        <a:ln>
          <a:noFill/>
        </a:ln>
        <a:effectLst/>
      </c:spPr>
    </c:plotArea>
    <c:legend>
      <c:legendPos val="b"/>
      <c:layout>
        <c:manualLayout>
          <c:xMode val="edge"/>
          <c:yMode val="edge"/>
          <c:x val="2.1074337233770921E-2"/>
          <c:y val="0.92405843943086763"/>
          <c:w val="0.96750668415847119"/>
          <c:h val="7.594156056913233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262626"/>
              </a:solidFill>
              <a:latin typeface="+mn-lt"/>
              <a:ea typeface="+mn-ea"/>
              <a:cs typeface="+mn-cs"/>
            </a:defRPr>
          </a:pPr>
          <a:endParaRPr lang="cs-CZ"/>
        </a:p>
      </c:txPr>
    </c:legend>
    <c:plotVisOnly val="1"/>
    <c:dispBlanksAs val="gap"/>
    <c:showDLblsOverMax val="0"/>
  </c:chart>
  <c:spPr>
    <a:noFill/>
    <a:ln>
      <a:noFill/>
    </a:ln>
    <a:effectLst/>
  </c:spPr>
  <c:txPr>
    <a:bodyPr/>
    <a:lstStyle/>
    <a:p>
      <a:pPr>
        <a:defRPr sz="1000">
          <a:solidFill>
            <a:schemeClr val="bg1"/>
          </a:solidFill>
        </a:defRPr>
      </a:pPr>
      <a:endParaRPr lang="cs-CZ"/>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51712995931442"/>
          <c:y val="1.071062313899409E-2"/>
          <c:w val="0.69696927230285755"/>
          <c:h val="0.89183698575850834"/>
        </c:manualLayout>
      </c:layout>
      <c:barChart>
        <c:barDir val="bar"/>
        <c:grouping val="percentStacked"/>
        <c:varyColors val="0"/>
        <c:ser>
          <c:idx val="0"/>
          <c:order val="0"/>
          <c:tx>
            <c:strRef>
              <c:f>List1!$B$1</c:f>
              <c:strCache>
                <c:ptCount val="1"/>
                <c:pt idx="0">
                  <c:v>Petr Pavel</c:v>
                </c:pt>
              </c:strCache>
            </c:strRef>
          </c:tx>
          <c:spPr>
            <a:solidFill>
              <a:srgbClr val="92D05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List1!$B$2:$B$16</c:f>
              <c:numCache>
                <c:formatCode>General</c:formatCode>
                <c:ptCount val="15"/>
                <c:pt idx="0" formatCode="###0">
                  <c:v>28</c:v>
                </c:pt>
                <c:pt idx="2" formatCode="0">
                  <c:v>32</c:v>
                </c:pt>
                <c:pt idx="3" formatCode="0">
                  <c:v>24</c:v>
                </c:pt>
                <c:pt idx="4" formatCode="0">
                  <c:v>25</c:v>
                </c:pt>
                <c:pt idx="5" formatCode="0">
                  <c:v>31</c:v>
                </c:pt>
                <c:pt idx="6" formatCode="0">
                  <c:v>35</c:v>
                </c:pt>
                <c:pt idx="7" formatCode="0">
                  <c:v>20</c:v>
                </c:pt>
                <c:pt idx="8" formatCode="0">
                  <c:v>20</c:v>
                </c:pt>
                <c:pt idx="9" formatCode="0">
                  <c:v>28</c:v>
                </c:pt>
                <c:pt idx="10" formatCode="0">
                  <c:v>40</c:v>
                </c:pt>
                <c:pt idx="11" formatCode="0">
                  <c:v>29</c:v>
                </c:pt>
                <c:pt idx="12" formatCode="0">
                  <c:v>24</c:v>
                </c:pt>
                <c:pt idx="13" formatCode="0">
                  <c:v>22</c:v>
                </c:pt>
                <c:pt idx="14" formatCode="0">
                  <c:v>39</c:v>
                </c:pt>
              </c:numCache>
            </c:numRef>
          </c:val>
          <c:extLst>
            <c:ext xmlns:c16="http://schemas.microsoft.com/office/drawing/2014/chart" uri="{C3380CC4-5D6E-409C-BE32-E72D297353CC}">
              <c16:uniqueId val="{00000007-1A01-4A46-ABDF-DF888AAD436B}"/>
            </c:ext>
          </c:extLst>
        </c:ser>
        <c:ser>
          <c:idx val="1"/>
          <c:order val="1"/>
          <c:tx>
            <c:strRef>
              <c:f>List1!$C$1</c:f>
              <c:strCache>
                <c:ptCount val="1"/>
                <c:pt idx="0">
                  <c:v>Andrej Babiš</c:v>
                </c:pt>
              </c:strCache>
            </c:strRef>
          </c:tx>
          <c:spPr>
            <a:solidFill>
              <a:srgbClr val="175799"/>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List1!$C$2:$C$16</c:f>
              <c:numCache>
                <c:formatCode>General</c:formatCode>
                <c:ptCount val="15"/>
                <c:pt idx="0" formatCode="###0">
                  <c:v>26</c:v>
                </c:pt>
                <c:pt idx="2" formatCode="0">
                  <c:v>23</c:v>
                </c:pt>
                <c:pt idx="3" formatCode="0">
                  <c:v>30</c:v>
                </c:pt>
                <c:pt idx="4" formatCode="0">
                  <c:v>23</c:v>
                </c:pt>
                <c:pt idx="5" formatCode="0">
                  <c:v>17</c:v>
                </c:pt>
                <c:pt idx="6" formatCode="0">
                  <c:v>16</c:v>
                </c:pt>
                <c:pt idx="7" formatCode="0">
                  <c:v>44</c:v>
                </c:pt>
                <c:pt idx="8" formatCode="0">
                  <c:v>40</c:v>
                </c:pt>
                <c:pt idx="9" formatCode="0">
                  <c:v>22</c:v>
                </c:pt>
                <c:pt idx="10" formatCode="0">
                  <c:v>12</c:v>
                </c:pt>
                <c:pt idx="11" formatCode="0">
                  <c:v>27</c:v>
                </c:pt>
                <c:pt idx="12" formatCode="0">
                  <c:v>28</c:v>
                </c:pt>
                <c:pt idx="13" formatCode="0">
                  <c:v>31</c:v>
                </c:pt>
                <c:pt idx="14" formatCode="0">
                  <c:v>16</c:v>
                </c:pt>
              </c:numCache>
            </c:numRef>
          </c:val>
          <c:extLst>
            <c:ext xmlns:c16="http://schemas.microsoft.com/office/drawing/2014/chart" uri="{C3380CC4-5D6E-409C-BE32-E72D297353CC}">
              <c16:uniqueId val="{00000008-1A01-4A46-ABDF-DF888AAD436B}"/>
            </c:ext>
          </c:extLst>
        </c:ser>
        <c:ser>
          <c:idx val="2"/>
          <c:order val="2"/>
          <c:tx>
            <c:strRef>
              <c:f>List1!$D$1</c:f>
              <c:strCache>
                <c:ptCount val="1"/>
                <c:pt idx="0">
                  <c:v>Danuše Nerudová</c:v>
                </c:pt>
              </c:strCache>
            </c:strRef>
          </c:tx>
          <c:spPr>
            <a:solidFill>
              <a:srgbClr val="C0000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List1!$D$2:$D$16</c:f>
              <c:numCache>
                <c:formatCode>General</c:formatCode>
                <c:ptCount val="15"/>
                <c:pt idx="0" formatCode="###0">
                  <c:v>22</c:v>
                </c:pt>
                <c:pt idx="2" formatCode="0">
                  <c:v>20</c:v>
                </c:pt>
                <c:pt idx="3" formatCode="0">
                  <c:v>23</c:v>
                </c:pt>
                <c:pt idx="4" formatCode="0">
                  <c:v>33</c:v>
                </c:pt>
                <c:pt idx="5" formatCode="0">
                  <c:v>25</c:v>
                </c:pt>
                <c:pt idx="6" formatCode="0">
                  <c:v>23</c:v>
                </c:pt>
                <c:pt idx="7" formatCode="0">
                  <c:v>14</c:v>
                </c:pt>
                <c:pt idx="8" formatCode="0">
                  <c:v>19</c:v>
                </c:pt>
                <c:pt idx="9" formatCode="0">
                  <c:v>24</c:v>
                </c:pt>
                <c:pt idx="10" formatCode="0">
                  <c:v>23</c:v>
                </c:pt>
                <c:pt idx="11" formatCode="0">
                  <c:v>21</c:v>
                </c:pt>
                <c:pt idx="12" formatCode="0">
                  <c:v>24</c:v>
                </c:pt>
                <c:pt idx="13" formatCode="0">
                  <c:v>23</c:v>
                </c:pt>
                <c:pt idx="14" formatCode="0">
                  <c:v>18</c:v>
                </c:pt>
              </c:numCache>
            </c:numRef>
          </c:val>
          <c:extLst>
            <c:ext xmlns:c16="http://schemas.microsoft.com/office/drawing/2014/chart" uri="{C3380CC4-5D6E-409C-BE32-E72D297353CC}">
              <c16:uniqueId val="{00000009-1A01-4A46-ABDF-DF888AAD436B}"/>
            </c:ext>
          </c:extLst>
        </c:ser>
        <c:ser>
          <c:idx val="3"/>
          <c:order val="3"/>
          <c:tx>
            <c:strRef>
              <c:f>List1!$E$1</c:f>
              <c:strCache>
                <c:ptCount val="1"/>
                <c:pt idx="0">
                  <c:v>Pavel Fischer</c:v>
                </c:pt>
              </c:strCache>
            </c:strRef>
          </c:tx>
          <c:spPr>
            <a:solidFill>
              <a:srgbClr val="FFC00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List1!$E$2:$E$16</c:f>
              <c:numCache>
                <c:formatCode>General</c:formatCode>
                <c:ptCount val="15"/>
                <c:pt idx="0" formatCode="###0">
                  <c:v>8</c:v>
                </c:pt>
                <c:pt idx="2" formatCode="0">
                  <c:v>8</c:v>
                </c:pt>
                <c:pt idx="3" formatCode="0">
                  <c:v>8</c:v>
                </c:pt>
                <c:pt idx="4" formatCode="0">
                  <c:v>5</c:v>
                </c:pt>
                <c:pt idx="5" formatCode="0">
                  <c:v>7</c:v>
                </c:pt>
                <c:pt idx="6" formatCode="0">
                  <c:v>9</c:v>
                </c:pt>
                <c:pt idx="7" formatCode="0">
                  <c:v>8</c:v>
                </c:pt>
                <c:pt idx="8" formatCode="0">
                  <c:v>4</c:v>
                </c:pt>
                <c:pt idx="9" formatCode="0">
                  <c:v>11</c:v>
                </c:pt>
                <c:pt idx="10" formatCode="0">
                  <c:v>8</c:v>
                </c:pt>
                <c:pt idx="11" formatCode="0">
                  <c:v>8</c:v>
                </c:pt>
                <c:pt idx="12" formatCode="0">
                  <c:v>7</c:v>
                </c:pt>
                <c:pt idx="13" formatCode="0">
                  <c:v>9</c:v>
                </c:pt>
                <c:pt idx="14" formatCode="0">
                  <c:v>11</c:v>
                </c:pt>
              </c:numCache>
            </c:numRef>
          </c:val>
          <c:extLst>
            <c:ext xmlns:c16="http://schemas.microsoft.com/office/drawing/2014/chart" uri="{C3380CC4-5D6E-409C-BE32-E72D297353CC}">
              <c16:uniqueId val="{0000000A-1A01-4A46-ABDF-DF888AAD436B}"/>
            </c:ext>
          </c:extLst>
        </c:ser>
        <c:ser>
          <c:idx val="4"/>
          <c:order val="4"/>
          <c:tx>
            <c:strRef>
              <c:f>List1!$F$1</c:f>
              <c:strCache>
                <c:ptCount val="1"/>
                <c:pt idx="0">
                  <c:v>Jaroslav Bašta</c:v>
                </c:pt>
              </c:strCache>
            </c:strRef>
          </c:tx>
          <c:spPr>
            <a:solidFill>
              <a:srgbClr val="B4667E"/>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List1!$F$2:$F$16</c:f>
              <c:numCache>
                <c:formatCode>General</c:formatCode>
                <c:ptCount val="15"/>
                <c:pt idx="0" formatCode="###0">
                  <c:v>7</c:v>
                </c:pt>
                <c:pt idx="2" formatCode="0">
                  <c:v>8</c:v>
                </c:pt>
                <c:pt idx="3" formatCode="0">
                  <c:v>6</c:v>
                </c:pt>
                <c:pt idx="4" formatCode="0">
                  <c:v>6</c:v>
                </c:pt>
                <c:pt idx="5" formatCode="0">
                  <c:v>7</c:v>
                </c:pt>
                <c:pt idx="6" formatCode="0">
                  <c:v>9</c:v>
                </c:pt>
                <c:pt idx="7" formatCode="0">
                  <c:v>7</c:v>
                </c:pt>
                <c:pt idx="8" formatCode="0">
                  <c:v>9</c:v>
                </c:pt>
                <c:pt idx="9" formatCode="0">
                  <c:v>5</c:v>
                </c:pt>
                <c:pt idx="10" formatCode="0">
                  <c:v>7</c:v>
                </c:pt>
                <c:pt idx="11" formatCode="0">
                  <c:v>6</c:v>
                </c:pt>
                <c:pt idx="12" formatCode="0">
                  <c:v>8</c:v>
                </c:pt>
                <c:pt idx="13" formatCode="0">
                  <c:v>7</c:v>
                </c:pt>
                <c:pt idx="14" formatCode="0">
                  <c:v>7</c:v>
                </c:pt>
              </c:numCache>
            </c:numRef>
          </c:val>
          <c:extLst>
            <c:ext xmlns:c16="http://schemas.microsoft.com/office/drawing/2014/chart" uri="{C3380CC4-5D6E-409C-BE32-E72D297353CC}">
              <c16:uniqueId val="{0000000B-1A01-4A46-ABDF-DF888AAD436B}"/>
            </c:ext>
          </c:extLst>
        </c:ser>
        <c:ser>
          <c:idx val="5"/>
          <c:order val="5"/>
          <c:tx>
            <c:strRef>
              <c:f>List1!$G$1</c:f>
              <c:strCache>
                <c:ptCount val="1"/>
                <c:pt idx="0">
                  <c:v>Marek Hilšer</c:v>
                </c:pt>
              </c:strCache>
            </c:strRef>
          </c:tx>
          <c:spPr>
            <a:solidFill>
              <a:srgbClr val="71ADEA"/>
            </a:solidFill>
          </c:spPr>
          <c:invertIfNegative val="0"/>
          <c:dLbls>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List1!$G$2:$G$16</c:f>
              <c:numCache>
                <c:formatCode>General</c:formatCode>
                <c:ptCount val="15"/>
                <c:pt idx="0" formatCode="###0">
                  <c:v>4</c:v>
                </c:pt>
                <c:pt idx="2" formatCode="0">
                  <c:v>3</c:v>
                </c:pt>
                <c:pt idx="3" formatCode="0">
                  <c:v>4</c:v>
                </c:pt>
                <c:pt idx="4" formatCode="0">
                  <c:v>2</c:v>
                </c:pt>
                <c:pt idx="5" formatCode="0">
                  <c:v>6</c:v>
                </c:pt>
                <c:pt idx="6" formatCode="0">
                  <c:v>3</c:v>
                </c:pt>
                <c:pt idx="7" formatCode="0">
                  <c:v>2</c:v>
                </c:pt>
                <c:pt idx="8" formatCode="0">
                  <c:v>2</c:v>
                </c:pt>
                <c:pt idx="9" formatCode="0">
                  <c:v>4</c:v>
                </c:pt>
                <c:pt idx="10" formatCode="0">
                  <c:v>5</c:v>
                </c:pt>
                <c:pt idx="11" formatCode="0">
                  <c:v>3</c:v>
                </c:pt>
                <c:pt idx="12" formatCode="0">
                  <c:v>4</c:v>
                </c:pt>
                <c:pt idx="13" formatCode="0">
                  <c:v>2</c:v>
                </c:pt>
                <c:pt idx="14" formatCode="0">
                  <c:v>4</c:v>
                </c:pt>
              </c:numCache>
            </c:numRef>
          </c:val>
          <c:extLst>
            <c:ext xmlns:c16="http://schemas.microsoft.com/office/drawing/2014/chart" uri="{C3380CC4-5D6E-409C-BE32-E72D297353CC}">
              <c16:uniqueId val="{0000000D-1A01-4A46-ABDF-DF888AAD436B}"/>
            </c:ext>
          </c:extLst>
        </c:ser>
        <c:ser>
          <c:idx val="6"/>
          <c:order val="6"/>
          <c:tx>
            <c:strRef>
              <c:f>List1!$H$1</c:f>
              <c:strCache>
                <c:ptCount val="1"/>
                <c:pt idx="0">
                  <c:v>Josef Středula</c:v>
                </c:pt>
              </c:strCache>
            </c:strRef>
          </c:tx>
          <c:spPr>
            <a:solidFill>
              <a:srgbClr val="2BB760"/>
            </a:solidFill>
          </c:spPr>
          <c:invertIfNegative val="0"/>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5D-449C-A15C-F7EA90D67997}"/>
                </c:ext>
              </c:extLst>
            </c:dLbl>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List1!$H$2:$H$16</c:f>
              <c:numCache>
                <c:formatCode>General</c:formatCode>
                <c:ptCount val="15"/>
                <c:pt idx="0" formatCode="###0">
                  <c:v>3</c:v>
                </c:pt>
                <c:pt idx="2" formatCode="0">
                  <c:v>4</c:v>
                </c:pt>
                <c:pt idx="3" formatCode="0">
                  <c:v>2</c:v>
                </c:pt>
                <c:pt idx="4" formatCode="0">
                  <c:v>4</c:v>
                </c:pt>
                <c:pt idx="5" formatCode="0">
                  <c:v>2</c:v>
                </c:pt>
                <c:pt idx="6" formatCode="0">
                  <c:v>2</c:v>
                </c:pt>
                <c:pt idx="7" formatCode="0">
                  <c:v>4</c:v>
                </c:pt>
                <c:pt idx="8" formatCode="0">
                  <c:v>4</c:v>
                </c:pt>
                <c:pt idx="9" formatCode="0">
                  <c:v>3</c:v>
                </c:pt>
                <c:pt idx="10" formatCode="0">
                  <c:v>3</c:v>
                </c:pt>
                <c:pt idx="11" formatCode="0">
                  <c:v>4</c:v>
                </c:pt>
                <c:pt idx="12" formatCode="0">
                  <c:v>2</c:v>
                </c:pt>
                <c:pt idx="13" formatCode="0">
                  <c:v>4</c:v>
                </c:pt>
                <c:pt idx="14" formatCode="0">
                  <c:v>3</c:v>
                </c:pt>
              </c:numCache>
            </c:numRef>
          </c:val>
          <c:extLst>
            <c:ext xmlns:c16="http://schemas.microsoft.com/office/drawing/2014/chart" uri="{C3380CC4-5D6E-409C-BE32-E72D297353CC}">
              <c16:uniqueId val="{0000000E-1A01-4A46-ABDF-DF888AAD436B}"/>
            </c:ext>
          </c:extLst>
        </c:ser>
        <c:ser>
          <c:idx val="7"/>
          <c:order val="7"/>
          <c:tx>
            <c:strRef>
              <c:f>List1!$I$1</c:f>
              <c:strCache>
                <c:ptCount val="1"/>
                <c:pt idx="0">
                  <c:v>Jiný kandidát</c:v>
                </c:pt>
              </c:strCache>
            </c:strRef>
          </c:tx>
          <c:spPr>
            <a:solidFill>
              <a:schemeClr val="bg1">
                <a:lumMod val="50000"/>
              </a:scheme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9-1A01-4A46-ABDF-DF888AAD436B}"/>
                </c:ext>
              </c:extLst>
            </c:dLbl>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List1!$A$2:$A$16</c:f>
              <c:strCache>
                <c:ptCount val="15"/>
                <c:pt idx="0">
                  <c:v>Celkem</c:v>
                </c:pt>
                <c:pt idx="2">
                  <c:v>Muž</c:v>
                </c:pt>
                <c:pt idx="3">
                  <c:v>Žena</c:v>
                </c:pt>
                <c:pt idx="4">
                  <c:v>18 až 29 let</c:v>
                </c:pt>
                <c:pt idx="5">
                  <c:v>30 až 44 let</c:v>
                </c:pt>
                <c:pt idx="6">
                  <c:v>45 až 59 let</c:v>
                </c:pt>
                <c:pt idx="7">
                  <c:v>60 let a více</c:v>
                </c:pt>
                <c:pt idx="8">
                  <c:v>Základní + středoškolské bez maturity</c:v>
                </c:pt>
                <c:pt idx="9">
                  <c:v>Středoškolské s maturitou</c:v>
                </c:pt>
                <c:pt idx="10">
                  <c:v>Vysokoškolské</c:v>
                </c:pt>
                <c:pt idx="11">
                  <c:v>Méně než 5.000 obyvatel</c:v>
                </c:pt>
                <c:pt idx="12">
                  <c:v>5.000 - 90.000 obyvatel</c:v>
                </c:pt>
                <c:pt idx="13">
                  <c:v>90.000 nebo více obyvatel</c:v>
                </c:pt>
                <c:pt idx="14">
                  <c:v>Praha</c:v>
                </c:pt>
              </c:strCache>
            </c:strRef>
          </c:cat>
          <c:val>
            <c:numRef>
              <c:f>List1!$I$2:$I$16</c:f>
              <c:numCache>
                <c:formatCode>General</c:formatCode>
                <c:ptCount val="15"/>
                <c:pt idx="0" formatCode="###0">
                  <c:v>2</c:v>
                </c:pt>
                <c:pt idx="2" formatCode="0">
                  <c:v>2</c:v>
                </c:pt>
                <c:pt idx="3" formatCode="0">
                  <c:v>3</c:v>
                </c:pt>
                <c:pt idx="4" formatCode="0">
                  <c:v>2</c:v>
                </c:pt>
                <c:pt idx="5" formatCode="0">
                  <c:v>5</c:v>
                </c:pt>
                <c:pt idx="6" formatCode="0">
                  <c:v>3</c:v>
                </c:pt>
                <c:pt idx="7" formatCode="0">
                  <c:v>1</c:v>
                </c:pt>
                <c:pt idx="8" formatCode="0">
                  <c:v>2</c:v>
                </c:pt>
                <c:pt idx="9" formatCode="0">
                  <c:v>3</c:v>
                </c:pt>
                <c:pt idx="10" formatCode="0">
                  <c:v>2</c:v>
                </c:pt>
                <c:pt idx="11" formatCode="0">
                  <c:v>2</c:v>
                </c:pt>
                <c:pt idx="12" formatCode="0">
                  <c:v>3</c:v>
                </c:pt>
                <c:pt idx="13" formatCode="0">
                  <c:v>2</c:v>
                </c:pt>
                <c:pt idx="14" formatCode="0">
                  <c:v>2</c:v>
                </c:pt>
              </c:numCache>
            </c:numRef>
          </c:val>
          <c:extLst>
            <c:ext xmlns:c16="http://schemas.microsoft.com/office/drawing/2014/chart" uri="{C3380CC4-5D6E-409C-BE32-E72D297353CC}">
              <c16:uniqueId val="{00000018-1A01-4A46-ABDF-DF888AAD436B}"/>
            </c:ext>
          </c:extLst>
        </c:ser>
        <c:dLbls>
          <c:dLblPos val="ctr"/>
          <c:showLegendKey val="0"/>
          <c:showVal val="1"/>
          <c:showCatName val="0"/>
          <c:showSerName val="0"/>
          <c:showPercent val="0"/>
          <c:showBubbleSize val="0"/>
        </c:dLbls>
        <c:gapWidth val="60"/>
        <c:overlap val="100"/>
        <c:axId val="488759768"/>
        <c:axId val="488759376"/>
      </c:barChart>
      <c:valAx>
        <c:axId val="488759376"/>
        <c:scaling>
          <c:orientation val="minMax"/>
        </c:scaling>
        <c:delete val="1"/>
        <c:axPos val="t"/>
        <c:numFmt formatCode="0%" sourceLinked="1"/>
        <c:majorTickMark val="out"/>
        <c:minorTickMark val="none"/>
        <c:tickLblPos val="nextTo"/>
        <c:crossAx val="488759768"/>
        <c:crosses val="autoZero"/>
        <c:crossBetween val="between"/>
      </c:valAx>
      <c:catAx>
        <c:axId val="488759768"/>
        <c:scaling>
          <c:orientation val="maxMin"/>
        </c:scaling>
        <c:delete val="0"/>
        <c:axPos val="l"/>
        <c:numFmt formatCode="General" sourceLinked="1"/>
        <c:majorTickMark val="out"/>
        <c:minorTickMark val="none"/>
        <c:tickLblPos val="nextTo"/>
        <c:spPr>
          <a:ln>
            <a:noFill/>
          </a:ln>
        </c:spPr>
        <c:txPr>
          <a:bodyPr/>
          <a:lstStyle/>
          <a:p>
            <a:pPr algn="ctr">
              <a:defRPr lang="cs-CZ" sz="1100" b="0" i="0" u="none" strike="noStrike" kern="1200" baseline="0">
                <a:solidFill>
                  <a:srgbClr val="262626"/>
                </a:solidFill>
                <a:latin typeface="+mn-lt"/>
                <a:ea typeface="+mn-ea"/>
                <a:cs typeface="+mn-cs"/>
              </a:defRPr>
            </a:pPr>
            <a:endParaRPr lang="cs-CZ"/>
          </a:p>
        </c:txPr>
        <c:crossAx val="488759376"/>
        <c:crosses val="autoZero"/>
        <c:auto val="1"/>
        <c:lblAlgn val="ctr"/>
        <c:lblOffset val="100"/>
        <c:noMultiLvlLbl val="0"/>
      </c:catAx>
    </c:plotArea>
    <c:legend>
      <c:legendPos val="b"/>
      <c:layout>
        <c:manualLayout>
          <c:xMode val="edge"/>
          <c:yMode val="edge"/>
          <c:x val="0.23084648746732661"/>
          <c:y val="0.93143840582408721"/>
          <c:w val="0.68788240069260331"/>
          <c:h val="5.8981827465062746E-2"/>
        </c:manualLayout>
      </c:layout>
      <c:overlay val="0"/>
      <c:txPr>
        <a:bodyPr/>
        <a:lstStyle/>
        <a:p>
          <a:pPr algn="ctr">
            <a:defRPr lang="cs-CZ" sz="1100" b="0" i="0" u="none" strike="noStrike" kern="1200" baseline="0">
              <a:solidFill>
                <a:schemeClr val="tx1">
                  <a:lumMod val="85000"/>
                  <a:lumOff val="15000"/>
                </a:schemeClr>
              </a:solidFill>
              <a:latin typeface="+mn-lt"/>
              <a:ea typeface="+mn-ea"/>
              <a:cs typeface="+mn-cs"/>
            </a:defRPr>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51712995931442"/>
          <c:y val="1.071062313899409E-2"/>
          <c:w val="0.69696927230285755"/>
          <c:h val="0.89183698575850834"/>
        </c:manualLayout>
      </c:layout>
      <c:barChart>
        <c:barDir val="bar"/>
        <c:grouping val="percentStacked"/>
        <c:varyColors val="0"/>
        <c:ser>
          <c:idx val="0"/>
          <c:order val="0"/>
          <c:tx>
            <c:strRef>
              <c:f>List1!$B$1</c:f>
              <c:strCache>
                <c:ptCount val="1"/>
                <c:pt idx="0">
                  <c:v>Petr Pavel</c:v>
                </c:pt>
              </c:strCache>
            </c:strRef>
          </c:tx>
          <c:spPr>
            <a:solidFill>
              <a:srgbClr val="92D05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List1!$B$2:$B$12</c:f>
              <c:numCache>
                <c:formatCode>General</c:formatCode>
                <c:ptCount val="11"/>
                <c:pt idx="0" formatCode="0">
                  <c:v>28</c:v>
                </c:pt>
                <c:pt idx="2" formatCode="0">
                  <c:v>49</c:v>
                </c:pt>
                <c:pt idx="3" formatCode="0">
                  <c:v>10</c:v>
                </c:pt>
                <c:pt idx="4" formatCode="0">
                  <c:v>39</c:v>
                </c:pt>
                <c:pt idx="5" formatCode="0">
                  <c:v>10</c:v>
                </c:pt>
                <c:pt idx="6" formatCode="0">
                  <c:v>34</c:v>
                </c:pt>
                <c:pt idx="7" formatCode="0">
                  <c:v>15</c:v>
                </c:pt>
                <c:pt idx="8" formatCode="0">
                  <c:v>11</c:v>
                </c:pt>
                <c:pt idx="9" formatCode="0">
                  <c:v>25.5</c:v>
                </c:pt>
                <c:pt idx="10" formatCode="0">
                  <c:v>27</c:v>
                </c:pt>
              </c:numCache>
            </c:numRef>
          </c:val>
          <c:extLst>
            <c:ext xmlns:c16="http://schemas.microsoft.com/office/drawing/2014/chart" uri="{C3380CC4-5D6E-409C-BE32-E72D297353CC}">
              <c16:uniqueId val="{00000007-1A01-4A46-ABDF-DF888AAD436B}"/>
            </c:ext>
          </c:extLst>
        </c:ser>
        <c:ser>
          <c:idx val="1"/>
          <c:order val="1"/>
          <c:tx>
            <c:strRef>
              <c:f>List1!$C$1</c:f>
              <c:strCache>
                <c:ptCount val="1"/>
                <c:pt idx="0">
                  <c:v>Andrej Babiš</c:v>
                </c:pt>
              </c:strCache>
            </c:strRef>
          </c:tx>
          <c:spPr>
            <a:solidFill>
              <a:srgbClr val="175799"/>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List1!$C$2:$C$12</c:f>
              <c:numCache>
                <c:formatCode>General</c:formatCode>
                <c:ptCount val="11"/>
                <c:pt idx="0" formatCode="0">
                  <c:v>26</c:v>
                </c:pt>
                <c:pt idx="2" formatCode="0">
                  <c:v>1</c:v>
                </c:pt>
                <c:pt idx="3" formatCode="0">
                  <c:v>64</c:v>
                </c:pt>
                <c:pt idx="4" formatCode="0">
                  <c:v>3</c:v>
                </c:pt>
                <c:pt idx="5" formatCode="0">
                  <c:v>28</c:v>
                </c:pt>
                <c:pt idx="6" formatCode="0">
                  <c:v>7</c:v>
                </c:pt>
                <c:pt idx="7" formatCode="0">
                  <c:v>29</c:v>
                </c:pt>
                <c:pt idx="8" formatCode="0">
                  <c:v>53</c:v>
                </c:pt>
                <c:pt idx="9" formatCode="0">
                  <c:v>14.5</c:v>
                </c:pt>
                <c:pt idx="10" formatCode="0">
                  <c:v>35</c:v>
                </c:pt>
              </c:numCache>
            </c:numRef>
          </c:val>
          <c:extLst>
            <c:ext xmlns:c16="http://schemas.microsoft.com/office/drawing/2014/chart" uri="{C3380CC4-5D6E-409C-BE32-E72D297353CC}">
              <c16:uniqueId val="{00000008-1A01-4A46-ABDF-DF888AAD436B}"/>
            </c:ext>
          </c:extLst>
        </c:ser>
        <c:ser>
          <c:idx val="2"/>
          <c:order val="2"/>
          <c:tx>
            <c:strRef>
              <c:f>List1!$D$1</c:f>
              <c:strCache>
                <c:ptCount val="1"/>
                <c:pt idx="0">
                  <c:v>Danuše Nerudová</c:v>
                </c:pt>
              </c:strCache>
            </c:strRef>
          </c:tx>
          <c:spPr>
            <a:solidFill>
              <a:srgbClr val="C0000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List1!$D$2:$D$12</c:f>
              <c:numCache>
                <c:formatCode>General</c:formatCode>
                <c:ptCount val="11"/>
                <c:pt idx="0" formatCode="0">
                  <c:v>22</c:v>
                </c:pt>
                <c:pt idx="2" formatCode="0">
                  <c:v>28</c:v>
                </c:pt>
                <c:pt idx="3" formatCode="0">
                  <c:v>11</c:v>
                </c:pt>
                <c:pt idx="4" formatCode="0">
                  <c:v>33</c:v>
                </c:pt>
                <c:pt idx="5" formatCode="0">
                  <c:v>13</c:v>
                </c:pt>
                <c:pt idx="6" formatCode="0">
                  <c:v>30</c:v>
                </c:pt>
                <c:pt idx="7" formatCode="0">
                  <c:v>15</c:v>
                </c:pt>
                <c:pt idx="8" formatCode="0">
                  <c:v>4</c:v>
                </c:pt>
                <c:pt idx="9" formatCode="0">
                  <c:v>17.25</c:v>
                </c:pt>
                <c:pt idx="10" formatCode="0">
                  <c:v>22</c:v>
                </c:pt>
              </c:numCache>
            </c:numRef>
          </c:val>
          <c:extLst>
            <c:ext xmlns:c16="http://schemas.microsoft.com/office/drawing/2014/chart" uri="{C3380CC4-5D6E-409C-BE32-E72D297353CC}">
              <c16:uniqueId val="{00000009-1A01-4A46-ABDF-DF888AAD436B}"/>
            </c:ext>
          </c:extLst>
        </c:ser>
        <c:ser>
          <c:idx val="3"/>
          <c:order val="3"/>
          <c:tx>
            <c:strRef>
              <c:f>List1!$E$1</c:f>
              <c:strCache>
                <c:ptCount val="1"/>
                <c:pt idx="0">
                  <c:v>Pavel Fischer</c:v>
                </c:pt>
              </c:strCache>
            </c:strRef>
          </c:tx>
          <c:spPr>
            <a:solidFill>
              <a:srgbClr val="FFC00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List1!$E$2:$E$12</c:f>
              <c:numCache>
                <c:formatCode>General</c:formatCode>
                <c:ptCount val="11"/>
                <c:pt idx="0" formatCode="0">
                  <c:v>8</c:v>
                </c:pt>
                <c:pt idx="2" formatCode="0">
                  <c:v>16</c:v>
                </c:pt>
                <c:pt idx="3" formatCode="0">
                  <c:v>4</c:v>
                </c:pt>
                <c:pt idx="4" formatCode="0">
                  <c:v>11</c:v>
                </c:pt>
                <c:pt idx="5" formatCode="0">
                  <c:v>1</c:v>
                </c:pt>
                <c:pt idx="6" formatCode="0">
                  <c:v>8</c:v>
                </c:pt>
                <c:pt idx="7" formatCode="0">
                  <c:v>10</c:v>
                </c:pt>
                <c:pt idx="8" formatCode="0">
                  <c:v>11</c:v>
                </c:pt>
                <c:pt idx="9" formatCode="0">
                  <c:v>4.25</c:v>
                </c:pt>
                <c:pt idx="10" formatCode="0">
                  <c:v>5</c:v>
                </c:pt>
              </c:numCache>
            </c:numRef>
          </c:val>
          <c:extLst>
            <c:ext xmlns:c16="http://schemas.microsoft.com/office/drawing/2014/chart" uri="{C3380CC4-5D6E-409C-BE32-E72D297353CC}">
              <c16:uniqueId val="{0000000A-1A01-4A46-ABDF-DF888AAD436B}"/>
            </c:ext>
          </c:extLst>
        </c:ser>
        <c:ser>
          <c:idx val="4"/>
          <c:order val="4"/>
          <c:tx>
            <c:strRef>
              <c:f>List1!$F$1</c:f>
              <c:strCache>
                <c:ptCount val="1"/>
                <c:pt idx="0">
                  <c:v>Jaroslav Bašta</c:v>
                </c:pt>
              </c:strCache>
            </c:strRef>
          </c:tx>
          <c:spPr>
            <a:solidFill>
              <a:srgbClr val="B4667E"/>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List1!$F$2:$F$12</c:f>
              <c:numCache>
                <c:formatCode>General</c:formatCode>
                <c:ptCount val="11"/>
                <c:pt idx="0" formatCode="0">
                  <c:v>7</c:v>
                </c:pt>
                <c:pt idx="2" formatCode="0">
                  <c:v>1</c:v>
                </c:pt>
                <c:pt idx="3" formatCode="0">
                  <c:v>3</c:v>
                </c:pt>
                <c:pt idx="4" formatCode="0">
                  <c:v>1</c:v>
                </c:pt>
                <c:pt idx="5" formatCode="0">
                  <c:v>34</c:v>
                </c:pt>
                <c:pt idx="6" formatCode="0">
                  <c:v>5</c:v>
                </c:pt>
                <c:pt idx="7" formatCode="0">
                  <c:v>10</c:v>
                </c:pt>
                <c:pt idx="8" formatCode="0">
                  <c:v>8</c:v>
                </c:pt>
                <c:pt idx="9" formatCode="0">
                  <c:v>30.5</c:v>
                </c:pt>
                <c:pt idx="10" formatCode="0">
                  <c:v>5</c:v>
                </c:pt>
              </c:numCache>
            </c:numRef>
          </c:val>
          <c:extLst>
            <c:ext xmlns:c16="http://schemas.microsoft.com/office/drawing/2014/chart" uri="{C3380CC4-5D6E-409C-BE32-E72D297353CC}">
              <c16:uniqueId val="{0000000B-1A01-4A46-ABDF-DF888AAD436B}"/>
            </c:ext>
          </c:extLst>
        </c:ser>
        <c:ser>
          <c:idx val="5"/>
          <c:order val="5"/>
          <c:tx>
            <c:strRef>
              <c:f>List1!$G$1</c:f>
              <c:strCache>
                <c:ptCount val="1"/>
                <c:pt idx="0">
                  <c:v>Marek Hilšer</c:v>
                </c:pt>
              </c:strCache>
            </c:strRef>
          </c:tx>
          <c:spPr>
            <a:solidFill>
              <a:srgbClr val="71ADEA"/>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233F-4EB4-9068-E5815FC9C198}"/>
                </c:ext>
              </c:extLst>
            </c:dLbl>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List1!$G$2:$G$12</c:f>
              <c:numCache>
                <c:formatCode>General</c:formatCode>
                <c:ptCount val="11"/>
                <c:pt idx="0" formatCode="0">
                  <c:v>4</c:v>
                </c:pt>
                <c:pt idx="2" formatCode="0">
                  <c:v>3</c:v>
                </c:pt>
                <c:pt idx="3" formatCode="0">
                  <c:v>2</c:v>
                </c:pt>
                <c:pt idx="4" formatCode="0">
                  <c:v>9</c:v>
                </c:pt>
                <c:pt idx="5" formatCode="0">
                  <c:v>6</c:v>
                </c:pt>
                <c:pt idx="6" formatCode="0">
                  <c:v>0</c:v>
                </c:pt>
                <c:pt idx="7" formatCode="0">
                  <c:v>1</c:v>
                </c:pt>
                <c:pt idx="8" formatCode="0">
                  <c:v>3</c:v>
                </c:pt>
                <c:pt idx="9" formatCode="0">
                  <c:v>3.5</c:v>
                </c:pt>
                <c:pt idx="10" formatCode="0">
                  <c:v>1</c:v>
                </c:pt>
              </c:numCache>
            </c:numRef>
          </c:val>
          <c:extLst>
            <c:ext xmlns:c16="http://schemas.microsoft.com/office/drawing/2014/chart" uri="{C3380CC4-5D6E-409C-BE32-E72D297353CC}">
              <c16:uniqueId val="{0000000D-1A01-4A46-ABDF-DF888AAD436B}"/>
            </c:ext>
          </c:extLst>
        </c:ser>
        <c:ser>
          <c:idx val="6"/>
          <c:order val="6"/>
          <c:tx>
            <c:strRef>
              <c:f>List1!$H$1</c:f>
              <c:strCache>
                <c:ptCount val="1"/>
                <c:pt idx="0">
                  <c:v>Josef Středula</c:v>
                </c:pt>
              </c:strCache>
            </c:strRef>
          </c:tx>
          <c:spPr>
            <a:solidFill>
              <a:srgbClr val="2BB760"/>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6E0-4A73-8C29-26237ECA92C8}"/>
                </c:ext>
              </c:extLst>
            </c:dLbl>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List1!$H$2:$H$12</c:f>
              <c:numCache>
                <c:formatCode>General</c:formatCode>
                <c:ptCount val="11"/>
                <c:pt idx="0" formatCode="0">
                  <c:v>3</c:v>
                </c:pt>
                <c:pt idx="2" formatCode="0">
                  <c:v>0</c:v>
                </c:pt>
                <c:pt idx="3" formatCode="0">
                  <c:v>4</c:v>
                </c:pt>
                <c:pt idx="4" formatCode="0">
                  <c:v>3</c:v>
                </c:pt>
                <c:pt idx="5" formatCode="0">
                  <c:v>5</c:v>
                </c:pt>
                <c:pt idx="6" formatCode="0">
                  <c:v>7</c:v>
                </c:pt>
                <c:pt idx="7" formatCode="0">
                  <c:v>14</c:v>
                </c:pt>
                <c:pt idx="8" formatCode="0">
                  <c:v>7</c:v>
                </c:pt>
                <c:pt idx="9" formatCode="0">
                  <c:v>4</c:v>
                </c:pt>
                <c:pt idx="10" formatCode="0">
                  <c:v>2</c:v>
                </c:pt>
              </c:numCache>
            </c:numRef>
          </c:val>
          <c:extLst>
            <c:ext xmlns:c16="http://schemas.microsoft.com/office/drawing/2014/chart" uri="{C3380CC4-5D6E-409C-BE32-E72D297353CC}">
              <c16:uniqueId val="{0000000E-1A01-4A46-ABDF-DF888AAD436B}"/>
            </c:ext>
          </c:extLst>
        </c:ser>
        <c:ser>
          <c:idx val="7"/>
          <c:order val="7"/>
          <c:tx>
            <c:strRef>
              <c:f>List1!$I$1</c:f>
              <c:strCache>
                <c:ptCount val="1"/>
                <c:pt idx="0">
                  <c:v>Jiný kandidát</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List1!$A$2:$A$12</c:f>
              <c:strCache>
                <c:ptCount val="11"/>
                <c:pt idx="0">
                  <c:v>Celkem</c:v>
                </c:pt>
                <c:pt idx="2">
                  <c:v>SPOLU (ODS, KDU-ČSL, TOP09)</c:v>
                </c:pt>
                <c:pt idx="3">
                  <c:v>ANO</c:v>
                </c:pt>
                <c:pt idx="4">
                  <c:v>Piráti a Starostové</c:v>
                </c:pt>
                <c:pt idx="5">
                  <c:v>SPD</c:v>
                </c:pt>
                <c:pt idx="6">
                  <c:v>Přísaha*</c:v>
                </c:pt>
                <c:pt idx="7">
                  <c:v>ČSSD*</c:v>
                </c:pt>
                <c:pt idx="8">
                  <c:v>KSČM*</c:v>
                </c:pt>
                <c:pt idx="9">
                  <c:v>jiná strana nebo hnutí</c:v>
                </c:pt>
                <c:pt idx="10">
                  <c:v>nebyl(a) jsem volit </c:v>
                </c:pt>
              </c:strCache>
            </c:strRef>
          </c:cat>
          <c:val>
            <c:numRef>
              <c:f>List1!$I$2:$I$12</c:f>
              <c:numCache>
                <c:formatCode>General</c:formatCode>
                <c:ptCount val="11"/>
                <c:pt idx="0" formatCode="0">
                  <c:v>2</c:v>
                </c:pt>
                <c:pt idx="2" formatCode="0">
                  <c:v>2</c:v>
                </c:pt>
                <c:pt idx="3" formatCode="0">
                  <c:v>2</c:v>
                </c:pt>
                <c:pt idx="4" formatCode="0">
                  <c:v>1</c:v>
                </c:pt>
                <c:pt idx="5" formatCode="0">
                  <c:v>3</c:v>
                </c:pt>
                <c:pt idx="6" formatCode="0">
                  <c:v>9</c:v>
                </c:pt>
                <c:pt idx="7" formatCode="0">
                  <c:v>6</c:v>
                </c:pt>
                <c:pt idx="8" formatCode="0">
                  <c:v>3</c:v>
                </c:pt>
                <c:pt idx="9" formatCode="0">
                  <c:v>0.5</c:v>
                </c:pt>
                <c:pt idx="10" formatCode="0">
                  <c:v>3</c:v>
                </c:pt>
              </c:numCache>
            </c:numRef>
          </c:val>
          <c:extLst>
            <c:ext xmlns:c16="http://schemas.microsoft.com/office/drawing/2014/chart" uri="{C3380CC4-5D6E-409C-BE32-E72D297353CC}">
              <c16:uniqueId val="{00000018-1A01-4A46-ABDF-DF888AAD436B}"/>
            </c:ext>
          </c:extLst>
        </c:ser>
        <c:dLbls>
          <c:dLblPos val="ctr"/>
          <c:showLegendKey val="0"/>
          <c:showVal val="1"/>
          <c:showCatName val="0"/>
          <c:showSerName val="0"/>
          <c:showPercent val="0"/>
          <c:showBubbleSize val="0"/>
        </c:dLbls>
        <c:gapWidth val="60"/>
        <c:overlap val="100"/>
        <c:axId val="488759768"/>
        <c:axId val="488759376"/>
      </c:barChart>
      <c:valAx>
        <c:axId val="488759376"/>
        <c:scaling>
          <c:orientation val="minMax"/>
        </c:scaling>
        <c:delete val="1"/>
        <c:axPos val="t"/>
        <c:numFmt formatCode="0%" sourceLinked="1"/>
        <c:majorTickMark val="out"/>
        <c:minorTickMark val="none"/>
        <c:tickLblPos val="nextTo"/>
        <c:crossAx val="488759768"/>
        <c:crosses val="autoZero"/>
        <c:crossBetween val="between"/>
      </c:valAx>
      <c:catAx>
        <c:axId val="488759768"/>
        <c:scaling>
          <c:orientation val="maxMin"/>
        </c:scaling>
        <c:delete val="0"/>
        <c:axPos val="l"/>
        <c:numFmt formatCode="General" sourceLinked="1"/>
        <c:majorTickMark val="out"/>
        <c:minorTickMark val="none"/>
        <c:tickLblPos val="nextTo"/>
        <c:spPr>
          <a:ln>
            <a:noFill/>
          </a:ln>
        </c:spPr>
        <c:txPr>
          <a:bodyPr/>
          <a:lstStyle/>
          <a:p>
            <a:pPr algn="ctr">
              <a:defRPr lang="cs-CZ" sz="1100" b="0" i="0" u="none" strike="noStrike" kern="1200" baseline="0">
                <a:solidFill>
                  <a:srgbClr val="262626"/>
                </a:solidFill>
                <a:latin typeface="+mn-lt"/>
                <a:ea typeface="+mn-ea"/>
                <a:cs typeface="+mn-cs"/>
              </a:defRPr>
            </a:pPr>
            <a:endParaRPr lang="cs-CZ"/>
          </a:p>
        </c:txPr>
        <c:crossAx val="488759376"/>
        <c:crosses val="autoZero"/>
        <c:auto val="1"/>
        <c:lblAlgn val="ctr"/>
        <c:lblOffset val="100"/>
        <c:noMultiLvlLbl val="0"/>
      </c:catAx>
    </c:plotArea>
    <c:legend>
      <c:legendPos val="b"/>
      <c:layout>
        <c:manualLayout>
          <c:xMode val="edge"/>
          <c:yMode val="edge"/>
          <c:x val="0.23084648746732661"/>
          <c:y val="0.93143840582408721"/>
          <c:w val="0.68788240069260331"/>
          <c:h val="5.8981827465062746E-2"/>
        </c:manualLayout>
      </c:layout>
      <c:overlay val="0"/>
      <c:txPr>
        <a:bodyPr/>
        <a:lstStyle/>
        <a:p>
          <a:pPr algn="ctr">
            <a:defRPr lang="cs-CZ" sz="1100" b="0" i="0" u="none" strike="noStrike" kern="1200" baseline="0">
              <a:solidFill>
                <a:schemeClr val="tx1">
                  <a:lumMod val="85000"/>
                  <a:lumOff val="15000"/>
                </a:schemeClr>
              </a:solidFill>
              <a:latin typeface="+mn-lt"/>
              <a:ea typeface="+mn-ea"/>
              <a:cs typeface="+mn-cs"/>
            </a:defRPr>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51712995931442"/>
          <c:y val="1.071062313899409E-2"/>
          <c:w val="0.69696927230285755"/>
          <c:h val="0.89183698575850834"/>
        </c:manualLayout>
      </c:layout>
      <c:barChart>
        <c:barDir val="bar"/>
        <c:grouping val="percentStacked"/>
        <c:varyColors val="0"/>
        <c:ser>
          <c:idx val="0"/>
          <c:order val="0"/>
          <c:tx>
            <c:strRef>
              <c:f>List1!$B$1</c:f>
              <c:strCache>
                <c:ptCount val="1"/>
                <c:pt idx="0">
                  <c:v>Petr Pavel</c:v>
                </c:pt>
              </c:strCache>
            </c:strRef>
          </c:tx>
          <c:spPr>
            <a:solidFill>
              <a:srgbClr val="92D05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List1!$A$2:$A$6</c:f>
              <c:strCache>
                <c:ptCount val="5"/>
                <c:pt idx="0">
                  <c:v>Celkem</c:v>
                </c:pt>
                <c:pt idx="2">
                  <c:v>Miloš Zeman</c:v>
                </c:pt>
                <c:pt idx="3">
                  <c:v>Jiří Drahoš</c:v>
                </c:pt>
                <c:pt idx="4">
                  <c:v>Nebyl(a) jsem volit </c:v>
                </c:pt>
              </c:strCache>
            </c:strRef>
          </c:cat>
          <c:val>
            <c:numRef>
              <c:f>List1!$B$2:$B$6</c:f>
              <c:numCache>
                <c:formatCode>General</c:formatCode>
                <c:ptCount val="5"/>
                <c:pt idx="0" formatCode="0">
                  <c:v>28</c:v>
                </c:pt>
                <c:pt idx="2" formatCode="0">
                  <c:v>11</c:v>
                </c:pt>
                <c:pt idx="3" formatCode="0">
                  <c:v>45</c:v>
                </c:pt>
                <c:pt idx="4" formatCode="0">
                  <c:v>31</c:v>
                </c:pt>
              </c:numCache>
            </c:numRef>
          </c:val>
          <c:extLst>
            <c:ext xmlns:c16="http://schemas.microsoft.com/office/drawing/2014/chart" uri="{C3380CC4-5D6E-409C-BE32-E72D297353CC}">
              <c16:uniqueId val="{00000007-1A01-4A46-ABDF-DF888AAD436B}"/>
            </c:ext>
          </c:extLst>
        </c:ser>
        <c:ser>
          <c:idx val="1"/>
          <c:order val="1"/>
          <c:tx>
            <c:strRef>
              <c:f>List1!$C$1</c:f>
              <c:strCache>
                <c:ptCount val="1"/>
                <c:pt idx="0">
                  <c:v>Andrej Babiš</c:v>
                </c:pt>
              </c:strCache>
            </c:strRef>
          </c:tx>
          <c:spPr>
            <a:solidFill>
              <a:srgbClr val="175799"/>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Celkem</c:v>
                </c:pt>
                <c:pt idx="2">
                  <c:v>Miloš Zeman</c:v>
                </c:pt>
                <c:pt idx="3">
                  <c:v>Jiří Drahoš</c:v>
                </c:pt>
                <c:pt idx="4">
                  <c:v>Nebyl(a) jsem volit </c:v>
                </c:pt>
              </c:strCache>
            </c:strRef>
          </c:cat>
          <c:val>
            <c:numRef>
              <c:f>List1!$C$2:$C$6</c:f>
              <c:numCache>
                <c:formatCode>General</c:formatCode>
                <c:ptCount val="5"/>
                <c:pt idx="0" formatCode="0">
                  <c:v>26</c:v>
                </c:pt>
                <c:pt idx="2" formatCode="0">
                  <c:v>52</c:v>
                </c:pt>
                <c:pt idx="3" formatCode="0">
                  <c:v>2</c:v>
                </c:pt>
                <c:pt idx="4" formatCode="0">
                  <c:v>30</c:v>
                </c:pt>
              </c:numCache>
            </c:numRef>
          </c:val>
          <c:extLst>
            <c:ext xmlns:c16="http://schemas.microsoft.com/office/drawing/2014/chart" uri="{C3380CC4-5D6E-409C-BE32-E72D297353CC}">
              <c16:uniqueId val="{00000008-1A01-4A46-ABDF-DF888AAD436B}"/>
            </c:ext>
          </c:extLst>
        </c:ser>
        <c:ser>
          <c:idx val="2"/>
          <c:order val="2"/>
          <c:tx>
            <c:strRef>
              <c:f>List1!$D$1</c:f>
              <c:strCache>
                <c:ptCount val="1"/>
                <c:pt idx="0">
                  <c:v>Danuše Nerudová</c:v>
                </c:pt>
              </c:strCache>
            </c:strRef>
          </c:tx>
          <c:spPr>
            <a:solidFill>
              <a:srgbClr val="C0000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Celkem</c:v>
                </c:pt>
                <c:pt idx="2">
                  <c:v>Miloš Zeman</c:v>
                </c:pt>
                <c:pt idx="3">
                  <c:v>Jiří Drahoš</c:v>
                </c:pt>
                <c:pt idx="4">
                  <c:v>Nebyl(a) jsem volit </c:v>
                </c:pt>
              </c:strCache>
            </c:strRef>
          </c:cat>
          <c:val>
            <c:numRef>
              <c:f>List1!$D$2:$D$6</c:f>
              <c:numCache>
                <c:formatCode>General</c:formatCode>
                <c:ptCount val="5"/>
                <c:pt idx="0" formatCode="0">
                  <c:v>22</c:v>
                </c:pt>
                <c:pt idx="2" formatCode="0">
                  <c:v>12</c:v>
                </c:pt>
                <c:pt idx="3" formatCode="0">
                  <c:v>28</c:v>
                </c:pt>
                <c:pt idx="4" formatCode="0">
                  <c:v>23</c:v>
                </c:pt>
              </c:numCache>
            </c:numRef>
          </c:val>
          <c:extLst>
            <c:ext xmlns:c16="http://schemas.microsoft.com/office/drawing/2014/chart" uri="{C3380CC4-5D6E-409C-BE32-E72D297353CC}">
              <c16:uniqueId val="{00000009-1A01-4A46-ABDF-DF888AAD436B}"/>
            </c:ext>
          </c:extLst>
        </c:ser>
        <c:ser>
          <c:idx val="3"/>
          <c:order val="3"/>
          <c:tx>
            <c:strRef>
              <c:f>List1!$E$1</c:f>
              <c:strCache>
                <c:ptCount val="1"/>
                <c:pt idx="0">
                  <c:v>Pavel Fischer</c:v>
                </c:pt>
              </c:strCache>
            </c:strRef>
          </c:tx>
          <c:spPr>
            <a:solidFill>
              <a:srgbClr val="FFC000"/>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Celkem</c:v>
                </c:pt>
                <c:pt idx="2">
                  <c:v>Miloš Zeman</c:v>
                </c:pt>
                <c:pt idx="3">
                  <c:v>Jiří Drahoš</c:v>
                </c:pt>
                <c:pt idx="4">
                  <c:v>Nebyl(a) jsem volit </c:v>
                </c:pt>
              </c:strCache>
            </c:strRef>
          </c:cat>
          <c:val>
            <c:numRef>
              <c:f>List1!$E$2:$E$6</c:f>
              <c:numCache>
                <c:formatCode>General</c:formatCode>
                <c:ptCount val="5"/>
                <c:pt idx="0" formatCode="0">
                  <c:v>8</c:v>
                </c:pt>
                <c:pt idx="2" formatCode="0">
                  <c:v>3</c:v>
                </c:pt>
                <c:pt idx="3" formatCode="0">
                  <c:v>14</c:v>
                </c:pt>
                <c:pt idx="4" formatCode="0">
                  <c:v>3</c:v>
                </c:pt>
              </c:numCache>
            </c:numRef>
          </c:val>
          <c:extLst>
            <c:ext xmlns:c16="http://schemas.microsoft.com/office/drawing/2014/chart" uri="{C3380CC4-5D6E-409C-BE32-E72D297353CC}">
              <c16:uniqueId val="{0000000A-1A01-4A46-ABDF-DF888AAD436B}"/>
            </c:ext>
          </c:extLst>
        </c:ser>
        <c:ser>
          <c:idx val="4"/>
          <c:order val="4"/>
          <c:tx>
            <c:strRef>
              <c:f>List1!$F$1</c:f>
              <c:strCache>
                <c:ptCount val="1"/>
                <c:pt idx="0">
                  <c:v>Jaroslav Bašta</c:v>
                </c:pt>
              </c:strCache>
            </c:strRef>
          </c:tx>
          <c:spPr>
            <a:solidFill>
              <a:srgbClr val="B4667E"/>
            </a:solidFill>
          </c:spPr>
          <c:invertIfNegative val="0"/>
          <c:dLbls>
            <c:spPr>
              <a:noFill/>
              <a:ln>
                <a:noFill/>
              </a:ln>
              <a:effectLst/>
            </c:spPr>
            <c:txPr>
              <a:bodyPr wrap="square" lIns="38100" tIns="19050" rIns="38100" bIns="19050" anchor="ctr" anchorCtr="0">
                <a:spAutoFit/>
              </a:bodyPr>
              <a:lstStyle/>
              <a:p>
                <a:pPr algn="ctr">
                  <a:defRPr lang="cs-CZ" sz="1100" b="1" i="0" u="none" strike="noStrike" kern="1200" baseline="0">
                    <a:solidFill>
                      <a:schemeClr val="bg2"/>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Celkem</c:v>
                </c:pt>
                <c:pt idx="2">
                  <c:v>Miloš Zeman</c:v>
                </c:pt>
                <c:pt idx="3">
                  <c:v>Jiří Drahoš</c:v>
                </c:pt>
                <c:pt idx="4">
                  <c:v>Nebyl(a) jsem volit </c:v>
                </c:pt>
              </c:strCache>
            </c:strRef>
          </c:cat>
          <c:val>
            <c:numRef>
              <c:f>List1!$F$2:$F$6</c:f>
              <c:numCache>
                <c:formatCode>General</c:formatCode>
                <c:ptCount val="5"/>
                <c:pt idx="0" formatCode="0">
                  <c:v>7</c:v>
                </c:pt>
                <c:pt idx="2" formatCode="0">
                  <c:v>12</c:v>
                </c:pt>
                <c:pt idx="3" formatCode="0">
                  <c:v>2</c:v>
                </c:pt>
                <c:pt idx="4" formatCode="0">
                  <c:v>6</c:v>
                </c:pt>
              </c:numCache>
            </c:numRef>
          </c:val>
          <c:extLst>
            <c:ext xmlns:c16="http://schemas.microsoft.com/office/drawing/2014/chart" uri="{C3380CC4-5D6E-409C-BE32-E72D297353CC}">
              <c16:uniqueId val="{0000000B-1A01-4A46-ABDF-DF888AAD436B}"/>
            </c:ext>
          </c:extLst>
        </c:ser>
        <c:ser>
          <c:idx val="5"/>
          <c:order val="5"/>
          <c:tx>
            <c:strRef>
              <c:f>List1!$G$1</c:f>
              <c:strCache>
                <c:ptCount val="1"/>
                <c:pt idx="0">
                  <c:v>Marek Hilšer</c:v>
                </c:pt>
              </c:strCache>
            </c:strRef>
          </c:tx>
          <c:spPr>
            <a:solidFill>
              <a:srgbClr val="71ADEA"/>
            </a:solidFill>
          </c:spPr>
          <c:invertIfNegative val="0"/>
          <c:dLbls>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Celkem</c:v>
                </c:pt>
                <c:pt idx="2">
                  <c:v>Miloš Zeman</c:v>
                </c:pt>
                <c:pt idx="3">
                  <c:v>Jiří Drahoš</c:v>
                </c:pt>
                <c:pt idx="4">
                  <c:v>Nebyl(a) jsem volit </c:v>
                </c:pt>
              </c:strCache>
            </c:strRef>
          </c:cat>
          <c:val>
            <c:numRef>
              <c:f>List1!$G$2:$G$6</c:f>
              <c:numCache>
                <c:formatCode>General</c:formatCode>
                <c:ptCount val="5"/>
                <c:pt idx="0" formatCode="0">
                  <c:v>4</c:v>
                </c:pt>
                <c:pt idx="2" formatCode="0">
                  <c:v>2</c:v>
                </c:pt>
                <c:pt idx="3" formatCode="0">
                  <c:v>5</c:v>
                </c:pt>
                <c:pt idx="4" formatCode="0">
                  <c:v>2</c:v>
                </c:pt>
              </c:numCache>
            </c:numRef>
          </c:val>
          <c:extLst>
            <c:ext xmlns:c16="http://schemas.microsoft.com/office/drawing/2014/chart" uri="{C3380CC4-5D6E-409C-BE32-E72D297353CC}">
              <c16:uniqueId val="{0000000D-1A01-4A46-ABDF-DF888AAD436B}"/>
            </c:ext>
          </c:extLst>
        </c:ser>
        <c:ser>
          <c:idx val="6"/>
          <c:order val="6"/>
          <c:tx>
            <c:strRef>
              <c:f>List1!$H$1</c:f>
              <c:strCache>
                <c:ptCount val="1"/>
                <c:pt idx="0">
                  <c:v>Josef Středula</c:v>
                </c:pt>
              </c:strCache>
            </c:strRef>
          </c:tx>
          <c:spPr>
            <a:solidFill>
              <a:srgbClr val="2BB760"/>
            </a:solidFill>
          </c:spPr>
          <c:invertIfNegative val="0"/>
          <c:dLbls>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Celkem</c:v>
                </c:pt>
                <c:pt idx="2">
                  <c:v>Miloš Zeman</c:v>
                </c:pt>
                <c:pt idx="3">
                  <c:v>Jiří Drahoš</c:v>
                </c:pt>
                <c:pt idx="4">
                  <c:v>Nebyl(a) jsem volit </c:v>
                </c:pt>
              </c:strCache>
            </c:strRef>
          </c:cat>
          <c:val>
            <c:numRef>
              <c:f>List1!$H$2:$H$6</c:f>
              <c:numCache>
                <c:formatCode>General</c:formatCode>
                <c:ptCount val="5"/>
                <c:pt idx="0" formatCode="0">
                  <c:v>3</c:v>
                </c:pt>
                <c:pt idx="2" formatCode="0">
                  <c:v>6</c:v>
                </c:pt>
                <c:pt idx="3" formatCode="0">
                  <c:v>1</c:v>
                </c:pt>
                <c:pt idx="4" formatCode="0">
                  <c:v>1</c:v>
                </c:pt>
              </c:numCache>
            </c:numRef>
          </c:val>
          <c:extLst>
            <c:ext xmlns:c16="http://schemas.microsoft.com/office/drawing/2014/chart" uri="{C3380CC4-5D6E-409C-BE32-E72D297353CC}">
              <c16:uniqueId val="{0000000E-1A01-4A46-ABDF-DF888AAD436B}"/>
            </c:ext>
          </c:extLst>
        </c:ser>
        <c:ser>
          <c:idx val="7"/>
          <c:order val="7"/>
          <c:tx>
            <c:strRef>
              <c:f>List1!$I$1</c:f>
              <c:strCache>
                <c:ptCount val="1"/>
                <c:pt idx="0">
                  <c:v>Jiný kandidát</c:v>
                </c:pt>
              </c:strCache>
            </c:strRef>
          </c:tx>
          <c:spPr>
            <a:solidFill>
              <a:schemeClr val="bg1">
                <a:lumMod val="50000"/>
              </a:scheme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9-1A01-4A46-ABDF-DF888AAD436B}"/>
                </c:ext>
              </c:extLst>
            </c:dLbl>
            <c:spPr>
              <a:noFill/>
              <a:ln>
                <a:noFill/>
              </a:ln>
              <a:effectLst/>
            </c:spPr>
            <c:txPr>
              <a:bodyPr wrap="square" lIns="38100" tIns="19050" rIns="38100" bIns="19050" anchor="ctr">
                <a:spAutoFit/>
              </a:bodyPr>
              <a:lstStyle/>
              <a:p>
                <a:pPr>
                  <a:defRPr sz="1100" b="1">
                    <a:solidFill>
                      <a:schemeClr val="bg2"/>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List1!$A$2:$A$6</c:f>
              <c:strCache>
                <c:ptCount val="5"/>
                <c:pt idx="0">
                  <c:v>Celkem</c:v>
                </c:pt>
                <c:pt idx="2">
                  <c:v>Miloš Zeman</c:v>
                </c:pt>
                <c:pt idx="3">
                  <c:v>Jiří Drahoš</c:v>
                </c:pt>
                <c:pt idx="4">
                  <c:v>Nebyl(a) jsem volit </c:v>
                </c:pt>
              </c:strCache>
            </c:strRef>
          </c:cat>
          <c:val>
            <c:numRef>
              <c:f>List1!$I$2:$I$6</c:f>
              <c:numCache>
                <c:formatCode>General</c:formatCode>
                <c:ptCount val="5"/>
                <c:pt idx="0" formatCode="###0">
                  <c:v>2.3376256097225303</c:v>
                </c:pt>
                <c:pt idx="2" formatCode="###0">
                  <c:v>2</c:v>
                </c:pt>
                <c:pt idx="3" formatCode="###0">
                  <c:v>3</c:v>
                </c:pt>
                <c:pt idx="4" formatCode="###0">
                  <c:v>4</c:v>
                </c:pt>
              </c:numCache>
            </c:numRef>
          </c:val>
          <c:extLst>
            <c:ext xmlns:c16="http://schemas.microsoft.com/office/drawing/2014/chart" uri="{C3380CC4-5D6E-409C-BE32-E72D297353CC}">
              <c16:uniqueId val="{00000018-1A01-4A46-ABDF-DF888AAD436B}"/>
            </c:ext>
          </c:extLst>
        </c:ser>
        <c:dLbls>
          <c:dLblPos val="ctr"/>
          <c:showLegendKey val="0"/>
          <c:showVal val="1"/>
          <c:showCatName val="0"/>
          <c:showSerName val="0"/>
          <c:showPercent val="0"/>
          <c:showBubbleSize val="0"/>
        </c:dLbls>
        <c:gapWidth val="60"/>
        <c:overlap val="100"/>
        <c:axId val="488759768"/>
        <c:axId val="488759376"/>
      </c:barChart>
      <c:valAx>
        <c:axId val="488759376"/>
        <c:scaling>
          <c:orientation val="minMax"/>
        </c:scaling>
        <c:delete val="1"/>
        <c:axPos val="t"/>
        <c:numFmt formatCode="0%" sourceLinked="1"/>
        <c:majorTickMark val="out"/>
        <c:minorTickMark val="none"/>
        <c:tickLblPos val="nextTo"/>
        <c:crossAx val="488759768"/>
        <c:crosses val="autoZero"/>
        <c:crossBetween val="between"/>
      </c:valAx>
      <c:catAx>
        <c:axId val="488759768"/>
        <c:scaling>
          <c:orientation val="maxMin"/>
        </c:scaling>
        <c:delete val="0"/>
        <c:axPos val="l"/>
        <c:numFmt formatCode="General" sourceLinked="1"/>
        <c:majorTickMark val="out"/>
        <c:minorTickMark val="none"/>
        <c:tickLblPos val="nextTo"/>
        <c:spPr>
          <a:ln>
            <a:noFill/>
          </a:ln>
        </c:spPr>
        <c:txPr>
          <a:bodyPr/>
          <a:lstStyle/>
          <a:p>
            <a:pPr algn="ctr">
              <a:defRPr lang="cs-CZ" sz="1100" b="0" i="0" u="none" strike="noStrike" kern="1200" baseline="0">
                <a:solidFill>
                  <a:srgbClr val="262626"/>
                </a:solidFill>
                <a:latin typeface="+mn-lt"/>
                <a:ea typeface="+mn-ea"/>
                <a:cs typeface="+mn-cs"/>
              </a:defRPr>
            </a:pPr>
            <a:endParaRPr lang="cs-CZ"/>
          </a:p>
        </c:txPr>
        <c:crossAx val="488759376"/>
        <c:crosses val="autoZero"/>
        <c:auto val="1"/>
        <c:lblAlgn val="ctr"/>
        <c:lblOffset val="100"/>
        <c:noMultiLvlLbl val="0"/>
      </c:catAx>
    </c:plotArea>
    <c:legend>
      <c:legendPos val="b"/>
      <c:layout>
        <c:manualLayout>
          <c:xMode val="edge"/>
          <c:yMode val="edge"/>
          <c:x val="0.23084648746732661"/>
          <c:y val="0.93143840582408721"/>
          <c:w val="0.68788240069260331"/>
          <c:h val="5.8981827465062746E-2"/>
        </c:manualLayout>
      </c:layout>
      <c:overlay val="0"/>
      <c:txPr>
        <a:bodyPr/>
        <a:lstStyle/>
        <a:p>
          <a:pPr algn="ctr">
            <a:defRPr lang="cs-CZ" sz="1100" b="0" i="0" u="none" strike="noStrike" kern="1200" baseline="0">
              <a:solidFill>
                <a:schemeClr val="tx1">
                  <a:lumMod val="85000"/>
                  <a:lumOff val="15000"/>
                </a:schemeClr>
              </a:solidFill>
              <a:latin typeface="+mn-lt"/>
              <a:ea typeface="+mn-ea"/>
              <a:cs typeface="+mn-cs"/>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50400505788601"/>
          <c:y val="0"/>
          <c:w val="0.50701282776260681"/>
          <c:h val="0.91124315815525592"/>
        </c:manualLayout>
      </c:layout>
      <c:barChart>
        <c:barDir val="bar"/>
        <c:grouping val="percentStacked"/>
        <c:varyColors val="0"/>
        <c:ser>
          <c:idx val="0"/>
          <c:order val="0"/>
          <c:tx>
            <c:strRef>
              <c:f>List1!$B$1</c:f>
              <c:strCache>
                <c:ptCount val="1"/>
                <c:pt idx="0">
                  <c:v>určitě pro Petra Pavla</c:v>
                </c:pt>
              </c:strCache>
            </c:strRef>
          </c:tx>
          <c:spPr>
            <a:solidFill>
              <a:srgbClr val="249A50"/>
            </a:solidFill>
          </c:spPr>
          <c:invertIfNegative val="0"/>
          <c:dLbls>
            <c:numFmt formatCode="#,##0" sourceLinked="0"/>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Petr Pavel</c:v>
                </c:pt>
                <c:pt idx="2">
                  <c:v>Petr Pavel</c:v>
                </c:pt>
                <c:pt idx="3">
                  <c:v>Petr Pavel</c:v>
                </c:pt>
              </c:strCache>
            </c:strRef>
          </c:cat>
          <c:val>
            <c:numRef>
              <c:f>List1!$B$2:$B$5</c:f>
              <c:numCache>
                <c:formatCode>General</c:formatCode>
                <c:ptCount val="4"/>
                <c:pt idx="0" formatCode="0">
                  <c:v>46</c:v>
                </c:pt>
                <c:pt idx="2" formatCode="0">
                  <c:v>46</c:v>
                </c:pt>
                <c:pt idx="3" formatCode="0">
                  <c:v>44</c:v>
                </c:pt>
              </c:numCache>
            </c:numRef>
          </c:val>
          <c:extLst>
            <c:ext xmlns:c16="http://schemas.microsoft.com/office/drawing/2014/chart" uri="{C3380CC4-5D6E-409C-BE32-E72D297353CC}">
              <c16:uniqueId val="{00000000-9209-4F1A-835E-7FE17C982B32}"/>
            </c:ext>
          </c:extLst>
        </c:ser>
        <c:ser>
          <c:idx val="1"/>
          <c:order val="1"/>
          <c:tx>
            <c:strRef>
              <c:f>List1!$C$1</c:f>
              <c:strCache>
                <c:ptCount val="1"/>
                <c:pt idx="0">
                  <c:v>spíše pro Petra Pavla</c:v>
                </c:pt>
              </c:strCache>
            </c:strRef>
          </c:tx>
          <c:spPr>
            <a:solidFill>
              <a:srgbClr val="33BF61"/>
            </a:solidFill>
          </c:spPr>
          <c:invertIfNegative val="0"/>
          <c:dLbls>
            <c:numFmt formatCode="#,##0" sourceLinked="0"/>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Petr Pavel</c:v>
                </c:pt>
                <c:pt idx="2">
                  <c:v>Petr Pavel</c:v>
                </c:pt>
                <c:pt idx="3">
                  <c:v>Petr Pavel</c:v>
                </c:pt>
              </c:strCache>
            </c:strRef>
          </c:cat>
          <c:val>
            <c:numRef>
              <c:f>List1!$C$2:$C$5</c:f>
              <c:numCache>
                <c:formatCode>General</c:formatCode>
                <c:ptCount val="4"/>
                <c:pt idx="0" formatCode="0">
                  <c:v>7</c:v>
                </c:pt>
                <c:pt idx="2" formatCode="0">
                  <c:v>12</c:v>
                </c:pt>
                <c:pt idx="3" formatCode="0">
                  <c:v>12</c:v>
                </c:pt>
              </c:numCache>
            </c:numRef>
          </c:val>
          <c:extLst>
            <c:ext xmlns:c16="http://schemas.microsoft.com/office/drawing/2014/chart" uri="{C3380CC4-5D6E-409C-BE32-E72D297353CC}">
              <c16:uniqueId val="{00000001-9209-4F1A-835E-7FE17C982B32}"/>
            </c:ext>
          </c:extLst>
        </c:ser>
        <c:ser>
          <c:idx val="2"/>
          <c:order val="2"/>
          <c:tx>
            <c:strRef>
              <c:f>List1!$D$1</c:f>
              <c:strCache>
                <c:ptCount val="1"/>
                <c:pt idx="0">
                  <c:v>neví/bez odpovědi</c:v>
                </c:pt>
              </c:strCache>
            </c:strRef>
          </c:tx>
          <c:spPr>
            <a:solidFill>
              <a:schemeClr val="bg1">
                <a:lumMod val="75000"/>
              </a:schemeClr>
            </a:solidFill>
          </c:spPr>
          <c:invertIfNegative val="0"/>
          <c:dLbls>
            <c:numFmt formatCode="#,##0" sourceLinked="0"/>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Petr Pavel</c:v>
                </c:pt>
                <c:pt idx="2">
                  <c:v>Petr Pavel</c:v>
                </c:pt>
                <c:pt idx="3">
                  <c:v>Petr Pavel</c:v>
                </c:pt>
              </c:strCache>
            </c:strRef>
          </c:cat>
          <c:val>
            <c:numRef>
              <c:f>List1!$D$2:$D$5</c:f>
              <c:numCache>
                <c:formatCode>General</c:formatCode>
                <c:ptCount val="4"/>
                <c:pt idx="0" formatCode="0">
                  <c:v>9</c:v>
                </c:pt>
                <c:pt idx="2" formatCode="0">
                  <c:v>1</c:v>
                </c:pt>
                <c:pt idx="3" formatCode="0">
                  <c:v>2</c:v>
                </c:pt>
              </c:numCache>
            </c:numRef>
          </c:val>
          <c:extLst>
            <c:ext xmlns:c16="http://schemas.microsoft.com/office/drawing/2014/chart" uri="{C3380CC4-5D6E-409C-BE32-E72D297353CC}">
              <c16:uniqueId val="{00000002-9209-4F1A-835E-7FE17C982B32}"/>
            </c:ext>
          </c:extLst>
        </c:ser>
        <c:ser>
          <c:idx val="3"/>
          <c:order val="3"/>
          <c:tx>
            <c:strRef>
              <c:f>List1!$E$1</c:f>
              <c:strCache>
                <c:ptCount val="1"/>
                <c:pt idx="0">
                  <c:v>spíše pro Andreje Babiše</c:v>
                </c:pt>
              </c:strCache>
            </c:strRef>
          </c:tx>
          <c:spPr>
            <a:solidFill>
              <a:srgbClr val="4178D8"/>
            </a:solidFill>
          </c:spPr>
          <c:invertIfNegative val="0"/>
          <c:dLbls>
            <c:numFmt formatCode="#,##0" sourceLinked="0"/>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Petr Pavel</c:v>
                </c:pt>
                <c:pt idx="2">
                  <c:v>Petr Pavel</c:v>
                </c:pt>
                <c:pt idx="3">
                  <c:v>Petr Pavel</c:v>
                </c:pt>
              </c:strCache>
            </c:strRef>
          </c:cat>
          <c:val>
            <c:numRef>
              <c:f>List1!$E$2:$E$5</c:f>
              <c:numCache>
                <c:formatCode>General</c:formatCode>
                <c:ptCount val="4"/>
                <c:pt idx="0" formatCode="0">
                  <c:v>9</c:v>
                </c:pt>
                <c:pt idx="2" formatCode="0">
                  <c:v>10</c:v>
                </c:pt>
                <c:pt idx="3" formatCode="0">
                  <c:v>14</c:v>
                </c:pt>
              </c:numCache>
            </c:numRef>
          </c:val>
          <c:extLst>
            <c:ext xmlns:c16="http://schemas.microsoft.com/office/drawing/2014/chart" uri="{C3380CC4-5D6E-409C-BE32-E72D297353CC}">
              <c16:uniqueId val="{00000003-9209-4F1A-835E-7FE17C982B32}"/>
            </c:ext>
          </c:extLst>
        </c:ser>
        <c:ser>
          <c:idx val="4"/>
          <c:order val="4"/>
          <c:tx>
            <c:strRef>
              <c:f>List1!$F$1</c:f>
              <c:strCache>
                <c:ptCount val="1"/>
                <c:pt idx="0">
                  <c:v>určitě pro Andreje Babiše</c:v>
                </c:pt>
              </c:strCache>
            </c:strRef>
          </c:tx>
          <c:spPr>
            <a:solidFill>
              <a:srgbClr val="3558B2"/>
            </a:solidFill>
          </c:spPr>
          <c:invertIfNegative val="0"/>
          <c:dLbls>
            <c:numFmt formatCode="#,##0" sourceLinked="0"/>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List1!$A$2:$A$5</c:f>
              <c:strCache>
                <c:ptCount val="4"/>
                <c:pt idx="0">
                  <c:v>Petr Pavel</c:v>
                </c:pt>
                <c:pt idx="2">
                  <c:v>Petr Pavel</c:v>
                </c:pt>
                <c:pt idx="3">
                  <c:v>Petr Pavel</c:v>
                </c:pt>
              </c:strCache>
            </c:strRef>
          </c:cat>
          <c:val>
            <c:numRef>
              <c:f>List1!$F$2:$F$5</c:f>
              <c:numCache>
                <c:formatCode>General</c:formatCode>
                <c:ptCount val="4"/>
                <c:pt idx="0" formatCode="0">
                  <c:v>29</c:v>
                </c:pt>
                <c:pt idx="2" formatCode="0">
                  <c:v>31</c:v>
                </c:pt>
                <c:pt idx="3" formatCode="0">
                  <c:v>28</c:v>
                </c:pt>
              </c:numCache>
            </c:numRef>
          </c:val>
          <c:extLst>
            <c:ext xmlns:c16="http://schemas.microsoft.com/office/drawing/2014/chart" uri="{C3380CC4-5D6E-409C-BE32-E72D297353CC}">
              <c16:uniqueId val="{00000004-9209-4F1A-835E-7FE17C982B32}"/>
            </c:ext>
          </c:extLst>
        </c:ser>
        <c:dLbls>
          <c:showLegendKey val="0"/>
          <c:showVal val="0"/>
          <c:showCatName val="0"/>
          <c:showSerName val="0"/>
          <c:showPercent val="0"/>
          <c:showBubbleSize val="0"/>
        </c:dLbls>
        <c:gapWidth val="44"/>
        <c:overlap val="100"/>
        <c:axId val="238803200"/>
        <c:axId val="238886912"/>
      </c:barChart>
      <c:catAx>
        <c:axId val="238803200"/>
        <c:scaling>
          <c:orientation val="maxMin"/>
        </c:scaling>
        <c:delete val="1"/>
        <c:axPos val="r"/>
        <c:numFmt formatCode="General" sourceLinked="0"/>
        <c:majorTickMark val="none"/>
        <c:minorTickMark val="none"/>
        <c:tickLblPos val="nextTo"/>
        <c:crossAx val="238886912"/>
        <c:crosses val="max"/>
        <c:auto val="1"/>
        <c:lblAlgn val="ctr"/>
        <c:lblOffset val="100"/>
        <c:noMultiLvlLbl val="0"/>
      </c:catAx>
      <c:valAx>
        <c:axId val="238886912"/>
        <c:scaling>
          <c:orientation val="minMax"/>
          <c:max val="1"/>
        </c:scaling>
        <c:delete val="1"/>
        <c:axPos val="t"/>
        <c:numFmt formatCode="0%" sourceLinked="1"/>
        <c:majorTickMark val="out"/>
        <c:minorTickMark val="none"/>
        <c:tickLblPos val="nextTo"/>
        <c:crossAx val="238803200"/>
        <c:crosses val="autoZero"/>
        <c:crossBetween val="between"/>
        <c:majorUnit val="0.2"/>
      </c:valAx>
    </c:plotArea>
    <c:legend>
      <c:legendPos val="b"/>
      <c:layout>
        <c:manualLayout>
          <c:xMode val="edge"/>
          <c:yMode val="edge"/>
          <c:x val="4.4153940104658743E-2"/>
          <c:y val="0.27731064083821616"/>
          <c:w val="0.86312278567555778"/>
          <c:h val="8.1501328358464978E-2"/>
        </c:manualLayout>
      </c:layout>
      <c:overlay val="0"/>
      <c:txPr>
        <a:bodyPr/>
        <a:lstStyle/>
        <a:p>
          <a:pPr>
            <a:defRPr lang="cs-CZ" sz="1100" b="0" i="0" u="none" strike="noStrike" kern="1200" baseline="0">
              <a:solidFill>
                <a:srgbClr val="5F5F5F"/>
              </a:solidFill>
              <a:latin typeface="+mn-lt"/>
              <a:ea typeface="+mn-ea"/>
              <a:cs typeface="+mn-cs"/>
            </a:defRPr>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89194217798192"/>
          <c:y val="5.4243601625436663E-2"/>
          <c:w val="0.68069752542151085"/>
          <c:h val="0.84875651071202496"/>
        </c:manualLayout>
      </c:layout>
      <c:barChart>
        <c:barDir val="bar"/>
        <c:grouping val="clustered"/>
        <c:varyColors val="0"/>
        <c:ser>
          <c:idx val="0"/>
          <c:order val="0"/>
          <c:tx>
            <c:strRef>
              <c:f>List1!$B$1</c:f>
              <c:strCache>
                <c:ptCount val="1"/>
                <c:pt idx="0">
                  <c:v>Petr Pavel</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100" b="1"/>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List1!$A$2:$A$9</c:f>
              <c:strCache>
                <c:ptCount val="8"/>
                <c:pt idx="0">
                  <c:v>důstojně reprezentuje v zahraničí</c:v>
                </c:pt>
                <c:pt idx="1">
                  <c:v>morální</c:v>
                </c:pt>
                <c:pt idx="2">
                  <c:v>přináší změnu</c:v>
                </c:pt>
                <c:pt idx="3">
                  <c:v>důvěryhodný</c:v>
                </c:pt>
                <c:pt idx="4">
                  <c:v>sociálně citlivý</c:v>
                </c:pt>
                <c:pt idx="5">
                  <c:v>spojuje národ</c:v>
                </c:pt>
                <c:pt idx="6">
                  <c:v>kandidátem vládních stran*</c:v>
                </c:pt>
                <c:pt idx="7">
                  <c:v>ovlivnitelný</c:v>
                </c:pt>
              </c:strCache>
            </c:strRef>
          </c:cat>
          <c:val>
            <c:numRef>
              <c:f>List1!$B$2:$B$9</c:f>
              <c:numCache>
                <c:formatCode>0</c:formatCode>
                <c:ptCount val="8"/>
                <c:pt idx="0">
                  <c:v>77.734232353269647</c:v>
                </c:pt>
                <c:pt idx="1">
                  <c:v>71.334646688423376</c:v>
                </c:pt>
                <c:pt idx="2">
                  <c:v>65.666394830048944</c:v>
                </c:pt>
                <c:pt idx="3">
                  <c:v>63.185267151921764</c:v>
                </c:pt>
                <c:pt idx="4">
                  <c:v>54.62349392163577</c:v>
                </c:pt>
                <c:pt idx="5">
                  <c:v>53.845644270023158</c:v>
                </c:pt>
                <c:pt idx="6">
                  <c:v>40.667645962699218</c:v>
                </c:pt>
                <c:pt idx="7">
                  <c:v>37.727797917369834</c:v>
                </c:pt>
              </c:numCache>
            </c:numRef>
          </c:val>
          <c:extLst>
            <c:ext xmlns:c16="http://schemas.microsoft.com/office/drawing/2014/chart" uri="{C3380CC4-5D6E-409C-BE32-E72D297353CC}">
              <c16:uniqueId val="{00000001-001E-451B-A9A0-2F91862627EA}"/>
            </c:ext>
          </c:extLst>
        </c:ser>
        <c:ser>
          <c:idx val="1"/>
          <c:order val="1"/>
          <c:tx>
            <c:strRef>
              <c:f>List1!$C$1</c:f>
              <c:strCache>
                <c:ptCount val="1"/>
                <c:pt idx="0">
                  <c:v>Andrej Babiš</c:v>
                </c:pt>
              </c:strCache>
            </c:strRef>
          </c:tx>
          <c:spPr>
            <a:solidFill>
              <a:srgbClr val="175799"/>
            </a:solidFill>
          </c:spPr>
          <c:invertIfNegative val="0"/>
          <c:dLbls>
            <c:spPr>
              <a:noFill/>
              <a:ln>
                <a:noFill/>
              </a:ln>
              <a:effectLst/>
            </c:spPr>
            <c:txPr>
              <a:bodyPr wrap="square" lIns="38100" tIns="19050" rIns="38100" bIns="19050" anchor="ctr">
                <a:spAutoFit/>
              </a:bodyPr>
              <a:lstStyle/>
              <a:p>
                <a:pPr>
                  <a:defRPr sz="1100" b="1"/>
                </a:pPr>
                <a:endParaRPr lang="cs-CZ"/>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List1!$A$2:$A$9</c:f>
              <c:strCache>
                <c:ptCount val="8"/>
                <c:pt idx="0">
                  <c:v>důstojně reprezentuje v zahraničí</c:v>
                </c:pt>
                <c:pt idx="1">
                  <c:v>morální</c:v>
                </c:pt>
                <c:pt idx="2">
                  <c:v>přináší změnu</c:v>
                </c:pt>
                <c:pt idx="3">
                  <c:v>důvěryhodný</c:v>
                </c:pt>
                <c:pt idx="4">
                  <c:v>sociálně citlivý</c:v>
                </c:pt>
                <c:pt idx="5">
                  <c:v>spojuje národ</c:v>
                </c:pt>
                <c:pt idx="6">
                  <c:v>kandidátem vládních stran*</c:v>
                </c:pt>
                <c:pt idx="7">
                  <c:v>ovlivnitelný</c:v>
                </c:pt>
              </c:strCache>
            </c:strRef>
          </c:cat>
          <c:val>
            <c:numRef>
              <c:f>List1!$C$2:$C$9</c:f>
              <c:numCache>
                <c:formatCode>0</c:formatCode>
                <c:ptCount val="8"/>
                <c:pt idx="0">
                  <c:v>54.189905604262769</c:v>
                </c:pt>
                <c:pt idx="1">
                  <c:v>40.136298415066499</c:v>
                </c:pt>
                <c:pt idx="2">
                  <c:v>46.358786829666627</c:v>
                </c:pt>
                <c:pt idx="3">
                  <c:v>39.497291915160723</c:v>
                </c:pt>
                <c:pt idx="4">
                  <c:v>53.563953895411245</c:v>
                </c:pt>
                <c:pt idx="5">
                  <c:v>29.394449925299874</c:v>
                </c:pt>
                <c:pt idx="7">
                  <c:v>32.795810930033838</c:v>
                </c:pt>
              </c:numCache>
            </c:numRef>
          </c:val>
          <c:extLst>
            <c:ext xmlns:c16="http://schemas.microsoft.com/office/drawing/2014/chart" uri="{C3380CC4-5D6E-409C-BE32-E72D297353CC}">
              <c16:uniqueId val="{00000002-001E-451B-A9A0-2F91862627EA}"/>
            </c:ext>
          </c:extLst>
        </c:ser>
        <c:dLbls>
          <c:showLegendKey val="0"/>
          <c:showVal val="0"/>
          <c:showCatName val="0"/>
          <c:showSerName val="0"/>
          <c:showPercent val="0"/>
          <c:showBubbleSize val="0"/>
        </c:dLbls>
        <c:gapWidth val="42"/>
        <c:axId val="225077120"/>
        <c:axId val="225078656"/>
      </c:barChart>
      <c:catAx>
        <c:axId val="2250771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262626"/>
                </a:solidFill>
                <a:latin typeface="+mn-lt"/>
                <a:ea typeface="+mn-ea"/>
                <a:cs typeface="+mn-cs"/>
              </a:defRPr>
            </a:pPr>
            <a:endParaRPr lang="cs-CZ"/>
          </a:p>
        </c:txPr>
        <c:crossAx val="225078656"/>
        <c:crosses val="autoZero"/>
        <c:auto val="1"/>
        <c:lblAlgn val="ctr"/>
        <c:lblOffset val="100"/>
        <c:noMultiLvlLbl val="0"/>
      </c:catAx>
      <c:valAx>
        <c:axId val="225078656"/>
        <c:scaling>
          <c:orientation val="minMax"/>
        </c:scaling>
        <c:delete val="1"/>
        <c:axPos val="t"/>
        <c:numFmt formatCode="0" sourceLinked="1"/>
        <c:majorTickMark val="none"/>
        <c:minorTickMark val="none"/>
        <c:tickLblPos val="nextTo"/>
        <c:crossAx val="225077120"/>
        <c:crosses val="autoZero"/>
        <c:crossBetween val="between"/>
      </c:valAx>
      <c:spPr>
        <a:noFill/>
        <a:ln>
          <a:noFill/>
        </a:ln>
        <a:effectLst/>
      </c:spPr>
    </c:plotArea>
    <c:legend>
      <c:legendPos val="b"/>
      <c:layout>
        <c:manualLayout>
          <c:xMode val="edge"/>
          <c:yMode val="edge"/>
          <c:x val="0.40724631362445085"/>
          <c:y val="0.90368871937453954"/>
          <c:w val="0.29756742812891224"/>
          <c:h val="6.2015949759230575E-2"/>
        </c:manualLayout>
      </c:layout>
      <c:overlay val="0"/>
      <c:txPr>
        <a:bodyPr/>
        <a:lstStyle/>
        <a:p>
          <a:pPr>
            <a:defRPr>
              <a:solidFill>
                <a:schemeClr val="tx1">
                  <a:lumMod val="75000"/>
                  <a:lumOff val="25000"/>
                </a:schemeClr>
              </a:solidFill>
            </a:defRPr>
          </a:pPr>
          <a:endParaRPr lang="cs-CZ"/>
        </a:p>
      </c:txPr>
    </c:legend>
    <c:plotVisOnly val="1"/>
    <c:dispBlanksAs val="gap"/>
    <c:showDLblsOverMax val="0"/>
  </c:chart>
  <c:spPr>
    <a:noFill/>
    <a:ln>
      <a:noFill/>
    </a:ln>
    <a:effectLst/>
  </c:spPr>
  <c:txPr>
    <a:bodyPr/>
    <a:lstStyle/>
    <a:p>
      <a:pPr>
        <a:defRPr sz="1000">
          <a:solidFill>
            <a:schemeClr val="bg1"/>
          </a:solidFill>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460148569924202E-2"/>
          <c:y val="2.7876486213810454E-2"/>
          <c:w val="0.94826635416581728"/>
          <c:h val="0.9115808541818321"/>
        </c:manualLayout>
      </c:layout>
      <c:lineChart>
        <c:grouping val="standard"/>
        <c:varyColors val="0"/>
        <c:ser>
          <c:idx val="0"/>
          <c:order val="0"/>
          <c:tx>
            <c:strRef>
              <c:f>'Vol. mod. ČT chronologicky'!$E$2</c:f>
              <c:strCache>
                <c:ptCount val="1"/>
                <c:pt idx="0">
                  <c:v>ANO</c:v>
                </c:pt>
              </c:strCache>
            </c:strRef>
          </c:tx>
          <c:spPr>
            <a:ln w="28575" cap="rnd">
              <a:solidFill>
                <a:srgbClr val="00B0F0"/>
              </a:solidFill>
              <a:round/>
            </a:ln>
            <a:effectLst/>
          </c:spPr>
          <c:marker>
            <c:symbol val="none"/>
          </c:marker>
          <c:dLbls>
            <c:dLbl>
              <c:idx val="0"/>
              <c:layout>
                <c:manualLayout>
                  <c:x val="-2.7187758631194544E-2"/>
                  <c:y val="-2.1521964356410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FA-4716-8F63-345DCF87C065}"/>
                </c:ext>
              </c:extLst>
            </c:dLbl>
            <c:dLbl>
              <c:idx val="3"/>
              <c:layout>
                <c:manualLayout>
                  <c:x val="-2.7197421117312257E-2"/>
                  <c:y val="-2.4034340068916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FA-4716-8F63-345DCF87C065}"/>
                </c:ext>
              </c:extLst>
            </c:dLbl>
            <c:dLbl>
              <c:idx val="4"/>
              <c:layout>
                <c:manualLayout>
                  <c:x val="-2.4082473033318105E-2"/>
                  <c:y val="-1.6438567544958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FA-4716-8F63-345DCF87C065}"/>
                </c:ext>
              </c:extLst>
            </c:dLbl>
            <c:dLbl>
              <c:idx val="5"/>
              <c:layout>
                <c:manualLayout>
                  <c:x val="-3.1869843243303567E-2"/>
                  <c:y val="-1.8970491719611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FA-4716-8F63-345DCF87C065}"/>
                </c:ext>
              </c:extLst>
            </c:dLbl>
            <c:dLbl>
              <c:idx val="6"/>
              <c:layout>
                <c:manualLayout>
                  <c:x val="-2.7197421117312371E-2"/>
                  <c:y val="-2.4034340068916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FA-4716-8F63-345DCF87C065}"/>
                </c:ext>
              </c:extLst>
            </c:dLbl>
            <c:dLbl>
              <c:idx val="7"/>
              <c:layout>
                <c:manualLayout>
                  <c:x val="-2.5639947075315153E-2"/>
                  <c:y val="2.4072219249481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FA-4716-8F63-345DCF87C065}"/>
                </c:ext>
              </c:extLst>
            </c:dLbl>
            <c:dLbl>
              <c:idx val="12"/>
              <c:layout>
                <c:manualLayout>
                  <c:x val="-2.0967524949323729E-2"/>
                  <c:y val="-2.4034340068916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FA-4716-8F63-345DCF87C065}"/>
                </c:ext>
              </c:extLst>
            </c:dLbl>
            <c:numFmt formatCode="#,##0.0" sourceLinked="0"/>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rgbClr val="00B0F0"/>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chronologicky'!$E$3:$E$15,'Vol. mod. ČT chronologicky'!$E$16)</c:f>
              <c:numCache>
                <c:formatCode>0.0</c:formatCode>
                <c:ptCount val="14"/>
                <c:pt idx="0">
                  <c:v>26.5</c:v>
                </c:pt>
                <c:pt idx="1">
                  <c:v>21.934428812546905</c:v>
                </c:pt>
                <c:pt idx="2">
                  <c:v>23.499951772565677</c:v>
                </c:pt>
                <c:pt idx="3">
                  <c:v>21.1</c:v>
                </c:pt>
                <c:pt idx="4">
                  <c:v>19.399999999999999</c:v>
                </c:pt>
                <c:pt idx="5">
                  <c:v>20</c:v>
                </c:pt>
                <c:pt idx="6">
                  <c:v>20.7</c:v>
                </c:pt>
                <c:pt idx="7">
                  <c:v>21.6</c:v>
                </c:pt>
                <c:pt idx="8">
                  <c:v>27.5</c:v>
                </c:pt>
                <c:pt idx="9">
                  <c:v>25</c:v>
                </c:pt>
                <c:pt idx="10">
                  <c:v>24.9</c:v>
                </c:pt>
                <c:pt idx="11">
                  <c:v>24.3</c:v>
                </c:pt>
                <c:pt idx="12">
                  <c:v>23.3</c:v>
                </c:pt>
                <c:pt idx="13">
                  <c:v>21.7</c:v>
                </c:pt>
              </c:numCache>
            </c:numRef>
          </c:val>
          <c:smooth val="0"/>
          <c:extLst>
            <c:ext xmlns:c16="http://schemas.microsoft.com/office/drawing/2014/chart" uri="{C3380CC4-5D6E-409C-BE32-E72D297353CC}">
              <c16:uniqueId val="{00000007-BEFA-4716-8F63-345DCF87C065}"/>
            </c:ext>
          </c:extLst>
        </c:ser>
        <c:ser>
          <c:idx val="1"/>
          <c:order val="1"/>
          <c:tx>
            <c:strRef>
              <c:f>'Vol. mod. ČT chronologicky'!$F$2</c:f>
              <c:strCache>
                <c:ptCount val="1"/>
                <c:pt idx="0">
                  <c:v>SPOLU</c:v>
                </c:pt>
              </c:strCache>
            </c:strRef>
          </c:tx>
          <c:spPr>
            <a:ln w="28575" cap="rnd">
              <a:solidFill>
                <a:schemeClr val="accent1">
                  <a:lumMod val="75000"/>
                </a:schemeClr>
              </a:solidFill>
              <a:round/>
            </a:ln>
            <a:effectLst/>
          </c:spPr>
          <c:marker>
            <c:symbol val="none"/>
          </c:marker>
          <c:dLbls>
            <c:dLbl>
              <c:idx val="6"/>
              <c:layout>
                <c:manualLayout>
                  <c:x val="-2.408247303331805E-2"/>
                  <c:y val="1.9008370900176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EFA-4716-8F63-345DCF87C065}"/>
                </c:ext>
              </c:extLst>
            </c:dLbl>
            <c:dLbl>
              <c:idx val="7"/>
              <c:layout>
                <c:manualLayout>
                  <c:x val="-4.9002057705271822E-2"/>
                  <c:y val="-3.77894667169595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EFA-4716-8F63-345DCF87C065}"/>
                </c:ext>
              </c:extLst>
            </c:dLbl>
            <c:dLbl>
              <c:idx val="9"/>
              <c:layout>
                <c:manualLayout>
                  <c:x val="-2.5639947075315153E-2"/>
                  <c:y val="3.1667991773439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EFA-4716-8F63-345DCF87C065}"/>
                </c:ext>
              </c:extLst>
            </c:dLbl>
            <c:dLbl>
              <c:idx val="11"/>
              <c:layout>
                <c:manualLayout>
                  <c:x val="-3.4984791327297773E-2"/>
                  <c:y val="-1.6438567544958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FA-4716-8F63-345DCF87C065}"/>
                </c:ext>
              </c:extLst>
            </c:dLbl>
            <c:numFmt formatCode="#,##0.0" sourceLinked="0"/>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chronologicky'!$F$3:$F$15,'Vol. mod. ČT chronologicky'!$F$16)</c:f>
              <c:numCache>
                <c:formatCode>0.0</c:formatCode>
                <c:ptCount val="14"/>
                <c:pt idx="0">
                  <c:v>19.5</c:v>
                </c:pt>
                <c:pt idx="1">
                  <c:v>17.662905565086334</c:v>
                </c:pt>
                <c:pt idx="2">
                  <c:v>19.04646576148604</c:v>
                </c:pt>
                <c:pt idx="3">
                  <c:v>21.5</c:v>
                </c:pt>
                <c:pt idx="4">
                  <c:v>20.7</c:v>
                </c:pt>
                <c:pt idx="5">
                  <c:v>21.7</c:v>
                </c:pt>
                <c:pt idx="6">
                  <c:v>19.7</c:v>
                </c:pt>
                <c:pt idx="7">
                  <c:v>23.3</c:v>
                </c:pt>
                <c:pt idx="8">
                  <c:v>20.9</c:v>
                </c:pt>
                <c:pt idx="9">
                  <c:v>24.6</c:v>
                </c:pt>
                <c:pt idx="10">
                  <c:v>22.2</c:v>
                </c:pt>
                <c:pt idx="11">
                  <c:v>23</c:v>
                </c:pt>
                <c:pt idx="12">
                  <c:v>25.1</c:v>
                </c:pt>
                <c:pt idx="13">
                  <c:v>27.6</c:v>
                </c:pt>
              </c:numCache>
            </c:numRef>
          </c:val>
          <c:smooth val="0"/>
          <c:extLst>
            <c:ext xmlns:c16="http://schemas.microsoft.com/office/drawing/2014/chart" uri="{C3380CC4-5D6E-409C-BE32-E72D297353CC}">
              <c16:uniqueId val="{0000000C-BEFA-4716-8F63-345DCF87C065}"/>
            </c:ext>
          </c:extLst>
        </c:ser>
        <c:ser>
          <c:idx val="2"/>
          <c:order val="2"/>
          <c:tx>
            <c:strRef>
              <c:f>'Vol. mod. ČT chronologicky'!$G$2</c:f>
              <c:strCache>
                <c:ptCount val="1"/>
                <c:pt idx="0">
                  <c:v>PirStan</c:v>
                </c:pt>
              </c:strCache>
            </c:strRef>
          </c:tx>
          <c:spPr>
            <a:ln w="28575" cap="rnd">
              <a:solidFill>
                <a:sysClr val="windowText" lastClr="000000"/>
              </a:solidFill>
              <a:round/>
            </a:ln>
            <a:effectLst/>
          </c:spPr>
          <c:marker>
            <c:symbol val="none"/>
          </c:marker>
          <c:dLbls>
            <c:dLbl>
              <c:idx val="0"/>
              <c:layout>
                <c:manualLayout>
                  <c:x val="-2.5639947075315167E-2"/>
                  <c:y val="1.8970491719611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FA-4716-8F63-345DCF87C065}"/>
                </c:ext>
              </c:extLst>
            </c:dLbl>
            <c:dLbl>
              <c:idx val="1"/>
              <c:layout>
                <c:manualLayout>
                  <c:x val="-2.5630837916339935E-2"/>
                  <c:y val="-1.3957199915712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EFA-4716-8F63-345DCF87C065}"/>
                </c:ext>
              </c:extLst>
            </c:dLbl>
            <c:dLbl>
              <c:idx val="7"/>
              <c:layout>
                <c:manualLayout>
                  <c:x val="-1.7852576865329747E-2"/>
                  <c:y val="-2.6604143424134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EFA-4716-8F63-345DCF87C065}"/>
                </c:ext>
              </c:extLst>
            </c:dLbl>
            <c:numFmt formatCode="#,##0.0" sourceLinked="0"/>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cs-CZ"/>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chronologicky'!$G$3:$G$15,'Vol. mod. ČT chronologicky'!$G$16)</c:f>
              <c:numCache>
                <c:formatCode>0.0</c:formatCode>
                <c:ptCount val="14"/>
                <c:pt idx="0">
                  <c:v>29.5</c:v>
                </c:pt>
                <c:pt idx="1">
                  <c:v>33.899382010161673</c:v>
                </c:pt>
                <c:pt idx="2">
                  <c:v>29.783985654205896</c:v>
                </c:pt>
                <c:pt idx="3">
                  <c:v>27</c:v>
                </c:pt>
                <c:pt idx="4">
                  <c:v>27</c:v>
                </c:pt>
                <c:pt idx="5">
                  <c:v>26.1</c:v>
                </c:pt>
                <c:pt idx="6">
                  <c:v>25.4</c:v>
                </c:pt>
                <c:pt idx="7">
                  <c:v>24.2</c:v>
                </c:pt>
                <c:pt idx="8">
                  <c:v>20.8</c:v>
                </c:pt>
                <c:pt idx="9">
                  <c:v>19.600000000000001</c:v>
                </c:pt>
                <c:pt idx="10">
                  <c:v>21.2</c:v>
                </c:pt>
                <c:pt idx="11">
                  <c:v>20.3</c:v>
                </c:pt>
                <c:pt idx="12">
                  <c:v>19.3</c:v>
                </c:pt>
                <c:pt idx="13">
                  <c:v>19.5</c:v>
                </c:pt>
              </c:numCache>
            </c:numRef>
          </c:val>
          <c:smooth val="0"/>
          <c:extLst>
            <c:ext xmlns:c16="http://schemas.microsoft.com/office/drawing/2014/chart" uri="{C3380CC4-5D6E-409C-BE32-E72D297353CC}">
              <c16:uniqueId val="{00000010-BEFA-4716-8F63-345DCF87C065}"/>
            </c:ext>
          </c:extLst>
        </c:ser>
        <c:ser>
          <c:idx val="3"/>
          <c:order val="3"/>
          <c:tx>
            <c:strRef>
              <c:f>'Vol. mod. ČT chronologicky'!$H$2</c:f>
              <c:strCache>
                <c:ptCount val="1"/>
                <c:pt idx="0">
                  <c:v>SPD</c:v>
                </c:pt>
              </c:strCache>
            </c:strRef>
          </c:tx>
          <c:spPr>
            <a:ln w="28575" cap="rnd">
              <a:solidFill>
                <a:srgbClr val="996633"/>
              </a:solidFill>
              <a:round/>
            </a:ln>
            <a:effectLst/>
          </c:spPr>
          <c:marker>
            <c:symbol val="none"/>
          </c:marker>
          <c:dLbls>
            <c:numFmt formatCode="#,##0.0" sourceLinked="0"/>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rgbClr val="996633"/>
                    </a:solidFill>
                    <a:latin typeface="+mn-lt"/>
                    <a:ea typeface="+mn-ea"/>
                    <a:cs typeface="+mn-cs"/>
                  </a:defRPr>
                </a:pPr>
                <a:endParaRPr lang="cs-CZ"/>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chronologicky'!$H$3:$H$15,'Vol. mod. ČT chronologicky'!$H$16)</c:f>
              <c:numCache>
                <c:formatCode>0.0</c:formatCode>
                <c:ptCount val="14"/>
                <c:pt idx="0">
                  <c:v>10.5</c:v>
                </c:pt>
                <c:pt idx="1">
                  <c:v>10.878605187205274</c:v>
                </c:pt>
                <c:pt idx="2">
                  <c:v>12.172024102101432</c:v>
                </c:pt>
                <c:pt idx="3">
                  <c:v>12</c:v>
                </c:pt>
                <c:pt idx="4">
                  <c:v>13</c:v>
                </c:pt>
                <c:pt idx="5">
                  <c:v>10.199999999999999</c:v>
                </c:pt>
                <c:pt idx="6">
                  <c:v>10.7</c:v>
                </c:pt>
                <c:pt idx="7">
                  <c:v>12.5</c:v>
                </c:pt>
                <c:pt idx="8">
                  <c:v>9.9</c:v>
                </c:pt>
                <c:pt idx="9">
                  <c:v>9.5</c:v>
                </c:pt>
                <c:pt idx="10">
                  <c:v>8.9</c:v>
                </c:pt>
                <c:pt idx="11">
                  <c:v>11.3</c:v>
                </c:pt>
                <c:pt idx="12">
                  <c:v>10.8</c:v>
                </c:pt>
                <c:pt idx="13">
                  <c:v>10.3</c:v>
                </c:pt>
              </c:numCache>
            </c:numRef>
          </c:val>
          <c:smooth val="0"/>
          <c:extLst>
            <c:ext xmlns:c16="http://schemas.microsoft.com/office/drawing/2014/chart" uri="{C3380CC4-5D6E-409C-BE32-E72D297353CC}">
              <c16:uniqueId val="{00000011-BEFA-4716-8F63-345DCF87C065}"/>
            </c:ext>
          </c:extLst>
        </c:ser>
        <c:ser>
          <c:idx val="4"/>
          <c:order val="4"/>
          <c:tx>
            <c:strRef>
              <c:f>'Vol. mod. ČT chronologicky'!$I$2</c:f>
              <c:strCache>
                <c:ptCount val="1"/>
                <c:pt idx="0">
                  <c:v>KSČM</c:v>
                </c:pt>
              </c:strCache>
            </c:strRef>
          </c:tx>
          <c:spPr>
            <a:ln w="25400">
              <a:solidFill>
                <a:srgbClr val="FF0000"/>
              </a:solidFill>
              <a:prstDash val="solid"/>
            </a:ln>
          </c:spPr>
          <c:marker>
            <c:symbol val="none"/>
          </c:marker>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chronologicky'!$I$3:$I$15,'Vol. mod. ČT chronologicky'!$I$16)</c:f>
              <c:numCache>
                <c:formatCode>0.0</c:formatCode>
                <c:ptCount val="14"/>
                <c:pt idx="0">
                  <c:v>5</c:v>
                </c:pt>
                <c:pt idx="1">
                  <c:v>5.3543518855977226</c:v>
                </c:pt>
                <c:pt idx="2">
                  <c:v>5.0881966251325732</c:v>
                </c:pt>
                <c:pt idx="3">
                  <c:v>5</c:v>
                </c:pt>
                <c:pt idx="4">
                  <c:v>6.2</c:v>
                </c:pt>
                <c:pt idx="5">
                  <c:v>5.5</c:v>
                </c:pt>
                <c:pt idx="6">
                  <c:v>5.3</c:v>
                </c:pt>
                <c:pt idx="7">
                  <c:v>4.3</c:v>
                </c:pt>
                <c:pt idx="8">
                  <c:v>5</c:v>
                </c:pt>
                <c:pt idx="9">
                  <c:v>5.5</c:v>
                </c:pt>
                <c:pt idx="10">
                  <c:v>5.5</c:v>
                </c:pt>
                <c:pt idx="11">
                  <c:v>5.2</c:v>
                </c:pt>
                <c:pt idx="12">
                  <c:v>4.5</c:v>
                </c:pt>
                <c:pt idx="13">
                  <c:v>4.9000000000000004</c:v>
                </c:pt>
              </c:numCache>
            </c:numRef>
          </c:val>
          <c:smooth val="0"/>
          <c:extLst>
            <c:ext xmlns:c16="http://schemas.microsoft.com/office/drawing/2014/chart" uri="{C3380CC4-5D6E-409C-BE32-E72D297353CC}">
              <c16:uniqueId val="{00000012-BEFA-4716-8F63-345DCF87C065}"/>
            </c:ext>
          </c:extLst>
        </c:ser>
        <c:ser>
          <c:idx val="5"/>
          <c:order val="5"/>
          <c:tx>
            <c:strRef>
              <c:f>'Vol. mod. ČT chronologicky'!$J$2</c:f>
              <c:strCache>
                <c:ptCount val="1"/>
                <c:pt idx="0">
                  <c:v>ČSSD</c:v>
                </c:pt>
              </c:strCache>
            </c:strRef>
          </c:tx>
          <c:spPr>
            <a:ln w="28575" cap="rnd">
              <a:solidFill>
                <a:schemeClr val="accent2"/>
              </a:solidFill>
              <a:round/>
            </a:ln>
            <a:effectLst/>
          </c:spPr>
          <c:marker>
            <c:symbol val="none"/>
          </c:marker>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chronologicky'!$J$3:$J$15,'Vol. mod. ČT chronologicky'!$J$16)</c:f>
              <c:numCache>
                <c:formatCode>0.0</c:formatCode>
                <c:ptCount val="14"/>
                <c:pt idx="0">
                  <c:v>4</c:v>
                </c:pt>
                <c:pt idx="1">
                  <c:v>4.5405228411118559</c:v>
                </c:pt>
                <c:pt idx="2">
                  <c:v>2.9753764070480408</c:v>
                </c:pt>
                <c:pt idx="3">
                  <c:v>3.9</c:v>
                </c:pt>
                <c:pt idx="4">
                  <c:v>3.6</c:v>
                </c:pt>
                <c:pt idx="5">
                  <c:v>2.9</c:v>
                </c:pt>
                <c:pt idx="6">
                  <c:v>5</c:v>
                </c:pt>
                <c:pt idx="7">
                  <c:v>3.5</c:v>
                </c:pt>
                <c:pt idx="8">
                  <c:v>3.6</c:v>
                </c:pt>
                <c:pt idx="9">
                  <c:v>4.2</c:v>
                </c:pt>
                <c:pt idx="10">
                  <c:v>4.0999999999999996</c:v>
                </c:pt>
                <c:pt idx="11">
                  <c:v>4.7</c:v>
                </c:pt>
                <c:pt idx="12">
                  <c:v>4.0999999999999996</c:v>
                </c:pt>
                <c:pt idx="13">
                  <c:v>5</c:v>
                </c:pt>
              </c:numCache>
            </c:numRef>
          </c:val>
          <c:smooth val="0"/>
          <c:extLst>
            <c:ext xmlns:c16="http://schemas.microsoft.com/office/drawing/2014/chart" uri="{C3380CC4-5D6E-409C-BE32-E72D297353CC}">
              <c16:uniqueId val="{00000013-BEFA-4716-8F63-345DCF87C065}"/>
            </c:ext>
          </c:extLst>
        </c:ser>
        <c:ser>
          <c:idx val="6"/>
          <c:order val="6"/>
          <c:tx>
            <c:strRef>
              <c:f>'Vol. mod. ČT chronologicky'!$K$2</c:f>
              <c:strCache>
                <c:ptCount val="1"/>
                <c:pt idx="0">
                  <c:v>PŘÍSAHA</c:v>
                </c:pt>
              </c:strCache>
            </c:strRef>
          </c:tx>
          <c:spPr>
            <a:ln w="28575" cap="rnd">
              <a:solidFill>
                <a:srgbClr val="008000"/>
              </a:solidFill>
              <a:round/>
            </a:ln>
            <a:effectLst/>
          </c:spPr>
          <c:marker>
            <c:symbol val="none"/>
          </c:marker>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chronologicky'!$K$3:$K$15,'Vol. mod. ČT chronologicky'!$K$16)</c:f>
              <c:numCache>
                <c:formatCode>0.0</c:formatCode>
                <c:ptCount val="14"/>
                <c:pt idx="0">
                  <c:v>0</c:v>
                </c:pt>
                <c:pt idx="1">
                  <c:v>0</c:v>
                </c:pt>
                <c:pt idx="2">
                  <c:v>1.9</c:v>
                </c:pt>
                <c:pt idx="3">
                  <c:v>2.2999999999999998</c:v>
                </c:pt>
                <c:pt idx="4">
                  <c:v>3.8</c:v>
                </c:pt>
                <c:pt idx="5">
                  <c:v>5.0999999999999996</c:v>
                </c:pt>
                <c:pt idx="6">
                  <c:v>4.8</c:v>
                </c:pt>
                <c:pt idx="7">
                  <c:v>6.1</c:v>
                </c:pt>
                <c:pt idx="8">
                  <c:v>5.9</c:v>
                </c:pt>
                <c:pt idx="9">
                  <c:v>4.5999999999999996</c:v>
                </c:pt>
                <c:pt idx="10">
                  <c:v>4.3</c:v>
                </c:pt>
                <c:pt idx="11">
                  <c:v>4.2</c:v>
                </c:pt>
                <c:pt idx="12">
                  <c:v>3.9</c:v>
                </c:pt>
                <c:pt idx="13">
                  <c:v>4</c:v>
                </c:pt>
              </c:numCache>
            </c:numRef>
          </c:val>
          <c:smooth val="0"/>
          <c:extLst>
            <c:ext xmlns:c16="http://schemas.microsoft.com/office/drawing/2014/chart" uri="{C3380CC4-5D6E-409C-BE32-E72D297353CC}">
              <c16:uniqueId val="{00000014-BEFA-4716-8F63-345DCF87C065}"/>
            </c:ext>
          </c:extLst>
        </c:ser>
        <c:ser>
          <c:idx val="7"/>
          <c:order val="7"/>
          <c:tx>
            <c:strRef>
              <c:f>'Vol. mod. ČT chronologicky'!$L$2</c:f>
              <c:strCache>
                <c:ptCount val="1"/>
                <c:pt idx="0">
                  <c:v>TSS</c:v>
                </c:pt>
              </c:strCache>
            </c:strRef>
          </c:tx>
          <c:spPr>
            <a:ln w="28575" cap="rnd">
              <a:solidFill>
                <a:srgbClr val="7030A0"/>
              </a:solidFill>
              <a:round/>
            </a:ln>
            <a:effectLst/>
          </c:spPr>
          <c:marker>
            <c:symbol val="none"/>
          </c:marker>
          <c:cat>
            <c:strRef>
              <c:f>'Vol. mod. ČT chronologicky'!$D$3:$D$16</c:f>
              <c:strCache>
                <c:ptCount val="14"/>
                <c:pt idx="0">
                  <c:v>18.1.-5.2.</c:v>
                </c:pt>
                <c:pt idx="1">
                  <c:v>15.2.-5.3. </c:v>
                </c:pt>
                <c:pt idx="2">
                  <c:v>25.3.-1.4.</c:v>
                </c:pt>
                <c:pt idx="3">
                  <c:v>12.4.-30.4.</c:v>
                </c:pt>
                <c:pt idx="4">
                  <c:v>3.5. - 21.5.</c:v>
                </c:pt>
                <c:pt idx="5">
                  <c:v>10.5. - 28.5.</c:v>
                </c:pt>
                <c:pt idx="6">
                  <c:v>31.5.-11.6.</c:v>
                </c:pt>
                <c:pt idx="7">
                  <c:v>7.6.-18.6.</c:v>
                </c:pt>
                <c:pt idx="8">
                  <c:v>2.8.-13.8.</c:v>
                </c:pt>
                <c:pt idx="9">
                  <c:v>19.8.-3.9.</c:v>
                </c:pt>
                <c:pt idx="10">
                  <c:v>30.8.-8.9.</c:v>
                </c:pt>
                <c:pt idx="11">
                  <c:v>13.9.-22.9.</c:v>
                </c:pt>
                <c:pt idx="12">
                  <c:v>16.9.-1.10.</c:v>
                </c:pt>
                <c:pt idx="13">
                  <c:v>4. 10.-7. 10.</c:v>
                </c:pt>
              </c:strCache>
            </c:strRef>
          </c:cat>
          <c:val>
            <c:numRef>
              <c:f>('Vol. mod. ČT chronologicky'!$L$3:$L$15,'Vol. mod. ČT chronologicky'!$L$16)</c:f>
              <c:numCache>
                <c:formatCode>0.0</c:formatCode>
                <c:ptCount val="14"/>
                <c:pt idx="0">
                  <c:v>0</c:v>
                </c:pt>
                <c:pt idx="1">
                  <c:v>0</c:v>
                </c:pt>
                <c:pt idx="2">
                  <c:v>2.7</c:v>
                </c:pt>
                <c:pt idx="3">
                  <c:v>3.5</c:v>
                </c:pt>
                <c:pt idx="4">
                  <c:v>2.2999999999999998</c:v>
                </c:pt>
                <c:pt idx="5">
                  <c:v>3.8</c:v>
                </c:pt>
                <c:pt idx="6">
                  <c:v>2.9</c:v>
                </c:pt>
                <c:pt idx="7">
                  <c:v>1.5</c:v>
                </c:pt>
                <c:pt idx="8">
                  <c:v>2.2000000000000002</c:v>
                </c:pt>
                <c:pt idx="9">
                  <c:v>1.8</c:v>
                </c:pt>
                <c:pt idx="10">
                  <c:v>3.4</c:v>
                </c:pt>
                <c:pt idx="11">
                  <c:v>2.5</c:v>
                </c:pt>
                <c:pt idx="12">
                  <c:v>3.3</c:v>
                </c:pt>
                <c:pt idx="13">
                  <c:v>2.7</c:v>
                </c:pt>
              </c:numCache>
            </c:numRef>
          </c:val>
          <c:smooth val="0"/>
          <c:extLst>
            <c:ext xmlns:c16="http://schemas.microsoft.com/office/drawing/2014/chart" uri="{C3380CC4-5D6E-409C-BE32-E72D297353CC}">
              <c16:uniqueId val="{00000015-BEFA-4716-8F63-345DCF87C065}"/>
            </c:ext>
          </c:extLst>
        </c:ser>
        <c:dLbls>
          <c:showLegendKey val="0"/>
          <c:showVal val="0"/>
          <c:showCatName val="0"/>
          <c:showSerName val="0"/>
          <c:showPercent val="0"/>
          <c:showBubbleSize val="0"/>
        </c:dLbls>
        <c:smooth val="0"/>
        <c:axId val="164497551"/>
        <c:axId val="1"/>
      </c:lineChart>
      <c:catAx>
        <c:axId val="164497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
        <c:crosses val="autoZero"/>
        <c:auto val="1"/>
        <c:lblAlgn val="ctr"/>
        <c:lblOffset val="100"/>
        <c:noMultiLvlLbl val="0"/>
      </c:catAx>
      <c:valAx>
        <c:axId val="1"/>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4497551"/>
        <c:crosses val="autoZero"/>
        <c:crossBetween val="between"/>
      </c:valAx>
      <c:spPr>
        <a:noFill/>
        <a:ln w="25400">
          <a:noFill/>
        </a:ln>
      </c:spPr>
    </c:plotArea>
    <c:legend>
      <c:legendPos val="b"/>
      <c:layout>
        <c:manualLayout>
          <c:xMode val="edge"/>
          <c:yMode val="edge"/>
          <c:x val="0.22443704466848188"/>
          <c:y val="4.1242477770126643E-2"/>
          <c:w val="0.76315782372997765"/>
          <c:h val="4.7326127960240702E-2"/>
        </c:manualLayout>
      </c:layout>
      <c:overlay val="0"/>
      <c:spPr>
        <a:noFill/>
        <a:ln w="25400">
          <a:noFill/>
        </a:ln>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26107713693144"/>
          <c:y val="6.1219026055781183E-3"/>
          <c:w val="0.63897642236344809"/>
          <c:h val="0.7306087678560691"/>
        </c:manualLayout>
      </c:layout>
      <c:doughnutChart>
        <c:varyColors val="1"/>
        <c:ser>
          <c:idx val="0"/>
          <c:order val="0"/>
          <c:tx>
            <c:strRef>
              <c:f>Sheet1!$B$1</c:f>
              <c:strCache>
                <c:ptCount val="1"/>
                <c:pt idx="0">
                  <c:v>Total</c:v>
                </c:pt>
              </c:strCache>
            </c:strRef>
          </c:tx>
          <c:spPr>
            <a:ln>
              <a:noFill/>
            </a:ln>
            <a:effectLst/>
          </c:spPr>
          <c:dPt>
            <c:idx val="0"/>
            <c:bubble3D val="0"/>
            <c:spPr>
              <a:solidFill>
                <a:srgbClr val="192C43"/>
              </a:solidFill>
              <a:ln>
                <a:noFill/>
              </a:ln>
              <a:effectLst/>
            </c:spPr>
            <c:extLst>
              <c:ext xmlns:c16="http://schemas.microsoft.com/office/drawing/2014/chart" uri="{C3380CC4-5D6E-409C-BE32-E72D297353CC}">
                <c16:uniqueId val="{00000001-0E32-4555-B524-085D516CDFC3}"/>
              </c:ext>
            </c:extLst>
          </c:dPt>
          <c:dPt>
            <c:idx val="1"/>
            <c:bubble3D val="0"/>
            <c:spPr>
              <a:solidFill>
                <a:srgbClr val="2F5481"/>
              </a:solidFill>
              <a:ln>
                <a:noFill/>
              </a:ln>
              <a:effectLst/>
            </c:spPr>
            <c:extLst>
              <c:ext xmlns:c16="http://schemas.microsoft.com/office/drawing/2014/chart" uri="{C3380CC4-5D6E-409C-BE32-E72D297353CC}">
                <c16:uniqueId val="{00000003-0E32-4555-B524-085D516CDFC3}"/>
              </c:ext>
            </c:extLst>
          </c:dPt>
          <c:dPt>
            <c:idx val="2"/>
            <c:bubble3D val="0"/>
            <c:spPr>
              <a:solidFill>
                <a:srgbClr val="5A89C2"/>
              </a:solidFill>
              <a:ln>
                <a:noFill/>
              </a:ln>
              <a:effectLst/>
            </c:spPr>
            <c:extLst>
              <c:ext xmlns:c16="http://schemas.microsoft.com/office/drawing/2014/chart" uri="{C3380CC4-5D6E-409C-BE32-E72D297353CC}">
                <c16:uniqueId val="{00000005-0E32-4555-B524-085D516CDFC3}"/>
              </c:ext>
            </c:extLst>
          </c:dPt>
          <c:dPt>
            <c:idx val="3"/>
            <c:bubble3D val="0"/>
            <c:spPr>
              <a:solidFill>
                <a:srgbClr val="89AAD3"/>
              </a:solidFill>
              <a:ln>
                <a:noFill/>
              </a:ln>
              <a:effectLst/>
            </c:spPr>
            <c:extLst>
              <c:ext xmlns:c16="http://schemas.microsoft.com/office/drawing/2014/chart" uri="{C3380CC4-5D6E-409C-BE32-E72D297353CC}">
                <c16:uniqueId val="{00000007-0E32-4555-B524-085D516CDFC3}"/>
              </c:ext>
            </c:extLst>
          </c:dPt>
          <c:dPt>
            <c:idx val="4"/>
            <c:bubble3D val="0"/>
            <c:spPr>
              <a:solidFill>
                <a:srgbClr val="B3C9E3"/>
              </a:solidFill>
              <a:ln>
                <a:noFill/>
              </a:ln>
              <a:effectLst/>
            </c:spPr>
            <c:extLst>
              <c:ext xmlns:c16="http://schemas.microsoft.com/office/drawing/2014/chart" uri="{C3380CC4-5D6E-409C-BE32-E72D297353CC}">
                <c16:uniqueId val="{00000009-0E32-4555-B524-085D516CDFC3}"/>
              </c:ext>
            </c:extLst>
          </c:dPt>
          <c:dPt>
            <c:idx val="5"/>
            <c:bubble3D val="0"/>
            <c:spPr>
              <a:solidFill>
                <a:schemeClr val="bg1">
                  <a:lumMod val="85000"/>
                </a:schemeClr>
              </a:solidFill>
              <a:ln>
                <a:noFill/>
              </a:ln>
              <a:effectLst/>
            </c:spPr>
            <c:extLst>
              <c:ext xmlns:c16="http://schemas.microsoft.com/office/drawing/2014/chart" uri="{C3380CC4-5D6E-409C-BE32-E72D297353CC}">
                <c16:uniqueId val="{0000000B-0E32-4555-B524-085D516CDFC3}"/>
              </c:ext>
            </c:extLst>
          </c:dPt>
          <c:dPt>
            <c:idx val="6"/>
            <c:bubble3D val="0"/>
            <c:spPr>
              <a:solidFill>
                <a:schemeClr val="accent1">
                  <a:lumMod val="60000"/>
                  <a:lumOff val="40000"/>
                </a:schemeClr>
              </a:solidFill>
              <a:ln>
                <a:noFill/>
              </a:ln>
              <a:effectLst/>
            </c:spPr>
            <c:extLst>
              <c:ext xmlns:c16="http://schemas.microsoft.com/office/drawing/2014/chart" uri="{C3380CC4-5D6E-409C-BE32-E72D297353CC}">
                <c16:uniqueId val="{0000000D-0E32-4555-B524-085D516CDFC3}"/>
              </c:ext>
            </c:extLst>
          </c:dPt>
          <c:dPt>
            <c:idx val="7"/>
            <c:bubble3D val="0"/>
            <c:spPr>
              <a:solidFill>
                <a:schemeClr val="accent2">
                  <a:lumMod val="60000"/>
                  <a:lumOff val="40000"/>
                </a:schemeClr>
              </a:solidFill>
              <a:ln>
                <a:noFill/>
              </a:ln>
              <a:effectLst/>
            </c:spPr>
            <c:extLst>
              <c:ext xmlns:c16="http://schemas.microsoft.com/office/drawing/2014/chart" uri="{C3380CC4-5D6E-409C-BE32-E72D297353CC}">
                <c16:uniqueId val="{0000000F-0E32-4555-B524-085D516CDFC3}"/>
              </c:ext>
            </c:extLst>
          </c:dPt>
          <c:dPt>
            <c:idx val="8"/>
            <c:bubble3D val="0"/>
            <c:spPr>
              <a:solidFill>
                <a:schemeClr val="accent3">
                  <a:lumMod val="60000"/>
                  <a:lumOff val="40000"/>
                </a:schemeClr>
              </a:solidFill>
              <a:ln>
                <a:noFill/>
              </a:ln>
              <a:effectLst/>
            </c:spPr>
            <c:extLst>
              <c:ext xmlns:c16="http://schemas.microsoft.com/office/drawing/2014/chart" uri="{C3380CC4-5D6E-409C-BE32-E72D297353CC}">
                <c16:uniqueId val="{00000011-0E32-4555-B524-085D516CDFC3}"/>
              </c:ext>
            </c:extLst>
          </c:dPt>
          <c:dPt>
            <c:idx val="9"/>
            <c:bubble3D val="0"/>
            <c:spPr>
              <a:solidFill>
                <a:schemeClr val="accent4">
                  <a:lumMod val="60000"/>
                  <a:lumOff val="40000"/>
                </a:schemeClr>
              </a:solidFill>
              <a:ln>
                <a:noFill/>
              </a:ln>
              <a:effectLst/>
            </c:spPr>
            <c:extLst>
              <c:ext xmlns:c16="http://schemas.microsoft.com/office/drawing/2014/chart" uri="{C3380CC4-5D6E-409C-BE32-E72D297353CC}">
                <c16:uniqueId val="{00000013-0E32-4555-B524-085D516CDFC3}"/>
              </c:ext>
            </c:extLst>
          </c:dPt>
          <c:dPt>
            <c:idx val="10"/>
            <c:bubble3D val="0"/>
            <c:spPr>
              <a:solidFill>
                <a:schemeClr val="accent5">
                  <a:lumMod val="60000"/>
                  <a:lumOff val="40000"/>
                </a:schemeClr>
              </a:solidFill>
              <a:ln>
                <a:noFill/>
              </a:ln>
              <a:effectLst/>
            </c:spPr>
            <c:extLst>
              <c:ext xmlns:c16="http://schemas.microsoft.com/office/drawing/2014/chart" uri="{C3380CC4-5D6E-409C-BE32-E72D297353CC}">
                <c16:uniqueId val="{00000015-0E32-4555-B524-085D516CDFC3}"/>
              </c:ext>
            </c:extLst>
          </c:dPt>
          <c:dPt>
            <c:idx val="11"/>
            <c:bubble3D val="0"/>
            <c:spPr>
              <a:solidFill>
                <a:schemeClr val="accent6">
                  <a:lumMod val="60000"/>
                  <a:lumOff val="40000"/>
                </a:schemeClr>
              </a:solidFill>
              <a:ln>
                <a:noFill/>
              </a:ln>
              <a:effectLst/>
            </c:spPr>
            <c:extLst>
              <c:ext xmlns:c16="http://schemas.microsoft.com/office/drawing/2014/chart" uri="{C3380CC4-5D6E-409C-BE32-E72D297353CC}">
                <c16:uniqueId val="{00000017-0E32-4555-B524-085D516CDFC3}"/>
              </c:ext>
            </c:extLst>
          </c:dPt>
          <c:dPt>
            <c:idx val="12"/>
            <c:bubble3D val="0"/>
            <c:spPr>
              <a:solidFill>
                <a:schemeClr val="accent1">
                  <a:lumMod val="75000"/>
                </a:schemeClr>
              </a:solidFill>
              <a:ln>
                <a:noFill/>
              </a:ln>
              <a:effectLst/>
            </c:spPr>
            <c:extLst>
              <c:ext xmlns:c16="http://schemas.microsoft.com/office/drawing/2014/chart" uri="{C3380CC4-5D6E-409C-BE32-E72D297353CC}">
                <c16:uniqueId val="{00000019-0E32-4555-B524-085D516CDFC3}"/>
              </c:ext>
            </c:extLst>
          </c:dPt>
          <c:dPt>
            <c:idx val="13"/>
            <c:bubble3D val="0"/>
            <c:spPr>
              <a:solidFill>
                <a:schemeClr val="accent2">
                  <a:lumMod val="75000"/>
                </a:schemeClr>
              </a:solidFill>
              <a:ln>
                <a:noFill/>
              </a:ln>
              <a:effectLst/>
            </c:spPr>
            <c:extLst>
              <c:ext xmlns:c16="http://schemas.microsoft.com/office/drawing/2014/chart" uri="{C3380CC4-5D6E-409C-BE32-E72D297353CC}">
                <c16:uniqueId val="{0000001B-0E32-4555-B524-085D516CDFC3}"/>
              </c:ext>
            </c:extLst>
          </c:dPt>
          <c:dPt>
            <c:idx val="14"/>
            <c:bubble3D val="0"/>
            <c:spPr>
              <a:solidFill>
                <a:schemeClr val="accent3">
                  <a:lumMod val="75000"/>
                </a:schemeClr>
              </a:solidFill>
              <a:ln>
                <a:noFill/>
              </a:ln>
              <a:effectLst/>
            </c:spPr>
            <c:extLst>
              <c:ext xmlns:c16="http://schemas.microsoft.com/office/drawing/2014/chart" uri="{C3380CC4-5D6E-409C-BE32-E72D297353CC}">
                <c16:uniqueId val="{0000001D-0E32-4555-B524-085D516CDFC3}"/>
              </c:ext>
            </c:extLst>
          </c:dPt>
          <c:dPt>
            <c:idx val="15"/>
            <c:bubble3D val="0"/>
            <c:spPr>
              <a:solidFill>
                <a:schemeClr val="accent4">
                  <a:lumMod val="75000"/>
                </a:schemeClr>
              </a:solidFill>
              <a:ln>
                <a:noFill/>
              </a:ln>
              <a:effectLst/>
            </c:spPr>
            <c:extLst>
              <c:ext xmlns:c16="http://schemas.microsoft.com/office/drawing/2014/chart" uri="{C3380CC4-5D6E-409C-BE32-E72D297353CC}">
                <c16:uniqueId val="{0000001F-0E32-4555-B524-085D516CDFC3}"/>
              </c:ext>
            </c:extLst>
          </c:dPt>
          <c:dPt>
            <c:idx val="16"/>
            <c:bubble3D val="0"/>
            <c:spPr>
              <a:solidFill>
                <a:schemeClr val="accent5">
                  <a:lumMod val="75000"/>
                </a:schemeClr>
              </a:solidFill>
              <a:ln>
                <a:noFill/>
              </a:ln>
              <a:effectLst/>
            </c:spPr>
            <c:extLst>
              <c:ext xmlns:c16="http://schemas.microsoft.com/office/drawing/2014/chart" uri="{C3380CC4-5D6E-409C-BE32-E72D297353CC}">
                <c16:uniqueId val="{00000021-0E32-4555-B524-085D516CDFC3}"/>
              </c:ext>
            </c:extLst>
          </c:dPt>
          <c:dPt>
            <c:idx val="17"/>
            <c:bubble3D val="0"/>
            <c:spPr>
              <a:solidFill>
                <a:schemeClr val="accent6">
                  <a:lumMod val="75000"/>
                </a:schemeClr>
              </a:solidFill>
              <a:ln>
                <a:noFill/>
              </a:ln>
              <a:effectLst/>
            </c:spPr>
            <c:extLst>
              <c:ext xmlns:c16="http://schemas.microsoft.com/office/drawing/2014/chart" uri="{C3380CC4-5D6E-409C-BE32-E72D297353CC}">
                <c16:uniqueId val="{00000023-0E32-4555-B524-085D516CDFC3}"/>
              </c:ext>
            </c:extLst>
          </c:dPt>
          <c:dLbls>
            <c:dLbl>
              <c:idx val="0"/>
              <c:layout>
                <c:manualLayout>
                  <c:x val="-2.099737532808399E-4"/>
                  <c:y val="-1.7459942346105848E-2"/>
                </c:manualLayout>
              </c:layout>
              <c:numFmt formatCode="#,##0&quot;%&quot;;\-#,##0" sourceLinked="0"/>
              <c:spPr/>
              <c:txPr>
                <a:bodyPr/>
                <a:lstStyle/>
                <a:p>
                  <a:pPr>
                    <a:defRPr sz="1800">
                      <a:solidFill>
                        <a:schemeClr val="bg1"/>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32-4555-B524-085D516CDFC3}"/>
                </c:ext>
              </c:extLst>
            </c:dLbl>
            <c:dLbl>
              <c:idx val="1"/>
              <c:numFmt formatCode="#,##0&quot;%&quot;;\-#,##0" sourceLinked="0"/>
              <c:spPr>
                <a:noFill/>
                <a:ln>
                  <a:noFill/>
                </a:ln>
                <a:effectLst/>
              </c:spPr>
              <c:txPr>
                <a:bodyPr wrap="square" lIns="38100" tIns="19050" rIns="38100" bIns="19050" anchor="ctr">
                  <a:spAutoFit/>
                </a:bodyPr>
                <a:lstStyle/>
                <a:p>
                  <a:pPr>
                    <a:defRPr sz="18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3-0E32-4555-B524-085D516CDFC3}"/>
                </c:ext>
              </c:extLst>
            </c:dLbl>
            <c:dLbl>
              <c:idx val="2"/>
              <c:numFmt formatCode="#,##0&quot;%&quot;;\-#,##0" sourceLinked="0"/>
              <c:spPr>
                <a:noFill/>
                <a:ln>
                  <a:noFill/>
                </a:ln>
                <a:effectLst/>
              </c:spPr>
              <c:txPr>
                <a:bodyPr wrap="square" lIns="38100" tIns="19050" rIns="38100" bIns="19050" anchor="ctr">
                  <a:spAutoFit/>
                </a:bodyPr>
                <a:lstStyle/>
                <a:p>
                  <a:pPr>
                    <a:defRPr sz="18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5-0E32-4555-B524-085D516CDFC3}"/>
                </c:ext>
              </c:extLst>
            </c:dLbl>
            <c:dLbl>
              <c:idx val="3"/>
              <c:numFmt formatCode="#,##0&quot;%&quot;;\-#,##0" sourceLinked="0"/>
              <c:spPr/>
              <c:txPr>
                <a:bodyPr/>
                <a:lstStyle/>
                <a:p>
                  <a:pPr>
                    <a:defRPr sz="1800">
                      <a:solidFill>
                        <a:schemeClr val="bg1"/>
                      </a:solidFill>
                    </a:defRPr>
                  </a:pPr>
                  <a:endParaRPr lang="cs-CZ"/>
                </a:p>
              </c:txPr>
              <c:showLegendKey val="0"/>
              <c:showVal val="1"/>
              <c:showCatName val="0"/>
              <c:showSerName val="0"/>
              <c:showPercent val="0"/>
              <c:showBubbleSize val="0"/>
              <c:extLst>
                <c:ext xmlns:c16="http://schemas.microsoft.com/office/drawing/2014/chart" uri="{C3380CC4-5D6E-409C-BE32-E72D297353CC}">
                  <c16:uniqueId val="{00000007-0E32-4555-B524-085D516CDFC3}"/>
                </c:ext>
              </c:extLst>
            </c:dLbl>
            <c:dLbl>
              <c:idx val="4"/>
              <c:layout>
                <c:manualLayout>
                  <c:x val="8.6044628367659779E-3"/>
                  <c:y val="3.4572169403629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32-4555-B524-085D516CDFC3}"/>
                </c:ext>
              </c:extLst>
            </c:dLbl>
            <c:dLbl>
              <c:idx val="5"/>
              <c:delete val="1"/>
              <c:extLst>
                <c:ext xmlns:c15="http://schemas.microsoft.com/office/drawing/2012/chart" uri="{CE6537A1-D6FC-4f65-9D91-7224C49458BB}"/>
                <c:ext xmlns:c16="http://schemas.microsoft.com/office/drawing/2014/chart" uri="{C3380CC4-5D6E-409C-BE32-E72D297353CC}">
                  <c16:uniqueId val="{0000000B-0E32-4555-B524-085D516CDFC3}"/>
                </c:ext>
              </c:extLst>
            </c:dLbl>
            <c:numFmt formatCode="#,##0&quot;%&quot;;\-#,##0" sourceLinked="0"/>
            <c:spPr>
              <a:noFill/>
              <a:ln>
                <a:noFill/>
              </a:ln>
              <a:effectLst/>
            </c:spPr>
            <c:txPr>
              <a:bodyPr wrap="square" lIns="38100" tIns="19050" rIns="38100" bIns="19050" anchor="ctr">
                <a:spAutoFit/>
              </a:bodyPr>
              <a:lstStyle/>
              <a:p>
                <a:pPr>
                  <a:defRPr sz="1800"/>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6"/>
                <c:pt idx="0">
                  <c:v>několik měsíců před volbami</c:v>
                </c:pt>
                <c:pt idx="1">
                  <c:v>v posledním měsíci před volbami</c:v>
                </c:pt>
                <c:pt idx="2">
                  <c:v>minulý týden</c:v>
                </c:pt>
                <c:pt idx="3">
                  <c:v>tento týden</c:v>
                </c:pt>
                <c:pt idx="4">
                  <c:v>ještě jste se definitivně nerozhodl/a</c:v>
                </c:pt>
                <c:pt idx="5">
                  <c:v>neví/bez odpovědi</c:v>
                </c:pt>
              </c:strCache>
            </c:strRef>
          </c:cat>
          <c:val>
            <c:numRef>
              <c:f>Sheet1!$B$2:$B$7</c:f>
              <c:numCache>
                <c:formatCode>0</c:formatCode>
                <c:ptCount val="6"/>
                <c:pt idx="0">
                  <c:v>49</c:v>
                </c:pt>
                <c:pt idx="1">
                  <c:v>21</c:v>
                </c:pt>
                <c:pt idx="2">
                  <c:v>6</c:v>
                </c:pt>
                <c:pt idx="3">
                  <c:v>4</c:v>
                </c:pt>
                <c:pt idx="4">
                  <c:v>20</c:v>
                </c:pt>
              </c:numCache>
            </c:numRef>
          </c:val>
          <c:extLst>
            <c:ext xmlns:c16="http://schemas.microsoft.com/office/drawing/2014/chart" uri="{C3380CC4-5D6E-409C-BE32-E72D297353CC}">
              <c16:uniqueId val="{00000024-0E32-4555-B524-085D516CDFC3}"/>
            </c:ext>
          </c:extLst>
        </c:ser>
        <c:dLbls>
          <c:showLegendKey val="0"/>
          <c:showVal val="0"/>
          <c:showCatName val="0"/>
          <c:showSerName val="0"/>
          <c:showPercent val="0"/>
          <c:showBubbleSize val="0"/>
          <c:showLeaderLines val="1"/>
        </c:dLbls>
        <c:firstSliceAng val="0"/>
        <c:holeSize val="50"/>
      </c:doughnutChart>
    </c:plotArea>
    <c:legend>
      <c:legendPos val="b"/>
      <c:legendEntry>
        <c:idx val="5"/>
        <c:delete val="1"/>
      </c:legendEntry>
      <c:layout>
        <c:manualLayout>
          <c:xMode val="edge"/>
          <c:yMode val="edge"/>
          <c:x val="0.20609883155468506"/>
          <c:y val="0.76785810041159752"/>
          <c:w val="0.77731146550843577"/>
          <c:h val="0.23214189958840248"/>
        </c:manualLayout>
      </c:layout>
      <c:overlay val="0"/>
      <c:txPr>
        <a:bodyPr/>
        <a:lstStyle/>
        <a:p>
          <a:pPr>
            <a:defRPr sz="1400"/>
          </a:pPr>
          <a:endParaRPr lang="cs-CZ"/>
        </a:p>
      </c:txPr>
    </c:legend>
    <c:plotVisOnly val="1"/>
    <c:dispBlanksAs val="zero"/>
    <c:showDLblsOverMax val="0"/>
  </c:chart>
  <c:txPr>
    <a:bodyPr/>
    <a:lstStyle/>
    <a:p>
      <a:pPr>
        <a:defRPr sz="900">
          <a:solidFill>
            <a:srgbClr val="666666"/>
          </a:solidFill>
          <a:latin typeface="Verdana" panose="020B0604030504040204" pitchFamily="34" charset="0"/>
          <a:ea typeface="Verdana" panose="020B0604030504040204" pitchFamily="34" charset="0"/>
          <a:cs typeface="Frutiger CE 45 Light" pitchFamily="2" charset="0"/>
        </a:defRPr>
      </a:pPr>
      <a:endParaRPr lang="cs-CZ"/>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5.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0.02549</cdr:x>
      <cdr:y>0.05019</cdr:y>
    </cdr:from>
    <cdr:to>
      <cdr:x>0.09462</cdr:x>
      <cdr:y>0.75261</cdr:y>
    </cdr:to>
    <cdr:sp macro="" textlink="">
      <cdr:nvSpPr>
        <cdr:cNvPr id="7" name="Obdélník 6">
          <a:extLst xmlns:a="http://schemas.openxmlformats.org/drawingml/2006/main">
            <a:ext uri="{FF2B5EF4-FFF2-40B4-BE49-F238E27FC236}">
              <a16:creationId xmlns:a16="http://schemas.microsoft.com/office/drawing/2014/main" id="{A86F2EC6-A8AF-D60D-1BFB-319CAF5522E0}"/>
            </a:ext>
          </a:extLst>
        </cdr:cNvPr>
        <cdr:cNvSpPr/>
      </cdr:nvSpPr>
      <cdr:spPr>
        <a:xfrm xmlns:a="http://schemas.openxmlformats.org/drawingml/2006/main">
          <a:off x="294662" y="186435"/>
          <a:ext cx="799174" cy="2609058"/>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dirty="0"/>
        </a:p>
      </cdr:txBody>
    </cdr:sp>
  </cdr:relSizeAnchor>
  <cdr:relSizeAnchor xmlns:cdr="http://schemas.openxmlformats.org/drawingml/2006/chartDrawing">
    <cdr:from>
      <cdr:x>0.16609</cdr:x>
      <cdr:y>0.07833</cdr:y>
    </cdr:from>
    <cdr:to>
      <cdr:x>0.23523</cdr:x>
      <cdr:y>0.75261</cdr:y>
    </cdr:to>
    <cdr:sp macro="" textlink="">
      <cdr:nvSpPr>
        <cdr:cNvPr id="8" name="Obdélník 7">
          <a:extLst xmlns:a="http://schemas.openxmlformats.org/drawingml/2006/main">
            <a:ext uri="{FF2B5EF4-FFF2-40B4-BE49-F238E27FC236}">
              <a16:creationId xmlns:a16="http://schemas.microsoft.com/office/drawing/2014/main" id="{B36C15C8-B704-E4B7-6F62-BE2F699D7433}"/>
            </a:ext>
          </a:extLst>
        </cdr:cNvPr>
        <cdr:cNvSpPr/>
      </cdr:nvSpPr>
      <cdr:spPr>
        <a:xfrm xmlns:a="http://schemas.openxmlformats.org/drawingml/2006/main">
          <a:off x="1920017" y="290936"/>
          <a:ext cx="799174" cy="2504557"/>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dirty="0"/>
        </a:p>
      </cdr:txBody>
    </cdr:sp>
  </cdr:relSizeAnchor>
  <cdr:relSizeAnchor xmlns:cdr="http://schemas.openxmlformats.org/drawingml/2006/chartDrawing">
    <cdr:from>
      <cdr:x>0.30609</cdr:x>
      <cdr:y>0.13694</cdr:y>
    </cdr:from>
    <cdr:to>
      <cdr:x>0.37522</cdr:x>
      <cdr:y>0.73743</cdr:y>
    </cdr:to>
    <cdr:sp macro="" textlink="">
      <cdr:nvSpPr>
        <cdr:cNvPr id="9" name="Obdélník 8">
          <a:extLst xmlns:a="http://schemas.openxmlformats.org/drawingml/2006/main">
            <a:ext uri="{FF2B5EF4-FFF2-40B4-BE49-F238E27FC236}">
              <a16:creationId xmlns:a16="http://schemas.microsoft.com/office/drawing/2014/main" id="{3AA876D2-8A69-F1E2-D4AB-F5C3B3597EBB}"/>
            </a:ext>
          </a:extLst>
        </cdr:cNvPr>
        <cdr:cNvSpPr/>
      </cdr:nvSpPr>
      <cdr:spPr>
        <a:xfrm xmlns:a="http://schemas.openxmlformats.org/drawingml/2006/main">
          <a:off x="3538360" y="508651"/>
          <a:ext cx="799174" cy="2230491"/>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dirty="0"/>
        </a:p>
      </cdr:txBody>
    </cdr:sp>
  </cdr:relSizeAnchor>
  <cdr:relSizeAnchor xmlns:cdr="http://schemas.openxmlformats.org/drawingml/2006/chartDrawing">
    <cdr:from>
      <cdr:x>0.44513</cdr:x>
      <cdr:y>0.36436</cdr:y>
    </cdr:from>
    <cdr:to>
      <cdr:x>0.51896</cdr:x>
      <cdr:y>0.73743</cdr:y>
    </cdr:to>
    <cdr:sp macro="" textlink="">
      <cdr:nvSpPr>
        <cdr:cNvPr id="10" name="Obdélník 9">
          <a:extLst xmlns:a="http://schemas.openxmlformats.org/drawingml/2006/main">
            <a:ext uri="{FF2B5EF4-FFF2-40B4-BE49-F238E27FC236}">
              <a16:creationId xmlns:a16="http://schemas.microsoft.com/office/drawing/2014/main" id="{536EDAA3-351F-E4C7-737C-C93AE0B97BD2}"/>
            </a:ext>
          </a:extLst>
        </cdr:cNvPr>
        <cdr:cNvSpPr/>
      </cdr:nvSpPr>
      <cdr:spPr>
        <a:xfrm xmlns:a="http://schemas.openxmlformats.org/drawingml/2006/main">
          <a:off x="5145639" y="1353383"/>
          <a:ext cx="853440" cy="1385759"/>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dirty="0"/>
        </a:p>
      </cdr:txBody>
    </cdr:sp>
  </cdr:relSizeAnchor>
  <cdr:relSizeAnchor xmlns:cdr="http://schemas.openxmlformats.org/drawingml/2006/chartDrawing">
    <cdr:from>
      <cdr:x>0.58465</cdr:x>
      <cdr:y>0.51843</cdr:y>
    </cdr:from>
    <cdr:to>
      <cdr:x>0.65828</cdr:x>
      <cdr:y>0.73921</cdr:y>
    </cdr:to>
    <cdr:sp macro="" textlink="">
      <cdr:nvSpPr>
        <cdr:cNvPr id="11" name="Obdélník 10">
          <a:extLst xmlns:a="http://schemas.openxmlformats.org/drawingml/2006/main">
            <a:ext uri="{FF2B5EF4-FFF2-40B4-BE49-F238E27FC236}">
              <a16:creationId xmlns:a16="http://schemas.microsoft.com/office/drawing/2014/main" id="{536EDAA3-351F-E4C7-737C-C93AE0B97BD2}"/>
            </a:ext>
          </a:extLst>
        </cdr:cNvPr>
        <cdr:cNvSpPr/>
      </cdr:nvSpPr>
      <cdr:spPr>
        <a:xfrm xmlns:a="http://schemas.openxmlformats.org/drawingml/2006/main">
          <a:off x="6758480" y="1925668"/>
          <a:ext cx="851153" cy="820086"/>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dirty="0"/>
        </a:p>
      </cdr:txBody>
    </cdr:sp>
  </cdr:relSizeAnchor>
  <cdr:relSizeAnchor xmlns:cdr="http://schemas.openxmlformats.org/drawingml/2006/chartDrawing">
    <cdr:from>
      <cdr:x>0.72721</cdr:x>
      <cdr:y>0.43937</cdr:y>
    </cdr:from>
    <cdr:to>
      <cdr:x>0.80052</cdr:x>
      <cdr:y>0.73691</cdr:y>
    </cdr:to>
    <cdr:sp macro="" textlink="">
      <cdr:nvSpPr>
        <cdr:cNvPr id="12" name="Obdélník 11">
          <a:extLst xmlns:a="http://schemas.openxmlformats.org/drawingml/2006/main">
            <a:ext uri="{FF2B5EF4-FFF2-40B4-BE49-F238E27FC236}">
              <a16:creationId xmlns:a16="http://schemas.microsoft.com/office/drawing/2014/main" id="{536EDAA3-351F-E4C7-737C-C93AE0B97BD2}"/>
            </a:ext>
          </a:extLst>
        </cdr:cNvPr>
        <cdr:cNvSpPr/>
      </cdr:nvSpPr>
      <cdr:spPr>
        <a:xfrm xmlns:a="http://schemas.openxmlformats.org/drawingml/2006/main">
          <a:off x="8406450" y="1631993"/>
          <a:ext cx="847453" cy="1105206"/>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dirty="0"/>
        </a:p>
      </cdr:txBody>
    </cdr:sp>
  </cdr:relSizeAnchor>
  <cdr:relSizeAnchor xmlns:cdr="http://schemas.openxmlformats.org/drawingml/2006/chartDrawing">
    <cdr:from>
      <cdr:x>0.86715</cdr:x>
      <cdr:y>0.46991</cdr:y>
    </cdr:from>
    <cdr:to>
      <cdr:x>0.94213</cdr:x>
      <cdr:y>0.73921</cdr:y>
    </cdr:to>
    <cdr:sp macro="" textlink="">
      <cdr:nvSpPr>
        <cdr:cNvPr id="13" name="Obdélník 12">
          <a:extLst xmlns:a="http://schemas.openxmlformats.org/drawingml/2006/main">
            <a:ext uri="{FF2B5EF4-FFF2-40B4-BE49-F238E27FC236}">
              <a16:creationId xmlns:a16="http://schemas.microsoft.com/office/drawing/2014/main" id="{B2B173C1-E493-9CC0-0394-B17F522B6BC7}"/>
            </a:ext>
          </a:extLst>
        </cdr:cNvPr>
        <cdr:cNvSpPr/>
      </cdr:nvSpPr>
      <cdr:spPr>
        <a:xfrm xmlns:a="http://schemas.openxmlformats.org/drawingml/2006/main">
          <a:off x="10024133" y="1745459"/>
          <a:ext cx="866759" cy="1000296"/>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dirty="0"/>
        </a:p>
      </cdr:txBody>
    </cdr:sp>
  </cdr:relSizeAnchor>
</c:userShapes>
</file>

<file path=ppt/drawings/drawing2.xml><?xml version="1.0" encoding="utf-8"?>
<c:userShapes xmlns:c="http://schemas.openxmlformats.org/drawingml/2006/chart">
  <cdr:relSizeAnchor xmlns:cdr="http://schemas.openxmlformats.org/drawingml/2006/chartDrawing">
    <cdr:from>
      <cdr:x>0.02033</cdr:x>
      <cdr:y>0.02398</cdr:y>
    </cdr:from>
    <cdr:to>
      <cdr:x>0.07321</cdr:x>
      <cdr:y>0.70089</cdr:y>
    </cdr:to>
    <cdr:sp macro="" textlink="">
      <cdr:nvSpPr>
        <cdr:cNvPr id="10" name="Obdélník 9">
          <a:extLst xmlns:a="http://schemas.openxmlformats.org/drawingml/2006/main">
            <a:ext uri="{FF2B5EF4-FFF2-40B4-BE49-F238E27FC236}">
              <a16:creationId xmlns:a16="http://schemas.microsoft.com/office/drawing/2014/main" id="{02EB6094-4974-24F5-1805-50F1B0C5C747}"/>
            </a:ext>
          </a:extLst>
        </cdr:cNvPr>
        <cdr:cNvSpPr/>
      </cdr:nvSpPr>
      <cdr:spPr>
        <a:xfrm xmlns:a="http://schemas.openxmlformats.org/drawingml/2006/main">
          <a:off x="234941" y="91299"/>
          <a:ext cx="611145" cy="2576823"/>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0.12917</cdr:x>
      <cdr:y>0.01747</cdr:y>
    </cdr:from>
    <cdr:to>
      <cdr:x>0.18205</cdr:x>
      <cdr:y>0.69438</cdr:y>
    </cdr:to>
    <cdr:sp macro="" textlink="">
      <cdr:nvSpPr>
        <cdr:cNvPr id="19" name="Obdélník 18">
          <a:extLst xmlns:a="http://schemas.openxmlformats.org/drawingml/2006/main">
            <a:ext uri="{FF2B5EF4-FFF2-40B4-BE49-F238E27FC236}">
              <a16:creationId xmlns:a16="http://schemas.microsoft.com/office/drawing/2014/main" id="{5D586C9A-F9AF-BD11-7E77-22C50ECA600D}"/>
            </a:ext>
          </a:extLst>
        </cdr:cNvPr>
        <cdr:cNvSpPr/>
      </cdr:nvSpPr>
      <cdr:spPr>
        <a:xfrm xmlns:a="http://schemas.openxmlformats.org/drawingml/2006/main">
          <a:off x="1492777" y="66491"/>
          <a:ext cx="611135" cy="2576824"/>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0.23715</cdr:x>
      <cdr:y>0.01747</cdr:y>
    </cdr:from>
    <cdr:to>
      <cdr:x>0.29003</cdr:x>
      <cdr:y>0.69438</cdr:y>
    </cdr:to>
    <cdr:sp macro="" textlink="">
      <cdr:nvSpPr>
        <cdr:cNvPr id="20" name="Obdélník 19">
          <a:extLst xmlns:a="http://schemas.openxmlformats.org/drawingml/2006/main">
            <a:ext uri="{FF2B5EF4-FFF2-40B4-BE49-F238E27FC236}">
              <a16:creationId xmlns:a16="http://schemas.microsoft.com/office/drawing/2014/main" id="{C8C24562-78C5-88E9-5B99-53451AF43A00}"/>
            </a:ext>
          </a:extLst>
        </cdr:cNvPr>
        <cdr:cNvSpPr/>
      </cdr:nvSpPr>
      <cdr:spPr>
        <a:xfrm xmlns:a="http://schemas.openxmlformats.org/drawingml/2006/main">
          <a:off x="2740714" y="66491"/>
          <a:ext cx="611134" cy="2576824"/>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0.34836</cdr:x>
      <cdr:y>0.02398</cdr:y>
    </cdr:from>
    <cdr:to>
      <cdr:x>0.40124</cdr:x>
      <cdr:y>0.70089</cdr:y>
    </cdr:to>
    <cdr:sp macro="" textlink="">
      <cdr:nvSpPr>
        <cdr:cNvPr id="21" name="Obdélník 20">
          <a:extLst xmlns:a="http://schemas.openxmlformats.org/drawingml/2006/main">
            <a:ext uri="{FF2B5EF4-FFF2-40B4-BE49-F238E27FC236}">
              <a16:creationId xmlns:a16="http://schemas.microsoft.com/office/drawing/2014/main" id="{C8C24562-78C5-88E9-5B99-53451AF43A00}"/>
            </a:ext>
          </a:extLst>
        </cdr:cNvPr>
        <cdr:cNvSpPr/>
      </cdr:nvSpPr>
      <cdr:spPr>
        <a:xfrm xmlns:a="http://schemas.openxmlformats.org/drawingml/2006/main">
          <a:off x="4026039" y="91299"/>
          <a:ext cx="611145" cy="2576823"/>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0.45816</cdr:x>
      <cdr:y>0.02398</cdr:y>
    </cdr:from>
    <cdr:to>
      <cdr:x>0.51104</cdr:x>
      <cdr:y>0.70089</cdr:y>
    </cdr:to>
    <cdr:sp macro="" textlink="">
      <cdr:nvSpPr>
        <cdr:cNvPr id="23" name="Obdélník 22">
          <a:extLst xmlns:a="http://schemas.openxmlformats.org/drawingml/2006/main">
            <a:ext uri="{FF2B5EF4-FFF2-40B4-BE49-F238E27FC236}">
              <a16:creationId xmlns:a16="http://schemas.microsoft.com/office/drawing/2014/main" id="{B8FBA126-0FAB-910D-C70C-281CF6B68331}"/>
            </a:ext>
          </a:extLst>
        </cdr:cNvPr>
        <cdr:cNvSpPr/>
      </cdr:nvSpPr>
      <cdr:spPr>
        <a:xfrm xmlns:a="http://schemas.openxmlformats.org/drawingml/2006/main">
          <a:off x="5294950" y="91299"/>
          <a:ext cx="611134" cy="2576824"/>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0.56876</cdr:x>
      <cdr:y>0.02398</cdr:y>
    </cdr:from>
    <cdr:to>
      <cdr:x>0.62164</cdr:x>
      <cdr:y>0.70089</cdr:y>
    </cdr:to>
    <cdr:sp macro="" textlink="">
      <cdr:nvSpPr>
        <cdr:cNvPr id="24" name="Obdélník 23">
          <a:extLst xmlns:a="http://schemas.openxmlformats.org/drawingml/2006/main">
            <a:ext uri="{FF2B5EF4-FFF2-40B4-BE49-F238E27FC236}">
              <a16:creationId xmlns:a16="http://schemas.microsoft.com/office/drawing/2014/main" id="{7E61E973-9834-7B35-323C-A1348EB640D8}"/>
            </a:ext>
          </a:extLst>
        </cdr:cNvPr>
        <cdr:cNvSpPr/>
      </cdr:nvSpPr>
      <cdr:spPr>
        <a:xfrm xmlns:a="http://schemas.openxmlformats.org/drawingml/2006/main">
          <a:off x="6573128" y="91299"/>
          <a:ext cx="611145" cy="2576823"/>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0.67573</cdr:x>
      <cdr:y>0.02256</cdr:y>
    </cdr:from>
    <cdr:to>
      <cdr:x>0.72861</cdr:x>
      <cdr:y>0.69947</cdr:y>
    </cdr:to>
    <cdr:sp macro="" textlink="">
      <cdr:nvSpPr>
        <cdr:cNvPr id="25" name="Obdélník 24">
          <a:extLst xmlns:a="http://schemas.openxmlformats.org/drawingml/2006/main">
            <a:ext uri="{FF2B5EF4-FFF2-40B4-BE49-F238E27FC236}">
              <a16:creationId xmlns:a16="http://schemas.microsoft.com/office/drawing/2014/main" id="{0602E948-4C41-57CD-9945-34F617347713}"/>
            </a:ext>
          </a:extLst>
        </cdr:cNvPr>
        <cdr:cNvSpPr/>
      </cdr:nvSpPr>
      <cdr:spPr>
        <a:xfrm xmlns:a="http://schemas.openxmlformats.org/drawingml/2006/main">
          <a:off x="7809458" y="85888"/>
          <a:ext cx="611145" cy="2576823"/>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0.78639</cdr:x>
      <cdr:y>0.02398</cdr:y>
    </cdr:from>
    <cdr:to>
      <cdr:x>0.83927</cdr:x>
      <cdr:y>0.70089</cdr:y>
    </cdr:to>
    <cdr:sp macro="" textlink="">
      <cdr:nvSpPr>
        <cdr:cNvPr id="26" name="Obdélník 25">
          <a:extLst xmlns:a="http://schemas.openxmlformats.org/drawingml/2006/main">
            <a:ext uri="{FF2B5EF4-FFF2-40B4-BE49-F238E27FC236}">
              <a16:creationId xmlns:a16="http://schemas.microsoft.com/office/drawing/2014/main" id="{5D9A2DAD-ACDC-63AC-3FEE-F3728749E6FD}"/>
            </a:ext>
          </a:extLst>
        </cdr:cNvPr>
        <cdr:cNvSpPr/>
      </cdr:nvSpPr>
      <cdr:spPr>
        <a:xfrm xmlns:a="http://schemas.openxmlformats.org/drawingml/2006/main">
          <a:off x="9088319" y="91299"/>
          <a:ext cx="611145" cy="2576823"/>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dr:relSizeAnchor xmlns:cdr="http://schemas.openxmlformats.org/drawingml/2006/chartDrawing">
    <cdr:from>
      <cdr:x>0.89383</cdr:x>
      <cdr:y>0.02398</cdr:y>
    </cdr:from>
    <cdr:to>
      <cdr:x>0.94671</cdr:x>
      <cdr:y>0.70089</cdr:y>
    </cdr:to>
    <cdr:sp macro="" textlink="">
      <cdr:nvSpPr>
        <cdr:cNvPr id="27" name="Obdélník 26">
          <a:extLst xmlns:a="http://schemas.openxmlformats.org/drawingml/2006/main">
            <a:ext uri="{FF2B5EF4-FFF2-40B4-BE49-F238E27FC236}">
              <a16:creationId xmlns:a16="http://schemas.microsoft.com/office/drawing/2014/main" id="{318F1AC4-8B26-B062-B95A-DC36537C55D8}"/>
            </a:ext>
          </a:extLst>
        </cdr:cNvPr>
        <cdr:cNvSpPr/>
      </cdr:nvSpPr>
      <cdr:spPr>
        <a:xfrm xmlns:a="http://schemas.openxmlformats.org/drawingml/2006/main">
          <a:off x="10329966" y="91299"/>
          <a:ext cx="611145" cy="2576823"/>
        </a:xfrm>
        <a:prstGeom xmlns:a="http://schemas.openxmlformats.org/drawingml/2006/main" prst="rect">
          <a:avLst/>
        </a:prstGeom>
        <a:solidFill xmlns:a="http://schemas.openxmlformats.org/drawingml/2006/main">
          <a:srgbClr val="F2F2F2">
            <a:alpha val="5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userShapes>
</file>

<file path=ppt/drawings/drawing3.xml><?xml version="1.0" encoding="utf-8"?>
<c:userShapes xmlns:c="http://schemas.openxmlformats.org/drawingml/2006/chart">
  <cdr:relSizeAnchor xmlns:cdr="http://schemas.openxmlformats.org/drawingml/2006/chartDrawing">
    <cdr:from>
      <cdr:x>0.03571</cdr:x>
      <cdr:y>0.48283</cdr:y>
    </cdr:from>
    <cdr:to>
      <cdr:x>0.2791</cdr:x>
      <cdr:y>0.48283</cdr:y>
    </cdr:to>
    <cdr:cxnSp macro="">
      <cdr:nvCxnSpPr>
        <cdr:cNvPr id="2" name="Přímá spojnice 1">
          <a:extLst xmlns:a="http://schemas.openxmlformats.org/drawingml/2006/main">
            <a:ext uri="{FF2B5EF4-FFF2-40B4-BE49-F238E27FC236}">
              <a16:creationId xmlns:a16="http://schemas.microsoft.com/office/drawing/2014/main" id="{031B7C1F-99FD-A63E-49D6-008C82E08B49}"/>
            </a:ext>
          </a:extLst>
        </cdr:cNvPr>
        <cdr:cNvCxnSpPr>
          <a:cxnSpLocks xmlns:a="http://schemas.openxmlformats.org/drawingml/2006/main"/>
        </cdr:cNvCxnSpPr>
      </cdr:nvCxnSpPr>
      <cdr:spPr>
        <a:xfrm xmlns:a="http://schemas.openxmlformats.org/drawingml/2006/main">
          <a:off x="412769" y="1879974"/>
          <a:ext cx="2813643" cy="0"/>
        </a:xfrm>
        <a:prstGeom xmlns:a="http://schemas.openxmlformats.org/drawingml/2006/main" prst="line">
          <a:avLst/>
        </a:prstGeom>
        <a:ln xmlns:a="http://schemas.openxmlformats.org/drawingml/2006/main">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0.03819</cdr:x>
      <cdr:y>0.24322</cdr:y>
    </cdr:from>
    <cdr:to>
      <cdr:x>0.28159</cdr:x>
      <cdr:y>0.24322</cdr:y>
    </cdr:to>
    <cdr:cxnSp macro="">
      <cdr:nvCxnSpPr>
        <cdr:cNvPr id="3" name="Přímá spojnice 2">
          <a:extLst xmlns:a="http://schemas.openxmlformats.org/drawingml/2006/main">
            <a:ext uri="{FF2B5EF4-FFF2-40B4-BE49-F238E27FC236}">
              <a16:creationId xmlns:a16="http://schemas.microsoft.com/office/drawing/2014/main" id="{DCCB02F7-E078-ED96-E89C-7573272C5AE0}"/>
            </a:ext>
          </a:extLst>
        </cdr:cNvPr>
        <cdr:cNvCxnSpPr>
          <a:cxnSpLocks xmlns:a="http://schemas.openxmlformats.org/drawingml/2006/main"/>
        </cdr:cNvCxnSpPr>
      </cdr:nvCxnSpPr>
      <cdr:spPr>
        <a:xfrm xmlns:a="http://schemas.openxmlformats.org/drawingml/2006/main">
          <a:off x="441446" y="946999"/>
          <a:ext cx="2813643" cy="0"/>
        </a:xfrm>
        <a:prstGeom xmlns:a="http://schemas.openxmlformats.org/drawingml/2006/main" prst="line">
          <a:avLst/>
        </a:prstGeom>
        <a:ln xmlns:a="http://schemas.openxmlformats.org/drawingml/2006/main">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0.03657</cdr:x>
      <cdr:y>0.65701</cdr:y>
    </cdr:from>
    <cdr:to>
      <cdr:x>0.27996</cdr:x>
      <cdr:y>0.65701</cdr:y>
    </cdr:to>
    <cdr:cxnSp macro="">
      <cdr:nvCxnSpPr>
        <cdr:cNvPr id="4" name="Přímá spojnice 3">
          <a:extLst xmlns:a="http://schemas.openxmlformats.org/drawingml/2006/main">
            <a:ext uri="{FF2B5EF4-FFF2-40B4-BE49-F238E27FC236}">
              <a16:creationId xmlns:a16="http://schemas.microsoft.com/office/drawing/2014/main" id="{CF1884E3-A11B-A181-F6EF-70A0C47B37C0}"/>
            </a:ext>
          </a:extLst>
        </cdr:cNvPr>
        <cdr:cNvCxnSpPr>
          <a:cxnSpLocks xmlns:a="http://schemas.openxmlformats.org/drawingml/2006/main"/>
        </cdr:cNvCxnSpPr>
      </cdr:nvCxnSpPr>
      <cdr:spPr>
        <a:xfrm xmlns:a="http://schemas.openxmlformats.org/drawingml/2006/main">
          <a:off x="422691" y="2558135"/>
          <a:ext cx="2813643" cy="0"/>
        </a:xfrm>
        <a:prstGeom xmlns:a="http://schemas.openxmlformats.org/drawingml/2006/main" prst="line">
          <a:avLst/>
        </a:prstGeom>
        <a:ln xmlns:a="http://schemas.openxmlformats.org/drawingml/2006/main">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cdr:x>
      <cdr:y>0.85772</cdr:y>
    </cdr:from>
    <cdr:to>
      <cdr:x>0.14749</cdr:x>
      <cdr:y>1</cdr:y>
    </cdr:to>
    <cdr:sp macro="" textlink="">
      <cdr:nvSpPr>
        <cdr:cNvPr id="2" name="TextBox 11">
          <a:extLst xmlns:a="http://schemas.openxmlformats.org/drawingml/2006/main">
            <a:ext uri="{FF2B5EF4-FFF2-40B4-BE49-F238E27FC236}">
              <a16:creationId xmlns:a16="http://schemas.microsoft.com/office/drawing/2014/main" id="{144CB1E4-5F1E-D9E9-A9E9-52E49A21995E}"/>
            </a:ext>
          </a:extLst>
        </cdr:cNvPr>
        <cdr:cNvSpPr txBox="1"/>
      </cdr:nvSpPr>
      <cdr:spPr>
        <a:xfrm xmlns:a="http://schemas.openxmlformats.org/drawingml/2006/main">
          <a:off x="-314636" y="3339625"/>
          <a:ext cx="1704974"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cs-CZ" sz="1000" dirty="0">
              <a:solidFill>
                <a:srgbClr val="262626"/>
              </a:solidFill>
            </a:rPr>
            <a:t>* Nízký počet respondentů. </a:t>
          </a:r>
        </a:p>
        <a:p xmlns:a="http://schemas.openxmlformats.org/drawingml/2006/main">
          <a:r>
            <a:rPr lang="cs-CZ" sz="1000" dirty="0">
              <a:solidFill>
                <a:srgbClr val="262626"/>
              </a:solidFill>
            </a:rPr>
            <a:t>Výsledky jsou indikativní.</a:t>
          </a:r>
        </a:p>
        <a:p xmlns:a="http://schemas.openxmlformats.org/drawingml/2006/main">
          <a:endParaRPr lang="cs-CZ" sz="1000" dirty="0">
            <a:solidFill>
              <a:srgbClr val="262626"/>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0.83448</cdr:x>
      <cdr:y>0.77353</cdr:y>
    </cdr:from>
    <cdr:to>
      <cdr:x>1</cdr:x>
      <cdr:y>0.84175</cdr:y>
    </cdr:to>
    <cdr:sp macro="" textlink="">
      <cdr:nvSpPr>
        <cdr:cNvPr id="15" name="TextovéPole 7">
          <a:extLst xmlns:a="http://schemas.openxmlformats.org/drawingml/2006/main">
            <a:ext uri="{FF2B5EF4-FFF2-40B4-BE49-F238E27FC236}">
              <a16:creationId xmlns:a16="http://schemas.microsoft.com/office/drawing/2014/main" id="{EACCC8A4-C69F-1225-1756-5428EA4EB4C4}"/>
            </a:ext>
          </a:extLst>
        </cdr:cNvPr>
        <cdr:cNvSpPr txBox="1"/>
      </cdr:nvSpPr>
      <cdr:spPr>
        <a:xfrm xmlns:a="http://schemas.openxmlformats.org/drawingml/2006/main">
          <a:off x="9600889" y="3140882"/>
          <a:ext cx="19043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200" dirty="0">
              <a:solidFill>
                <a:srgbClr val="000000"/>
              </a:solidFill>
            </a:rPr>
            <a:t>2. vlna (5. až 14. 12. 2022)</a:t>
          </a:r>
        </a:p>
      </cdr:txBody>
    </cdr:sp>
  </cdr:relSizeAnchor>
  <cdr:relSizeAnchor xmlns:cdr="http://schemas.openxmlformats.org/drawingml/2006/chartDrawing">
    <cdr:from>
      <cdr:x>0</cdr:x>
      <cdr:y>0</cdr:y>
    </cdr:from>
    <cdr:to>
      <cdr:x>0.0751</cdr:x>
      <cdr:y>0.21278</cdr:y>
    </cdr:to>
    <cdr:sp macro="" textlink="">
      <cdr:nvSpPr>
        <cdr:cNvPr id="10" name="Ovál 9">
          <a:extLst xmlns:a="http://schemas.openxmlformats.org/drawingml/2006/main">
            <a:ext uri="{FF2B5EF4-FFF2-40B4-BE49-F238E27FC236}">
              <a16:creationId xmlns:a16="http://schemas.microsoft.com/office/drawing/2014/main" id="{FDC4671C-0B82-3E4D-164A-23E1F7D0EE2E}"/>
            </a:ext>
          </a:extLst>
        </cdr:cNvPr>
        <cdr:cNvSpPr/>
      </cdr:nvSpPr>
      <cdr:spPr>
        <a:xfrm xmlns:a="http://schemas.openxmlformats.org/drawingml/2006/main">
          <a:off x="-314636" y="-1044968"/>
          <a:ext cx="864041" cy="863978"/>
        </a:xfrm>
        <a:prstGeom xmlns:a="http://schemas.openxmlformats.org/drawingml/2006/main" prst="ellipse">
          <a:avLst/>
        </a:prstGeom>
        <a:blipFill xmlns:a="http://schemas.openxmlformats.org/drawingml/2006/main">
          <a:blip xmlns:r="http://schemas.openxmlformats.org/officeDocument/2006/relationships" r:embed="rId1"/>
          <a:srcRect/>
          <a:stretch>
            <a:fillRect l="-6000" r="-6000"/>
          </a:stretch>
        </a:blipFill>
      </cdr:spPr>
      <cdr:style>
        <a:lnRef xmlns:a="http://schemas.openxmlformats.org/drawingml/2006/main" idx="2">
          <a:schemeClr val="lt1">
            <a:hueOff val="0"/>
            <a:satOff val="0"/>
            <a:lumOff val="0"/>
            <a:alphaOff val="0"/>
          </a:schemeClr>
        </a:lnRef>
        <a:fillRef xmlns:a="http://schemas.openxmlformats.org/drawingml/2006/main" idx="1">
          <a:scrgbClr r="0" g="0" b="0"/>
        </a:fillRef>
        <a:effectRef xmlns:a="http://schemas.openxmlformats.org/drawingml/2006/main" idx="0">
          <a:schemeClr val="accent1">
            <a:tint val="50000"/>
            <a:hueOff val="0"/>
            <a:satOff val="0"/>
            <a:lumOff val="0"/>
            <a:alphaOff val="0"/>
          </a:schemeClr>
        </a:effectRef>
        <a:fontRef xmlns:a="http://schemas.openxmlformats.org/drawingml/2006/main" idx="minor">
          <a:schemeClr val="lt1">
            <a:hueOff val="0"/>
            <a:satOff val="0"/>
            <a:lumOff val="0"/>
            <a:alphaOff val="0"/>
          </a:schemeClr>
        </a:fontRef>
      </cdr:style>
      <cdr:txBody>
        <a:bodyPr xmlns:a="http://schemas.openxmlformats.org/drawingml/2006/main"/>
        <a:lstStyle xmlns:a="http://schemas.openxmlformats.org/drawingml/2006/main"/>
        <a:p xmlns:a="http://schemas.openxmlformats.org/drawingml/2006/main">
          <a:endParaRPr lang="cs-CZ"/>
        </a:p>
      </cdr:txBody>
    </cdr:sp>
  </cdr:relSizeAnchor>
  <cdr:relSizeAnchor xmlns:cdr="http://schemas.openxmlformats.org/drawingml/2006/chartDrawing">
    <cdr:from>
      <cdr:x>0.82869</cdr:x>
      <cdr:y>0.08632</cdr:y>
    </cdr:from>
    <cdr:to>
      <cdr:x>0.99847</cdr:x>
      <cdr:y>0.15454</cdr:y>
    </cdr:to>
    <cdr:sp macro="" textlink="">
      <cdr:nvSpPr>
        <cdr:cNvPr id="13" name="TextovéPole 7">
          <a:extLst xmlns:a="http://schemas.openxmlformats.org/drawingml/2006/main">
            <a:ext uri="{FF2B5EF4-FFF2-40B4-BE49-F238E27FC236}">
              <a16:creationId xmlns:a16="http://schemas.microsoft.com/office/drawing/2014/main" id="{8C0139D4-919F-371D-AF5D-DFF84E98C75C}"/>
            </a:ext>
          </a:extLst>
        </cdr:cNvPr>
        <cdr:cNvSpPr txBox="1"/>
      </cdr:nvSpPr>
      <cdr:spPr>
        <a:xfrm xmlns:a="http://schemas.openxmlformats.org/drawingml/2006/main">
          <a:off x="9534214" y="350496"/>
          <a:ext cx="195338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200" dirty="0">
              <a:solidFill>
                <a:srgbClr val="000000"/>
              </a:solidFill>
            </a:rPr>
            <a:t>4. vlna (16. až 19. 1. 2023)</a:t>
          </a:r>
        </a:p>
      </cdr:txBody>
    </cdr:sp>
  </cdr:relSizeAnchor>
  <cdr:relSizeAnchor xmlns:cdr="http://schemas.openxmlformats.org/drawingml/2006/chartDrawing">
    <cdr:from>
      <cdr:x>0.83448</cdr:x>
      <cdr:y>0.53598</cdr:y>
    </cdr:from>
    <cdr:to>
      <cdr:x>1</cdr:x>
      <cdr:y>0.6042</cdr:y>
    </cdr:to>
    <cdr:sp macro="" textlink="">
      <cdr:nvSpPr>
        <cdr:cNvPr id="14" name="TextovéPole 7">
          <a:extLst xmlns:a="http://schemas.openxmlformats.org/drawingml/2006/main">
            <a:ext uri="{FF2B5EF4-FFF2-40B4-BE49-F238E27FC236}">
              <a16:creationId xmlns:a16="http://schemas.microsoft.com/office/drawing/2014/main" id="{EACCC8A4-C69F-1225-1756-5428EA4EB4C4}"/>
            </a:ext>
          </a:extLst>
        </cdr:cNvPr>
        <cdr:cNvSpPr txBox="1"/>
      </cdr:nvSpPr>
      <cdr:spPr>
        <a:xfrm xmlns:a="http://schemas.openxmlformats.org/drawingml/2006/main">
          <a:off x="9600888" y="2176319"/>
          <a:ext cx="19043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200" dirty="0">
              <a:solidFill>
                <a:srgbClr val="000000"/>
              </a:solidFill>
            </a:rPr>
            <a:t>3. vlna (2. až 5. 1. 2023)</a:t>
          </a:r>
        </a:p>
      </cdr:txBody>
    </cdr:sp>
  </cdr:relSizeAnchor>
  <cdr:relSizeAnchor xmlns:cdr="http://schemas.openxmlformats.org/drawingml/2006/chartDrawing">
    <cdr:from>
      <cdr:x>0.15324</cdr:x>
      <cdr:y>0.46496</cdr:y>
    </cdr:from>
    <cdr:to>
      <cdr:x>0.68464</cdr:x>
      <cdr:y>0.90851</cdr:y>
    </cdr:to>
    <cdr:sp macro="" textlink="">
      <cdr:nvSpPr>
        <cdr:cNvPr id="16" name="Obdélník 15">
          <a:extLst xmlns:a="http://schemas.openxmlformats.org/drawingml/2006/main">
            <a:ext uri="{FF2B5EF4-FFF2-40B4-BE49-F238E27FC236}">
              <a16:creationId xmlns:a16="http://schemas.microsoft.com/office/drawing/2014/main" id="{BA82C12F-027F-47B0-2305-6417FCD55BC2}"/>
            </a:ext>
          </a:extLst>
        </cdr:cNvPr>
        <cdr:cNvSpPr/>
      </cdr:nvSpPr>
      <cdr:spPr>
        <a:xfrm xmlns:a="http://schemas.openxmlformats.org/drawingml/2006/main">
          <a:off x="1763057" y="1887938"/>
          <a:ext cx="6113864" cy="1801005"/>
        </a:xfrm>
        <a:prstGeom xmlns:a="http://schemas.openxmlformats.org/drawingml/2006/main" prst="rect">
          <a:avLst/>
        </a:prstGeom>
        <a:solidFill xmlns:a="http://schemas.openxmlformats.org/drawingml/2006/main">
          <a:schemeClr val="bg1">
            <a:alpha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cs-C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887913" cy="49561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3270" y="1"/>
            <a:ext cx="2887913" cy="495612"/>
          </a:xfrm>
          <a:prstGeom prst="rect">
            <a:avLst/>
          </a:prstGeom>
        </p:spPr>
        <p:txBody>
          <a:bodyPr vert="horz" lIns="91440" tIns="45720" rIns="91440" bIns="45720" rtlCol="0"/>
          <a:lstStyle>
            <a:lvl1pPr algn="r">
              <a:defRPr sz="1200"/>
            </a:lvl1pPr>
          </a:lstStyle>
          <a:p>
            <a:fld id="{DA703BC0-CFAB-4109-8DCB-3CC873B84048}" type="datetimeFigureOut">
              <a:rPr lang="cs-CZ" smtClean="0"/>
              <a:t>13.04.2023</a:t>
            </a:fld>
            <a:endParaRPr lang="cs-CZ"/>
          </a:p>
        </p:txBody>
      </p:sp>
      <p:sp>
        <p:nvSpPr>
          <p:cNvPr id="4" name="Zástupný symbol pro zápatí 3"/>
          <p:cNvSpPr>
            <a:spLocks noGrp="1"/>
          </p:cNvSpPr>
          <p:nvPr>
            <p:ph type="ftr" sz="quarter" idx="2"/>
          </p:nvPr>
        </p:nvSpPr>
        <p:spPr>
          <a:xfrm>
            <a:off x="0" y="9427828"/>
            <a:ext cx="2887913" cy="4972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3270" y="9427828"/>
            <a:ext cx="2887913" cy="497211"/>
          </a:xfrm>
          <a:prstGeom prst="rect">
            <a:avLst/>
          </a:prstGeom>
        </p:spPr>
        <p:txBody>
          <a:bodyPr vert="horz" lIns="91440" tIns="45720" rIns="91440" bIns="45720" rtlCol="0" anchor="b"/>
          <a:lstStyle>
            <a:lvl1pPr algn="r">
              <a:defRPr sz="1200"/>
            </a:lvl1pPr>
          </a:lstStyle>
          <a:p>
            <a:fld id="{F5DC3F89-5F0A-4D4F-BD66-FCCAC2F3CC4B}" type="slidenum">
              <a:rPr lang="cs-CZ" smtClean="0"/>
              <a:t>‹#›</a:t>
            </a:fld>
            <a:endParaRPr lang="cs-CZ"/>
          </a:p>
        </p:txBody>
      </p:sp>
    </p:spTree>
    <p:extLst>
      <p:ext uri="{BB962C8B-B14F-4D97-AF65-F5344CB8AC3E}">
        <p14:creationId xmlns:p14="http://schemas.microsoft.com/office/powerpoint/2010/main" val="238082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774011" y="1"/>
            <a:ext cx="2887186" cy="496331"/>
          </a:xfrm>
          <a:prstGeom prst="rect">
            <a:avLst/>
          </a:prstGeom>
        </p:spPr>
        <p:txBody>
          <a:bodyPr vert="horz" lIns="91440" tIns="45720" rIns="91440" bIns="45720" rtlCol="0"/>
          <a:lstStyle>
            <a:lvl1pPr algn="r">
              <a:defRPr sz="1200"/>
            </a:lvl1pPr>
          </a:lstStyle>
          <a:p>
            <a:fld id="{FC0EBFCE-5B06-4D99-A4D1-20391D6CDA9D}" type="datetimeFigureOut">
              <a:rPr lang="cs-CZ" smtClean="0"/>
              <a:t>13.04.2023</a:t>
            </a:fld>
            <a:endParaRPr lang="cs-CZ" dirty="0"/>
          </a:p>
        </p:txBody>
      </p:sp>
      <p:sp>
        <p:nvSpPr>
          <p:cNvPr id="4" name="Zástupný symbol pro obrázek snímku 3"/>
          <p:cNvSpPr>
            <a:spLocks noGrp="1" noRot="1" noChangeAspect="1"/>
          </p:cNvSpPr>
          <p:nvPr>
            <p:ph type="sldImg" idx="2"/>
          </p:nvPr>
        </p:nvSpPr>
        <p:spPr>
          <a:xfrm>
            <a:off x="700088" y="744538"/>
            <a:ext cx="5262562"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66274" y="4715153"/>
            <a:ext cx="5330190" cy="4466988"/>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4"/>
            <a:ext cx="2887186" cy="496331"/>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774011" y="9428584"/>
            <a:ext cx="2887186" cy="496331"/>
          </a:xfrm>
          <a:prstGeom prst="rect">
            <a:avLst/>
          </a:prstGeom>
        </p:spPr>
        <p:txBody>
          <a:bodyPr vert="horz" lIns="91440" tIns="45720" rIns="91440" bIns="45720" rtlCol="0" anchor="b"/>
          <a:lstStyle>
            <a:lvl1pPr algn="r">
              <a:defRPr sz="1200"/>
            </a:lvl1pPr>
          </a:lstStyle>
          <a:p>
            <a:fld id="{F7C114CA-75F7-4F25-827A-54017284A9D9}" type="slidenum">
              <a:rPr lang="cs-CZ" smtClean="0"/>
              <a:t>‹#›</a:t>
            </a:fld>
            <a:endParaRPr lang="cs-CZ" dirty="0"/>
          </a:p>
        </p:txBody>
      </p:sp>
    </p:spTree>
    <p:extLst>
      <p:ext uri="{BB962C8B-B14F-4D97-AF65-F5344CB8AC3E}">
        <p14:creationId xmlns:p14="http://schemas.microsoft.com/office/powerpoint/2010/main" val="3528016712"/>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p:cNvSpPr>
            <a:spLocks noGrp="1" noRot="1" noChangeAspect="1" noTextEdit="1"/>
          </p:cNvSpPr>
          <p:nvPr>
            <p:ph type="sldImg"/>
          </p:nvPr>
        </p:nvSpPr>
        <p:spPr bwMode="auto">
          <a:xfrm>
            <a:off x="700088" y="744538"/>
            <a:ext cx="526256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12</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68353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13</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76674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14</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81050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15</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78388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16</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82029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17</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r>
              <a:rPr lang="cs-CZ" dirty="0" err="1"/>
              <a:t>Muzeme</a:t>
            </a:r>
            <a:r>
              <a:rPr lang="cs-CZ" dirty="0"/>
              <a:t> dat </a:t>
            </a:r>
            <a:r>
              <a:rPr lang="cs-CZ" dirty="0" err="1"/>
              <a:t>přiklady</a:t>
            </a:r>
            <a:r>
              <a:rPr lang="cs-CZ" dirty="0"/>
              <a:t>. Jak se ptáme my a jak se ptá </a:t>
            </a:r>
            <a:r>
              <a:rPr lang="cs-CZ" dirty="0" err="1"/>
              <a:t>Median</a:t>
            </a:r>
            <a:r>
              <a:rPr lang="cs-CZ" dirty="0"/>
              <a:t> </a:t>
            </a:r>
            <a:r>
              <a:rPr lang="cs-CZ" dirty="0" err="1"/>
              <a:t>ci</a:t>
            </a:r>
            <a:r>
              <a:rPr lang="cs-CZ" dirty="0"/>
              <a:t> Stem?</a:t>
            </a:r>
            <a:endParaRPr lang="en-US" dirty="0"/>
          </a:p>
        </p:txBody>
      </p:sp>
    </p:spTree>
    <p:extLst>
      <p:ext uri="{BB962C8B-B14F-4D97-AF65-F5344CB8AC3E}">
        <p14:creationId xmlns:p14="http://schemas.microsoft.com/office/powerpoint/2010/main" val="30189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18</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r>
              <a:rPr lang="cs-CZ" dirty="0" err="1"/>
              <a:t>Muzeme</a:t>
            </a:r>
            <a:r>
              <a:rPr lang="cs-CZ" dirty="0"/>
              <a:t> dat </a:t>
            </a:r>
            <a:r>
              <a:rPr lang="cs-CZ" dirty="0" err="1"/>
              <a:t>přiklady</a:t>
            </a:r>
            <a:r>
              <a:rPr lang="cs-CZ" dirty="0"/>
              <a:t>. Jak se ptáme my a jak se ptá </a:t>
            </a:r>
            <a:r>
              <a:rPr lang="cs-CZ" dirty="0" err="1"/>
              <a:t>Median</a:t>
            </a:r>
            <a:r>
              <a:rPr lang="cs-CZ" dirty="0"/>
              <a:t> </a:t>
            </a:r>
            <a:r>
              <a:rPr lang="cs-CZ" dirty="0" err="1"/>
              <a:t>ci</a:t>
            </a:r>
            <a:r>
              <a:rPr lang="cs-CZ" dirty="0"/>
              <a:t> Stem?</a:t>
            </a:r>
            <a:endParaRPr lang="en-US" dirty="0"/>
          </a:p>
        </p:txBody>
      </p:sp>
    </p:spTree>
    <p:extLst>
      <p:ext uri="{BB962C8B-B14F-4D97-AF65-F5344CB8AC3E}">
        <p14:creationId xmlns:p14="http://schemas.microsoft.com/office/powerpoint/2010/main" val="330019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19</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32937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20</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60433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21</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46566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411764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22</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610625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23</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82814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24</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881169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25</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004530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26</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111110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27</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16252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CA422321-97A4-488A-8F76-2076AA1D39F2}" type="slidenum">
              <a:rPr kumimoji="0" lang="fr-FR"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28</a:t>
            </a:fld>
            <a:endParaRPr kumimoji="0" lang="fr-FR"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22601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42</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296230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43</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747691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44</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8593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935843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45</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529970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47</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866255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48</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4088579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49</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817817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50</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484707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52</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487566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53</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287990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54</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879136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55</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464270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57</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56248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6</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954015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58</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814676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60</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731785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61</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41018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7</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63557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8</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45294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9</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131282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10</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65263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7"/>
          <p:cNvSpPr txBox="1">
            <a:spLocks noGrp="1" noChangeArrowheads="1"/>
          </p:cNvSpPr>
          <p:nvPr/>
        </p:nvSpPr>
        <p:spPr bwMode="auto">
          <a:xfrm>
            <a:off x="3775354" y="9430847"/>
            <a:ext cx="2885895" cy="49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59" tIns="43780" rIns="87559" bIns="43780" anchor="b"/>
          <a:lstStyle>
            <a:lvl1pPr defTabSz="949325">
              <a:defRPr>
                <a:solidFill>
                  <a:schemeClr val="tx1"/>
                </a:solidFill>
                <a:latin typeface="Arial" charset="0"/>
              </a:defRPr>
            </a:lvl1pPr>
            <a:lvl2pPr marL="773113" indent="-296863" defTabSz="949325">
              <a:defRPr>
                <a:solidFill>
                  <a:schemeClr val="tx1"/>
                </a:solidFill>
                <a:latin typeface="Arial" charset="0"/>
              </a:defRPr>
            </a:lvl2pPr>
            <a:lvl3pPr marL="1190625" indent="-238125" defTabSz="949325">
              <a:defRPr>
                <a:solidFill>
                  <a:schemeClr val="tx1"/>
                </a:solidFill>
                <a:latin typeface="Arial" charset="0"/>
              </a:defRPr>
            </a:lvl3pPr>
            <a:lvl4pPr marL="1666875" indent="-238125" defTabSz="949325">
              <a:defRPr>
                <a:solidFill>
                  <a:schemeClr val="tx1"/>
                </a:solidFill>
                <a:latin typeface="Arial" charset="0"/>
              </a:defRPr>
            </a:lvl4pPr>
            <a:lvl5pPr marL="2143125" indent="-238125" defTabSz="949325">
              <a:defRPr>
                <a:solidFill>
                  <a:schemeClr val="tx1"/>
                </a:solidFill>
                <a:latin typeface="Arial" charset="0"/>
              </a:defRPr>
            </a:lvl5pPr>
            <a:lvl6pPr marL="2600325" indent="-238125" defTabSz="949325" eaLnBrk="0" fontAlgn="base" hangingPunct="0">
              <a:spcBef>
                <a:spcPct val="0"/>
              </a:spcBef>
              <a:spcAft>
                <a:spcPct val="0"/>
              </a:spcAft>
              <a:defRPr>
                <a:solidFill>
                  <a:schemeClr val="tx1"/>
                </a:solidFill>
                <a:latin typeface="Arial" charset="0"/>
              </a:defRPr>
            </a:lvl6pPr>
            <a:lvl7pPr marL="3057525" indent="-238125" defTabSz="949325" eaLnBrk="0" fontAlgn="base" hangingPunct="0">
              <a:spcBef>
                <a:spcPct val="0"/>
              </a:spcBef>
              <a:spcAft>
                <a:spcPct val="0"/>
              </a:spcAft>
              <a:defRPr>
                <a:solidFill>
                  <a:schemeClr val="tx1"/>
                </a:solidFill>
                <a:latin typeface="Arial" charset="0"/>
              </a:defRPr>
            </a:lvl7pPr>
            <a:lvl8pPr marL="3514725" indent="-238125" defTabSz="949325" eaLnBrk="0" fontAlgn="base" hangingPunct="0">
              <a:spcBef>
                <a:spcPct val="0"/>
              </a:spcBef>
              <a:spcAft>
                <a:spcPct val="0"/>
              </a:spcAft>
              <a:defRPr>
                <a:solidFill>
                  <a:schemeClr val="tx1"/>
                </a:solidFill>
                <a:latin typeface="Arial" charset="0"/>
              </a:defRPr>
            </a:lvl8pPr>
            <a:lvl9pPr marL="3971925" indent="-238125" defTabSz="949325" eaLnBrk="0" fontAlgn="base" hangingPunct="0">
              <a:spcBef>
                <a:spcPct val="0"/>
              </a:spcBef>
              <a:spcAft>
                <a:spcPct val="0"/>
              </a:spcAft>
              <a:defRPr>
                <a:solidFill>
                  <a:schemeClr val="tx1"/>
                </a:solidFill>
                <a:latin typeface="Arial" charset="0"/>
              </a:defRPr>
            </a:lvl9pPr>
          </a:lstStyle>
          <a:p>
            <a:pPr algn="r" eaLnBrk="1" hangingPunct="1"/>
            <a:fld id="{CA422321-97A4-488A-8F76-2076AA1D39F2}" type="slidenum">
              <a:rPr lang="fr-FR" sz="1100"/>
              <a:pPr algn="r" eaLnBrk="1" hangingPunct="1"/>
              <a:t>11</a:t>
            </a:fld>
            <a:endParaRPr lang="fr-FR" sz="1100"/>
          </a:p>
        </p:txBody>
      </p:sp>
      <p:sp>
        <p:nvSpPr>
          <p:cNvPr id="1049603" name="Rectangle 2"/>
          <p:cNvSpPr>
            <a:spLocks noGrp="1" noRot="1" noChangeAspect="1" noChangeArrowheads="1" noTextEdit="1"/>
          </p:cNvSpPr>
          <p:nvPr>
            <p:ph type="sldImg"/>
          </p:nvPr>
        </p:nvSpPr>
        <p:spPr>
          <a:xfrm>
            <a:off x="700088" y="744538"/>
            <a:ext cx="5262562" cy="3722687"/>
          </a:xfrm>
          <a:ln/>
        </p:spPr>
      </p:sp>
      <p:sp>
        <p:nvSpPr>
          <p:cNvPr id="1049604"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227379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802005" y="2348893"/>
            <a:ext cx="9089390" cy="1620771"/>
          </a:xfrm>
        </p:spPr>
        <p:txBody>
          <a:bodyPr/>
          <a:lstStyle/>
          <a:p>
            <a:r>
              <a:rPr lang="cs-CZ"/>
              <a:t>Kliknutím lze upravit styl.</a:t>
            </a:r>
          </a:p>
        </p:txBody>
      </p:sp>
      <p:sp>
        <p:nvSpPr>
          <p:cNvPr id="3" name="Podnadpis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5964590D-4BBC-425D-AC55-C4552767DFB8}" type="datetime1">
              <a:rPr lang="cs-CZ" smtClean="0"/>
              <a:t>13.04.2023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403061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B0E6D17-45C1-4177-BC72-D9241D7FC125}" type="datetime1">
              <a:rPr lang="cs-CZ" smtClean="0"/>
              <a:t>13.04.2023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252221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5" y="302802"/>
            <a:ext cx="2406015" cy="645157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34670" y="302802"/>
            <a:ext cx="7039822" cy="645157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8380CE4-4C30-413C-A14C-E19195A9F128}" type="datetime1">
              <a:rPr lang="cs-CZ" smtClean="0"/>
              <a:t>13.04.2023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371634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479891D-9800-CB47-B359-B2C8092B8F37}"/>
              </a:ext>
            </a:extLst>
          </p:cNvPr>
          <p:cNvSpPr>
            <a:spLocks noGrp="1"/>
          </p:cNvSpPr>
          <p:nvPr>
            <p:ph idx="1"/>
          </p:nvPr>
        </p:nvSpPr>
        <p:spPr>
          <a:xfrm>
            <a:off x="735171" y="1755714"/>
            <a:ext cx="9223056" cy="4797552"/>
          </a:xfrm>
        </p:spPr>
        <p:txBody>
          <a:bodyPr>
            <a:normAutofit/>
          </a:bodyPr>
          <a:lstStyle>
            <a:lvl1pPr marL="300758" indent="-300758">
              <a:buFontTx/>
              <a:buBlip>
                <a:blip r:embed="rId3"/>
              </a:buBlip>
              <a:defRPr sz="1930" baseline="0">
                <a:latin typeface="Lato" panose="020F0502020204030203" pitchFamily="34" charset="0"/>
              </a:defRPr>
            </a:lvl1pPr>
            <a:lvl2pPr marL="401010" indent="0">
              <a:buFontTx/>
              <a:buNone/>
              <a:defRPr sz="1754" baseline="0"/>
            </a:lvl2pPr>
            <a:lvl3pPr marL="802020" indent="0">
              <a:buFontTx/>
              <a:buNone/>
              <a:defRPr sz="1754" baseline="0"/>
            </a:lvl3pPr>
            <a:lvl4pPr marL="1203030" indent="0">
              <a:buFontTx/>
              <a:buNone/>
              <a:defRPr sz="1754" baseline="0"/>
            </a:lvl4pPr>
            <a:lvl5pPr marL="1604040" indent="0">
              <a:buFontTx/>
              <a:buNone/>
              <a:defRPr sz="1754" baseline="0"/>
            </a:lvl5pPr>
          </a:lstStyle>
          <a:p>
            <a:pPr lvl="0"/>
            <a:r>
              <a:rPr lang="cs-CZ"/>
              <a:t>Po kliknutí můžete upravovat styly textu v předloze.</a:t>
            </a:r>
            <a:endParaRPr lang="en-US"/>
          </a:p>
        </p:txBody>
      </p:sp>
      <p:sp>
        <p:nvSpPr>
          <p:cNvPr id="5" name="Title 1">
            <a:extLst>
              <a:ext uri="{FF2B5EF4-FFF2-40B4-BE49-F238E27FC236}">
                <a16:creationId xmlns:a16="http://schemas.microsoft.com/office/drawing/2014/main" id="{21792D0A-C145-7B4C-8B41-058DF9D9FDC8}"/>
              </a:ext>
            </a:extLst>
          </p:cNvPr>
          <p:cNvSpPr>
            <a:spLocks noGrp="1"/>
          </p:cNvSpPr>
          <p:nvPr>
            <p:ph type="ctrTitle"/>
          </p:nvPr>
        </p:nvSpPr>
        <p:spPr>
          <a:xfrm>
            <a:off x="735171" y="433643"/>
            <a:ext cx="9223057" cy="697136"/>
          </a:xfrm>
        </p:spPr>
        <p:txBody>
          <a:bodyPr anchor="b"/>
          <a:lstStyle>
            <a:lvl1pPr algn="ctr">
              <a:defRPr sz="3070" baseline="0">
                <a:latin typeface="Poppins" pitchFamily="2" charset="0"/>
              </a:defRPr>
            </a:lvl1pPr>
          </a:lstStyle>
          <a:p>
            <a:r>
              <a:rPr lang="cs-CZ"/>
              <a:t>Kliknutím lze upravit styl.</a:t>
            </a:r>
            <a:endParaRPr lang="en-US"/>
          </a:p>
        </p:txBody>
      </p:sp>
    </p:spTree>
    <p:extLst>
      <p:ext uri="{BB962C8B-B14F-4D97-AF65-F5344CB8AC3E}">
        <p14:creationId xmlns:p14="http://schemas.microsoft.com/office/powerpoint/2010/main" val="156037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AA5A6BF-6FEC-4975-953D-AF7D70C35775}" type="datetime1">
              <a:rPr lang="cs-CZ" smtClean="0"/>
              <a:t>13.04.2023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269283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2"/>
            <a:ext cx="9089390" cy="1501751"/>
          </a:xfrm>
        </p:spPr>
        <p:txBody>
          <a:bodyPr anchor="t"/>
          <a:lstStyle>
            <a:lvl1pPr algn="l">
              <a:defRPr sz="4600" b="1" cap="all"/>
            </a:lvl1pPr>
          </a:lstStyle>
          <a:p>
            <a:r>
              <a:rPr lang="cs-CZ"/>
              <a:t>Kliknutím lze upravit styl.</a:t>
            </a:r>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6ECAB9D-D115-451A-ADE7-B8F409DAF4B4}" type="datetime1">
              <a:rPr lang="cs-CZ" smtClean="0"/>
              <a:t>13.04.2023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279126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F3CCA80-D4D6-425F-89D8-93B2BA175688}" type="datetime1">
              <a:rPr lang="cs-CZ" smtClean="0"/>
              <a:t>13.04.2023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98864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E4BD5B6-D80E-4767-8742-4AD397AD8A02}" type="datetime1">
              <a:rPr lang="cs-CZ" smtClean="0"/>
              <a:t>13.04.2023</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197056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25D06AC-BB80-4616-9086-76DA067792FD}" type="datetime1">
              <a:rPr lang="cs-CZ" smtClean="0"/>
              <a:t>13.04.2023</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155202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C284315-6222-46D2-B8FB-CAAEC38F17F6}" type="datetime1">
              <a:rPr lang="cs-CZ" smtClean="0"/>
              <a:t>13.04.2023</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273392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1" y="301050"/>
            <a:ext cx="3518055" cy="1281214"/>
          </a:xfrm>
        </p:spPr>
        <p:txBody>
          <a:bodyPr anchor="b"/>
          <a:lstStyle>
            <a:lvl1pPr algn="l">
              <a:defRPr sz="2300" b="1"/>
            </a:lvl1pPr>
          </a:lstStyle>
          <a:p>
            <a:r>
              <a:rPr lang="cs-CZ"/>
              <a:t>Kliknutím lze upravit styl.</a:t>
            </a:r>
          </a:p>
        </p:txBody>
      </p:sp>
      <p:sp>
        <p:nvSpPr>
          <p:cNvPr id="3" name="Zástupný symbol pro obsah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D01A689-E0D5-4458-86AD-F02BC868EDDF}" type="datetime1">
              <a:rPr lang="cs-CZ" smtClean="0"/>
              <a:t>13.04.2023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379618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300" b="1"/>
            </a:lvl1pPr>
          </a:lstStyle>
          <a:p>
            <a:r>
              <a:rPr lang="cs-CZ"/>
              <a:t>Kliknutím lze upravit styl.</a:t>
            </a:r>
          </a:p>
        </p:txBody>
      </p:sp>
      <p:sp>
        <p:nvSpPr>
          <p:cNvPr id="3" name="Zástupný symbol pro obrázek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cs-CZ" dirty="0"/>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3AA4D63-A117-4F52-B06D-216F0C0B8A1F}" type="datetime1">
              <a:rPr lang="cs-CZ" smtClean="0"/>
              <a:t>13.04.2023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54EC008C-FFD2-4177-8978-C579969B1230}" type="slidenum">
              <a:rPr lang="cs-CZ" smtClean="0"/>
              <a:t>‹#›</a:t>
            </a:fld>
            <a:endParaRPr lang="cs-CZ" dirty="0"/>
          </a:p>
        </p:txBody>
      </p:sp>
    </p:spTree>
    <p:extLst>
      <p:ext uri="{BB962C8B-B14F-4D97-AF65-F5344CB8AC3E}">
        <p14:creationId xmlns:p14="http://schemas.microsoft.com/office/powerpoint/2010/main" val="210748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cs-CZ"/>
              <a:t>Kliknutím lze upravit styl.</a:t>
            </a:r>
          </a:p>
        </p:txBody>
      </p:sp>
      <p:sp>
        <p:nvSpPr>
          <p:cNvPr id="3" name="Zástupný symbol pro text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7BD6CC4B-8498-4664-8220-F653247EEFE3}" type="datetime1">
              <a:rPr lang="cs-CZ" smtClean="0"/>
              <a:t>13.04.2023</a:t>
            </a:fld>
            <a:endParaRPr lang="cs-CZ" dirty="0"/>
          </a:p>
        </p:txBody>
      </p:sp>
      <p:sp>
        <p:nvSpPr>
          <p:cNvPr id="5" name="Zástupný symbol pro zápatí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cs-CZ" dirty="0"/>
          </a:p>
        </p:txBody>
      </p:sp>
      <p:sp>
        <p:nvSpPr>
          <p:cNvPr id="6" name="Zástupný symbol pro číslo snímku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54EC008C-FFD2-4177-8978-C579969B1230}" type="slidenum">
              <a:rPr lang="cs-CZ" smtClean="0"/>
              <a:t>‹#›</a:t>
            </a:fld>
            <a:endParaRPr lang="cs-CZ" dirty="0"/>
          </a:p>
        </p:txBody>
      </p:sp>
    </p:spTree>
    <p:extLst>
      <p:ext uri="{BB962C8B-B14F-4D97-AF65-F5344CB8AC3E}">
        <p14:creationId xmlns:p14="http://schemas.microsoft.com/office/powerpoint/2010/main" val="3087605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cs-CZ"/>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simar.cz/standardy/kvalitativni-standardy-icc/esomar/" TargetMode="External"/><Relationship Id="rId4" Type="http://schemas.openxmlformats.org/officeDocument/2006/relationships/hyperlink" Target="https://simar.cz/verejne-mineni/pasport-vyzkumu-verejneho-mineni-pravidla-01.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simar.cz/standardy/kvalitativni-standardy/reseni-podnetu.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imar.cz/verejne-mineni/pasport-vyzkumu-verejneho-mineni-pravidla-01.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simar.cz/verejne-mineni/pasport-vyzkumu-verejneho-mineni-pravidla-01.html" TargetMode="External"/><Relationship Id="rId4" Type="http://schemas.openxmlformats.org/officeDocument/2006/relationships/hyperlink" Target="https://simar.cz/verejne-mineni/otazky-a-odpovedi-o-vyzkumech-verejneho-mineni.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simar.cz/verejne-mineni/pasport-vyzkumu-verejneho-mineni-pravidla-01.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simar.cz/verejne-mineni/pasport-vyzkumu-verejneho-mineni-pravidla-01.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simar.cz/verejne-mineni/pasport-vyzkumu-verejneho-mineni-pravidla-01.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simar.cz/verejne-mineni/pasport-vyzkumu-verejneho-mineni-pravidla-01.html" TargetMode="External"/><Relationship Id="rId4" Type="http://schemas.openxmlformats.org/officeDocument/2006/relationships/hyperlink" Target="https://simar.cz/standardy/kvalitativni-standardy/reseni-podnetu.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simar.cz/verejne-mineni/pasport-vyzkumu-verejneho-mineni-pravidla-01.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provyzkum.cz/jak-se-zkouma/online.html" TargetMode="External"/><Relationship Id="rId5" Type="http://schemas.openxmlformats.org/officeDocument/2006/relationships/hyperlink" Target="https://provyzkum.cz/jak-se-zkouma/telefonicky-vyzkum.html" TargetMode="External"/><Relationship Id="rId4" Type="http://schemas.openxmlformats.org/officeDocument/2006/relationships/hyperlink" Target="https://provyzkum.cz/jak-se-zkouma/osobni-dotazovani.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simar.cz/verejne-mineni/pasport-vyzkumu-verejneho-mineni-pravidla-01.html" TargetMode="External"/><Relationship Id="rId4" Type="http://schemas.openxmlformats.org/officeDocument/2006/relationships/hyperlink" Target="https://zpravy.aktualne.cz/domaci/phoenix-research-predpovida-uspech-trikolore-patri-prodejci/r~7b72a3c8952e11eaa7deac1f6b220ee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simar.cz/verejne-mineni/pasport-vyzkumu-verejneho-mineni-pravidla-01.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simar.cz/standard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nesstar.soc.cas.cz/webvie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google.com/search?q=p%C5%99edvolebn%C3%AD+pr%C5%AFzkumy+p%C5%99edpov%C3%ADdaj%C3%AD&amp;ei=p1CGY6m_KISRxc8Po6WY4AM&amp;ved=0ahUKEwjprsnhg9T7AhWESPEDHaMSBjwQ4dUDCA8&amp;uact=5&amp;oq=p%C5%99edvolebn%C3%AD+pr%C5%AFzkumy+p%C5%99edpov%C3%ADdaj%C3%AD&amp;gs_lcp=Cgxnd3Mtd2l6LXNlcnAQAzIFCAAQogQyBQgAEKIEMgcIABAeEKIEMgcIABAeEKIESgQIQRgBSgQIRhgAUNFiWKl3YON6aAJwAHgAgAGOAYgBkgKSAQMyLjGYAQCgAQHAAQE&amp;sclient=gws-wiz-serp"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novinky.cz/clanek/volby-prezidenta-pruzkum-volebni-prefererence-2023-40414214" TargetMode="External"/><Relationship Id="rId2" Type="http://schemas.openxmlformats.org/officeDocument/2006/relationships/hyperlink" Target="https://www.irozhlas.cz/zpravy-domov/prezidentske-volby-volebni-model-ct_2211272050_gen"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seznamzpravy.cz/clanek/volby-prezidentske-jen-tretina-cechu-chce-prozapadniho-prezidenta-221508#dop_ab_variant=0&amp;dop_source_zone_name=zpravy.sznhp.box&amp;source=hp&amp;seq_no=2&amp;utm_campaign=&amp;utm_medium=z-boxiku&amp;utm_source=www.seznam.cz" TargetMode="External"/><Relationship Id="rId2" Type="http://schemas.openxmlformats.org/officeDocument/2006/relationships/hyperlink" Target="https://vyzkumnik.seznam.cz/"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cnn.iprima.cz/prezidentske-volby-2023-preference-pruzkumy-109527" TargetMode="External"/><Relationship Id="rId2" Type="http://schemas.openxmlformats.org/officeDocument/2006/relationships/hyperlink" Target="https://echo24.cz/a/SN4SE/zpravy-domaci-prezidentske-volby-2023-volebni-pruzkum-kandidati-median-ipsos-kantar"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cs.wikipedia.org/wiki/P%C5%99edvolebn%C3%AD_pr%C5%AFzkumy_k_volb%C4%9B_prezidenta_%C4%8Cesk%C3%A9_republiky_2023" TargetMode="External"/><Relationship Id="rId2" Type="http://schemas.openxmlformats.org/officeDocument/2006/relationships/hyperlink" Target="https://www.idnes.cz/volby/prezidentske/2023?t=prehl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simar.cz/verejne-mineni/pasport-vyzkumu-verejneho-mineni-pravidla-01.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nesstar.soc.cas.cz/webview/-" TargetMode="External"/><Relationship Id="rId2" Type="http://schemas.openxmlformats.org/officeDocument/2006/relationships/hyperlink" Target="https://archiv.soc.cas.cz/cz/"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median.eu/cs/" TargetMode="External"/><Relationship Id="rId2" Type="http://schemas.openxmlformats.org/officeDocument/2006/relationships/hyperlink" Target="https://www.stem.cz/" TargetMode="External"/><Relationship Id="rId1" Type="http://schemas.openxmlformats.org/officeDocument/2006/relationships/slideLayout" Target="../slideLayouts/slideLayout2.xml"/><Relationship Id="rId4" Type="http://schemas.openxmlformats.org/officeDocument/2006/relationships/hyperlink" Target="https://ct24.ceskatelevize.cz/tema/206312-trendy-cesk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imar.cz/verejne-mineni/pasport-vyzkumu-verejneho-mineni-pravidla-01.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simar.cz/verejne-mineni/pasport-vyzkumu-verejneho-mineni-pravidla-0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DFB01840-2025-5724-78BC-6B0A261B55CF}"/>
              </a:ext>
            </a:extLst>
          </p:cNvPr>
          <p:cNvSpPr txBox="1"/>
          <p:nvPr/>
        </p:nvSpPr>
        <p:spPr>
          <a:xfrm>
            <a:off x="882204" y="2628503"/>
            <a:ext cx="8064896" cy="2123658"/>
          </a:xfrm>
          <a:prstGeom prst="rect">
            <a:avLst/>
          </a:prstGeom>
          <a:noFill/>
        </p:spPr>
        <p:txBody>
          <a:bodyPr wrap="square" rtlCol="0">
            <a:spAutoFit/>
          </a:bodyPr>
          <a:lstStyle/>
          <a:p>
            <a:r>
              <a:rPr lang="cs-CZ" sz="6600" b="1" dirty="0"/>
              <a:t>Předvolební výzkumy a jejich interpretace</a:t>
            </a:r>
          </a:p>
        </p:txBody>
      </p:sp>
      <p:sp>
        <p:nvSpPr>
          <p:cNvPr id="2" name="TextovéPole 1">
            <a:extLst>
              <a:ext uri="{FF2B5EF4-FFF2-40B4-BE49-F238E27FC236}">
                <a16:creationId xmlns:a16="http://schemas.microsoft.com/office/drawing/2014/main" id="{B0307893-0D10-BA24-2767-67DC61136446}"/>
              </a:ext>
            </a:extLst>
          </p:cNvPr>
          <p:cNvSpPr txBox="1"/>
          <p:nvPr/>
        </p:nvSpPr>
        <p:spPr>
          <a:xfrm>
            <a:off x="6714852" y="6516935"/>
            <a:ext cx="4176464" cy="288032"/>
          </a:xfrm>
          <a:prstGeom prst="rect">
            <a:avLst/>
          </a:prstGeom>
          <a:noFill/>
        </p:spPr>
        <p:txBody>
          <a:bodyPr wrap="square" rtlCol="0">
            <a:spAutoFit/>
          </a:bodyPr>
          <a:lstStyle/>
          <a:p>
            <a:r>
              <a:rPr lang="cs-CZ" sz="1200" b="1" dirty="0"/>
              <a:t>Mgr. Renata Týmová</a:t>
            </a:r>
          </a:p>
        </p:txBody>
      </p:sp>
    </p:spTree>
    <p:extLst>
      <p:ext uri="{BB962C8B-B14F-4D97-AF65-F5344CB8AC3E}">
        <p14:creationId xmlns:p14="http://schemas.microsoft.com/office/powerpoint/2010/main" val="8449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cs-CZ" dirty="0"/>
              <a:t>Pravidla publikování výzkumu veřejného mínění</a:t>
            </a:r>
          </a:p>
          <a:p>
            <a:endParaRPr lang="cs-CZ" dirty="0"/>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20331" y="972319"/>
            <a:ext cx="9413116" cy="6540252"/>
          </a:xfrm>
          <a:prstGeom prst="rect">
            <a:avLst/>
          </a:prstGeom>
          <a:noFill/>
        </p:spPr>
        <p:txBody>
          <a:bodyPr wrap="square" rtlCol="0">
            <a:spAutoFit/>
          </a:bodyPr>
          <a:lstStyle/>
          <a:p>
            <a:r>
              <a:rPr lang="cs-CZ" sz="2400" b="1" i="0" u="sng" dirty="0">
                <a:solidFill>
                  <a:srgbClr val="33363B"/>
                </a:solidFill>
                <a:effectLst/>
                <a:latin typeface="Verdana" panose="020B0604030504040204" pitchFamily="34" charset="0"/>
                <a:ea typeface="Verdana" panose="020B0604030504040204" pitchFamily="34" charset="0"/>
              </a:rPr>
              <a:t>Test důvěryhodnosti výzkumu</a:t>
            </a:r>
          </a:p>
          <a:p>
            <a:endParaRPr lang="cs-CZ" sz="2400" dirty="0">
              <a:solidFill>
                <a:srgbClr val="33363B"/>
              </a:solidFill>
              <a:latin typeface="Verdana" panose="020B0604030504040204" pitchFamily="34" charset="0"/>
              <a:ea typeface="Verdana" panose="020B0604030504040204" pitchFamily="34" charset="0"/>
            </a:endParaRPr>
          </a:p>
          <a:p>
            <a:r>
              <a:rPr lang="cs-CZ" sz="2000" b="1" i="0" dirty="0">
                <a:solidFill>
                  <a:srgbClr val="33363B"/>
                </a:solidFill>
                <a:effectLst/>
                <a:latin typeface="Libre Baskerville" panose="02000000000000000000" pitchFamily="2" charset="0"/>
              </a:rPr>
              <a:t>1. Jak se pozná důvěryhodný zdroj ve zkratce?</a:t>
            </a:r>
          </a:p>
          <a:p>
            <a:endParaRPr lang="cs-CZ" sz="2000" b="1" i="0" dirty="0">
              <a:solidFill>
                <a:srgbClr val="33363B"/>
              </a:solidFill>
              <a:effectLst/>
              <a:latin typeface="Libre Baskerville" panose="02000000000000000000" pitchFamily="2" charset="0"/>
            </a:endParaRPr>
          </a:p>
          <a:p>
            <a:pPr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Zadavatel a účel výzkumu je transparentní </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Uveřejňuje informaci o realizaci výzkumu - </a:t>
            </a:r>
            <a:r>
              <a:rPr lang="cs-CZ" sz="1600" b="1" i="0" u="sng" dirty="0">
                <a:solidFill>
                  <a:srgbClr val="368CBF"/>
                </a:solidFill>
                <a:effectLst/>
                <a:latin typeface="Verdana" panose="020B0604030504040204" pitchFamily="34" charset="0"/>
                <a:ea typeface="Verdana" panose="020B0604030504040204" pitchFamily="34" charset="0"/>
                <a:hlinkClick r:id="rId4"/>
              </a:rPr>
              <a:t>pasport výzkumu</a:t>
            </a:r>
            <a:r>
              <a:rPr lang="cs-CZ" sz="1600" b="0" i="0" dirty="0">
                <a:solidFill>
                  <a:srgbClr val="33363B"/>
                </a:solidFill>
                <a:effectLst/>
                <a:latin typeface="Verdana" panose="020B0604030504040204" pitchFamily="34" charset="0"/>
                <a:ea typeface="Verdana" panose="020B0604030504040204" pitchFamily="34" charset="0"/>
              </a:rPr>
              <a:t>, pasport a výzkumná zpráva jsou veřejně dostupné a obsahují maximum údajů</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Autor výzkumu používá prověřené metody založené na vědeckém základě a je ochotný o své metodice diskutovat</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Reprezentant agentury je snadno k dosažení a otevřen k debatě o své metodice</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Realizátor skutečně naplňuje podmínky </a:t>
            </a:r>
            <a:r>
              <a:rPr lang="cs-CZ" sz="1600" b="1" i="0" u="sng" dirty="0">
                <a:solidFill>
                  <a:srgbClr val="368CBF"/>
                </a:solidFill>
                <a:effectLst/>
                <a:latin typeface="Verdana" panose="020B0604030504040204" pitchFamily="34" charset="0"/>
                <a:ea typeface="Verdana" panose="020B0604030504040204" pitchFamily="34" charset="0"/>
                <a:hlinkClick r:id="rId5"/>
              </a:rPr>
              <a:t>ICC/ESOMAR Kodexu</a:t>
            </a:r>
            <a:endParaRPr lang="cs-CZ" sz="1600" b="1" i="0" u="sng" dirty="0">
              <a:solidFill>
                <a:srgbClr val="368CBF"/>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endParaRPr lang="cs-CZ" sz="1600" b="0" i="0" dirty="0">
              <a:solidFill>
                <a:srgbClr val="33363B"/>
              </a:solidFill>
              <a:effectLst/>
              <a:latin typeface="Verdana" panose="020B0604030504040204" pitchFamily="34" charset="0"/>
              <a:ea typeface="Verdana" panose="020B0604030504040204" pitchFamily="34" charset="0"/>
            </a:endParaRPr>
          </a:p>
          <a:p>
            <a:pPr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Kvalita sběru dat je kontrolována a to i nezávisle</a:t>
            </a:r>
          </a:p>
          <a:p>
            <a:endParaRPr lang="cs-CZ" sz="2400" b="0" i="0" dirty="0">
              <a:solidFill>
                <a:srgbClr val="33363B"/>
              </a:solidFill>
              <a:effectLst/>
              <a:latin typeface="Verdana" panose="020B0604030504040204" pitchFamily="34" charset="0"/>
              <a:ea typeface="Verdana" panose="020B0604030504040204" pitchFamily="34" charset="0"/>
            </a:endParaRPr>
          </a:p>
          <a:p>
            <a:pPr algn="l"/>
            <a:endParaRPr lang="cs-CZ" sz="1800" b="1" dirty="0">
              <a:solidFill>
                <a:srgbClr val="33363B"/>
              </a:solidFill>
              <a:latin typeface="Verdana" panose="020B0604030504040204" pitchFamily="34" charset="0"/>
              <a:ea typeface="Verdana" panose="020B0604030504040204" pitchFamily="34" charset="0"/>
            </a:endParaRPr>
          </a:p>
          <a:p>
            <a:pPr algn="l"/>
            <a:endParaRPr lang="cs-CZ" sz="1800" b="1" i="0" dirty="0">
              <a:solidFill>
                <a:srgbClr val="33363B"/>
              </a:solidFill>
              <a:effectLst/>
              <a:latin typeface="Verdana" panose="020B0604030504040204" pitchFamily="34" charset="0"/>
              <a:ea typeface="Verdana" panose="020B0604030504040204" pitchFamily="34" charset="0"/>
            </a:endParaRPr>
          </a:p>
          <a:p>
            <a:endParaRPr lang="cs-CZ" b="1" u="sng" dirty="0">
              <a:solidFill>
                <a:srgbClr val="33363B"/>
              </a:solidFill>
              <a:latin typeface="Verdana" panose="020B0604030504040204" pitchFamily="34" charset="0"/>
              <a:ea typeface="Verdana" panose="020B0604030504040204" pitchFamily="34" charset="0"/>
              <a:hlinkClick r:id="rId4"/>
            </a:endParaRPr>
          </a:p>
          <a:p>
            <a:pPr lvl="3"/>
            <a:endParaRPr lang="cs-CZ" b="0" i="0" dirty="0">
              <a:solidFill>
                <a:srgbClr val="33363B"/>
              </a:solidFill>
              <a:effectLst/>
              <a:latin typeface="Libre Baskerville" panose="02000000000000000000" pitchFamily="2" charset="0"/>
            </a:endParaRPr>
          </a:p>
          <a:p>
            <a:pPr marL="864428" lvl="1" indent="-342900">
              <a:buFont typeface="Arial" panose="020B0604020202020204" pitchFamily="34" charset="0"/>
              <a:buChar char="•"/>
            </a:pPr>
            <a:endParaRPr lang="cs-CZ" dirty="0"/>
          </a:p>
        </p:txBody>
      </p:sp>
    </p:spTree>
    <p:extLst>
      <p:ext uri="{BB962C8B-B14F-4D97-AF65-F5344CB8AC3E}">
        <p14:creationId xmlns:p14="http://schemas.microsoft.com/office/powerpoint/2010/main" val="68000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cs-CZ" dirty="0"/>
              <a:t>Pravidla publikování výzkumu veřejného mínění</a:t>
            </a:r>
          </a:p>
          <a:p>
            <a:endParaRPr lang="cs-CZ" dirty="0"/>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20331" y="972319"/>
            <a:ext cx="9413116" cy="5878532"/>
          </a:xfrm>
          <a:prstGeom prst="rect">
            <a:avLst/>
          </a:prstGeom>
          <a:noFill/>
        </p:spPr>
        <p:txBody>
          <a:bodyPr wrap="square" rtlCol="0">
            <a:spAutoFit/>
          </a:bodyPr>
          <a:lstStyle/>
          <a:p>
            <a:r>
              <a:rPr lang="cs-CZ" sz="2400" b="1" i="0" u="sng" dirty="0">
                <a:solidFill>
                  <a:srgbClr val="33363B"/>
                </a:solidFill>
                <a:effectLst/>
                <a:latin typeface="Verdana" panose="020B0604030504040204" pitchFamily="34" charset="0"/>
                <a:ea typeface="Verdana" panose="020B0604030504040204" pitchFamily="34" charset="0"/>
              </a:rPr>
              <a:t>Test důvěryhodnosti výzkumu</a:t>
            </a:r>
          </a:p>
          <a:p>
            <a:endParaRPr lang="cs-CZ" sz="2400" dirty="0">
              <a:solidFill>
                <a:srgbClr val="33363B"/>
              </a:solidFill>
              <a:latin typeface="Verdana" panose="020B0604030504040204" pitchFamily="34" charset="0"/>
              <a:ea typeface="Verdana" panose="020B0604030504040204" pitchFamily="34" charset="0"/>
            </a:endParaRPr>
          </a:p>
          <a:p>
            <a:r>
              <a:rPr lang="cs-CZ" sz="1600" b="1" dirty="0">
                <a:solidFill>
                  <a:srgbClr val="33363B"/>
                </a:solidFill>
                <a:latin typeface="Verdana" panose="020B0604030504040204" pitchFamily="34" charset="0"/>
                <a:ea typeface="Verdana" panose="020B0604030504040204" pitchFamily="34" charset="0"/>
              </a:rPr>
              <a:t>2</a:t>
            </a:r>
            <a:r>
              <a:rPr lang="cs-CZ" sz="1600" b="1" i="0" dirty="0">
                <a:solidFill>
                  <a:srgbClr val="33363B"/>
                </a:solidFill>
                <a:effectLst/>
                <a:latin typeface="Verdana" panose="020B0604030504040204" pitchFamily="34" charset="0"/>
                <a:ea typeface="Verdana" panose="020B0604030504040204" pitchFamily="34" charset="0"/>
              </a:rPr>
              <a:t>) Kdo financoval tento výzkum a proč to dělá?</a:t>
            </a:r>
          </a:p>
          <a:p>
            <a:endParaRPr lang="cs-CZ" sz="2000" b="1" i="0" dirty="0">
              <a:solidFill>
                <a:srgbClr val="33363B"/>
              </a:solidFill>
              <a:effectLst/>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Je vhodné, aby agentura deklarovala, </a:t>
            </a:r>
            <a:r>
              <a:rPr lang="cs-CZ" sz="1600" b="1" i="0" dirty="0">
                <a:solidFill>
                  <a:srgbClr val="33363B"/>
                </a:solidFill>
                <a:effectLst/>
                <a:latin typeface="Verdana" panose="020B0604030504040204" pitchFamily="34" charset="0"/>
                <a:ea typeface="Verdana" panose="020B0604030504040204" pitchFamily="34" charset="0"/>
              </a:rPr>
              <a:t>z jakých prostředků byly pokryty náklady na realizaci výzkumu. </a:t>
            </a:r>
          </a:p>
          <a:p>
            <a:pPr marL="285750" indent="-28575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Pokud byl výzkum proveden pro respektované médium nebo samostatnými výzkumnými pracovníky, kteří čerpají prostředky na realizaci z veřejných prostředků, je zde dobrá šance, že se jedná </a:t>
            </a:r>
            <a:r>
              <a:rPr lang="cs-CZ" sz="1600" b="1" i="0" dirty="0">
                <a:solidFill>
                  <a:srgbClr val="33363B"/>
                </a:solidFill>
                <a:effectLst/>
                <a:latin typeface="Verdana" panose="020B0604030504040204" pitchFamily="34" charset="0"/>
                <a:ea typeface="Verdana" panose="020B0604030504040204" pitchFamily="34" charset="0"/>
              </a:rPr>
              <a:t>o nestranné šetření</a:t>
            </a:r>
            <a:r>
              <a:rPr lang="cs-CZ" sz="1600" b="0" i="0" dirty="0">
                <a:solidFill>
                  <a:srgbClr val="33363B"/>
                </a:solidFill>
                <a:effectLst/>
                <a:latin typeface="Verdana" panose="020B0604030504040204" pitchFamily="34" charset="0"/>
                <a:ea typeface="Verdana" panose="020B0604030504040204" pitchFamily="34" charset="0"/>
              </a:rPr>
              <a:t>. </a:t>
            </a:r>
          </a:p>
          <a:p>
            <a:pPr marL="285750" indent="-28575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V případě, že výzkum byl proveden nějakou skupinou přívrženců, nátlakovou skupinou nebo politickou stranou, může to stále být dobře provedený výzkum, ale čtenáři/diváci/posluchači by měli být informováni, kdo výzkum prováděl a zadal. </a:t>
            </a:r>
          </a:p>
          <a:p>
            <a:pPr marL="285750" indent="-28575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Správnost výzkumu závisí na tom, zda byl proveden výzkumnou organizací za použití vědeckých výzkumných metod pro odebrání vzorku, dotazník je konstruován vhodným způsobem, otázky jsou položeny nestranně a informace o položených otázkách a výsledcích šetření jsou plně k dispozici. </a:t>
            </a:r>
          </a:p>
          <a:p>
            <a:pPr marL="285750" indent="-28575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V každém případě dejte pozor na zavádějící otázky a selektivní zjištění, jejichž cílem je posílit jistý názor blízký zadavateli výzkumu, spíše než objektivně referovat o veřejném mínění. </a:t>
            </a:r>
          </a:p>
          <a:p>
            <a:pPr marL="285750" indent="-285750" algn="l">
              <a:buFont typeface="Arial" panose="020B0604020202020204" pitchFamily="34" charset="0"/>
              <a:buChar char="•"/>
            </a:pPr>
            <a:endParaRPr lang="cs-CZ" sz="1600" dirty="0">
              <a:solidFill>
                <a:srgbClr val="33363B"/>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Členské agentury SIMAR mají pro tuto oblast i </a:t>
            </a:r>
            <a:r>
              <a:rPr lang="cs-CZ" sz="1600" b="1" i="0" u="sng" dirty="0" err="1">
                <a:solidFill>
                  <a:srgbClr val="368CBF"/>
                </a:solidFill>
                <a:effectLst/>
                <a:latin typeface="Verdana" panose="020B0604030504040204" pitchFamily="34" charset="0"/>
                <a:ea typeface="Verdana" panose="020B0604030504040204" pitchFamily="34" charset="0"/>
                <a:hlinkClick r:id="rId4"/>
              </a:rPr>
              <a:t>seberegulační</a:t>
            </a:r>
            <a:r>
              <a:rPr lang="cs-CZ" sz="1600" b="1" i="0" u="sng" dirty="0">
                <a:solidFill>
                  <a:srgbClr val="368CBF"/>
                </a:solidFill>
                <a:effectLst/>
                <a:latin typeface="Verdana" panose="020B0604030504040204" pitchFamily="34" charset="0"/>
                <a:ea typeface="Verdana" panose="020B0604030504040204" pitchFamily="34" charset="0"/>
                <a:hlinkClick r:id="rId4"/>
              </a:rPr>
              <a:t> mechanismus</a:t>
            </a:r>
            <a:r>
              <a:rPr lang="cs-CZ" sz="1600" b="0" i="0" dirty="0">
                <a:solidFill>
                  <a:srgbClr val="33363B"/>
                </a:solidFill>
                <a:effectLst/>
                <a:latin typeface="Verdana" panose="020B0604030504040204" pitchFamily="34" charset="0"/>
                <a:ea typeface="Verdana" panose="020B0604030504040204" pitchFamily="34" charset="0"/>
              </a:rPr>
              <a:t>. </a:t>
            </a:r>
          </a:p>
          <a:p>
            <a:endParaRPr lang="cs-CZ" sz="2000" b="1" i="0" dirty="0">
              <a:solidFill>
                <a:srgbClr val="33363B"/>
              </a:solidFill>
              <a:effectLst/>
              <a:latin typeface="Libre Baskerville" panose="02000000000000000000" pitchFamily="2" charset="0"/>
            </a:endParaRPr>
          </a:p>
        </p:txBody>
      </p:sp>
    </p:spTree>
    <p:extLst>
      <p:ext uri="{BB962C8B-B14F-4D97-AF65-F5344CB8AC3E}">
        <p14:creationId xmlns:p14="http://schemas.microsoft.com/office/powerpoint/2010/main" val="217419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42096" y="972319"/>
            <a:ext cx="9413116" cy="6663363"/>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24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rPr>
              <a:t>Test důvěryhodnosti výzkumu</a:t>
            </a:r>
            <a:endParaRPr kumimoji="0" lang="cs-CZ" sz="2000" b="1"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3) </a:t>
            </a:r>
            <a:r>
              <a:rPr lang="cs-CZ" sz="1600" b="1" i="0" dirty="0">
                <a:solidFill>
                  <a:srgbClr val="33363B"/>
                </a:solidFill>
                <a:effectLst/>
                <a:latin typeface="Verdana" panose="020B0604030504040204" pitchFamily="34" charset="0"/>
                <a:ea typeface="Verdana" panose="020B0604030504040204" pitchFamily="34" charset="0"/>
              </a:rPr>
              <a:t>Kolik lidí bylo ve výzkumu dotazováno?</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1" u="none" strike="noStrike" kern="1200" cap="none" spc="0" normalizeH="0" baseline="0" noProof="0" dirty="0">
              <a:ln>
                <a:noFill/>
              </a:ln>
              <a:solidFill>
                <a:srgbClr val="33363B"/>
              </a:solidFill>
              <a:uLnTx/>
              <a:uFillTx/>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600" b="1" i="0" dirty="0">
                <a:solidFill>
                  <a:srgbClr val="33363B"/>
                </a:solidFill>
                <a:effectLst/>
                <a:latin typeface="Verdana" panose="020B0604030504040204" pitchFamily="34" charset="0"/>
                <a:ea typeface="Verdana" panose="020B0604030504040204" pitchFamily="34" charset="0"/>
              </a:rPr>
              <a:t>Čím více lidí, tím lépe -</a:t>
            </a:r>
            <a:r>
              <a:rPr lang="cs-CZ" sz="1600" b="0" i="0" dirty="0">
                <a:solidFill>
                  <a:srgbClr val="33363B"/>
                </a:solidFill>
                <a:effectLst/>
                <a:latin typeface="Verdana" panose="020B0604030504040204" pitchFamily="34" charset="0"/>
                <a:ea typeface="Verdana" panose="020B0604030504040204" pitchFamily="34" charset="0"/>
              </a:rPr>
              <a:t> i když malý vzorek vědecky pojatého výzkumu je vždy lepší než velký vzorek složený z lidí, kteří se rozhodli zapojit sami. </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600" b="1" i="0" dirty="0">
                <a:solidFill>
                  <a:srgbClr val="33363B"/>
                </a:solidFill>
                <a:effectLst/>
                <a:latin typeface="Verdana" panose="020B0604030504040204" pitchFamily="34" charset="0"/>
                <a:ea typeface="Verdana" panose="020B0604030504040204" pitchFamily="34" charset="0"/>
              </a:rPr>
              <a:t>Je důležité si uvědomit, že velikost vzorku rozhodně není jediný relevantní údaj. </a:t>
            </a:r>
            <a:r>
              <a:rPr lang="cs-CZ" sz="1600" b="0" i="0" dirty="0">
                <a:solidFill>
                  <a:srgbClr val="33363B"/>
                </a:solidFill>
                <a:effectLst/>
                <a:latin typeface="Verdana" panose="020B0604030504040204" pitchFamily="34" charset="0"/>
                <a:ea typeface="Verdana" panose="020B0604030504040204" pitchFamily="34" charset="0"/>
              </a:rPr>
              <a:t>Například ve volebním modelu se často vykazují data, která vylučují nerozhodnuté voliče či ty, kteří odmítli prozradit své volební preference, a respondenty, kteří deklarovali, že se voleb nezúčastní. Vyloučení těchto skupin sice zaznamená názory nejrelevantnější skupiny rozhodnutých voličů, konečný vzorek může být tím ve výsledku mnohem menší a chyba výběru tím větší.</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Opatrnosti je také třeba při dělení vzorku na jednotlivé skupiny – např. ženy a muže – </a:t>
            </a:r>
            <a:r>
              <a:rPr lang="cs-CZ" sz="1600" b="1" i="0" dirty="0">
                <a:solidFill>
                  <a:srgbClr val="33363B"/>
                </a:solidFill>
                <a:effectLst/>
                <a:latin typeface="Verdana" panose="020B0604030504040204" pitchFamily="34" charset="0"/>
                <a:ea typeface="Verdana" panose="020B0604030504040204" pitchFamily="34" charset="0"/>
              </a:rPr>
              <a:t>chyba výběru je pro tento soubor větší než pro celý výběrový soubor. Jestliže je celková velikost vzorku 500 a skládá se ze stejného počtu mužů a žen, je interval spolehlivosti pro každé pohlaví přibližně 6 procentních bodů.</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4"/>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771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Statistická chyba</a:t>
            </a: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D40BCB09-0767-E8A9-8C03-B8D076A58965}"/>
              </a:ext>
            </a:extLst>
          </p:cNvPr>
          <p:cNvPicPr>
            <a:picLocks noChangeAspect="1"/>
          </p:cNvPicPr>
          <p:nvPr/>
        </p:nvPicPr>
        <p:blipFill>
          <a:blip r:embed="rId4"/>
          <a:stretch>
            <a:fillRect/>
          </a:stretch>
        </p:blipFill>
        <p:spPr>
          <a:xfrm>
            <a:off x="107503" y="908720"/>
            <a:ext cx="10029391" cy="5824239"/>
          </a:xfrm>
          <a:prstGeom prst="rect">
            <a:avLst/>
          </a:prstGeom>
        </p:spPr>
      </p:pic>
    </p:spTree>
    <p:extLst>
      <p:ext uri="{BB962C8B-B14F-4D97-AF65-F5344CB8AC3E}">
        <p14:creationId xmlns:p14="http://schemas.microsoft.com/office/powerpoint/2010/main" val="218989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42096" y="972319"/>
            <a:ext cx="9413116" cy="5986254"/>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16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Test důvěryhodnosti výzkumu</a:t>
            </a:r>
          </a:p>
          <a:p>
            <a:pPr marL="0" marR="0" lvl="0" indent="0" algn="l" defTabSz="1043056" rtl="0" eaLnBrk="1" fontAlgn="auto" latinLnBrk="0" hangingPunct="1">
              <a:lnSpc>
                <a:spcPct val="100000"/>
              </a:lnSpc>
              <a:spcBef>
                <a:spcPts val="0"/>
              </a:spcBef>
              <a:spcAft>
                <a:spcPts val="0"/>
              </a:spcAft>
              <a:buClrTx/>
              <a:buSzTx/>
              <a:buFontTx/>
              <a:buNone/>
              <a:tabLst/>
              <a:defRPr/>
            </a:pPr>
            <a:endParaRPr lang="cs-CZ" sz="1600" b="1" u="sng" dirty="0">
              <a:solidFill>
                <a:srgbClr val="33363B"/>
              </a:solidFill>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lang="cs-CZ" sz="1600" b="1" u="sng" dirty="0">
              <a:solidFill>
                <a:srgbClr val="33363B"/>
              </a:solidFill>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r>
              <a:rPr lang="cs-CZ" sz="1600" dirty="0">
                <a:solidFill>
                  <a:srgbClr val="33363B"/>
                </a:solidFill>
                <a:latin typeface="Verdana" panose="020B0604030504040204" pitchFamily="34" charset="0"/>
                <a:ea typeface="Verdana" panose="020B0604030504040204" pitchFamily="34" charset="0"/>
              </a:rPr>
              <a:t>4</a:t>
            </a:r>
            <a:r>
              <a:rPr kumimoji="0" lang="cs-CZ" sz="16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a:t>
            </a:r>
            <a:r>
              <a:rPr lang="cs-CZ" sz="1600" b="1" i="0" dirty="0">
                <a:solidFill>
                  <a:srgbClr val="33363B"/>
                </a:solidFill>
                <a:effectLst/>
                <a:latin typeface="Verdana" panose="020B0604030504040204" pitchFamily="34" charset="0"/>
                <a:ea typeface="Verdana" panose="020B0604030504040204" pitchFamily="34" charset="0"/>
              </a:rPr>
              <a:t>Jakým způsobem byli vybráni respondenti?</a:t>
            </a:r>
            <a:endParaRPr lang="cs-CZ" sz="1600" b="0" i="0" dirty="0">
              <a:solidFill>
                <a:srgbClr val="33363B"/>
              </a:solidFill>
              <a:effectLst/>
              <a:latin typeface="Verdana" panose="020B0604030504040204" pitchFamily="34" charset="0"/>
              <a:ea typeface="Verdana" panose="020B0604030504040204" pitchFamily="34" charset="0"/>
            </a:endParaRPr>
          </a:p>
          <a:p>
            <a:pPr algn="l"/>
            <a:r>
              <a:rPr lang="cs-CZ" sz="1600" b="0" i="0" dirty="0">
                <a:solidFill>
                  <a:srgbClr val="33363B"/>
                </a:solidFill>
                <a:effectLst/>
                <a:latin typeface="Verdana" panose="020B0604030504040204" pitchFamily="34" charset="0"/>
                <a:ea typeface="Verdana" panose="020B0604030504040204" pitchFamily="34" charset="0"/>
              </a:rPr>
              <a:t>Je jasně řečeno, kdo byl do výběrového souboru zahrnut, kdo je tedy součástí vzorku a kdo byl vynechán? Použila výzkumná organizace pro výběr jednu z metod popsanou v sekci </a:t>
            </a:r>
            <a:r>
              <a:rPr lang="cs-CZ" sz="1600" b="1" i="0" u="sng" dirty="0">
                <a:solidFill>
                  <a:srgbClr val="368CBF"/>
                </a:solidFill>
                <a:effectLst/>
                <a:latin typeface="Verdana" panose="020B0604030504040204" pitchFamily="34" charset="0"/>
                <a:ea typeface="Verdana" panose="020B0604030504040204" pitchFamily="34" charset="0"/>
                <a:hlinkClick r:id="rId4"/>
              </a:rPr>
              <a:t>Sedm otázek a odpovědí</a:t>
            </a:r>
            <a:r>
              <a:rPr lang="cs-CZ" sz="1600" b="0" i="0" dirty="0">
                <a:solidFill>
                  <a:srgbClr val="33363B"/>
                </a:solidFill>
                <a:effectLst/>
                <a:latin typeface="Verdana" panose="020B0604030504040204" pitchFamily="34" charset="0"/>
                <a:ea typeface="Verdana" panose="020B0604030504040204" pitchFamily="34" charset="0"/>
              </a:rPr>
              <a:t>? Pokud byl výzkum prováděn pouze v určitých místech, například ve městech, ale ne ve venkovských oblastech, pak je třeba tuto informaci v každé zprávě uvádět a výstup výzkumu vnímat v kontextu s tímto metodickým omezením. </a:t>
            </a:r>
          </a:p>
          <a:p>
            <a:pPr algn="l"/>
            <a:endParaRPr lang="cs-CZ" sz="1600" dirty="0">
              <a:solidFill>
                <a:srgbClr val="33363B"/>
              </a:solidFill>
              <a:latin typeface="Verdana" panose="020B0604030504040204" pitchFamily="34" charset="0"/>
              <a:ea typeface="Verdana" panose="020B0604030504040204" pitchFamily="34" charset="0"/>
            </a:endParaRPr>
          </a:p>
          <a:p>
            <a:pPr algn="l"/>
            <a:endParaRPr lang="cs-CZ" sz="1600" b="0" i="0" dirty="0">
              <a:solidFill>
                <a:srgbClr val="33363B"/>
              </a:solidFill>
              <a:effectLst/>
              <a:latin typeface="Verdana" panose="020B0604030504040204" pitchFamily="34" charset="0"/>
              <a:ea typeface="Verdana" panose="020B0604030504040204" pitchFamily="34" charset="0"/>
            </a:endParaRPr>
          </a:p>
          <a:p>
            <a:pPr algn="l"/>
            <a:r>
              <a:rPr lang="cs-CZ" sz="1600" b="1" i="0" u="sng" dirty="0">
                <a:solidFill>
                  <a:srgbClr val="33363B"/>
                </a:solidFill>
                <a:effectLst/>
                <a:latin typeface="Verdana" panose="020B0604030504040204" pitchFamily="34" charset="0"/>
                <a:ea typeface="Verdana" panose="020B0604030504040204" pitchFamily="34" charset="0"/>
              </a:rPr>
              <a:t>Pokud se jednalo o anketu</a:t>
            </a:r>
            <a:r>
              <a:rPr lang="cs-CZ" sz="1600" b="0" i="0" dirty="0">
                <a:solidFill>
                  <a:srgbClr val="33363B"/>
                </a:solidFill>
                <a:effectLst/>
                <a:latin typeface="Verdana" panose="020B0604030504040204" pitchFamily="34" charset="0"/>
                <a:ea typeface="Verdana" panose="020B0604030504040204" pitchFamily="34" charset="0"/>
              </a:rPr>
              <a:t>, kde se respondenti sami zapojili do šetření – např. čtenáři časopisu, televizní diváci pošlou dopis, e-mail nebo textovou zprávu, </a:t>
            </a:r>
            <a:r>
              <a:rPr lang="cs-CZ" sz="1600" b="1" i="0" u="sng" dirty="0">
                <a:solidFill>
                  <a:srgbClr val="33363B"/>
                </a:solidFill>
                <a:effectLst/>
                <a:latin typeface="Verdana" panose="020B0604030504040204" pitchFamily="34" charset="0"/>
                <a:ea typeface="Verdana" panose="020B0604030504040204" pitchFamily="34" charset="0"/>
              </a:rPr>
              <a:t>nelze takto získané informace považovat za výzkum reprezentující názory populace. </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5"/>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64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42096" y="972319"/>
            <a:ext cx="9413116" cy="6909584"/>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16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Test důvěryhodnosti výzkumu</a:t>
            </a:r>
          </a:p>
          <a:p>
            <a:pPr marL="0" marR="0" lvl="0" indent="0" algn="l" defTabSz="1043056" rtl="0" eaLnBrk="1" fontAlgn="auto" latinLnBrk="0" hangingPunct="1">
              <a:lnSpc>
                <a:spcPct val="100000"/>
              </a:lnSpc>
              <a:spcBef>
                <a:spcPts val="0"/>
              </a:spcBef>
              <a:spcAft>
                <a:spcPts val="0"/>
              </a:spcAft>
              <a:buClrTx/>
              <a:buSzTx/>
              <a:buFontTx/>
              <a:buNone/>
              <a:tabLst/>
              <a:defRPr/>
            </a:pPr>
            <a:endParaRPr lang="cs-CZ" sz="1600" b="1" u="sng" dirty="0">
              <a:solidFill>
                <a:srgbClr val="33363B"/>
              </a:solidFill>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5) </a:t>
            </a:r>
            <a:r>
              <a:rPr lang="cs-CZ" sz="1600" b="1" i="0" dirty="0">
                <a:solidFill>
                  <a:srgbClr val="33363B"/>
                </a:solidFill>
                <a:effectLst/>
                <a:latin typeface="Verdana" panose="020B0604030504040204" pitchFamily="34" charset="0"/>
                <a:ea typeface="Verdana" panose="020B0604030504040204" pitchFamily="34" charset="0"/>
              </a:rPr>
              <a:t> Kdy se výzkum uskutečnil?</a:t>
            </a:r>
            <a:endParaRPr lang="cs-CZ" sz="1600" b="0" i="0" dirty="0">
              <a:solidFill>
                <a:srgbClr val="33363B"/>
              </a:solidFill>
              <a:effectLst/>
              <a:latin typeface="Verdana" panose="020B0604030504040204" pitchFamily="34" charset="0"/>
              <a:ea typeface="Verdana" panose="020B0604030504040204" pitchFamily="34" charset="0"/>
            </a:endParaRPr>
          </a:p>
          <a:p>
            <a:pPr algn="just"/>
            <a:r>
              <a:rPr lang="cs-CZ" sz="1600" b="1" i="0" u="sng" dirty="0">
                <a:solidFill>
                  <a:srgbClr val="33363B"/>
                </a:solidFill>
                <a:effectLst/>
                <a:latin typeface="Verdana" panose="020B0604030504040204" pitchFamily="34" charset="0"/>
                <a:ea typeface="Verdana" panose="020B0604030504040204" pitchFamily="34" charset="0"/>
              </a:rPr>
              <a:t>Různé události mohou mít dramatický dopad na výsledky výzkumů veřejného mínění</a:t>
            </a:r>
            <a:r>
              <a:rPr lang="cs-CZ" sz="1600" b="0" i="0" dirty="0">
                <a:solidFill>
                  <a:srgbClr val="33363B"/>
                </a:solidFill>
                <a:effectLst/>
                <a:latin typeface="Verdana" panose="020B0604030504040204" pitchFamily="34" charset="0"/>
                <a:ea typeface="Verdana" panose="020B0604030504040204" pitchFamily="34" charset="0"/>
              </a:rPr>
              <a:t>. Výsledky je proto nutné interpretovat v souvislosti s klíčovými událostmi. Dokonce i nejčerstvější výsledky mohou rychle zastarávat. Výzkumy, které jsou staré několik týdnů či měsíců, mohou být naprosto v pořádku, pokud se například vztahují k základním kulturním postojům či chování.</a:t>
            </a:r>
          </a:p>
          <a:p>
            <a:pPr algn="just"/>
            <a:endParaRPr lang="cs-CZ" sz="1600" dirty="0">
              <a:solidFill>
                <a:srgbClr val="33363B"/>
              </a:solidFill>
              <a:latin typeface="Verdana" panose="020B0604030504040204" pitchFamily="34" charset="0"/>
              <a:ea typeface="Verdana" panose="020B0604030504040204" pitchFamily="34" charset="0"/>
            </a:endParaRPr>
          </a:p>
          <a:p>
            <a:pPr algn="just"/>
            <a:endParaRPr lang="cs-CZ" sz="1600" b="0" i="0" dirty="0">
              <a:solidFill>
                <a:srgbClr val="33363B"/>
              </a:solidFill>
              <a:effectLst/>
              <a:latin typeface="Verdana" panose="020B0604030504040204" pitchFamily="34" charset="0"/>
              <a:ea typeface="Verdana" panose="020B0604030504040204" pitchFamily="34" charset="0"/>
            </a:endParaRPr>
          </a:p>
          <a:p>
            <a:pPr algn="just"/>
            <a:r>
              <a:rPr lang="cs-CZ" sz="1600" b="0" i="0" dirty="0">
                <a:solidFill>
                  <a:srgbClr val="33363B"/>
                </a:solidFill>
                <a:effectLst/>
                <a:latin typeface="Verdana" panose="020B0604030504040204" pitchFamily="34" charset="0"/>
                <a:ea typeface="Verdana" panose="020B0604030504040204" pitchFamily="34" charset="0"/>
              </a:rPr>
              <a:t>V předvolebních výzkumech je </a:t>
            </a:r>
            <a:r>
              <a:rPr lang="cs-CZ" sz="1600" b="1" i="0" u="sng" dirty="0">
                <a:solidFill>
                  <a:srgbClr val="33363B"/>
                </a:solidFill>
                <a:effectLst/>
                <a:latin typeface="Verdana" panose="020B0604030504040204" pitchFamily="34" charset="0"/>
                <a:ea typeface="Verdana" panose="020B0604030504040204" pitchFamily="34" charset="0"/>
              </a:rPr>
              <a:t>konkrétní datum terénního šetření zvláště důležité</a:t>
            </a:r>
            <a:r>
              <a:rPr lang="cs-CZ" sz="1600" b="0" i="0" dirty="0">
                <a:solidFill>
                  <a:srgbClr val="33363B"/>
                </a:solidFill>
                <a:effectLst/>
                <a:latin typeface="Verdana" panose="020B0604030504040204" pitchFamily="34" charset="0"/>
                <a:ea typeface="Verdana" panose="020B0604030504040204" pitchFamily="34" charset="0"/>
              </a:rPr>
              <a:t>, protože volební preference se mohou měnit až do okamžiku, kdy volič odevzdává svůj hlas. </a:t>
            </a:r>
          </a:p>
          <a:p>
            <a:pPr marL="285750" indent="-285750" algn="just">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důležité uvést a zohlednit období, kdy byl výzkum uskutečněn (nejen publikován)</a:t>
            </a:r>
          </a:p>
          <a:p>
            <a:pPr marL="285750" indent="-285750" algn="just">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 Zvlášť v kontextu času se média dopouštějí nepochopitelné chyby</a:t>
            </a:r>
            <a:r>
              <a:rPr lang="cs-CZ" sz="1600" b="1" i="0" dirty="0">
                <a:solidFill>
                  <a:srgbClr val="33363B"/>
                </a:solidFill>
                <a:effectLst/>
                <a:latin typeface="Verdana" panose="020B0604030504040204" pitchFamily="34" charset="0"/>
                <a:ea typeface="Verdana" panose="020B0604030504040204" pitchFamily="34" charset="0"/>
              </a:rPr>
              <a:t>. Výzkumy skutečně nic nepředpovídají.</a:t>
            </a:r>
          </a:p>
          <a:p>
            <a:pPr marL="285750" indent="-285750" algn="just">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 Další interpretace dat, význam změn a odhad dalšího vývoje může samozřejmě být předmětem sociologického či politologického odhadování jednotlivců či společenské debaty na základě předložených dat z výzkumného šetření. </a:t>
            </a:r>
          </a:p>
          <a:p>
            <a:pPr marL="0" marR="0" lvl="0" indent="0" algn="just"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just"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just"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4"/>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33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lang="cs-CZ" dirty="0"/>
              <a:t>Volební </a:t>
            </a:r>
            <a:r>
              <a:rPr lang="cs-CZ" dirty="0" err="1"/>
              <a:t>tracking</a:t>
            </a:r>
            <a:r>
              <a:rPr lang="cs-CZ" dirty="0"/>
              <a:t> – volby do PS 2013</a:t>
            </a: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093513A5-7894-45A1-8555-23C2398CD062}"/>
              </a:ext>
            </a:extLst>
          </p:cNvPr>
          <p:cNvPicPr>
            <a:picLocks noChangeAspect="1"/>
          </p:cNvPicPr>
          <p:nvPr/>
        </p:nvPicPr>
        <p:blipFill>
          <a:blip r:embed="rId4"/>
          <a:stretch>
            <a:fillRect/>
          </a:stretch>
        </p:blipFill>
        <p:spPr>
          <a:xfrm>
            <a:off x="508502" y="1213643"/>
            <a:ext cx="9792626" cy="5663332"/>
          </a:xfrm>
          <a:prstGeom prst="rect">
            <a:avLst/>
          </a:prstGeom>
        </p:spPr>
      </p:pic>
      <p:sp>
        <p:nvSpPr>
          <p:cNvPr id="5" name="TextovéPole 4">
            <a:extLst>
              <a:ext uri="{FF2B5EF4-FFF2-40B4-BE49-F238E27FC236}">
                <a16:creationId xmlns:a16="http://schemas.microsoft.com/office/drawing/2014/main" id="{21F98670-FED9-47AF-9AFC-746D686D1B8E}"/>
              </a:ext>
            </a:extLst>
          </p:cNvPr>
          <p:cNvSpPr txBox="1"/>
          <p:nvPr/>
        </p:nvSpPr>
        <p:spPr>
          <a:xfrm>
            <a:off x="7290916" y="349755"/>
            <a:ext cx="3287822" cy="1323439"/>
          </a:xfrm>
          <a:prstGeom prst="rect">
            <a:avLst/>
          </a:prstGeom>
          <a:solidFill>
            <a:schemeClr val="bg1"/>
          </a:solidFill>
          <a:ln>
            <a:solidFill>
              <a:schemeClr val="bg1">
                <a:lumMod val="85000"/>
              </a:schemeClr>
            </a:solidFill>
          </a:ln>
        </p:spPr>
        <p:txBody>
          <a:bodyPr wrap="square" rtlCol="0">
            <a:spAutoFit/>
          </a:bodyPr>
          <a:lstStyle/>
          <a:p>
            <a:r>
              <a:rPr lang="cs-CZ" sz="2000" dirty="0"/>
              <a:t>13. 10. Velká pardubická a vyjádření žokeje J. Váni o podpoře A. </a:t>
            </a:r>
            <a:r>
              <a:rPr lang="cs-CZ" sz="2000" dirty="0" err="1"/>
              <a:t>Babiše</a:t>
            </a:r>
            <a:r>
              <a:rPr lang="cs-CZ" sz="2000" dirty="0"/>
              <a:t> vidělo živě v TV 1,4 mil. diváků. </a:t>
            </a:r>
          </a:p>
        </p:txBody>
      </p:sp>
      <p:cxnSp>
        <p:nvCxnSpPr>
          <p:cNvPr id="7" name="Přímá spojnice se šipkou 6">
            <a:extLst>
              <a:ext uri="{FF2B5EF4-FFF2-40B4-BE49-F238E27FC236}">
                <a16:creationId xmlns:a16="http://schemas.microsoft.com/office/drawing/2014/main" id="{07ECC2DC-D835-4044-9658-C303E99DF1AE}"/>
              </a:ext>
            </a:extLst>
          </p:cNvPr>
          <p:cNvCxnSpPr>
            <a:cxnSpLocks/>
          </p:cNvCxnSpPr>
          <p:nvPr/>
        </p:nvCxnSpPr>
        <p:spPr>
          <a:xfrm flipH="1">
            <a:off x="8155012" y="2727806"/>
            <a:ext cx="216024" cy="1844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8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687389" y="972319"/>
            <a:ext cx="9413116" cy="7402026"/>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16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Test důvěryhodnosti výzkumu</a:t>
            </a:r>
            <a:endParaRPr kumimoji="0" lang="cs-CZ" sz="16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r>
              <a:rPr lang="cs-CZ" sz="1600" dirty="0">
                <a:solidFill>
                  <a:srgbClr val="33363B"/>
                </a:solidFill>
                <a:latin typeface="Verdana" panose="020B0604030504040204" pitchFamily="34" charset="0"/>
                <a:ea typeface="Verdana" panose="020B0604030504040204" pitchFamily="34" charset="0"/>
              </a:rPr>
              <a:t>6 a 7</a:t>
            </a:r>
            <a:r>
              <a:rPr kumimoji="0" lang="cs-CZ" sz="16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6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600" b="1" i="0" dirty="0">
                <a:solidFill>
                  <a:srgbClr val="33363B"/>
                </a:solidFill>
                <a:effectLst/>
                <a:latin typeface="Verdana" panose="020B0604030504040204" pitchFamily="34" charset="0"/>
                <a:ea typeface="Verdana" panose="020B0604030504040204" pitchFamily="34" charset="0"/>
              </a:rPr>
              <a:t>Jaké otázky byly respondentům položeny?</a:t>
            </a:r>
            <a:endParaRPr lang="cs-CZ" sz="1600" b="0" i="0" dirty="0">
              <a:solidFill>
                <a:srgbClr val="33363B"/>
              </a:solidFill>
              <a:effectLst/>
              <a:latin typeface="Verdana" panose="020B0604030504040204" pitchFamily="34" charset="0"/>
              <a:ea typeface="Verdana" panose="020B0604030504040204" pitchFamily="34" charset="0"/>
            </a:endParaRPr>
          </a:p>
          <a:p>
            <a:pPr algn="l"/>
            <a:endParaRPr lang="cs-CZ" sz="1600" b="0" i="0" dirty="0">
              <a:solidFill>
                <a:srgbClr val="33363B"/>
              </a:solidFill>
              <a:effectLst/>
              <a:latin typeface="Verdana" panose="020B0604030504040204" pitchFamily="34" charset="0"/>
              <a:ea typeface="Verdana" panose="020B0604030504040204" pitchFamily="34" charset="0"/>
            </a:endParaRPr>
          </a:p>
          <a:p>
            <a:pPr algn="l"/>
            <a:r>
              <a:rPr lang="cs-CZ" sz="1600" b="0" i="0" dirty="0">
                <a:solidFill>
                  <a:srgbClr val="33363B"/>
                </a:solidFill>
                <a:effectLst/>
                <a:latin typeface="Verdana" panose="020B0604030504040204" pitchFamily="34" charset="0"/>
                <a:ea typeface="Verdana" panose="020B0604030504040204" pitchFamily="34" charset="0"/>
              </a:rPr>
              <a:t>Snažte se získat </a:t>
            </a:r>
            <a:r>
              <a:rPr lang="cs-CZ" sz="1600" b="1" i="0" dirty="0">
                <a:solidFill>
                  <a:srgbClr val="33363B"/>
                </a:solidFill>
                <a:effectLst/>
                <a:latin typeface="Verdana" panose="020B0604030504040204" pitchFamily="34" charset="0"/>
                <a:ea typeface="Verdana" panose="020B0604030504040204" pitchFamily="34" charset="0"/>
              </a:rPr>
              <a:t>kopii úplného dotazníku s popisem způsobu dotazování</a:t>
            </a:r>
            <a:r>
              <a:rPr lang="cs-CZ" sz="1600" b="0" i="0" dirty="0">
                <a:solidFill>
                  <a:srgbClr val="33363B"/>
                </a:solidFill>
                <a:effectLst/>
                <a:latin typeface="Verdana" panose="020B0604030504040204" pitchFamily="34" charset="0"/>
                <a:ea typeface="Verdana" panose="020B0604030504040204" pitchFamily="34" charset="0"/>
              </a:rPr>
              <a:t>, nejen zveřejněné otázky. Důvěryhodná výzkumná organizace publikuje celé znění dotazníku na svých internetových stránkách, nebo dotazník na vyžádání poskytne. Vyhodnoťte si, zda jsou otázky kladeny vyváženým způsobem a zda nejsou otázky strukturovány tak, že by mohly zavádět respondenta k nějakému určitému závěru.</a:t>
            </a:r>
          </a:p>
          <a:p>
            <a:pPr marL="285750" indent="-285750" algn="l">
              <a:buFont typeface="Arial" panose="020B0604020202020204" pitchFamily="34" charset="0"/>
              <a:buChar char="•"/>
            </a:pPr>
            <a:endParaRPr lang="cs-CZ" sz="1600" b="1" dirty="0">
              <a:solidFill>
                <a:srgbClr val="33363B"/>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600" b="1" i="0" dirty="0">
                <a:solidFill>
                  <a:srgbClr val="33363B"/>
                </a:solidFill>
                <a:effectLst/>
                <a:latin typeface="Verdana" panose="020B0604030504040204" pitchFamily="34" charset="0"/>
                <a:ea typeface="Verdana" panose="020B0604030504040204" pitchFamily="34" charset="0"/>
              </a:rPr>
              <a:t>Jsou výsledky v souladu s ostatními výzkumy?</a:t>
            </a:r>
            <a:endParaRPr lang="cs-CZ" sz="1600" b="0" i="0" dirty="0">
              <a:solidFill>
                <a:srgbClr val="33363B"/>
              </a:solidFill>
              <a:effectLst/>
              <a:latin typeface="Verdana" panose="020B0604030504040204" pitchFamily="34" charset="0"/>
              <a:ea typeface="Verdana" panose="020B0604030504040204" pitchFamily="34" charset="0"/>
            </a:endParaRPr>
          </a:p>
          <a:p>
            <a:pPr algn="l"/>
            <a:r>
              <a:rPr lang="cs-CZ" sz="1600" b="0" i="0" dirty="0">
                <a:solidFill>
                  <a:srgbClr val="33363B"/>
                </a:solidFill>
                <a:effectLst/>
                <a:latin typeface="Verdana" panose="020B0604030504040204" pitchFamily="34" charset="0"/>
                <a:ea typeface="Verdana" panose="020B0604030504040204" pitchFamily="34" charset="0"/>
              </a:rPr>
              <a:t>Pokud je to možné, porovnejte odlišnosti i shodu výsledků s dalšími dostupnými výzkumy. Výzkumy na stejné téma by měly dospět k podobným závěrům. Pokud se výrazným způsobem liší, mělo by být vysvětlení patrné z konstrukce dotazníku a způsobu výběru vzorku. </a:t>
            </a:r>
            <a:r>
              <a:rPr lang="cs-CZ" sz="1600" b="1" i="0" u="sng" dirty="0">
                <a:solidFill>
                  <a:srgbClr val="33363B"/>
                </a:solidFill>
                <a:effectLst/>
                <a:latin typeface="Verdana" panose="020B0604030504040204" pitchFamily="34" charset="0"/>
                <a:ea typeface="Verdana" panose="020B0604030504040204" pitchFamily="34" charset="0"/>
              </a:rPr>
              <a:t>Pokud výzkumná organizace publikuje výzkumy pravidelně, je dobré se podívat na trendy, </a:t>
            </a:r>
            <a:r>
              <a:rPr lang="cs-CZ" sz="1600" b="0" i="0" dirty="0">
                <a:solidFill>
                  <a:srgbClr val="33363B"/>
                </a:solidFill>
                <a:effectLst/>
                <a:latin typeface="Verdana" panose="020B0604030504040204" pitchFamily="34" charset="0"/>
                <a:ea typeface="Verdana" panose="020B0604030504040204" pitchFamily="34" charset="0"/>
              </a:rPr>
              <a:t>které daný výzkum vykazuje. Potvrzují se trendy v delší časové řadě? Pokud dochází k nějaké výrazné odchylce, je realizační tým tuto odchylku ochoten vysvětlit?</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4"/>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444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Příklady dotazování</a:t>
            </a: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51629" y="972319"/>
            <a:ext cx="9413116" cy="2723823"/>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4"/>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ovéPole 4">
            <a:extLst>
              <a:ext uri="{FF2B5EF4-FFF2-40B4-BE49-F238E27FC236}">
                <a16:creationId xmlns:a16="http://schemas.microsoft.com/office/drawing/2014/main" id="{E079F387-0EBC-4184-B9BD-7A72D1D7ADBA}"/>
              </a:ext>
            </a:extLst>
          </p:cNvPr>
          <p:cNvSpPr txBox="1"/>
          <p:nvPr/>
        </p:nvSpPr>
        <p:spPr>
          <a:xfrm>
            <a:off x="687389" y="972319"/>
            <a:ext cx="9413116" cy="5601533"/>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1600" b="1" i="0" u="sng" strike="noStrike" kern="1200" cap="none" spc="0" normalizeH="0" baseline="0" noProof="0" dirty="0" err="1">
                <a:ln>
                  <a:noFill/>
                </a:ln>
                <a:solidFill>
                  <a:srgbClr val="33363B"/>
                </a:solidFill>
                <a:effectLst/>
                <a:uLnTx/>
                <a:uFillTx/>
                <a:latin typeface="Verdana" panose="020B0604030504040204" pitchFamily="34" charset="0"/>
                <a:ea typeface="Verdana" panose="020B0604030504040204" pitchFamily="34" charset="0"/>
              </a:rPr>
              <a:t>Kantar</a:t>
            </a:r>
            <a:r>
              <a:rPr kumimoji="0" lang="cs-CZ" sz="16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 CZ pro ČT (telefonické dotazování)</a:t>
            </a:r>
            <a:endParaRPr kumimoji="0" lang="cs-CZ" sz="16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lang="cs-CZ" sz="1600" b="1" dirty="0">
              <a:solidFill>
                <a:srgbClr val="33363B"/>
              </a:solidFill>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r>
              <a:rPr lang="cs-CZ" sz="1600" b="1" dirty="0">
                <a:solidFill>
                  <a:srgbClr val="33363B"/>
                </a:solidFill>
                <a:latin typeface="Verdana" panose="020B0604030504040204" pitchFamily="34" charset="0"/>
                <a:ea typeface="Verdana" panose="020B0604030504040204" pitchFamily="34" charset="0"/>
              </a:rPr>
              <a:t>Otázka 1.: Spontánní otázka na stranu, kterou by volil. </a:t>
            </a:r>
            <a:r>
              <a:rPr lang="cs-CZ" sz="1600" dirty="0">
                <a:solidFill>
                  <a:srgbClr val="33363B"/>
                </a:solidFill>
                <a:latin typeface="Verdana" panose="020B0604030504040204" pitchFamily="34" charset="0"/>
                <a:ea typeface="Verdana" panose="020B0604030504040204" pitchFamily="34" charset="0"/>
              </a:rPr>
              <a:t>Odpověď na ní tazatel zaznamená do naprogramovaného dotazníku (zaškrtne zmíněnou stranu). Velká většina respondentů odpoví a v dalších otázkách nepokračuje  </a:t>
            </a:r>
            <a:endParaRPr kumimoji="0" lang="cs-CZ" sz="16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lvl="0">
              <a:defRPr/>
            </a:pPr>
            <a:r>
              <a:rPr lang="cs-CZ" sz="1600" b="1" dirty="0">
                <a:solidFill>
                  <a:srgbClr val="33363B"/>
                </a:solidFill>
                <a:latin typeface="Verdana" panose="020B0604030504040204" pitchFamily="34" charset="0"/>
                <a:ea typeface="Verdana" panose="020B0604030504040204" pitchFamily="34" charset="0"/>
              </a:rPr>
              <a:t>Otázka 2.: Přečtení seznamu stran. </a:t>
            </a:r>
            <a:r>
              <a:rPr lang="cs-CZ" sz="1600" dirty="0">
                <a:solidFill>
                  <a:srgbClr val="33363B"/>
                </a:solidFill>
                <a:latin typeface="Verdana" panose="020B0604030504040204" pitchFamily="34" charset="0"/>
                <a:ea typeface="Verdana" panose="020B0604030504040204" pitchFamily="34" charset="0"/>
              </a:rPr>
              <a:t>Pokud respondent neuvede konkrétní subjekt v otázce 1. je mu čten seznam stran a u každé z nich uvede, zda by ji vážně zvažoval volit.</a:t>
            </a:r>
          </a:p>
          <a:p>
            <a:pPr lvl="0">
              <a:defRPr/>
            </a:pPr>
            <a:r>
              <a:rPr lang="cs-CZ" sz="1600" b="1" dirty="0">
                <a:solidFill>
                  <a:srgbClr val="33363B"/>
                </a:solidFill>
                <a:latin typeface="Verdana" panose="020B0604030504040204" pitchFamily="34" charset="0"/>
                <a:ea typeface="Verdana" panose="020B0604030504040204" pitchFamily="34" charset="0"/>
              </a:rPr>
              <a:t>Otázka 3.: Výběr favorizované strany. </a:t>
            </a:r>
            <a:r>
              <a:rPr lang="cs-CZ" sz="1600" dirty="0">
                <a:solidFill>
                  <a:srgbClr val="33363B"/>
                </a:solidFill>
                <a:latin typeface="Verdana" panose="020B0604030504040204" pitchFamily="34" charset="0"/>
                <a:ea typeface="Verdana" panose="020B0604030504040204" pitchFamily="34" charset="0"/>
              </a:rPr>
              <a:t>Pokud respondent uvede v otázce 2. více stran, je mu přečten jejich seznam a vybírá z nich jednu, kterou by volil nejpravděpodobněji.</a:t>
            </a:r>
          </a:p>
          <a:p>
            <a:pPr lvl="0">
              <a:defRPr/>
            </a:pPr>
            <a:endParaRPr lang="cs-CZ" sz="1600" b="1" dirty="0">
              <a:solidFill>
                <a:srgbClr val="33363B"/>
              </a:solidFill>
              <a:latin typeface="Verdana" panose="020B0604030504040204" pitchFamily="34" charset="0"/>
              <a:ea typeface="Verdana" panose="020B0604030504040204" pitchFamily="34" charset="0"/>
            </a:endParaRPr>
          </a:p>
          <a:p>
            <a:pPr lvl="0">
              <a:defRPr/>
            </a:pPr>
            <a:endParaRPr lang="cs-CZ" sz="1600" b="1" dirty="0">
              <a:solidFill>
                <a:srgbClr val="33363B"/>
              </a:solidFill>
              <a:latin typeface="Verdana" panose="020B0604030504040204" pitchFamily="34" charset="0"/>
              <a:ea typeface="Verdana" panose="020B0604030504040204" pitchFamily="34" charset="0"/>
            </a:endParaRPr>
          </a:p>
          <a:p>
            <a:pPr>
              <a:defRPr/>
            </a:pPr>
            <a:r>
              <a:rPr lang="cs-CZ" sz="1600" b="1" u="sng" dirty="0">
                <a:solidFill>
                  <a:srgbClr val="33363B"/>
                </a:solidFill>
                <a:latin typeface="Verdana" panose="020B0604030504040204" pitchFamily="34" charset="0"/>
                <a:ea typeface="Verdana" panose="020B0604030504040204" pitchFamily="34" charset="0"/>
              </a:rPr>
              <a:t>STEM (kombinace telefonického a on-line dotazování - panel)</a:t>
            </a:r>
          </a:p>
          <a:p>
            <a:pPr lvl="0">
              <a:defRPr/>
            </a:pPr>
            <a:endParaRPr lang="cs-CZ" sz="1600" b="1" dirty="0">
              <a:solidFill>
                <a:srgbClr val="33363B"/>
              </a:solidFill>
              <a:latin typeface="Verdana" panose="020B0604030504040204" pitchFamily="34" charset="0"/>
              <a:ea typeface="Verdana" panose="020B0604030504040204" pitchFamily="34" charset="0"/>
            </a:endParaRPr>
          </a:p>
          <a:p>
            <a:pPr lvl="0">
              <a:defRPr/>
            </a:pPr>
            <a:r>
              <a:rPr lang="cs-CZ" sz="1600" dirty="0">
                <a:solidFill>
                  <a:srgbClr val="33363B"/>
                </a:solidFill>
                <a:latin typeface="Verdana" panose="020B0604030504040204" pitchFamily="34" charset="0"/>
                <a:ea typeface="Verdana" panose="020B0604030504040204" pitchFamily="34" charset="0"/>
              </a:rPr>
              <a:t>Podobný postup jako v případě </a:t>
            </a:r>
            <a:r>
              <a:rPr lang="cs-CZ" sz="1600" dirty="0" err="1">
                <a:solidFill>
                  <a:srgbClr val="33363B"/>
                </a:solidFill>
                <a:latin typeface="Verdana" panose="020B0604030504040204" pitchFamily="34" charset="0"/>
                <a:ea typeface="Verdana" panose="020B0604030504040204" pitchFamily="34" charset="0"/>
              </a:rPr>
              <a:t>Kantar</a:t>
            </a:r>
            <a:r>
              <a:rPr lang="cs-CZ" sz="1600" dirty="0">
                <a:solidFill>
                  <a:srgbClr val="33363B"/>
                </a:solidFill>
                <a:latin typeface="Verdana" panose="020B0604030504040204" pitchFamily="34" charset="0"/>
                <a:ea typeface="Verdana" panose="020B0604030504040204" pitchFamily="34" charset="0"/>
              </a:rPr>
              <a:t> CZ. Liší se dotazováním na přijatelnost hlavních stran.</a:t>
            </a:r>
          </a:p>
          <a:p>
            <a:pPr lvl="0">
              <a:defRPr/>
            </a:pPr>
            <a:endParaRPr lang="cs-CZ" sz="1600" b="1" dirty="0">
              <a:solidFill>
                <a:srgbClr val="33363B"/>
              </a:solidFill>
              <a:latin typeface="Verdana" panose="020B0604030504040204" pitchFamily="34" charset="0"/>
              <a:ea typeface="Verdana" panose="020B0604030504040204" pitchFamily="34" charset="0"/>
            </a:endParaRPr>
          </a:p>
          <a:p>
            <a:pPr lvl="0">
              <a:defRPr/>
            </a:pPr>
            <a:endParaRPr lang="cs-CZ" sz="1600" dirty="0">
              <a:solidFill>
                <a:srgbClr val="33363B"/>
              </a:solidFill>
              <a:latin typeface="Verdana" panose="020B0604030504040204" pitchFamily="34" charset="0"/>
              <a:ea typeface="Verdana" panose="020B0604030504040204" pitchFamily="34" charset="0"/>
            </a:endParaRPr>
          </a:p>
          <a:p>
            <a:pPr>
              <a:defRPr/>
            </a:pPr>
            <a:r>
              <a:rPr lang="cs-CZ" sz="1600" b="1" u="sng" dirty="0" err="1">
                <a:solidFill>
                  <a:srgbClr val="33363B"/>
                </a:solidFill>
                <a:latin typeface="Verdana" panose="020B0604030504040204" pitchFamily="34" charset="0"/>
                <a:ea typeface="Verdana" panose="020B0604030504040204" pitchFamily="34" charset="0"/>
              </a:rPr>
              <a:t>Median</a:t>
            </a:r>
            <a:r>
              <a:rPr lang="cs-CZ" sz="1600" b="1" u="sng" dirty="0">
                <a:solidFill>
                  <a:srgbClr val="33363B"/>
                </a:solidFill>
                <a:latin typeface="Verdana" panose="020B0604030504040204" pitchFamily="34" charset="0"/>
                <a:ea typeface="Verdana" panose="020B0604030504040204" pitchFamily="34" charset="0"/>
              </a:rPr>
              <a:t> (kombinace osobního a on-line dotazování - panel)</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a:defRPr/>
            </a:pPr>
            <a:r>
              <a:rPr lang="cs-CZ" sz="1800" dirty="0">
                <a:solidFill>
                  <a:srgbClr val="33363B"/>
                </a:solidFill>
                <a:latin typeface="Verdana" panose="020B0604030504040204" pitchFamily="34" charset="0"/>
                <a:ea typeface="Verdana" panose="020B0604030504040204" pitchFamily="34" charset="0"/>
              </a:rPr>
              <a:t>Princip dotazování není veřejně úplně znám. Respondent může zmínit více stran, které vstupují do volebního modelu za použití pravděpodobnostních vah.</a:t>
            </a: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5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14566" y="108223"/>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61562" y="540271"/>
            <a:ext cx="9413116" cy="8294578"/>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16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rPr>
              <a:t>Test důvěryhodnosti výzkumu</a:t>
            </a:r>
          </a:p>
          <a:p>
            <a:pPr marL="0" marR="0" lvl="0" indent="0" algn="l" defTabSz="1043056" rtl="0" eaLnBrk="1" fontAlgn="auto" latinLnBrk="0" hangingPunct="1">
              <a:lnSpc>
                <a:spcPct val="100000"/>
              </a:lnSpc>
              <a:spcBef>
                <a:spcPts val="0"/>
              </a:spcBef>
              <a:spcAft>
                <a:spcPts val="0"/>
              </a:spcAft>
              <a:buClrTx/>
              <a:buSzTx/>
              <a:buFontTx/>
              <a:buNone/>
              <a:tabLst/>
              <a:defRPr/>
            </a:pPr>
            <a:r>
              <a:rPr lang="cs-CZ" sz="1600" b="1" u="sng" dirty="0">
                <a:solidFill>
                  <a:srgbClr val="33363B"/>
                </a:solidFill>
                <a:latin typeface="Verdana" panose="020B0604030504040204" pitchFamily="34" charset="0"/>
                <a:ea typeface="Verdana" panose="020B0604030504040204" pitchFamily="34" charset="0"/>
              </a:rPr>
              <a:t>8 a 9)</a:t>
            </a:r>
          </a:p>
          <a:p>
            <a:pPr marL="285750" indent="-285750" algn="l">
              <a:buFont typeface="Arial" panose="020B0604020202020204" pitchFamily="34" charset="0"/>
              <a:buChar char="•"/>
            </a:pPr>
            <a:r>
              <a:rPr lang="cs-CZ" sz="1800" b="1" i="0" dirty="0">
                <a:solidFill>
                  <a:srgbClr val="33363B"/>
                </a:solidFill>
                <a:effectLst/>
                <a:ea typeface="Verdana" panose="020B0604030504040204" pitchFamily="34" charset="0"/>
              </a:rPr>
              <a:t>Byl to nátlakový průzkum?  </a:t>
            </a:r>
            <a:endParaRPr lang="cs-CZ" sz="1800" b="0" i="0" dirty="0">
              <a:solidFill>
                <a:srgbClr val="33363B"/>
              </a:solidFill>
              <a:effectLst/>
              <a:ea typeface="Verdana" panose="020B0604030504040204" pitchFamily="34" charset="0"/>
            </a:endParaRPr>
          </a:p>
          <a:p>
            <a:pPr algn="l"/>
            <a:r>
              <a:rPr lang="cs-CZ" sz="1800" b="0" i="0" dirty="0">
                <a:solidFill>
                  <a:srgbClr val="33363B"/>
                </a:solidFill>
                <a:effectLst/>
                <a:ea typeface="Verdana" panose="020B0604030504040204" pitchFamily="34" charset="0"/>
              </a:rPr>
              <a:t>Cílem nátlakového průzkumu je rozšiřovat fámy nebo naprosté lži o soupeřích či oponentech. Takové aktivity nelze považovat za výzkumy, ale spíše za politickou manipulaci, která se pokouší schovat za kouřovou clonu průzkumu veřejného mínění. V takové nátlakové anketě se například telefonicky osloví velké množství lidí s žádostí o účast v údajném výzkumu. Výzkumné otázky jsou v podstatě lehce zastřená obvinění proti soupeři, nebo opakováním pomluv o profesionálním či osobním vystupování protikandidáta. </a:t>
            </a:r>
            <a:r>
              <a:rPr lang="cs-CZ" sz="1800" b="1" i="0" u="sng" dirty="0">
                <a:solidFill>
                  <a:srgbClr val="33363B"/>
                </a:solidFill>
                <a:effectLst/>
                <a:ea typeface="Verdana" panose="020B0604030504040204" pitchFamily="34" charset="0"/>
              </a:rPr>
              <a:t>Renomované výzkumné organizace nemají s podobnými nátlakovými anketami nic společného</a:t>
            </a:r>
            <a:r>
              <a:rPr lang="cs-CZ" sz="1800" b="0" i="0" dirty="0">
                <a:solidFill>
                  <a:srgbClr val="33363B"/>
                </a:solidFill>
                <a:effectLst/>
                <a:ea typeface="Verdana" panose="020B0604030504040204" pitchFamily="34" charset="0"/>
              </a:rPr>
              <a:t>, i když je to fenomén, který v některých zemích v poslední době narůstá. </a:t>
            </a:r>
          </a:p>
          <a:p>
            <a:pPr algn="l"/>
            <a:r>
              <a:rPr lang="cs-CZ" sz="1800" b="0" i="0" dirty="0">
                <a:solidFill>
                  <a:srgbClr val="33363B"/>
                </a:solidFill>
                <a:effectLst/>
                <a:ea typeface="Verdana" panose="020B0604030504040204" pitchFamily="34" charset="0"/>
              </a:rPr>
              <a:t>Výzkumný obor v rámci svých </a:t>
            </a:r>
            <a:r>
              <a:rPr lang="cs-CZ" sz="1800" b="1" i="0" u="sng" dirty="0" err="1">
                <a:solidFill>
                  <a:srgbClr val="368CBF"/>
                </a:solidFill>
                <a:effectLst/>
                <a:ea typeface="Verdana" panose="020B0604030504040204" pitchFamily="34" charset="0"/>
                <a:hlinkClick r:id="rId4"/>
              </a:rPr>
              <a:t>seberegulačních</a:t>
            </a:r>
            <a:r>
              <a:rPr lang="cs-CZ" sz="1800" b="1" i="0" u="sng" dirty="0">
                <a:solidFill>
                  <a:srgbClr val="368CBF"/>
                </a:solidFill>
                <a:effectLst/>
                <a:ea typeface="Verdana" panose="020B0604030504040204" pitchFamily="34" charset="0"/>
                <a:hlinkClick r:id="rId4"/>
              </a:rPr>
              <a:t> pravidel</a:t>
            </a:r>
            <a:r>
              <a:rPr lang="cs-CZ" sz="1800" b="0" i="0" dirty="0">
                <a:solidFill>
                  <a:srgbClr val="33363B"/>
                </a:solidFill>
                <a:effectLst/>
                <a:ea typeface="Verdana" panose="020B0604030504040204" pitchFamily="34" charset="0"/>
              </a:rPr>
              <a:t> má také korigující mechanismy. </a:t>
            </a:r>
          </a:p>
          <a:p>
            <a:pPr marL="285750" indent="-285750" algn="l">
              <a:buFont typeface="Arial" panose="020B0604020202020204" pitchFamily="34" charset="0"/>
              <a:buChar char="•"/>
            </a:pPr>
            <a:r>
              <a:rPr lang="cs-CZ" sz="1800" b="1" i="0" dirty="0">
                <a:solidFill>
                  <a:srgbClr val="33363B"/>
                </a:solidFill>
                <a:effectLst/>
                <a:ea typeface="Verdana" panose="020B0604030504040204" pitchFamily="34" charset="0"/>
              </a:rPr>
              <a:t>Je sběr dat nezávislé kontrolován?</a:t>
            </a:r>
            <a:endParaRPr lang="cs-CZ" sz="1800" b="0" i="0" dirty="0">
              <a:solidFill>
                <a:srgbClr val="33363B"/>
              </a:solidFill>
              <a:effectLst/>
              <a:ea typeface="Verdana" panose="020B0604030504040204" pitchFamily="34" charset="0"/>
            </a:endParaRPr>
          </a:p>
          <a:p>
            <a:pPr algn="l"/>
            <a:r>
              <a:rPr lang="cs-CZ" sz="1800" b="1" dirty="0">
                <a:solidFill>
                  <a:srgbClr val="33363B"/>
                </a:solidFill>
                <a:ea typeface="Verdana" panose="020B0604030504040204" pitchFamily="34" charset="0"/>
              </a:rPr>
              <a:t>	</a:t>
            </a:r>
            <a:r>
              <a:rPr lang="cs-CZ" sz="1800" b="1" i="0" dirty="0">
                <a:solidFill>
                  <a:srgbClr val="33363B"/>
                </a:solidFill>
                <a:effectLst/>
                <a:ea typeface="Verdana" panose="020B0604030504040204" pitchFamily="34" charset="0"/>
              </a:rPr>
              <a:t>Poctivý sběr dat je náročná a drahá záležitost. </a:t>
            </a:r>
            <a:r>
              <a:rPr lang="cs-CZ" sz="1800" b="0" i="0" dirty="0">
                <a:solidFill>
                  <a:srgbClr val="33363B"/>
                </a:solidFill>
                <a:effectLst/>
                <a:ea typeface="Verdana" panose="020B0604030504040204" pitchFamily="34" charset="0"/>
              </a:rPr>
              <a:t>U osobního a telefonického 	dotazování potřebujete poučené tazatele, kteří správně vedou rozhovor. 	Kontroluje se, zda rozhovor s respondentem proběhl tak, jak bylo určeno v 	dotazovacím úkolu.</a:t>
            </a:r>
          </a:p>
          <a:p>
            <a:pPr marL="1328806" lvl="2" indent="-285750">
              <a:buFont typeface="Arial" panose="020B0604020202020204" pitchFamily="34" charset="0"/>
              <a:buChar char="•"/>
            </a:pPr>
            <a:r>
              <a:rPr lang="cs-CZ" sz="1800" u="sng" dirty="0">
                <a:solidFill>
                  <a:srgbClr val="33363B"/>
                </a:solidFill>
                <a:ea typeface="Verdana" panose="020B0604030504040204" pitchFamily="34" charset="0"/>
              </a:rPr>
              <a:t>r</a:t>
            </a:r>
            <a:r>
              <a:rPr lang="cs-CZ" sz="1800" b="0" i="0" u="sng" dirty="0">
                <a:solidFill>
                  <a:srgbClr val="33363B"/>
                </a:solidFill>
                <a:effectLst/>
                <a:ea typeface="Verdana" panose="020B0604030504040204" pitchFamily="34" charset="0"/>
              </a:rPr>
              <a:t>ozhovory se nahrávají a následně provádí pozorní supervizoři náslechy</a:t>
            </a:r>
            <a:r>
              <a:rPr lang="cs-CZ" sz="1800" b="0" i="0" dirty="0">
                <a:solidFill>
                  <a:srgbClr val="33363B"/>
                </a:solidFill>
                <a:effectLst/>
                <a:ea typeface="Verdana" panose="020B0604030504040204" pitchFamily="34" charset="0"/>
              </a:rPr>
              <a:t>, kde se kontroluje, zda tazatelé nějakým způsobem respondenty neovlivňují a zda správně zaznamenávají odpovědi. V případě online dotazování je třeba prověřit identitu respondenta, vkládají se kontrolní otázky, měří se doba vyplňování a provádí se logická kontrola získaných dat.</a:t>
            </a:r>
          </a:p>
          <a:p>
            <a:pPr marL="1328806" lvl="2" indent="-285750">
              <a:buFont typeface="Arial" panose="020B0604020202020204" pitchFamily="34" charset="0"/>
              <a:buChar char="•"/>
            </a:pPr>
            <a:r>
              <a:rPr lang="cs-CZ" sz="1800" b="0" i="0" u="sng" dirty="0">
                <a:solidFill>
                  <a:srgbClr val="33363B"/>
                </a:solidFill>
                <a:effectLst/>
                <a:ea typeface="Verdana" panose="020B0604030504040204" pitchFamily="34" charset="0"/>
              </a:rPr>
              <a:t>Kontroly </a:t>
            </a:r>
            <a:r>
              <a:rPr lang="cs-CZ" sz="1800" b="0" i="0" u="sng" dirty="0" err="1">
                <a:solidFill>
                  <a:srgbClr val="33363B"/>
                </a:solidFill>
                <a:effectLst/>
                <a:ea typeface="Verdana" panose="020B0604030504040204" pitchFamily="34" charset="0"/>
              </a:rPr>
              <a:t>Simar</a:t>
            </a:r>
            <a:r>
              <a:rPr lang="cs-CZ" sz="1800" b="0" i="0" u="sng" dirty="0">
                <a:solidFill>
                  <a:srgbClr val="33363B"/>
                </a:solidFill>
                <a:effectLst/>
                <a:ea typeface="Verdana" panose="020B0604030504040204" pitchFamily="34" charset="0"/>
              </a:rPr>
              <a:t>- možné?</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5"/>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67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D09F3-6348-9BA9-3114-A4AA5386C8B1}"/>
              </a:ext>
            </a:extLst>
          </p:cNvPr>
          <p:cNvSpPr>
            <a:spLocks noGrp="1"/>
          </p:cNvSpPr>
          <p:nvPr>
            <p:ph type="title"/>
          </p:nvPr>
        </p:nvSpPr>
        <p:spPr/>
        <p:txBody>
          <a:bodyPr/>
          <a:lstStyle/>
          <a:p>
            <a:r>
              <a:rPr lang="cs-CZ" b="1" dirty="0"/>
              <a:t>Obsah:</a:t>
            </a:r>
          </a:p>
        </p:txBody>
      </p:sp>
      <p:sp>
        <p:nvSpPr>
          <p:cNvPr id="3" name="Zástupný obsah 2">
            <a:extLst>
              <a:ext uri="{FF2B5EF4-FFF2-40B4-BE49-F238E27FC236}">
                <a16:creationId xmlns:a16="http://schemas.microsoft.com/office/drawing/2014/main" id="{A8B7FE06-32FC-A0E2-75E0-B7FE7DD3DDF8}"/>
              </a:ext>
            </a:extLst>
          </p:cNvPr>
          <p:cNvSpPr>
            <a:spLocks noGrp="1"/>
          </p:cNvSpPr>
          <p:nvPr>
            <p:ph idx="1"/>
          </p:nvPr>
        </p:nvSpPr>
        <p:spPr/>
        <p:txBody>
          <a:bodyPr>
            <a:normAutofit fontScale="77500" lnSpcReduction="20000"/>
          </a:bodyPr>
          <a:lstStyle/>
          <a:p>
            <a:pPr marL="742950" indent="-742950">
              <a:buFont typeface="+mj-lt"/>
              <a:buAutoNum type="arabicPeriod"/>
            </a:pPr>
            <a:r>
              <a:rPr lang="cs-CZ" sz="4100" dirty="0"/>
              <a:t>Předvolební výzkumy – metodika</a:t>
            </a:r>
          </a:p>
          <a:p>
            <a:pPr marL="742950" indent="-742950">
              <a:buFont typeface="+mj-lt"/>
              <a:buAutoNum type="arabicPeriod"/>
            </a:pPr>
            <a:r>
              <a:rPr lang="cs-CZ" sz="4100" dirty="0"/>
              <a:t>Pravidla publikování výzkumu veřejného mínění</a:t>
            </a:r>
          </a:p>
          <a:p>
            <a:pPr marL="742950" indent="-742950">
              <a:buFont typeface="+mj-lt"/>
              <a:buAutoNum type="arabicPeriod"/>
            </a:pPr>
            <a:r>
              <a:rPr lang="cs-CZ" sz="4100" dirty="0"/>
              <a:t>Trendy Česka</a:t>
            </a:r>
          </a:p>
          <a:p>
            <a:pPr marL="742950" indent="-742950">
              <a:buFont typeface="+mj-lt"/>
              <a:buAutoNum type="arabicPeriod"/>
              <a:defRPr/>
            </a:pPr>
            <a:r>
              <a:rPr lang="cs-CZ" sz="4100" dirty="0"/>
              <a:t>Prezidentské volby 2023</a:t>
            </a:r>
          </a:p>
          <a:p>
            <a:pPr marL="742950" indent="-742950">
              <a:buFont typeface="+mj-lt"/>
              <a:buAutoNum type="arabicPeriod"/>
              <a:defRPr/>
            </a:pPr>
            <a:r>
              <a:rPr lang="cs-CZ" sz="4100" dirty="0"/>
              <a:t>VOLBY DO PS 2021</a:t>
            </a:r>
          </a:p>
          <a:p>
            <a:pPr marL="742950" indent="-742950">
              <a:buFont typeface="+mj-lt"/>
              <a:buAutoNum type="arabicPeriod"/>
              <a:defRPr/>
            </a:pPr>
            <a:r>
              <a:rPr lang="cs-CZ" sz="4100" dirty="0"/>
              <a:t>10 nejčastějších chyb médií při interpretaci výzkumu</a:t>
            </a:r>
          </a:p>
          <a:p>
            <a:pPr marL="742950" indent="-742950">
              <a:buFont typeface="+mj-lt"/>
              <a:buAutoNum type="arabicPeriod"/>
              <a:defRPr/>
            </a:pPr>
            <a:r>
              <a:rPr lang="cs-CZ" sz="4100" dirty="0"/>
              <a:t>Příklady chybných intepretací</a:t>
            </a:r>
          </a:p>
          <a:p>
            <a:pPr marL="742950" indent="-742950">
              <a:buFont typeface="+mj-lt"/>
              <a:buAutoNum type="arabicPeriod"/>
              <a:defRPr/>
            </a:pPr>
            <a:r>
              <a:rPr lang="cs-CZ" sz="4100" dirty="0"/>
              <a:t>Příprava žurnalistického výstupu na téma interpretace dat z předvolebních výzkumů</a:t>
            </a:r>
          </a:p>
          <a:p>
            <a:pPr>
              <a:defRPr/>
            </a:pPr>
            <a:endParaRPr lang="cs-CZ" sz="4000" b="1" spc="-171" dirty="0">
              <a:solidFill>
                <a:srgbClr val="1A1F52"/>
              </a:solidFill>
              <a:latin typeface="Verdana" pitchFamily="34" charset="0"/>
              <a:ea typeface="Verdana" pitchFamily="34" charset="0"/>
              <a:cs typeface="Verdana" pitchFamily="34" charset="0"/>
            </a:endParaRPr>
          </a:p>
          <a:p>
            <a:endParaRPr lang="cs-CZ" dirty="0"/>
          </a:p>
          <a:p>
            <a:endParaRPr lang="cs-CZ" dirty="0"/>
          </a:p>
          <a:p>
            <a:endParaRPr lang="cs-CZ" dirty="0"/>
          </a:p>
        </p:txBody>
      </p:sp>
      <p:sp>
        <p:nvSpPr>
          <p:cNvPr id="4" name="Zástupný symbol pro číslo snímku 3">
            <a:extLst>
              <a:ext uri="{FF2B5EF4-FFF2-40B4-BE49-F238E27FC236}">
                <a16:creationId xmlns:a16="http://schemas.microsoft.com/office/drawing/2014/main" id="{A6BE7695-2B83-CC5B-8B63-AA7F3271BD57}"/>
              </a:ext>
            </a:extLst>
          </p:cNvPr>
          <p:cNvSpPr>
            <a:spLocks noGrp="1"/>
          </p:cNvSpPr>
          <p:nvPr>
            <p:ph type="sldNum" sz="quarter" idx="12"/>
          </p:nvPr>
        </p:nvSpPr>
        <p:spPr/>
        <p:txBody>
          <a:bodyPr/>
          <a:lstStyle/>
          <a:p>
            <a:fld id="{54EC008C-FFD2-4177-8978-C579969B1230}" type="slidenum">
              <a:rPr lang="cs-CZ" smtClean="0"/>
              <a:t>2</a:t>
            </a:fld>
            <a:endParaRPr lang="cs-CZ" dirty="0"/>
          </a:p>
        </p:txBody>
      </p:sp>
    </p:spTree>
    <p:extLst>
      <p:ext uri="{BB962C8B-B14F-4D97-AF65-F5344CB8AC3E}">
        <p14:creationId xmlns:p14="http://schemas.microsoft.com/office/powerpoint/2010/main" val="3905220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42096" y="697727"/>
            <a:ext cx="9413116" cy="8202245"/>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cs-CZ" sz="24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rPr>
              <a:t>Test důvěryhodnosti výzkumu</a:t>
            </a:r>
            <a:endParaRPr lang="cs-CZ" sz="2400" dirty="0">
              <a:solidFill>
                <a:srgbClr val="33363B"/>
              </a:solidFill>
              <a:latin typeface="Verdana" panose="020B0604030504040204" pitchFamily="34" charset="0"/>
              <a:ea typeface="Verdana" panose="020B0604030504040204" pitchFamily="34" charset="0"/>
            </a:endParaRPr>
          </a:p>
          <a:p>
            <a:pPr algn="l"/>
            <a:r>
              <a:rPr lang="cs-CZ" sz="2000" b="1" i="0" dirty="0">
                <a:solidFill>
                  <a:srgbClr val="33363B"/>
                </a:solidFill>
                <a:effectLst/>
                <a:latin typeface="Libre Baskerville" panose="02000000000000000000" pitchFamily="2" charset="0"/>
              </a:rPr>
              <a:t>Jakým způsobem byla data sbírána?</a:t>
            </a:r>
            <a:endParaRPr lang="cs-CZ" sz="2000" b="0" i="0" dirty="0">
              <a:solidFill>
                <a:srgbClr val="33363B"/>
              </a:solidFill>
              <a:effectLst/>
              <a:latin typeface="Libre Baskerville" panose="02000000000000000000" pitchFamily="2" charset="0"/>
            </a:endParaRPr>
          </a:p>
          <a:p>
            <a:pPr algn="l"/>
            <a:r>
              <a:rPr lang="cs-CZ" sz="2400" b="0" i="0" dirty="0">
                <a:solidFill>
                  <a:srgbClr val="33363B"/>
                </a:solidFill>
                <a:effectLst/>
              </a:rPr>
              <a:t>Existují čtyři hlavní metody: rozhovory </a:t>
            </a:r>
            <a:r>
              <a:rPr lang="cs-CZ" sz="2400" b="1" i="0" u="sng" dirty="0">
                <a:solidFill>
                  <a:srgbClr val="368CBF"/>
                </a:solidFill>
                <a:effectLst/>
                <a:hlinkClick r:id="rId4"/>
              </a:rPr>
              <a:t>osobní</a:t>
            </a:r>
            <a:r>
              <a:rPr lang="cs-CZ" sz="2400" b="0" i="0" dirty="0">
                <a:solidFill>
                  <a:srgbClr val="33363B"/>
                </a:solidFill>
                <a:effectLst/>
              </a:rPr>
              <a:t>, </a:t>
            </a:r>
            <a:r>
              <a:rPr lang="cs-CZ" sz="2400" b="1" i="0" u="sng" dirty="0">
                <a:solidFill>
                  <a:srgbClr val="368CBF"/>
                </a:solidFill>
                <a:effectLst/>
                <a:hlinkClick r:id="rId5"/>
              </a:rPr>
              <a:t>telefonické</a:t>
            </a:r>
            <a:r>
              <a:rPr lang="cs-CZ" sz="2400" b="0" i="0" dirty="0">
                <a:solidFill>
                  <a:srgbClr val="33363B"/>
                </a:solidFill>
                <a:effectLst/>
              </a:rPr>
              <a:t>, </a:t>
            </a:r>
            <a:r>
              <a:rPr lang="cs-CZ" sz="2400" b="1" i="0" u="sng" dirty="0">
                <a:solidFill>
                  <a:srgbClr val="368CBF"/>
                </a:solidFill>
                <a:effectLst/>
                <a:hlinkClick r:id="rId6"/>
              </a:rPr>
              <a:t>online</a:t>
            </a:r>
            <a:r>
              <a:rPr lang="cs-CZ" sz="2400" b="0" i="0" dirty="0">
                <a:solidFill>
                  <a:srgbClr val="33363B"/>
                </a:solidFill>
                <a:effectLst/>
              </a:rPr>
              <a:t> nebo dotazníky odesílané poštou (poslední se v ČR již v podstatě nevyužívá). Každá z metod má své silné a slabé stránky, je vždy potřeba se ujistit, že pro sběr dat není v populaci nějaká bariéra (např. přístup k internetu u starší populace).</a:t>
            </a:r>
          </a:p>
          <a:p>
            <a:pPr algn="l"/>
            <a:r>
              <a:rPr lang="cs-CZ" sz="2400" b="1" i="0" u="sng" dirty="0">
                <a:solidFill>
                  <a:srgbClr val="33363B"/>
                </a:solidFill>
                <a:effectLst/>
              </a:rPr>
              <a:t>Všechny metody jsou závislé na dostupnosti a ochotě oslovených spolupracovat</a:t>
            </a:r>
            <a:r>
              <a:rPr lang="cs-CZ" sz="2400" u="sng" dirty="0">
                <a:solidFill>
                  <a:srgbClr val="33363B"/>
                </a:solidFill>
              </a:rPr>
              <a:t>!</a:t>
            </a:r>
          </a:p>
          <a:p>
            <a:pPr marL="342900" indent="-342900" algn="l">
              <a:buFont typeface="Arial" panose="020B0604020202020204" pitchFamily="34" charset="0"/>
              <a:buChar char="•"/>
            </a:pPr>
            <a:r>
              <a:rPr lang="cs-CZ" sz="2400" b="0" i="0" dirty="0">
                <a:solidFill>
                  <a:srgbClr val="33363B"/>
                </a:solidFill>
                <a:effectLst/>
              </a:rPr>
              <a:t> míra odezvy se může výrazně lišit, také téma výzkumu motivuje k zapojení vždy trochu jiné respondenty</a:t>
            </a:r>
          </a:p>
          <a:p>
            <a:pPr marL="342900" indent="-342900" algn="l">
              <a:buFont typeface="Arial" panose="020B0604020202020204" pitchFamily="34" charset="0"/>
              <a:buChar char="•"/>
            </a:pPr>
            <a:r>
              <a:rPr lang="cs-CZ" sz="2400" b="0" i="0" dirty="0">
                <a:solidFill>
                  <a:srgbClr val="33363B"/>
                </a:solidFill>
                <a:effectLst/>
              </a:rPr>
              <a:t> můžeme také vyslovit hypotézy o vlivu každé dotazovací metody na kvalitu odpovědí. </a:t>
            </a:r>
          </a:p>
          <a:p>
            <a:pPr marL="342900" indent="-342900" algn="l">
              <a:buFont typeface="Arial" panose="020B0604020202020204" pitchFamily="34" charset="0"/>
              <a:buChar char="•"/>
            </a:pPr>
            <a:r>
              <a:rPr lang="cs-CZ" sz="2400" b="1" i="0" dirty="0">
                <a:solidFill>
                  <a:srgbClr val="33363B"/>
                </a:solidFill>
                <a:effectLst/>
              </a:rPr>
              <a:t>V každém případě renomované společnosti vyvinuly statistické techniky, které řeší řadu těchto problémů</a:t>
            </a:r>
            <a:r>
              <a:rPr lang="cs-CZ" sz="2400" b="0" i="0" dirty="0">
                <a:solidFill>
                  <a:srgbClr val="33363B"/>
                </a:solidFill>
                <a:effectLst/>
              </a:rPr>
              <a:t> a zpracují hrubá data tak, aby bylo dosaženo reprezentativních výsledků a do jisté míry byla odstraněna i nevýběrová chyba.</a:t>
            </a: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33363B"/>
              </a:solidFill>
              <a:effectLst/>
              <a:uLnTx/>
              <a:uFillTx/>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7"/>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402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738188" y="1044327"/>
            <a:ext cx="9413116" cy="7740581"/>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lang="cs-CZ" sz="1600" b="1" i="0" dirty="0">
                <a:solidFill>
                  <a:srgbClr val="33363B"/>
                </a:solidFill>
                <a:effectLst/>
                <a:latin typeface="Verdana" panose="020B0604030504040204" pitchFamily="34" charset="0"/>
                <a:ea typeface="Verdana" panose="020B0604030504040204" pitchFamily="34" charset="0"/>
              </a:rPr>
              <a:t>Transparentní zadavatel a účel výzkumu?</a:t>
            </a:r>
          </a:p>
          <a:p>
            <a:pPr marL="0" marR="0" lvl="0" indent="0" algn="l" defTabSz="1043056" rtl="0" eaLnBrk="1" fontAlgn="auto" latinLnBrk="0" hangingPunct="1">
              <a:lnSpc>
                <a:spcPct val="100000"/>
              </a:lnSpc>
              <a:spcBef>
                <a:spcPts val="0"/>
              </a:spcBef>
              <a:spcAft>
                <a:spcPts val="0"/>
              </a:spcAft>
              <a:buClrTx/>
              <a:buSzTx/>
              <a:buFontTx/>
              <a:buNone/>
              <a:tabLst/>
              <a:defRPr/>
            </a:pPr>
            <a:endParaRPr lang="cs-CZ" sz="1600" b="1" i="0" dirty="0">
              <a:solidFill>
                <a:srgbClr val="33363B"/>
              </a:solidFill>
              <a:effectLst/>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Ověřte si, zda výzkum realizuje seriózní, nezávislá výzkumná organizace. Každý si může prověřit vlastníky v obchodním rejstříku a zjistit, zda firma sídlí na adrese podnikání. </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Dalším indikátorem je, zda má firma zaměstnance a delší dobu se profiluje ve výzkumném oboru. </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Důvěryhodná agentura má i další klienty a je zapojená do </a:t>
            </a:r>
            <a:r>
              <a:rPr lang="cs-CZ" sz="1600" b="0" i="0" dirty="0" err="1">
                <a:solidFill>
                  <a:srgbClr val="33363B"/>
                </a:solidFill>
                <a:effectLst/>
                <a:latin typeface="Verdana" panose="020B0604030504040204" pitchFamily="34" charset="0"/>
                <a:ea typeface="Verdana" panose="020B0604030504040204" pitchFamily="34" charset="0"/>
              </a:rPr>
              <a:t>seberegulačních</a:t>
            </a:r>
            <a:r>
              <a:rPr lang="cs-CZ" sz="1600" b="0" i="0" dirty="0">
                <a:solidFill>
                  <a:srgbClr val="33363B"/>
                </a:solidFill>
                <a:effectLst/>
                <a:latin typeface="Verdana" panose="020B0604030504040204" pitchFamily="34" charset="0"/>
                <a:ea typeface="Verdana" panose="020B0604030504040204" pitchFamily="34" charset="0"/>
              </a:rPr>
              <a:t> mechanismů a zapojuje se do oborového dialogu svým členstvím v mezinárodní asociaci výzkumníků </a:t>
            </a:r>
            <a:r>
              <a:rPr lang="cs-CZ" sz="1600" b="1" i="0" u="sng" dirty="0">
                <a:solidFill>
                  <a:srgbClr val="33363B"/>
                </a:solidFill>
                <a:effectLst/>
                <a:latin typeface="Verdana" panose="020B0604030504040204" pitchFamily="34" charset="0"/>
                <a:ea typeface="Verdana" panose="020B0604030504040204" pitchFamily="34" charset="0"/>
              </a:rPr>
              <a:t>ESOMAR a v lokální partnerské asociaci SIMAR. </a:t>
            </a:r>
          </a:p>
          <a:p>
            <a:pPr algn="l"/>
            <a:endParaRPr lang="cs-CZ" sz="1600" b="1" i="0" u="sng" dirty="0">
              <a:solidFill>
                <a:srgbClr val="33363B"/>
              </a:solidFill>
              <a:effectLst/>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Pokud si stále nejste profilem agentury jisti, prověříte informace, </a:t>
            </a:r>
            <a:r>
              <a:rPr lang="cs-CZ" sz="1600" b="1" i="0" u="sng" dirty="0">
                <a:solidFill>
                  <a:srgbClr val="33363B"/>
                </a:solidFill>
                <a:effectLst/>
                <a:latin typeface="Verdana" panose="020B0604030504040204" pitchFamily="34" charset="0"/>
                <a:ea typeface="Verdana" panose="020B0604030504040204" pitchFamily="34" charset="0"/>
              </a:rPr>
              <a:t>které o projektu publikuje sama agentura na svých stránkách,</a:t>
            </a:r>
            <a:r>
              <a:rPr lang="cs-CZ" sz="1600" b="0" i="0" dirty="0">
                <a:solidFill>
                  <a:srgbClr val="33363B"/>
                </a:solidFill>
                <a:effectLst/>
                <a:latin typeface="Verdana" panose="020B0604030504040204" pitchFamily="34" charset="0"/>
                <a:ea typeface="Verdana" panose="020B0604030504040204" pitchFamily="34" charset="0"/>
              </a:rPr>
              <a:t> případně na stránkách zadavatele výzkumu. Tyto informace by měly být minimálně v rozsahu pasportu VVM. </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Renomované organizace obvykle publikují podrobnější výzkumnou zprávu</a:t>
            </a:r>
          </a:p>
          <a:p>
            <a:pPr algn="l"/>
            <a:endParaRPr lang="cs-CZ" sz="1600" b="0" i="0" dirty="0">
              <a:solidFill>
                <a:srgbClr val="33363B"/>
              </a:solidFill>
              <a:effectLst/>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cs-CZ" sz="1600" b="0" i="0" dirty="0">
                <a:solidFill>
                  <a:srgbClr val="33363B"/>
                </a:solidFill>
                <a:effectLst/>
                <a:latin typeface="Verdana" panose="020B0604030504040204" pitchFamily="34" charset="0"/>
                <a:ea typeface="Verdana" panose="020B0604030504040204" pitchFamily="34" charset="0"/>
              </a:rPr>
              <a:t>Další možností je otestovat ochotu realizátora výzkumu odpovídat na otázky vztahující se k realizaci výzkumu či ochotu si své výsledky obhájit před odbornou komunitou, a uvádějí proto </a:t>
            </a:r>
            <a:r>
              <a:rPr lang="cs-CZ" sz="1600" b="1" i="0" u="sng" dirty="0">
                <a:solidFill>
                  <a:srgbClr val="33363B"/>
                </a:solidFill>
                <a:effectLst/>
                <a:latin typeface="Verdana" panose="020B0604030504040204" pitchFamily="34" charset="0"/>
                <a:ea typeface="Verdana" panose="020B0604030504040204" pitchFamily="34" charset="0"/>
              </a:rPr>
              <a:t>kontakt na autorský tým, který výzkum realizoval. </a:t>
            </a:r>
          </a:p>
          <a:p>
            <a:pPr marL="342900" indent="-342900">
              <a:buFont typeface="Arial" panose="020B0604020202020204" pitchFamily="34" charset="0"/>
              <a:buChar char="•"/>
            </a:pPr>
            <a:r>
              <a:rPr lang="cs-CZ" sz="1200" b="0" i="0" u="none" strike="noStrike" dirty="0">
                <a:solidFill>
                  <a:srgbClr val="1A0DAB"/>
                </a:solidFill>
                <a:effectLst/>
                <a:latin typeface="arial" panose="020B0604020202020204" pitchFamily="34" charset="0"/>
                <a:hlinkClick r:id="rId4"/>
              </a:rPr>
              <a:t>Phoenix </a:t>
            </a:r>
            <a:r>
              <a:rPr lang="cs-CZ" sz="1200" b="0" i="0" u="none" strike="noStrike" dirty="0" err="1">
                <a:solidFill>
                  <a:srgbClr val="1A0DAB"/>
                </a:solidFill>
                <a:effectLst/>
                <a:latin typeface="arial" panose="020B0604020202020204" pitchFamily="34" charset="0"/>
                <a:hlinkClick r:id="rId4"/>
              </a:rPr>
              <a:t>Research</a:t>
            </a:r>
            <a:endParaRPr lang="cs-CZ" sz="1200" b="0" i="0" u="none" strike="noStrike" dirty="0">
              <a:solidFill>
                <a:srgbClr val="1A0DAB"/>
              </a:solidFill>
              <a:effectLst/>
              <a:latin typeface="arial" panose="020B0604020202020204" pitchFamily="34" charset="0"/>
              <a:hlinkClick r:id="rId4"/>
            </a:endParaRPr>
          </a:p>
          <a:p>
            <a:pPr marL="342900" indent="-342900" algn="l">
              <a:buFont typeface="Arial" panose="020B0604020202020204" pitchFamily="34" charset="0"/>
              <a:buChar char="•"/>
            </a:pPr>
            <a:endParaRPr lang="cs-CZ" sz="1600" b="1" i="0" u="sng" dirty="0">
              <a:solidFill>
                <a:srgbClr val="33363B"/>
              </a:solidFill>
              <a:effectLst/>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5"/>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828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marL="0" marR="0" lvl="0" indent="0" algn="l" defTabSz="1043056" rtl="0" eaLnBrk="0" fontAlgn="auto" latinLnBrk="0" hangingPunct="0">
              <a:lnSpc>
                <a:spcPts val="3500"/>
              </a:lnSpc>
              <a:spcBef>
                <a:spcPts val="0"/>
              </a:spcBef>
              <a:spcAft>
                <a:spcPts val="0"/>
              </a:spcAft>
              <a:buClrTx/>
              <a:buSzTx/>
              <a:buFontTx/>
              <a:buNone/>
              <a:tabLst/>
              <a:defRPr/>
            </a:pPr>
            <a:r>
              <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rPr>
              <a:t>Pravidla publikování výzkumu veřejného mínění</a:t>
            </a:r>
          </a:p>
          <a:p>
            <a:pPr marL="0" marR="0" lvl="0" indent="0" algn="l" defTabSz="1043056" rtl="0" eaLnBrk="0" fontAlgn="auto" latinLnBrk="0" hangingPunct="0">
              <a:lnSpc>
                <a:spcPts val="3500"/>
              </a:lnSpc>
              <a:spcBef>
                <a:spcPts val="0"/>
              </a:spcBef>
              <a:spcAft>
                <a:spcPts val="0"/>
              </a:spcAft>
              <a:buClrTx/>
              <a:buSzTx/>
              <a:buFontTx/>
              <a:buNone/>
              <a:tabLst/>
              <a:defRPr/>
            </a:pPr>
            <a:endParaRPr kumimoji="0" lang="cs-CZ" sz="2800" b="1" i="0" u="none" strike="noStrike" kern="1200" cap="none" spc="-171" normalizeH="0" baseline="0" noProof="0" dirty="0">
              <a:ln>
                <a:noFill/>
              </a:ln>
              <a:solidFill>
                <a:srgbClr val="1A1F52"/>
              </a:solidFill>
              <a:effectLst/>
              <a:uLnTx/>
              <a:uFillTx/>
              <a:latin typeface="Verdana" pitchFamily="34" charset="0"/>
              <a:ea typeface="Verdana" pitchFamily="34" charset="0"/>
              <a:cs typeface="Arial"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738188" y="1044327"/>
            <a:ext cx="7560840" cy="4878259"/>
          </a:xfrm>
          <a:prstGeom prst="rect">
            <a:avLst/>
          </a:prstGeom>
          <a:noFill/>
        </p:spPr>
        <p:txBody>
          <a:bodyPr wrap="square" rtlCol="0">
            <a:spAutoFit/>
          </a:bodyPr>
          <a:lstStyle/>
          <a:p>
            <a:pPr algn="l"/>
            <a:r>
              <a:rPr lang="cs-CZ" sz="1800" b="1" i="0" u="sng" dirty="0" err="1">
                <a:solidFill>
                  <a:srgbClr val="33363B"/>
                </a:solidFill>
                <a:effectLst/>
                <a:latin typeface="Verdana" panose="020B0604030504040204" pitchFamily="34" charset="0"/>
                <a:ea typeface="Verdana" panose="020B0604030504040204" pitchFamily="34" charset="0"/>
              </a:rPr>
              <a:t>Simar</a:t>
            </a:r>
            <a:endParaRPr lang="cs-CZ" sz="1800" b="1" i="0" u="sng" dirty="0">
              <a:solidFill>
                <a:srgbClr val="33363B"/>
              </a:solidFill>
              <a:effectLst/>
              <a:latin typeface="Verdana" panose="020B0604030504040204" pitchFamily="34" charset="0"/>
              <a:ea typeface="Verdana" panose="020B0604030504040204" pitchFamily="34" charset="0"/>
            </a:endParaRPr>
          </a:p>
          <a:p>
            <a:pPr algn="l"/>
            <a:endParaRPr lang="cs-CZ" sz="1800" dirty="0">
              <a:solidFill>
                <a:srgbClr val="33363B"/>
              </a:solidFill>
              <a:latin typeface="Verdana" panose="020B0604030504040204" pitchFamily="34" charset="0"/>
              <a:ea typeface="Verdana" panose="020B0604030504040204" pitchFamily="34" charset="0"/>
            </a:endParaRPr>
          </a:p>
          <a:p>
            <a:pPr marL="285750" indent="-285750" algn="l">
              <a:buFont typeface="Arial" panose="020B0604020202020204" pitchFamily="34" charset="0"/>
              <a:buChar char="•"/>
            </a:pPr>
            <a:r>
              <a:rPr lang="cs-CZ" sz="1400" b="0" i="0" dirty="0">
                <a:solidFill>
                  <a:srgbClr val="33363B"/>
                </a:solidFill>
                <a:effectLst/>
                <a:latin typeface="Libre Baskerville" panose="02000000000000000000" pitchFamily="2" charset="0"/>
              </a:rPr>
              <a:t>Sdružení agentur pro výzkum trhu a veřejného mínění </a:t>
            </a:r>
          </a:p>
          <a:p>
            <a:pPr marL="285750" indent="-285750" algn="l">
              <a:buFont typeface="Arial" panose="020B0604020202020204" pitchFamily="34" charset="0"/>
              <a:buChar char="•"/>
            </a:pPr>
            <a:endParaRPr lang="cs-CZ" sz="1400" dirty="0">
              <a:solidFill>
                <a:srgbClr val="33363B"/>
              </a:solidFill>
              <a:latin typeface="Libre Baskerville" panose="02000000000000000000" pitchFamily="2" charset="0"/>
            </a:endParaRPr>
          </a:p>
          <a:p>
            <a:pPr marL="285750" indent="-285750" algn="l">
              <a:buFont typeface="Arial" panose="020B0604020202020204" pitchFamily="34" charset="0"/>
              <a:buChar char="•"/>
            </a:pPr>
            <a:r>
              <a:rPr lang="cs-CZ" sz="1400" b="0" i="0" dirty="0">
                <a:solidFill>
                  <a:srgbClr val="33363B"/>
                </a:solidFill>
                <a:effectLst/>
                <a:latin typeface="Libre Baskerville" panose="02000000000000000000" pitchFamily="2" charset="0"/>
              </a:rPr>
              <a:t>SIMAR je nezisková organizace, která již od roku 1994 podporuje, propaguje a obohacuje výzkum trhu, výzkum veřejného mínění, sociologický výzkum a oblast datové analytiky. </a:t>
            </a:r>
          </a:p>
          <a:p>
            <a:pPr marL="285750" indent="-285750" algn="l">
              <a:buFont typeface="Arial" panose="020B0604020202020204" pitchFamily="34" charset="0"/>
              <a:buChar char="•"/>
            </a:pPr>
            <a:endParaRPr lang="cs-CZ" sz="1400" b="0" i="0" dirty="0">
              <a:solidFill>
                <a:srgbClr val="33363B"/>
              </a:solidFill>
              <a:effectLst/>
              <a:latin typeface="Libre Baskerville" panose="02000000000000000000" pitchFamily="2" charset="0"/>
            </a:endParaRPr>
          </a:p>
          <a:p>
            <a:pPr marL="285750" indent="-285750" algn="l">
              <a:buFont typeface="Arial" panose="020B0604020202020204" pitchFamily="34" charset="0"/>
              <a:buChar char="•"/>
            </a:pPr>
            <a:r>
              <a:rPr lang="cs-CZ" sz="1400" b="0" i="0" dirty="0">
                <a:solidFill>
                  <a:srgbClr val="33363B"/>
                </a:solidFill>
                <a:effectLst/>
                <a:latin typeface="Libre Baskerville" panose="02000000000000000000" pitchFamily="2" charset="0"/>
              </a:rPr>
              <a:t>Členství v SIMAR je </a:t>
            </a:r>
            <a:r>
              <a:rPr lang="cs-CZ" sz="1400" b="1" i="0" dirty="0">
                <a:solidFill>
                  <a:srgbClr val="33363B"/>
                </a:solidFill>
                <a:effectLst/>
                <a:latin typeface="Libre Baskerville" panose="02000000000000000000" pitchFamily="2" charset="0"/>
              </a:rPr>
              <a:t>otevřeno všem subjektům</a:t>
            </a:r>
            <a:r>
              <a:rPr lang="cs-CZ" sz="1400" b="0" i="0" dirty="0">
                <a:solidFill>
                  <a:srgbClr val="33363B"/>
                </a:solidFill>
                <a:effectLst/>
                <a:latin typeface="Libre Baskerville" panose="02000000000000000000" pitchFamily="2" charset="0"/>
              </a:rPr>
              <a:t>, které působí v oboru výzkumu trhu a veřejného mínění a provádějí a objektivně interpretují výzkum ve vysoké kvalitě. </a:t>
            </a:r>
            <a:r>
              <a:rPr lang="cs-CZ" sz="1400" b="1" i="0" dirty="0">
                <a:solidFill>
                  <a:srgbClr val="33363B"/>
                </a:solidFill>
                <a:effectLst/>
                <a:latin typeface="Libre Baskerville" panose="02000000000000000000" pitchFamily="2" charset="0"/>
              </a:rPr>
              <a:t>Členové mají zájem tuto oblast dále kultivovat a tím vytvářet dobré jméno celého výzkumného oboru. </a:t>
            </a:r>
          </a:p>
          <a:p>
            <a:pPr algn="l"/>
            <a:endParaRPr lang="cs-CZ" sz="1800" b="0" i="0" dirty="0">
              <a:solidFill>
                <a:srgbClr val="33363B"/>
              </a:solidFill>
              <a:effectLst/>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endParaRPr>
          </a:p>
          <a:p>
            <a:pPr marL="0" marR="0" lvl="0" indent="0" algn="l" defTabSz="1043056" rtl="0" eaLnBrk="1" fontAlgn="auto" latinLnBrk="0" hangingPunct="1">
              <a:lnSpc>
                <a:spcPct val="100000"/>
              </a:lnSpc>
              <a:spcBef>
                <a:spcPts val="0"/>
              </a:spcBef>
              <a:spcAft>
                <a:spcPts val="0"/>
              </a:spcAft>
              <a:buClrTx/>
              <a:buSzTx/>
              <a:buFontTx/>
              <a:buNone/>
              <a:tabLst/>
              <a:defRPr/>
            </a:pPr>
            <a:endParaRPr kumimoji="0" lang="cs-CZ" sz="2100" b="1" i="0" u="sng" strike="noStrike" kern="1200" cap="none" spc="0" normalizeH="0" baseline="0" noProof="0" dirty="0">
              <a:ln>
                <a:noFill/>
              </a:ln>
              <a:solidFill>
                <a:srgbClr val="33363B"/>
              </a:solidFill>
              <a:effectLst/>
              <a:uLnTx/>
              <a:uFillTx/>
              <a:latin typeface="Verdana" panose="020B0604030504040204" pitchFamily="34" charset="0"/>
              <a:ea typeface="Verdana" panose="020B0604030504040204" pitchFamily="34" charset="0"/>
              <a:cs typeface="+mn-cs"/>
              <a:hlinkClick r:id="rId4"/>
            </a:endParaRPr>
          </a:p>
          <a:p>
            <a:pPr marL="1564584" marR="0" lvl="3" indent="0" algn="l" defTabSz="1043056" rtl="0" eaLnBrk="1" fontAlgn="auto" latinLnBrk="0" hangingPunct="1">
              <a:lnSpc>
                <a:spcPct val="100000"/>
              </a:lnSpc>
              <a:spcBef>
                <a:spcPts val="0"/>
              </a:spcBef>
              <a:spcAft>
                <a:spcPts val="0"/>
              </a:spcAft>
              <a:buClrTx/>
              <a:buSzTx/>
              <a:buFontTx/>
              <a:buNone/>
              <a:tabLst/>
              <a:defRPr/>
            </a:pPr>
            <a:endParaRPr kumimoji="0" lang="cs-CZ" sz="2100" b="0" i="0" u="none" strike="noStrike" kern="1200" cap="none" spc="0" normalizeH="0" baseline="0" noProof="0" dirty="0">
              <a:ln>
                <a:noFill/>
              </a:ln>
              <a:solidFill>
                <a:srgbClr val="33363B"/>
              </a:solidFill>
              <a:effectLst/>
              <a:uLnTx/>
              <a:uFillTx/>
              <a:latin typeface="Libre Baskerville" panose="02000000000000000000" pitchFamily="2" charset="0"/>
              <a:ea typeface="+mn-ea"/>
              <a:cs typeface="+mn-cs"/>
            </a:endParaRPr>
          </a:p>
          <a:p>
            <a:pPr marL="864428" marR="0" lvl="1" indent="-342900" algn="l" defTabSz="104305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2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Obrázek 3">
            <a:extLst>
              <a:ext uri="{FF2B5EF4-FFF2-40B4-BE49-F238E27FC236}">
                <a16:creationId xmlns:a16="http://schemas.microsoft.com/office/drawing/2014/main" id="{9E76D5F3-7568-5956-DC84-CA2F78206921}"/>
              </a:ext>
            </a:extLst>
          </p:cNvPr>
          <p:cNvPicPr>
            <a:picLocks noChangeAspect="1"/>
          </p:cNvPicPr>
          <p:nvPr/>
        </p:nvPicPr>
        <p:blipFill>
          <a:blip r:embed="rId5"/>
          <a:stretch>
            <a:fillRect/>
          </a:stretch>
        </p:blipFill>
        <p:spPr>
          <a:xfrm>
            <a:off x="1475172" y="3553171"/>
            <a:ext cx="6895864" cy="3565888"/>
          </a:xfrm>
          <a:prstGeom prst="rect">
            <a:avLst/>
          </a:prstGeom>
        </p:spPr>
      </p:pic>
      <p:pic>
        <p:nvPicPr>
          <p:cNvPr id="6" name="Obrázek 5">
            <a:extLst>
              <a:ext uri="{FF2B5EF4-FFF2-40B4-BE49-F238E27FC236}">
                <a16:creationId xmlns:a16="http://schemas.microsoft.com/office/drawing/2014/main" id="{EF284292-7B71-DD50-91ED-2A304F866A30}"/>
              </a:ext>
            </a:extLst>
          </p:cNvPr>
          <p:cNvPicPr>
            <a:picLocks noChangeAspect="1"/>
          </p:cNvPicPr>
          <p:nvPr/>
        </p:nvPicPr>
        <p:blipFill>
          <a:blip r:embed="rId6"/>
          <a:stretch>
            <a:fillRect/>
          </a:stretch>
        </p:blipFill>
        <p:spPr>
          <a:xfrm>
            <a:off x="7326745" y="1003190"/>
            <a:ext cx="2824559" cy="879503"/>
          </a:xfrm>
          <a:prstGeom prst="rect">
            <a:avLst/>
          </a:prstGeom>
        </p:spPr>
      </p:pic>
    </p:spTree>
    <p:extLst>
      <p:ext uri="{BB962C8B-B14F-4D97-AF65-F5344CB8AC3E}">
        <p14:creationId xmlns:p14="http://schemas.microsoft.com/office/powerpoint/2010/main" val="424666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cs-CZ" u="sng" dirty="0">
                <a:solidFill>
                  <a:srgbClr val="33363B"/>
                </a:solidFill>
                <a:latin typeface="Libre Baskerville" panose="02000000000000000000" pitchFamily="2" charset="0"/>
              </a:rPr>
              <a:t>     </a:t>
            </a:r>
            <a:r>
              <a:rPr lang="cs-CZ" u="sng" dirty="0" err="1">
                <a:solidFill>
                  <a:srgbClr val="33363B"/>
                </a:solidFill>
                <a:latin typeface="Libre Baskerville" panose="02000000000000000000" pitchFamily="2" charset="0"/>
              </a:rPr>
              <a:t>Simar</a:t>
            </a:r>
            <a:endParaRPr lang="cs-CZ" u="sng" dirty="0">
              <a:solidFill>
                <a:srgbClr val="33363B"/>
              </a:solidFill>
              <a:latin typeface="Libre Baskerville" panose="02000000000000000000" pitchFamily="2"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20331" y="972319"/>
            <a:ext cx="9413116" cy="1384995"/>
          </a:xfrm>
          <a:prstGeom prst="rect">
            <a:avLst/>
          </a:prstGeom>
          <a:noFill/>
        </p:spPr>
        <p:txBody>
          <a:bodyPr wrap="square" rtlCol="0">
            <a:spAutoFit/>
          </a:bodyPr>
          <a:lstStyle/>
          <a:p>
            <a:pPr algn="l"/>
            <a:endParaRPr lang="cs-CZ" b="1" i="0" dirty="0">
              <a:solidFill>
                <a:srgbClr val="33363B"/>
              </a:solidFill>
              <a:effectLst/>
              <a:latin typeface="Libre Baskerville" panose="02000000000000000000" pitchFamily="2" charset="0"/>
            </a:endParaRPr>
          </a:p>
          <a:p>
            <a:pPr algn="l"/>
            <a:endParaRPr lang="cs-CZ" b="1" dirty="0">
              <a:solidFill>
                <a:srgbClr val="33363B"/>
              </a:solidFill>
              <a:latin typeface="Libre Baskerville" panose="02000000000000000000" pitchFamily="2" charset="0"/>
            </a:endParaRPr>
          </a:p>
          <a:p>
            <a:pPr lvl="3"/>
            <a:endParaRPr lang="cs-CZ" b="0" i="0" dirty="0">
              <a:solidFill>
                <a:srgbClr val="33363B"/>
              </a:solidFill>
              <a:effectLst/>
              <a:latin typeface="Libre Baskerville" panose="02000000000000000000" pitchFamily="2" charset="0"/>
            </a:endParaRPr>
          </a:p>
          <a:p>
            <a:pPr marL="864428" lvl="1" indent="-342900">
              <a:buFont typeface="Arial" panose="020B0604020202020204" pitchFamily="34" charset="0"/>
              <a:buChar char="•"/>
            </a:pPr>
            <a:endParaRPr lang="cs-CZ" dirty="0"/>
          </a:p>
        </p:txBody>
      </p:sp>
      <p:sp>
        <p:nvSpPr>
          <p:cNvPr id="4" name="TextovéPole 3">
            <a:extLst>
              <a:ext uri="{FF2B5EF4-FFF2-40B4-BE49-F238E27FC236}">
                <a16:creationId xmlns:a16="http://schemas.microsoft.com/office/drawing/2014/main" id="{3B353040-06A4-22B4-0C5D-2224ACD9696C}"/>
              </a:ext>
            </a:extLst>
          </p:cNvPr>
          <p:cNvSpPr txBox="1"/>
          <p:nvPr/>
        </p:nvSpPr>
        <p:spPr>
          <a:xfrm>
            <a:off x="520331" y="1054583"/>
            <a:ext cx="9146849" cy="6186309"/>
          </a:xfrm>
          <a:prstGeom prst="rect">
            <a:avLst/>
          </a:prstGeom>
          <a:noFill/>
        </p:spPr>
        <p:txBody>
          <a:bodyPr wrap="square">
            <a:spAutoFit/>
          </a:bodyPr>
          <a:lstStyle/>
          <a:p>
            <a:pPr marL="342900" indent="-342900" algn="l">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Všechny členské agentury se při realizaci výzkumných projektů řídí </a:t>
            </a:r>
            <a:r>
              <a:rPr lang="cs-CZ" sz="1800" b="1" i="0" u="sng" dirty="0">
                <a:solidFill>
                  <a:srgbClr val="368CBF"/>
                </a:solidFill>
                <a:effectLst/>
                <a:latin typeface="Verdana" panose="020B0604030504040204" pitchFamily="34" charset="0"/>
                <a:ea typeface="Verdana" panose="020B0604030504040204" pitchFamily="34" charset="0"/>
                <a:hlinkClick r:id="rId4"/>
              </a:rPr>
              <a:t>standardy kvality SIMAR</a:t>
            </a:r>
            <a:r>
              <a:rPr lang="cs-CZ" sz="1800" b="0" i="0" dirty="0">
                <a:solidFill>
                  <a:srgbClr val="33363B"/>
                </a:solidFill>
                <a:effectLst/>
                <a:latin typeface="Verdana" panose="020B0604030504040204" pitchFamily="34" charset="0"/>
                <a:ea typeface="Verdana" panose="020B0604030504040204" pitchFamily="34" charset="0"/>
              </a:rPr>
              <a:t>. </a:t>
            </a:r>
          </a:p>
          <a:p>
            <a:pPr marL="342900" indent="-342900" algn="l">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Dodržování těchto standardů je v členských agenturách pravidelně kontrolováno.</a:t>
            </a:r>
            <a:endParaRPr lang="cs-CZ" b="0" i="0" dirty="0">
              <a:solidFill>
                <a:srgbClr val="33363B"/>
              </a:solidFill>
              <a:effectLst/>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Standardy kvality SIMAR</a:t>
            </a:r>
            <a:r>
              <a:rPr lang="cs-CZ" sz="1800" b="0" i="0" dirty="0">
                <a:solidFill>
                  <a:srgbClr val="33363B"/>
                </a:solidFill>
                <a:effectLst/>
                <a:latin typeface="Verdana" panose="020B0604030504040204" pitchFamily="34" charset="0"/>
                <a:ea typeface="Verdana" panose="020B0604030504040204" pitchFamily="34" charset="0"/>
              </a:rPr>
              <a:t> – základní otázky, které je dobré si položit před zahájením projektu</a:t>
            </a:r>
          </a:p>
          <a:p>
            <a:pPr marL="342900" indent="-342900" algn="l">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Mezinárodní Kodex ICC/ESOMAR</a:t>
            </a:r>
            <a:r>
              <a:rPr lang="cs-CZ" sz="1800" b="0" i="0" dirty="0">
                <a:solidFill>
                  <a:srgbClr val="33363B"/>
                </a:solidFill>
                <a:effectLst/>
                <a:latin typeface="Verdana" panose="020B0604030504040204" pitchFamily="34" charset="0"/>
                <a:ea typeface="Verdana" panose="020B0604030504040204" pitchFamily="34" charset="0"/>
              </a:rPr>
              <a:t> – stručné shrnutí v sedmi bodech a celý text v ověřeném českém překladu a původní text v angličtině.</a:t>
            </a:r>
          </a:p>
          <a:p>
            <a:pPr marL="342900" indent="-342900" algn="l">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Seznam kontrol</a:t>
            </a:r>
            <a:r>
              <a:rPr lang="cs-CZ" sz="1800" b="0" i="0" dirty="0">
                <a:solidFill>
                  <a:srgbClr val="33363B"/>
                </a:solidFill>
                <a:effectLst/>
                <a:latin typeface="Verdana" panose="020B0604030504040204" pitchFamily="34" charset="0"/>
                <a:ea typeface="Verdana" panose="020B0604030504040204" pitchFamily="34" charset="0"/>
              </a:rPr>
              <a:t> kvality práce členských agentur SIMAR, pravidla pro kontrolu a každoroční seznam kontrolovaných agentur.</a:t>
            </a:r>
          </a:p>
          <a:p>
            <a:pPr marL="342900" indent="-342900" algn="l">
              <a:buFont typeface="Arial" panose="020B0604020202020204" pitchFamily="34" charset="0"/>
              <a:buChar char="•"/>
            </a:pPr>
            <a:endParaRPr lang="cs-CZ" sz="1800" dirty="0">
              <a:solidFill>
                <a:srgbClr val="33363B"/>
              </a:solidFill>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1"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800" b="0" i="1" u="none" strike="noStrike" cap="none" normalizeH="0" baseline="0" dirty="0">
                <a:ln>
                  <a:noFill/>
                </a:ln>
                <a:solidFill>
                  <a:schemeClr val="tx1"/>
                </a:solidFill>
                <a:effectLst/>
                <a:latin typeface="Arial" panose="020B0604020202020204" pitchFamily="34" charset="0"/>
              </a:rPr>
              <a:t>Jedním hlavních pilířů SIMAR je definovat a kontrolovat dodržování standardů v práci s daty, dále etickou i právní rovinu. Precizní formulace výzkumných standardů je základním předpokladem toho, abychom vzájemnou důvěru měli o co opřít a mohli nadále prohlubovat.“</a:t>
            </a:r>
            <a:endParaRPr kumimoji="0" lang="cs-CZ" altLang="cs-CZ"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			Ondřej Veis, předseda SIMAR</a:t>
            </a:r>
          </a:p>
          <a:p>
            <a:endParaRPr lang="cs-CZ" sz="2400" b="0" i="0" u="sng" dirty="0">
              <a:solidFill>
                <a:srgbClr val="0000FF"/>
              </a:solidFill>
              <a:effectLst/>
              <a:latin typeface="Verdana" panose="020B0604030504040204" pitchFamily="34" charset="0"/>
              <a:ea typeface="Verdana" panose="020B0604030504040204" pitchFamily="34" charset="0"/>
            </a:endParaRPr>
          </a:p>
          <a:p>
            <a:r>
              <a:rPr lang="cs-CZ" sz="2400" b="0" i="0" dirty="0">
                <a:solidFill>
                  <a:srgbClr val="0000FF"/>
                </a:solidFill>
                <a:effectLst/>
                <a:latin typeface="Verdana" panose="020B0604030504040204" pitchFamily="34" charset="0"/>
                <a:ea typeface="Verdana" panose="020B0604030504040204" pitchFamily="34" charset="0"/>
              </a:rPr>
              <a:t>                             </a:t>
            </a:r>
            <a:r>
              <a:rPr lang="cs-CZ" sz="2400" b="0" i="0" u="sng" dirty="0">
                <a:solidFill>
                  <a:srgbClr val="0000FF"/>
                </a:solidFill>
                <a:effectLst/>
                <a:latin typeface="Verdana" panose="020B0604030504040204" pitchFamily="34" charset="0"/>
                <a:ea typeface="Verdana" panose="020B0604030504040204" pitchFamily="34" charset="0"/>
              </a:rPr>
              <a:t>Důvěra</a:t>
            </a:r>
          </a:p>
          <a:p>
            <a:pPr algn="l"/>
            <a:endParaRPr lang="cs-CZ" b="0" i="0" dirty="0">
              <a:solidFill>
                <a:srgbClr val="33363B"/>
              </a:solidFill>
              <a:effectLst/>
              <a:latin typeface="Verdana" panose="020B0604030504040204" pitchFamily="34" charset="0"/>
              <a:ea typeface="Verdana" panose="020B0604030504040204" pitchFamily="34" charset="0"/>
            </a:endParaRPr>
          </a:p>
          <a:p>
            <a:pPr algn="l"/>
            <a:endParaRPr lang="cs-CZ" b="0" i="0" dirty="0">
              <a:solidFill>
                <a:srgbClr val="33363B"/>
              </a:solidFill>
              <a:effectLst/>
              <a:latin typeface="Verdana" panose="020B0604030504040204" pitchFamily="34" charset="0"/>
              <a:ea typeface="Verdana" panose="020B0604030504040204" pitchFamily="34" charset="0"/>
            </a:endParaRPr>
          </a:p>
        </p:txBody>
      </p:sp>
      <p:sp>
        <p:nvSpPr>
          <p:cNvPr id="5" name="Šipka: dolů 4">
            <a:extLst>
              <a:ext uri="{FF2B5EF4-FFF2-40B4-BE49-F238E27FC236}">
                <a16:creationId xmlns:a16="http://schemas.microsoft.com/office/drawing/2014/main" id="{E08F6474-9E78-111E-5C44-2F9A0038B42C}"/>
              </a:ext>
            </a:extLst>
          </p:cNvPr>
          <p:cNvSpPr/>
          <p:nvPr/>
        </p:nvSpPr>
        <p:spPr>
          <a:xfrm>
            <a:off x="4338588" y="3859705"/>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Rectangle 2">
            <a:extLst>
              <a:ext uri="{FF2B5EF4-FFF2-40B4-BE49-F238E27FC236}">
                <a16:creationId xmlns:a16="http://schemas.microsoft.com/office/drawing/2014/main" id="{3EC9B6F8-0D02-4360-BB7D-53C7CEF70A2A}"/>
              </a:ext>
            </a:extLst>
          </p:cNvPr>
          <p:cNvSpPr>
            <a:spLocks noChangeArrowheads="1"/>
          </p:cNvSpPr>
          <p:nvPr/>
        </p:nvSpPr>
        <p:spPr bwMode="auto">
          <a:xfrm>
            <a:off x="0" y="136267"/>
            <a:ext cx="4488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33363B"/>
                </a:solidFill>
                <a:effectLst/>
                <a:latin typeface="Libre Baskerville" panose="02000000000000000000" pitchFamily="2" charset="0"/>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200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486231" y="658676"/>
            <a:ext cx="10209780" cy="6660981"/>
          </a:xfrm>
          <a:prstGeom prst="roundRect">
            <a:avLst>
              <a:gd name="adj" fmla="val 9792"/>
            </a:avLst>
          </a:prstGeom>
          <a:solidFill>
            <a:schemeClr val="bg1"/>
          </a:solidFill>
          <a:ln>
            <a:noFill/>
          </a:ln>
        </p:spPr>
        <p:txBody>
          <a:bodyPr lIns="104295" tIns="52148" rIns="104295" bIns="52148"/>
          <a:lstStyle/>
          <a:p>
            <a:endParaRPr lang="cs-CZ" sz="1900" dirty="0">
              <a:latin typeface="+mj-lt"/>
              <a:ea typeface="Verdana" pitchFamily="34" charset="0"/>
              <a:cs typeface="Verdana" pitchFamily="34" charset="0"/>
            </a:endParaRPr>
          </a:p>
        </p:txBody>
      </p:sp>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rPr>
              <a:t>Trendy Česka – popis  metodiky</a:t>
            </a: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
        <p:nvSpPr>
          <p:cNvPr id="8" name="TextovéPole 7">
            <a:extLst>
              <a:ext uri="{FF2B5EF4-FFF2-40B4-BE49-F238E27FC236}">
                <a16:creationId xmlns:a16="http://schemas.microsoft.com/office/drawing/2014/main" id="{20F8B606-D1FB-4C52-A8D8-68AB5DE6F58E}"/>
              </a:ext>
            </a:extLst>
          </p:cNvPr>
          <p:cNvSpPr txBox="1"/>
          <p:nvPr/>
        </p:nvSpPr>
        <p:spPr>
          <a:xfrm>
            <a:off x="450155" y="1052736"/>
            <a:ext cx="9821821" cy="6324808"/>
          </a:xfrm>
          <a:prstGeom prst="rect">
            <a:avLst/>
          </a:prstGeom>
          <a:noFill/>
        </p:spPr>
        <p:txBody>
          <a:bodyPr wrap="square" rtlCol="0">
            <a:spAutoFit/>
          </a:bodyPr>
          <a:lstStyle/>
          <a:p>
            <a:pPr eaLnBrk="1" fontAlgn="ctr" hangingPunct="1"/>
            <a:r>
              <a:rPr lang="cs-CZ" sz="1500" b="1" dirty="0" err="1">
                <a:latin typeface="Verdana" panose="020B0604030504040204" pitchFamily="34" charset="0"/>
                <a:ea typeface="Verdana" panose="020B0604030504040204" pitchFamily="34" charset="0"/>
              </a:rPr>
              <a:t>Trackingový</a:t>
            </a:r>
            <a:r>
              <a:rPr lang="cs-CZ" sz="1500" b="1" dirty="0">
                <a:latin typeface="Verdana" panose="020B0604030504040204" pitchFamily="34" charset="0"/>
                <a:ea typeface="Verdana" panose="020B0604030504040204" pitchFamily="34" charset="0"/>
              </a:rPr>
              <a:t> výzkum volebního modelu Trendy Česka je realizován od roku 2014. Celkem bylo provedeno již 83 vln výzkumu, jejichž sběr probíhá v měsíčních intervalech s pauzou v letních měsících a na přelomu roku. </a:t>
            </a:r>
          </a:p>
          <a:p>
            <a:pPr eaLnBrk="1" fontAlgn="ctr" hangingPunct="1"/>
            <a:endParaRPr lang="cs-CZ" sz="1500" b="1"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Volební model používaný v rámci projektu Trendy Česka se ukázal jako nejpřesnější u voleb do PS v roce 2013 i v roce 2017 a velmi přesný u voleb 2021</a:t>
            </a:r>
          </a:p>
          <a:p>
            <a:pPr eaLnBrk="1" fontAlgn="ctr" hangingPunct="1"/>
            <a:endParaRPr lang="cs-CZ" sz="1500" b="1"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Výsledky výzkumu jsou vždy odvysílány v rámci diskuzních a zpravodajských pořadů ČT a sdíleny všemi významnými médii v ČR</a:t>
            </a:r>
          </a:p>
          <a:p>
            <a:pPr eaLnBrk="1" fontAlgn="ctr" hangingPunct="1"/>
            <a:endParaRPr lang="cs-CZ" sz="1500" b="1" dirty="0">
              <a:latin typeface="Verdana" panose="020B0604030504040204" pitchFamily="34" charset="0"/>
              <a:ea typeface="Verdana" panose="020B0604030504040204" pitchFamily="34" charset="0"/>
            </a:endParaRPr>
          </a:p>
          <a:p>
            <a:pPr eaLnBrk="1" fontAlgn="ctr" hangingPunct="1"/>
            <a:endParaRPr lang="cs-CZ" sz="1500" b="1" dirty="0">
              <a:latin typeface="Verdana" panose="020B0604030504040204" pitchFamily="34" charset="0"/>
              <a:ea typeface="Verdana" panose="020B0604030504040204" pitchFamily="34" charset="0"/>
            </a:endParaRPr>
          </a:p>
          <a:p>
            <a:pPr eaLnBrk="1" fontAlgn="ctr" hangingPunct="1"/>
            <a:r>
              <a:rPr lang="cs-CZ" sz="1500" b="1" u="sng" dirty="0">
                <a:latin typeface="Verdana" panose="020B0604030504040204" pitchFamily="34" charset="0"/>
                <a:ea typeface="Verdana" panose="020B0604030504040204" pitchFamily="34" charset="0"/>
              </a:rPr>
              <a:t>ZÁKLADNÍ INFORMACE K PROJEKTU:</a:t>
            </a:r>
          </a:p>
          <a:p>
            <a:pPr eaLnBrk="1" fontAlgn="ctr" hangingPunct="1"/>
            <a:endParaRPr lang="cs-CZ" sz="1500" b="1"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Zadavatel výzkumu: </a:t>
            </a:r>
            <a:r>
              <a:rPr lang="cs-CZ" sz="1500" dirty="0">
                <a:latin typeface="Verdana" panose="020B0604030504040204" pitchFamily="34" charset="0"/>
                <a:ea typeface="Verdana" panose="020B0604030504040204" pitchFamily="34" charset="0"/>
              </a:rPr>
              <a:t>Česká televize</a:t>
            </a:r>
          </a:p>
          <a:p>
            <a:pPr eaLnBrk="1" fontAlgn="auto" hangingPunct="1"/>
            <a:endParaRPr lang="cs-CZ" sz="1500"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Realizátor výzkumu: </a:t>
            </a:r>
            <a:r>
              <a:rPr lang="cs-CZ" sz="1500" dirty="0">
                <a:latin typeface="Verdana" panose="020B0604030504040204" pitchFamily="34" charset="0"/>
                <a:ea typeface="Verdana" panose="020B0604030504040204" pitchFamily="34" charset="0"/>
              </a:rPr>
              <a:t>KANTAR CZ, člen asociace výzkumných agentur SIMAR; zástupce realizátora je registrován i v profesní organizaci ESOMAR</a:t>
            </a:r>
          </a:p>
          <a:p>
            <a:pPr eaLnBrk="1" fontAlgn="ctr" hangingPunct="1"/>
            <a:endParaRPr lang="cs-CZ" sz="1500"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Základní soubor: </a:t>
            </a:r>
            <a:r>
              <a:rPr lang="cs-CZ" sz="1500" dirty="0">
                <a:latin typeface="Verdana" panose="020B0604030504040204" pitchFamily="34" charset="0"/>
                <a:ea typeface="Verdana" panose="020B0604030504040204" pitchFamily="34" charset="0"/>
              </a:rPr>
              <a:t>Oprávnění voliči v České republice starší 18 let </a:t>
            </a:r>
          </a:p>
          <a:p>
            <a:pPr eaLnBrk="1" fontAlgn="ctr" hangingPunct="1"/>
            <a:endParaRPr lang="cs-CZ" sz="1500"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Počet respondentů v každé vlně: </a:t>
            </a:r>
            <a:r>
              <a:rPr lang="cs-CZ" sz="1500" dirty="0">
                <a:latin typeface="Verdana" panose="020B0604030504040204" pitchFamily="34" charset="0"/>
                <a:ea typeface="Verdana" panose="020B0604030504040204" pitchFamily="34" charset="0"/>
              </a:rPr>
              <a:t>1 200</a:t>
            </a:r>
          </a:p>
          <a:p>
            <a:pPr eaLnBrk="1" fontAlgn="ctr" hangingPunct="1"/>
            <a:endParaRPr lang="cs-CZ" sz="1500"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Způsob sběru dat: </a:t>
            </a:r>
            <a:r>
              <a:rPr lang="cs-CZ" sz="1500" dirty="0">
                <a:latin typeface="Verdana" panose="020B0604030504040204" pitchFamily="34" charset="0"/>
                <a:ea typeface="Verdana" panose="020B0604030504040204" pitchFamily="34" charset="0"/>
              </a:rPr>
              <a:t>CATI (</a:t>
            </a:r>
            <a:r>
              <a:rPr lang="en-US" sz="1500" dirty="0">
                <a:latin typeface="Verdana" panose="020B0604030504040204" pitchFamily="34" charset="0"/>
                <a:ea typeface="Verdana" panose="020B0604030504040204" pitchFamily="34" charset="0"/>
              </a:rPr>
              <a:t>Computer Assisted Telephone Interview</a:t>
            </a:r>
            <a:r>
              <a:rPr lang="cs-CZ" sz="1500" dirty="0">
                <a:latin typeface="Verdana" panose="020B0604030504040204" pitchFamily="34" charset="0"/>
                <a:ea typeface="Verdana" panose="020B0604030504040204" pitchFamily="34" charset="0"/>
              </a:rPr>
              <a:t>) – telefonické dotazování</a:t>
            </a:r>
          </a:p>
          <a:p>
            <a:pPr eaLnBrk="1" fontAlgn="ctr" hangingPunct="1"/>
            <a:endParaRPr lang="cs-CZ" sz="1500" b="1" dirty="0">
              <a:latin typeface="Verdana" panose="020B0604030504040204" pitchFamily="34" charset="0"/>
              <a:ea typeface="Verdana" panose="020B0604030504040204" pitchFamily="34" charset="0"/>
            </a:endParaRPr>
          </a:p>
          <a:p>
            <a:pPr eaLnBrk="1" fontAlgn="ctr" hangingPunct="1"/>
            <a:r>
              <a:rPr lang="cs-CZ" sz="1500" b="1" dirty="0">
                <a:latin typeface="Verdana" panose="020B0604030504040204" pitchFamily="34" charset="0"/>
                <a:ea typeface="Verdana" panose="020B0604030504040204" pitchFamily="34" charset="0"/>
              </a:rPr>
              <a:t>Kontrola sběru dat: </a:t>
            </a:r>
            <a:r>
              <a:rPr lang="cs-CZ" sz="1500" dirty="0">
                <a:latin typeface="Verdana" panose="020B0604030504040204" pitchFamily="34" charset="0"/>
                <a:ea typeface="Verdana" panose="020B0604030504040204" pitchFamily="34" charset="0"/>
              </a:rPr>
              <a:t>kontinuální monitoring supervizorů v reálném čase. Ze všech rozhovorů je pořízen audiozáznam.</a:t>
            </a:r>
          </a:p>
          <a:p>
            <a:pPr eaLnBrk="1" fontAlgn="ctr" hangingPunct="1"/>
            <a:endParaRPr lang="cs-CZ" sz="15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1593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486231" y="658676"/>
            <a:ext cx="10209780" cy="6660981"/>
          </a:xfrm>
          <a:prstGeom prst="roundRect">
            <a:avLst>
              <a:gd name="adj" fmla="val 9792"/>
            </a:avLst>
          </a:prstGeom>
          <a:solidFill>
            <a:schemeClr val="bg1"/>
          </a:solidFill>
          <a:ln>
            <a:noFill/>
          </a:ln>
        </p:spPr>
        <p:txBody>
          <a:bodyPr lIns="104295" tIns="52148" rIns="104295" bIns="52148"/>
          <a:lstStyle/>
          <a:p>
            <a:endParaRPr lang="cs-CZ" sz="1900" dirty="0">
              <a:latin typeface="+mj-lt"/>
              <a:ea typeface="Verdana" pitchFamily="34" charset="0"/>
              <a:cs typeface="Verdana" pitchFamily="34" charset="0"/>
            </a:endParaRPr>
          </a:p>
        </p:txBody>
      </p:sp>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rPr>
              <a:t>Trendy Česka – popis  metodiky</a:t>
            </a:r>
            <a:endParaRPr lang="cs-CZ" sz="2800" b="1" spc="-171" dirty="0">
              <a:solidFill>
                <a:srgbClr val="1A1F52"/>
              </a:solidFill>
              <a:latin typeface="Verdana" pitchFamily="34" charset="0"/>
              <a:ea typeface="Verdana" pitchFamily="34" charset="0"/>
              <a:cs typeface="Verdana" pitchFamily="34" charset="0"/>
            </a:endParaRP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
        <p:nvSpPr>
          <p:cNvPr id="8" name="TextovéPole 7">
            <a:extLst>
              <a:ext uri="{FF2B5EF4-FFF2-40B4-BE49-F238E27FC236}">
                <a16:creationId xmlns:a16="http://schemas.microsoft.com/office/drawing/2014/main" id="{DD051D56-11FF-4524-9436-6EC6BBA68BFD}"/>
              </a:ext>
            </a:extLst>
          </p:cNvPr>
          <p:cNvSpPr txBox="1"/>
          <p:nvPr/>
        </p:nvSpPr>
        <p:spPr>
          <a:xfrm>
            <a:off x="483620" y="828303"/>
            <a:ext cx="9788357" cy="5755422"/>
          </a:xfrm>
          <a:prstGeom prst="rect">
            <a:avLst/>
          </a:prstGeom>
          <a:noFill/>
        </p:spPr>
        <p:txBody>
          <a:bodyPr wrap="square" rtlCol="0">
            <a:spAutoFit/>
          </a:bodyPr>
          <a:lstStyle/>
          <a:p>
            <a:pPr eaLnBrk="1" fontAlgn="ctr" hangingPunct="1"/>
            <a:endParaRPr lang="cs-CZ" sz="1600" b="1" dirty="0">
              <a:latin typeface="Verdana" panose="020B0604030504040204" pitchFamily="34" charset="0"/>
              <a:ea typeface="Verdana" panose="020B0604030504040204" pitchFamily="34" charset="0"/>
            </a:endParaRPr>
          </a:p>
          <a:p>
            <a:pPr eaLnBrk="1" fontAlgn="ctr" hangingPunct="1"/>
            <a:r>
              <a:rPr lang="cs-CZ" sz="1600" b="1" dirty="0">
                <a:latin typeface="Verdana" panose="020B0604030504040204" pitchFamily="34" charset="0"/>
                <a:ea typeface="Verdana" panose="020B0604030504040204" pitchFamily="34" charset="0"/>
              </a:rPr>
              <a:t>Dotazník</a:t>
            </a:r>
            <a:r>
              <a:rPr lang="cs-CZ" sz="1600" dirty="0">
                <a:latin typeface="Verdana" panose="020B0604030504040204" pitchFamily="34" charset="0"/>
                <a:ea typeface="Verdana" panose="020B0604030504040204" pitchFamily="34" charset="0"/>
              </a:rPr>
              <a:t>: průměrná délka 10 minut. </a:t>
            </a:r>
          </a:p>
          <a:p>
            <a:pPr eaLnBrk="1" fontAlgn="ctr" hangingPunct="1"/>
            <a:endParaRPr lang="cs-CZ" sz="1600" dirty="0">
              <a:latin typeface="Verdana" panose="020B0604030504040204" pitchFamily="34" charset="0"/>
              <a:ea typeface="Verdana" panose="020B0604030504040204" pitchFamily="34" charset="0"/>
            </a:endParaRPr>
          </a:p>
          <a:p>
            <a:pPr eaLnBrk="1" fontAlgn="ctr" hangingPunct="1"/>
            <a:r>
              <a:rPr lang="cs-CZ" sz="1600" dirty="0">
                <a:latin typeface="Verdana" panose="020B0604030504040204" pitchFamily="34" charset="0"/>
                <a:ea typeface="Verdana" panose="020B0604030504040204" pitchFamily="34" charset="0"/>
              </a:rPr>
              <a:t>Otázky 	- </a:t>
            </a:r>
            <a:r>
              <a:rPr lang="cs-CZ" sz="1600" dirty="0" err="1">
                <a:latin typeface="Verdana" panose="020B0604030504040204" pitchFamily="34" charset="0"/>
                <a:ea typeface="Verdana" panose="020B0604030504040204" pitchFamily="34" charset="0"/>
              </a:rPr>
              <a:t>socio</a:t>
            </a:r>
            <a:r>
              <a:rPr lang="cs-CZ" sz="1600" dirty="0">
                <a:latin typeface="Verdana" panose="020B0604030504040204" pitchFamily="34" charset="0"/>
                <a:ea typeface="Verdana" panose="020B0604030504040204" pitchFamily="34" charset="0"/>
              </a:rPr>
              <a:t>-demografického rázu</a:t>
            </a:r>
          </a:p>
          <a:p>
            <a:pPr eaLnBrk="1" fontAlgn="ctr" hangingPunct="1"/>
            <a:r>
              <a:rPr lang="cs-CZ" sz="1600" dirty="0">
                <a:latin typeface="Verdana" panose="020B0604030504040204" pitchFamily="34" charset="0"/>
                <a:ea typeface="Verdana" panose="020B0604030504040204" pitchFamily="34" charset="0"/>
              </a:rPr>
              <a:t>	- týkající se ochoty jít k volbám a stranických preferencí, </a:t>
            </a:r>
          </a:p>
          <a:p>
            <a:pPr eaLnBrk="1" fontAlgn="ctr" hangingPunct="1"/>
            <a:r>
              <a:rPr lang="cs-CZ" sz="1600" dirty="0">
                <a:latin typeface="Verdana" panose="020B0604030504040204" pitchFamily="34" charset="0"/>
                <a:ea typeface="Verdana" panose="020B0604030504040204" pitchFamily="34" charset="0"/>
              </a:rPr>
              <a:t>	- pro stanovení volebního modelu politických stran</a:t>
            </a:r>
          </a:p>
          <a:p>
            <a:pPr eaLnBrk="1" fontAlgn="ctr" hangingPunct="1"/>
            <a:r>
              <a:rPr lang="cs-CZ" sz="1600" dirty="0">
                <a:latin typeface="Verdana" panose="020B0604030504040204" pitchFamily="34" charset="0"/>
                <a:ea typeface="Verdana" panose="020B0604030504040204" pitchFamily="34" charset="0"/>
              </a:rPr>
              <a:t>	- pevnost přesvědčení o volbě, </a:t>
            </a:r>
          </a:p>
          <a:p>
            <a:pPr eaLnBrk="1" fontAlgn="ctr" hangingPunct="1"/>
            <a:r>
              <a:rPr lang="cs-CZ" sz="1600" dirty="0">
                <a:latin typeface="Verdana" panose="020B0604030504040204" pitchFamily="34" charset="0"/>
                <a:ea typeface="Verdana" panose="020B0604030504040204" pitchFamily="34" charset="0"/>
              </a:rPr>
              <a:t>	- hodnocení aktuální politické situace</a:t>
            </a:r>
          </a:p>
          <a:p>
            <a:pPr eaLnBrk="1" fontAlgn="ctr" hangingPunct="1"/>
            <a:r>
              <a:rPr lang="cs-CZ" sz="1600" dirty="0">
                <a:latin typeface="Verdana" panose="020B0604030504040204" pitchFamily="34" charset="0"/>
                <a:ea typeface="Verdana" panose="020B0604030504040204" pitchFamily="34" charset="0"/>
              </a:rPr>
              <a:t>	- ad hoc otázky na aktuální téma – maximálně 5. </a:t>
            </a:r>
          </a:p>
          <a:p>
            <a:pPr eaLnBrk="1" fontAlgn="ctr" hangingPunct="1"/>
            <a:endParaRPr lang="cs-CZ" sz="1600" dirty="0">
              <a:latin typeface="Verdana" panose="020B0604030504040204" pitchFamily="34" charset="0"/>
              <a:ea typeface="Verdana" panose="020B0604030504040204" pitchFamily="34" charset="0"/>
            </a:endParaRPr>
          </a:p>
          <a:p>
            <a:pPr eaLnBrk="1" fontAlgn="ctr" hangingPunct="1"/>
            <a:endParaRPr lang="cs-CZ" sz="1600" dirty="0">
              <a:latin typeface="Verdana" panose="020B0604030504040204" pitchFamily="34" charset="0"/>
              <a:ea typeface="Verdana" panose="020B0604030504040204" pitchFamily="34" charset="0"/>
            </a:endParaRPr>
          </a:p>
          <a:p>
            <a:pPr eaLnBrk="1" fontAlgn="t" hangingPunct="1"/>
            <a:r>
              <a:rPr lang="cs-CZ" sz="1600" b="1" dirty="0">
                <a:latin typeface="Verdana" panose="020B0604030504040204" pitchFamily="34" charset="0"/>
                <a:ea typeface="Verdana" panose="020B0604030504040204" pitchFamily="34" charset="0"/>
              </a:rPr>
              <a:t>Vážení: </a:t>
            </a:r>
            <a:r>
              <a:rPr lang="cs-CZ" sz="1600" dirty="0">
                <a:latin typeface="Verdana" panose="020B0604030504040204" pitchFamily="34" charset="0"/>
                <a:ea typeface="Verdana" panose="020B0604030504040204" pitchFamily="34" charset="0"/>
              </a:rPr>
              <a:t>podle</a:t>
            </a:r>
            <a:r>
              <a:rPr lang="cs-CZ" sz="1600" b="1" dirty="0">
                <a:latin typeface="Verdana" panose="020B0604030504040204" pitchFamily="34" charset="0"/>
                <a:ea typeface="Verdana" panose="020B0604030504040204" pitchFamily="34" charset="0"/>
              </a:rPr>
              <a:t> </a:t>
            </a:r>
            <a:r>
              <a:rPr lang="cs-CZ" sz="1600" dirty="0">
                <a:latin typeface="Verdana" panose="020B0604030504040204" pitchFamily="34" charset="0"/>
                <a:ea typeface="Verdana" panose="020B0604030504040204" pitchFamily="34" charset="0"/>
              </a:rPr>
              <a:t>základních sociodemografických ukazatelů (pohlaví, věk, kraj, velikost místa bydliště a vzdělání). Zohledněno je i minulé volební chování respondentů, konkrétně účast či preferovaná strana v parlamentních volbách v roce 2017.</a:t>
            </a:r>
          </a:p>
          <a:p>
            <a:pPr eaLnBrk="1" fontAlgn="t" hangingPunct="1"/>
            <a:endParaRPr lang="cs-CZ" sz="1600" dirty="0">
              <a:latin typeface="Verdana" panose="020B0604030504040204" pitchFamily="34" charset="0"/>
              <a:ea typeface="Verdana" panose="020B0604030504040204" pitchFamily="34" charset="0"/>
            </a:endParaRPr>
          </a:p>
          <a:p>
            <a:pPr eaLnBrk="1" fontAlgn="t" hangingPunct="1"/>
            <a:r>
              <a:rPr lang="cs-CZ" sz="1600" b="1" dirty="0">
                <a:latin typeface="Verdana" panose="020B0604030504040204" pitchFamily="34" charset="0"/>
                <a:ea typeface="Verdana" panose="020B0604030504040204" pitchFamily="34" charset="0"/>
              </a:rPr>
              <a:t>Statistická chyba volebního modelu</a:t>
            </a:r>
            <a:r>
              <a:rPr lang="cs-CZ" sz="1600" dirty="0">
                <a:latin typeface="Verdana" panose="020B0604030504040204" pitchFamily="34" charset="0"/>
                <a:ea typeface="Verdana" panose="020B0604030504040204" pitchFamily="34" charset="0"/>
              </a:rPr>
              <a:t>: u jednotlivých stran v rozmezí ± 1,5 </a:t>
            </a:r>
            <a:r>
              <a:rPr lang="cs-CZ" sz="1600" dirty="0" err="1">
                <a:latin typeface="Verdana" panose="020B0604030504040204" pitchFamily="34" charset="0"/>
                <a:ea typeface="Verdana" panose="020B0604030504040204" pitchFamily="34" charset="0"/>
              </a:rPr>
              <a:t>p.b</a:t>
            </a:r>
            <a:r>
              <a:rPr lang="cs-CZ" sz="1600" dirty="0">
                <a:latin typeface="Verdana" panose="020B0604030504040204" pitchFamily="34" charset="0"/>
                <a:ea typeface="Verdana" panose="020B0604030504040204" pitchFamily="34" charset="0"/>
              </a:rPr>
              <a:t>. u stran s nízkým ziskem až ± 3,5 </a:t>
            </a:r>
            <a:r>
              <a:rPr lang="cs-CZ" sz="1600" dirty="0" err="1">
                <a:latin typeface="Verdana" panose="020B0604030504040204" pitchFamily="34" charset="0"/>
                <a:ea typeface="Verdana" panose="020B0604030504040204" pitchFamily="34" charset="0"/>
              </a:rPr>
              <a:t>p.b</a:t>
            </a:r>
            <a:r>
              <a:rPr lang="cs-CZ" sz="1600" dirty="0">
                <a:latin typeface="Verdana" panose="020B0604030504040204" pitchFamily="34" charset="0"/>
                <a:ea typeface="Verdana" panose="020B0604030504040204" pitchFamily="34" charset="0"/>
              </a:rPr>
              <a:t>. u stran s vysokým ziskem</a:t>
            </a:r>
          </a:p>
          <a:p>
            <a:pPr eaLnBrk="1" fontAlgn="t" hangingPunct="1"/>
            <a:endParaRPr lang="cs-CZ" sz="1600" dirty="0">
              <a:latin typeface="Verdana" panose="020B0604030504040204" pitchFamily="34" charset="0"/>
              <a:ea typeface="Verdana" panose="020B0604030504040204" pitchFamily="34" charset="0"/>
            </a:endParaRPr>
          </a:p>
          <a:p>
            <a:pPr eaLnBrk="1" fontAlgn="t" hangingPunct="1"/>
            <a:r>
              <a:rPr lang="cs-CZ" sz="1600" b="1" dirty="0">
                <a:latin typeface="Verdana" panose="020B0604030504040204" pitchFamily="34" charset="0"/>
                <a:ea typeface="Verdana" panose="020B0604030504040204" pitchFamily="34" charset="0"/>
              </a:rPr>
              <a:t>Sdílení informací a dat: </a:t>
            </a:r>
            <a:r>
              <a:rPr lang="cs-CZ" sz="1600" dirty="0">
                <a:latin typeface="Verdana" panose="020B0604030504040204" pitchFamily="34" charset="0"/>
                <a:ea typeface="Verdana" panose="020B0604030504040204" pitchFamily="34" charset="0"/>
              </a:rPr>
              <a:t>Ihned po zveřejnění výsledků je na webové stránky ČT umístěna kompletní zpráva z výzkumu obsahující všechny informace, včetně pasportu, konstrukce volebního modelu a přesného znění dotazníku. Data z jednotlivých vln ve formátu SPSS jsou s jistým zpožděním sdílena s veřejností prostřednictvím Datového archivu AV ČR </a:t>
            </a:r>
            <a:r>
              <a:rPr lang="cs-CZ" sz="1600" dirty="0">
                <a:latin typeface="Verdana" panose="020B0604030504040204" pitchFamily="34" charset="0"/>
                <a:ea typeface="Verdana" panose="020B0604030504040204" pitchFamily="34" charset="0"/>
                <a:hlinkClick r:id="rId4"/>
              </a:rPr>
              <a:t>http://nesstar.soc.cas.cz/webview/</a:t>
            </a:r>
            <a:endParaRPr lang="cs-CZ"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25604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125" y="709794"/>
            <a:ext cx="10209780" cy="6671237"/>
          </a:xfrm>
          <a:prstGeom prst="roundRect">
            <a:avLst>
              <a:gd name="adj" fmla="val 9792"/>
            </a:avLst>
          </a:prstGeom>
          <a:solidFill>
            <a:schemeClr val="bg1"/>
          </a:solidFill>
          <a:ln>
            <a:noFill/>
          </a:ln>
        </p:spPr>
        <p:txBody>
          <a:bodyPr lIns="104295" tIns="52148" rIns="104295" bIns="52148"/>
          <a:lstStyle/>
          <a:p>
            <a:r>
              <a:rPr lang="cs-CZ" sz="2400" dirty="0">
                <a:latin typeface="+mj-lt"/>
                <a:ea typeface="Verdana" pitchFamily="34" charset="0"/>
                <a:cs typeface="Verdana" pitchFamily="34" charset="0"/>
              </a:rPr>
              <a:t>Ve volebním roce Česká televize (stejně jako v přechozích letech) realizovala ve spolupráci s </a:t>
            </a:r>
            <a:r>
              <a:rPr lang="cs-CZ" sz="2400" dirty="0" err="1">
                <a:latin typeface="+mj-lt"/>
                <a:ea typeface="Verdana" pitchFamily="34" charset="0"/>
                <a:cs typeface="Verdana" pitchFamily="34" charset="0"/>
              </a:rPr>
              <a:t>Kantar</a:t>
            </a:r>
            <a:r>
              <a:rPr lang="cs-CZ" sz="2400" dirty="0">
                <a:latin typeface="+mj-lt"/>
                <a:ea typeface="Verdana" pitchFamily="34" charset="0"/>
                <a:cs typeface="Verdana" pitchFamily="34" charset="0"/>
              </a:rPr>
              <a:t> CZ </a:t>
            </a:r>
            <a:r>
              <a:rPr lang="cs-CZ" sz="2400" b="1" dirty="0" err="1">
                <a:latin typeface="+mj-lt"/>
                <a:ea typeface="Verdana" pitchFamily="34" charset="0"/>
                <a:cs typeface="Verdana" pitchFamily="34" charset="0"/>
              </a:rPr>
              <a:t>tracking</a:t>
            </a:r>
            <a:r>
              <a:rPr lang="cs-CZ" sz="2400" b="1" dirty="0">
                <a:latin typeface="+mj-lt"/>
                <a:ea typeface="Verdana" pitchFamily="34" charset="0"/>
                <a:cs typeface="Verdana" pitchFamily="34" charset="0"/>
              </a:rPr>
              <a:t> volebního modelu (tzv. Trendy Česka) </a:t>
            </a:r>
            <a:r>
              <a:rPr lang="cs-CZ" sz="2400" dirty="0">
                <a:ea typeface="Verdana" pitchFamily="34" charset="0"/>
                <a:cs typeface="Verdana" pitchFamily="34" charset="0"/>
              </a:rPr>
              <a:t>s měsíční frekvencí</a:t>
            </a:r>
            <a:r>
              <a:rPr lang="cs-CZ" sz="2400" dirty="0">
                <a:latin typeface="+mj-lt"/>
                <a:ea typeface="Verdana" pitchFamily="34" charset="0"/>
                <a:cs typeface="Verdana" pitchFamily="34" charset="0"/>
              </a:rPr>
              <a:t>. V květnu ČT zapojila i agenturu </a:t>
            </a:r>
            <a:r>
              <a:rPr lang="cs-CZ" sz="2400" b="1" dirty="0" err="1">
                <a:latin typeface="+mj-lt"/>
                <a:ea typeface="Verdana" pitchFamily="34" charset="0"/>
                <a:cs typeface="Verdana" pitchFamily="34" charset="0"/>
              </a:rPr>
              <a:t>DataCollect</a:t>
            </a:r>
            <a:r>
              <a:rPr lang="cs-CZ" sz="2400" b="1" dirty="0">
                <a:latin typeface="+mj-lt"/>
                <a:ea typeface="Verdana" pitchFamily="34" charset="0"/>
                <a:cs typeface="Verdana" pitchFamily="34" charset="0"/>
              </a:rPr>
              <a:t>, která do září uskutečnila další tři vlny samostatného výzkumu volebního modelu</a:t>
            </a:r>
            <a:r>
              <a:rPr lang="cs-CZ" sz="2400" dirty="0">
                <a:latin typeface="+mj-lt"/>
                <a:ea typeface="Verdana" pitchFamily="34" charset="0"/>
                <a:cs typeface="Verdana" pitchFamily="34" charset="0"/>
              </a:rPr>
              <a:t>, aby tak Trendy Česka doplnila.</a:t>
            </a:r>
          </a:p>
          <a:p>
            <a:endParaRPr lang="cs-CZ" sz="2400" dirty="0">
              <a:latin typeface="+mj-lt"/>
              <a:ea typeface="Verdana" pitchFamily="34" charset="0"/>
              <a:cs typeface="Verdana" pitchFamily="34" charset="0"/>
            </a:endParaRPr>
          </a:p>
          <a:p>
            <a:r>
              <a:rPr lang="cs-CZ" sz="2400" dirty="0">
                <a:latin typeface="+mj-lt"/>
                <a:ea typeface="Verdana" pitchFamily="34" charset="0"/>
                <a:cs typeface="Verdana" pitchFamily="34" charset="0"/>
              </a:rPr>
              <a:t>V druhé polovině srpna a září ve spolupráci s oběma výše zmíněnými společnostmi ČT realizovala </a:t>
            </a:r>
            <a:r>
              <a:rPr lang="cs-CZ" sz="2400" b="1" dirty="0">
                <a:latin typeface="+mj-lt"/>
                <a:ea typeface="Verdana" pitchFamily="34" charset="0"/>
                <a:cs typeface="Verdana" pitchFamily="34" charset="0"/>
              </a:rPr>
              <a:t>dva výzkumy volebního potenciálu</a:t>
            </a:r>
            <a:r>
              <a:rPr lang="cs-CZ" sz="2400" dirty="0">
                <a:latin typeface="+mj-lt"/>
                <a:ea typeface="Verdana" pitchFamily="34" charset="0"/>
                <a:cs typeface="Verdana" pitchFamily="34" charset="0"/>
              </a:rPr>
              <a:t>, každý na vzorku 3 000 obyvatel. Volební potenciál získaný z obou výzkumů sloužil jako podklad pro zvaní hostů do předvolebních debat ČT (14 tematických debat + </a:t>
            </a:r>
            <a:r>
              <a:rPr lang="cs-CZ" sz="2400" dirty="0" err="1">
                <a:latin typeface="+mj-lt"/>
                <a:ea typeface="Verdana" pitchFamily="34" charset="0"/>
                <a:cs typeface="Verdana" pitchFamily="34" charset="0"/>
              </a:rPr>
              <a:t>Superdebata</a:t>
            </a:r>
            <a:r>
              <a:rPr lang="cs-CZ" sz="2400" dirty="0">
                <a:latin typeface="+mj-lt"/>
                <a:ea typeface="Verdana" pitchFamily="34" charset="0"/>
                <a:cs typeface="Verdana" pitchFamily="34" charset="0"/>
              </a:rPr>
              <a:t>).</a:t>
            </a:r>
          </a:p>
          <a:p>
            <a:endParaRPr lang="cs-CZ" sz="2400" dirty="0">
              <a:latin typeface="+mj-lt"/>
              <a:ea typeface="Verdana" pitchFamily="34" charset="0"/>
              <a:cs typeface="Verdana" pitchFamily="34" charset="0"/>
            </a:endParaRPr>
          </a:p>
          <a:p>
            <a:r>
              <a:rPr lang="cs-CZ" sz="2400" dirty="0">
                <a:latin typeface="+mj-lt"/>
                <a:ea typeface="Verdana" pitchFamily="34" charset="0"/>
                <a:cs typeface="Verdana" pitchFamily="34" charset="0"/>
              </a:rPr>
              <a:t>Obě společnosti realizovaly ve volebním týdnu i poslední </a:t>
            </a:r>
            <a:r>
              <a:rPr lang="cs-CZ" sz="2400" b="1" dirty="0">
                <a:latin typeface="+mj-lt"/>
                <a:ea typeface="Verdana" pitchFamily="34" charset="0"/>
                <a:cs typeface="Verdana" pitchFamily="34" charset="0"/>
              </a:rPr>
              <a:t>výzkum určený pro Volební studio</a:t>
            </a:r>
            <a:r>
              <a:rPr lang="cs-CZ" sz="2400" dirty="0">
                <a:latin typeface="+mj-lt"/>
                <a:ea typeface="Verdana" pitchFamily="34" charset="0"/>
                <a:cs typeface="Verdana" pitchFamily="34" charset="0"/>
              </a:rPr>
              <a:t> (důvod volby, rozhodovací proces, postoj ke kroužkování, hodnocení lídrů) a další zpravodajské a diskuzní pořady ČT. Vzorek výzkumu činil 2 000 respondentů.</a:t>
            </a: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SHRNUTÍ</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16" name="Obrázek 15">
            <a:extLst>
              <a:ext uri="{FF2B5EF4-FFF2-40B4-BE49-F238E27FC236}">
                <a16:creationId xmlns:a16="http://schemas.microsoft.com/office/drawing/2014/main" id="{A596579D-4269-45A8-A93B-D9CFD4C85417}"/>
              </a:ext>
            </a:extLst>
          </p:cNvPr>
          <p:cNvPicPr>
            <a:picLocks noChangeAspect="1"/>
          </p:cNvPicPr>
          <p:nvPr/>
        </p:nvPicPr>
        <p:blipFill>
          <a:blip r:embed="rId4"/>
          <a:stretch>
            <a:fillRect/>
          </a:stretch>
        </p:blipFill>
        <p:spPr>
          <a:xfrm>
            <a:off x="8211983" y="128592"/>
            <a:ext cx="2355695" cy="514609"/>
          </a:xfrm>
          <a:prstGeom prst="rect">
            <a:avLst/>
          </a:prstGeom>
        </p:spPr>
      </p:pic>
    </p:spTree>
    <p:extLst>
      <p:ext uri="{BB962C8B-B14F-4D97-AF65-F5344CB8AC3E}">
        <p14:creationId xmlns:p14="http://schemas.microsoft.com/office/powerpoint/2010/main" val="2214242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52239"/>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lvl="0">
              <a:defRPr/>
            </a:pPr>
            <a:r>
              <a:rPr lang="cs-CZ" dirty="0"/>
              <a:t>SIMAR – audit projektu Trendy Česka 2021</a:t>
            </a:r>
          </a:p>
          <a:p>
            <a:pPr lvl="0">
              <a:defRPr/>
            </a:pPr>
            <a:r>
              <a:rPr lang="cs-CZ" dirty="0"/>
              <a:t>Metodické posouzení a Kontrola kvality dat projektu</a:t>
            </a: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42096" y="1404367"/>
            <a:ext cx="9413116" cy="5632311"/>
          </a:xfrm>
          <a:prstGeom prst="rect">
            <a:avLst/>
          </a:prstGeom>
          <a:noFill/>
        </p:spPr>
        <p:txBody>
          <a:bodyPr wrap="square" rtlCol="0">
            <a:spAutoFit/>
          </a:bodyPr>
          <a:lstStyle/>
          <a:p>
            <a:r>
              <a:rPr lang="cs-CZ" sz="1800" dirty="0"/>
              <a:t>Zadavatel výzkumu, </a:t>
            </a:r>
            <a:r>
              <a:rPr lang="cs-CZ" sz="1800" b="1" dirty="0"/>
              <a:t>Česká televize</a:t>
            </a:r>
            <a:r>
              <a:rPr lang="cs-CZ" sz="1800" dirty="0"/>
              <a:t>, požádal </a:t>
            </a:r>
            <a:r>
              <a:rPr lang="cs-CZ" sz="1800" b="1" dirty="0"/>
              <a:t>SIMAR </a:t>
            </a:r>
            <a:r>
              <a:rPr lang="cs-CZ" sz="1800" dirty="0"/>
              <a:t>o nezávislou kontrolu realizace tohoto výzkumu.</a:t>
            </a:r>
          </a:p>
          <a:p>
            <a:r>
              <a:rPr lang="cs-CZ" sz="1800" dirty="0"/>
              <a:t> </a:t>
            </a:r>
          </a:p>
          <a:p>
            <a:r>
              <a:rPr lang="cs-CZ" sz="1800" dirty="0"/>
              <a:t>Audit SIMAR se zaměřil na komplexní zhodnocení výzkumu Trendů Česka, tedy na samotný způsob sběru dat, strukturu vzorku, vážení, zpracování dat a transparentnost volebního modelu. SIMAR na základě svých zjištění vypracoval kompletní zprávu, kterou předal České televizi a její závěry zní:</a:t>
            </a:r>
          </a:p>
          <a:p>
            <a:endParaRPr lang="cs-CZ" sz="1800" dirty="0"/>
          </a:p>
          <a:p>
            <a:r>
              <a:rPr lang="cs-CZ" sz="1800" b="1" i="1" dirty="0"/>
              <a:t>Na základě analýzy metodologie a kontroly konstatujeme, že posuzovaný výzkum Trendy Česka je realizován na vysoké profesionální úrovni. </a:t>
            </a:r>
            <a:r>
              <a:rPr lang="cs-CZ" sz="1800" i="1" dirty="0"/>
              <a:t>Použití metody CATI je běžná, prověřená a vhodná metoda pro podobný typ výzkumů. Realizovaná velikost vzorku (N=1 200) poskytuje dostatečně robustní základ pro statistickou analýzu vzhledem k požadovanému účelu. </a:t>
            </a:r>
            <a:r>
              <a:rPr lang="cs-CZ" sz="1800" b="1" i="1" dirty="0"/>
              <a:t>Realizátor má nastavené vhodné a robustní kontrolní mechanismy a průběžně realizuje kontroly kvality sběru dat</a:t>
            </a:r>
            <a:r>
              <a:rPr lang="cs-CZ" sz="1800" i="1" dirty="0"/>
              <a:t>. Jako velmi důležitý faktor profesní způsobilosti realizátora vnímáme </a:t>
            </a:r>
            <a:r>
              <a:rPr lang="cs-CZ" sz="1800" b="1" i="1" dirty="0"/>
              <a:t>podmínku zadavatele, že realizátor nesmí spolupracovat s žádnými politickými subjekty.</a:t>
            </a:r>
          </a:p>
          <a:p>
            <a:r>
              <a:rPr lang="cs-CZ" sz="1800" i="1" dirty="0"/>
              <a:t>V otázce způsobu prezentace a vysvětlování účelu a metodiky výzkumu jsme navrhli několik zásadních aktivit, které povedou k podrobnějšímu vysvětlení metodických postupů odborné a širší veřejnosti a také zdůraznili, že je třeba vést další diskusi o způsobu a kontextu prezentace tohoto typu výzkumů ve veřejném prostoru.</a:t>
            </a:r>
          </a:p>
          <a:p>
            <a:r>
              <a:rPr lang="cs-CZ" sz="1800" b="1" i="1" dirty="0"/>
              <a:t>Během kontroly sběru a zpracování dat nebyly zjištěny žádné výrazné chyby ovlivňující kvalitu dat a výstupů. Konstatujeme tedy, že data na základě, kterých se konstruuje volební model pro projekt Trendy Česka, jsou kvalitní a hodnověrná.</a:t>
            </a:r>
            <a:endParaRPr lang="cs-CZ" sz="1050" b="1" dirty="0"/>
          </a:p>
        </p:txBody>
      </p:sp>
    </p:spTree>
    <p:extLst>
      <p:ext uri="{BB962C8B-B14F-4D97-AF65-F5344CB8AC3E}">
        <p14:creationId xmlns:p14="http://schemas.microsoft.com/office/powerpoint/2010/main" val="1429921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440623" y="1188343"/>
            <a:ext cx="9831354" cy="5909310"/>
          </a:xfrm>
          <a:prstGeom prst="rect">
            <a:avLst/>
          </a:prstGeom>
          <a:noFill/>
        </p:spPr>
        <p:txBody>
          <a:bodyPr wrap="square" rtlCol="0">
            <a:spAutoFit/>
          </a:bodyPr>
          <a:lstStyle/>
          <a:p>
            <a:r>
              <a:rPr lang="cs-CZ" b="1" dirty="0"/>
              <a:t>Kontrolní skupina SIMAR zkontrolovala u agentury </a:t>
            </a:r>
            <a:r>
              <a:rPr lang="cs-CZ" b="1" dirty="0" err="1"/>
              <a:t>Kantar</a:t>
            </a:r>
            <a:r>
              <a:rPr lang="cs-CZ" b="1" dirty="0"/>
              <a:t> CZ s.r.o. dostatečně velký vzorek rozhovorů realizovaných různými tazateli a v různých dnech dotazování. </a:t>
            </a:r>
            <a:r>
              <a:rPr lang="cs-CZ" dirty="0"/>
              <a:t>Část rozhovorů byla zkontrolována v reálném čase, část náslechy z pořízených audionahrávek rozhovorů (vč. správnosti záznamu odpovědí respondenta tazatelem do systému).</a:t>
            </a:r>
          </a:p>
          <a:p>
            <a:r>
              <a:rPr lang="cs-CZ" dirty="0"/>
              <a:t>Agentura </a:t>
            </a:r>
            <a:r>
              <a:rPr lang="cs-CZ" dirty="0" err="1"/>
              <a:t>Kantar</a:t>
            </a:r>
            <a:r>
              <a:rPr lang="cs-CZ" dirty="0"/>
              <a:t> CZ s.r.o. disponuje dotazovacím SW, splňujícím veškeré požadavky</a:t>
            </a:r>
          </a:p>
          <a:p>
            <a:r>
              <a:rPr lang="cs-CZ" dirty="0"/>
              <a:t>stanovené standardem SIMAR pro telefonické dotazování. Telefonní čísla byla generována náhodně.</a:t>
            </a:r>
          </a:p>
          <a:p>
            <a:endParaRPr lang="cs-CZ" dirty="0"/>
          </a:p>
          <a:p>
            <a:r>
              <a:rPr lang="cs-CZ" b="1" dirty="0"/>
              <a:t>Všichni nasazení tazatelé i supervizoři byli pro svou práci řádně proškoleni, práce tazatelů byla v odpovídajícím rozsahu </a:t>
            </a:r>
            <a:r>
              <a:rPr lang="cs-CZ" dirty="0"/>
              <a:t>(každý tazatel minimálně 1x / směnu, celkově minimálně 30% rozhovorů) supervizory kontrolována - kontrola dodržování pokynů, správnosti vedení rozhovoru a bezchybnosti záznamů odpovědí respondentů do dotazovacího systému. </a:t>
            </a:r>
            <a:r>
              <a:rPr lang="cs-CZ" b="1" dirty="0"/>
              <a:t>Ze všech rozhovorů byly pořízeny audionahrávky.</a:t>
            </a:r>
          </a:p>
          <a:p>
            <a:endParaRPr lang="cs-CZ" b="1" dirty="0"/>
          </a:p>
          <a:p>
            <a:r>
              <a:rPr lang="cs-CZ" dirty="0"/>
              <a:t>Data byla sebrána v souladu se standardem kvality SIMAR pro telefonické dotazování a s parametry, které byly v dané vlně projektu Trendy Česka 2021 odsouhlaseny. Byla dodržena pravidla, definovaná dokumentem Technické informace o výzkumném projektu poskytované klientům. </a:t>
            </a:r>
            <a:r>
              <a:rPr lang="cs-CZ" b="1" dirty="0"/>
              <a:t>Žádné nesrovnalosti ani pochybení nebyly zjištěny</a:t>
            </a:r>
            <a:r>
              <a:rPr lang="cs-CZ" dirty="0"/>
              <a:t>.</a:t>
            </a:r>
            <a:endParaRPr lang="cs-CZ" sz="1200" dirty="0"/>
          </a:p>
        </p:txBody>
      </p:sp>
      <p:sp>
        <p:nvSpPr>
          <p:cNvPr id="5" name="Zástupný symbol pro datum 7">
            <a:extLst>
              <a:ext uri="{FF2B5EF4-FFF2-40B4-BE49-F238E27FC236}">
                <a16:creationId xmlns:a16="http://schemas.microsoft.com/office/drawing/2014/main" id="{CEE4C10F-F7AF-411F-A859-1B2C06E72EC6}"/>
              </a:ext>
            </a:extLst>
          </p:cNvPr>
          <p:cNvSpPr txBox="1">
            <a:spLocks/>
          </p:cNvSpPr>
          <p:nvPr/>
        </p:nvSpPr>
        <p:spPr bwMode="auto">
          <a:xfrm>
            <a:off x="542096" y="252239"/>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lvl="0">
              <a:defRPr/>
            </a:pPr>
            <a:r>
              <a:rPr lang="cs-CZ" dirty="0"/>
              <a:t>SIMAR – audit projektu Trendy Česka 2021</a:t>
            </a:r>
          </a:p>
          <a:p>
            <a:pPr lvl="0">
              <a:defRPr/>
            </a:pPr>
            <a:r>
              <a:rPr lang="cs-CZ" dirty="0"/>
              <a:t>Metodické posouzení a Kontrola kvality dat projektu</a:t>
            </a:r>
          </a:p>
        </p:txBody>
      </p:sp>
    </p:spTree>
    <p:extLst>
      <p:ext uri="{BB962C8B-B14F-4D97-AF65-F5344CB8AC3E}">
        <p14:creationId xmlns:p14="http://schemas.microsoft.com/office/powerpoint/2010/main" val="2835846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a:extLst>
              <a:ext uri="{FF2B5EF4-FFF2-40B4-BE49-F238E27FC236}">
                <a16:creationId xmlns:a16="http://schemas.microsoft.com/office/drawing/2014/main" id="{65552762-9239-4BA0-8DBF-BEF6CCBB6630}"/>
              </a:ext>
            </a:extLst>
          </p:cNvPr>
          <p:cNvSpPr txBox="1">
            <a:spLocks/>
          </p:cNvSpPr>
          <p:nvPr/>
        </p:nvSpPr>
        <p:spPr>
          <a:xfrm>
            <a:off x="493433" y="2672858"/>
            <a:ext cx="931776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PREZIDENTSKÉ VOLBY 2023</a:t>
            </a:r>
          </a:p>
          <a:p>
            <a:pPr>
              <a:defRPr/>
            </a:pPr>
            <a:r>
              <a:rPr lang="cs-CZ" sz="4800" b="1" spc="-171" dirty="0">
                <a:solidFill>
                  <a:srgbClr val="1A1F52"/>
                </a:solidFill>
                <a:latin typeface="Verdana" pitchFamily="34" charset="0"/>
                <a:ea typeface="Verdana" pitchFamily="34" charset="0"/>
                <a:cs typeface="Verdana" pitchFamily="34" charset="0"/>
              </a:rPr>
              <a:t>VÝZKUMY VOLEBNÍHO POTENCIÁLU A MODELU PRO ČT</a:t>
            </a:r>
            <a:endParaRPr lang="cs-CZ" sz="48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9120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a:extLst>
              <a:ext uri="{FF2B5EF4-FFF2-40B4-BE49-F238E27FC236}">
                <a16:creationId xmlns:a16="http://schemas.microsoft.com/office/drawing/2014/main" id="{65552762-9239-4BA0-8DBF-BEF6CCBB6630}"/>
              </a:ext>
            </a:extLst>
          </p:cNvPr>
          <p:cNvSpPr txBox="1">
            <a:spLocks/>
          </p:cNvSpPr>
          <p:nvPr/>
        </p:nvSpPr>
        <p:spPr>
          <a:xfrm>
            <a:off x="421425" y="2672858"/>
            <a:ext cx="931776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PŘEDVOLEBNÍ VÝZKUMY</a:t>
            </a:r>
            <a:endParaRPr lang="cs-CZ" sz="48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63070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a:extLst>
              <a:ext uri="{FF2B5EF4-FFF2-40B4-BE49-F238E27FC236}">
                <a16:creationId xmlns:a16="http://schemas.microsoft.com/office/drawing/2014/main" id="{65552762-9239-4BA0-8DBF-BEF6CCBB6630}"/>
              </a:ext>
            </a:extLst>
          </p:cNvPr>
          <p:cNvSpPr txBox="1">
            <a:spLocks/>
          </p:cNvSpPr>
          <p:nvPr/>
        </p:nvSpPr>
        <p:spPr>
          <a:xfrm>
            <a:off x="493433" y="2672858"/>
            <a:ext cx="931776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1. KOLO</a:t>
            </a:r>
            <a:endParaRPr lang="cs-CZ" sz="48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60611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58B34C2-660B-A3E8-E8CA-8126CD848A67}"/>
              </a:ext>
            </a:extLst>
          </p:cNvPr>
          <p:cNvSpPr>
            <a:spLocks noGrp="1"/>
          </p:cNvSpPr>
          <p:nvPr>
            <p:ph type="ctrTitle"/>
          </p:nvPr>
        </p:nvSpPr>
        <p:spPr>
          <a:xfrm>
            <a:off x="383300" y="279132"/>
            <a:ext cx="9924287" cy="497252"/>
          </a:xfrm>
        </p:spPr>
        <p:txBody>
          <a:bodyPr>
            <a:normAutofit fontScale="90000"/>
          </a:bodyPr>
          <a:lstStyle/>
          <a:p>
            <a:pPr algn="l"/>
            <a:r>
              <a:rPr lang="cs-CZ" sz="2544" b="1" dirty="0"/>
              <a:t>Vývoj volebního potenciálu, modelu a jádra pro 1. kolo prezidentských voleb</a:t>
            </a:r>
          </a:p>
        </p:txBody>
      </p:sp>
      <p:pic>
        <p:nvPicPr>
          <p:cNvPr id="4" name="Obrázek 3">
            <a:extLst>
              <a:ext uri="{FF2B5EF4-FFF2-40B4-BE49-F238E27FC236}">
                <a16:creationId xmlns:a16="http://schemas.microsoft.com/office/drawing/2014/main" id="{EE1E0C51-0E7C-576F-AA51-1DD91581E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728" y="6366576"/>
            <a:ext cx="1246527" cy="234486"/>
          </a:xfrm>
          <a:prstGeom prst="rect">
            <a:avLst/>
          </a:prstGeom>
        </p:spPr>
      </p:pic>
      <p:pic>
        <p:nvPicPr>
          <p:cNvPr id="5" name="Picture 2" descr="http://img.ihned.cz/attachment.php/410/42582410/fbmWpPEhujTrJCFGL1R8QHd9DzNt0iIK/logo_CT.jpg">
            <a:extLst>
              <a:ext uri="{FF2B5EF4-FFF2-40B4-BE49-F238E27FC236}">
                <a16:creationId xmlns:a16="http://schemas.microsoft.com/office/drawing/2014/main" id="{4465F1C9-8893-75EA-D292-F067AFB9EB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34" t="11827" r="8506" b="8859"/>
          <a:stretch/>
        </p:blipFill>
        <p:spPr bwMode="auto">
          <a:xfrm>
            <a:off x="275963" y="6307943"/>
            <a:ext cx="516929" cy="35175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9DAF74D6-DE5F-91EE-D569-CA40A29EACAD}"/>
              </a:ext>
            </a:extLst>
          </p:cNvPr>
          <p:cNvSpPr/>
          <p:nvPr/>
        </p:nvSpPr>
        <p:spPr>
          <a:xfrm>
            <a:off x="275962" y="5117307"/>
            <a:ext cx="10138964" cy="661109"/>
          </a:xfrm>
          <a:prstGeom prst="rect">
            <a:avLst/>
          </a:prstGeom>
          <a:solidFill>
            <a:srgbClr val="00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965" dirty="0">
                <a:solidFill>
                  <a:schemeClr val="bg1"/>
                </a:solidFill>
              </a:rPr>
              <a:t>V tomto grafu sledujeme rozdíly ve volebním modelu, potenciálu a jádru mezi všemi třemi vlnami dotazování. Nejvyšší pokles oproti prosinci zaznamenala Danuše Nerudová, která ve volebním modelu ztratila 5 p. b. Kromě toho oslabila i ve volebním potenciálu (o 4,5 p. b.) a voličském jádru (o 2 p. b.). U Andreje Babiše se sice zvyšuje podíl přesvědčených voličů (z 13 % v listopadu na současných 17 %), ale na druhou stranu klesá podíl těch, kteří o něm uvažují (z 33,5 % na 30,5 %). Posun ve voličských preferencích zaznamenal i Jaroslav Bašta, který ve volebním modelu poskočil o 3,5 p. b. a v potenciálu o 4,5 p. b.</a:t>
            </a:r>
          </a:p>
        </p:txBody>
      </p:sp>
      <p:graphicFrame>
        <p:nvGraphicFramePr>
          <p:cNvPr id="10" name="Zástupný symbol pro obsah 25">
            <a:extLst>
              <a:ext uri="{FF2B5EF4-FFF2-40B4-BE49-F238E27FC236}">
                <a16:creationId xmlns:a16="http://schemas.microsoft.com/office/drawing/2014/main" id="{3C0B6156-47C8-032B-B941-76BE683132AD}"/>
              </a:ext>
            </a:extLst>
          </p:cNvPr>
          <p:cNvGraphicFramePr>
            <a:graphicFrameLocks/>
          </p:cNvGraphicFramePr>
          <p:nvPr>
            <p:extLst>
              <p:ext uri="{D42A27DB-BD31-4B8C-83A1-F6EECF244321}">
                <p14:modId xmlns:p14="http://schemas.microsoft.com/office/powerpoint/2010/main" val="481082093"/>
              </p:ext>
            </p:extLst>
          </p:nvPr>
        </p:nvGraphicFramePr>
        <p:xfrm>
          <a:off x="277218" y="729836"/>
          <a:ext cx="10138964" cy="4451377"/>
        </p:xfrm>
        <a:graphic>
          <a:graphicData uri="http://schemas.openxmlformats.org/drawingml/2006/chart">
            <c:chart xmlns:c="http://schemas.openxmlformats.org/drawingml/2006/chart" xmlns:r="http://schemas.openxmlformats.org/officeDocument/2006/relationships" r:id="rId4"/>
          </a:graphicData>
        </a:graphic>
      </p:graphicFrame>
      <p:sp>
        <p:nvSpPr>
          <p:cNvPr id="2" name="Obdélník 1">
            <a:extLst>
              <a:ext uri="{FF2B5EF4-FFF2-40B4-BE49-F238E27FC236}">
                <a16:creationId xmlns:a16="http://schemas.microsoft.com/office/drawing/2014/main" id="{5C5A9E41-D0B6-D29E-56E9-1FBC08390861}"/>
              </a:ext>
            </a:extLst>
          </p:cNvPr>
          <p:cNvSpPr/>
          <p:nvPr/>
        </p:nvSpPr>
        <p:spPr>
          <a:xfrm>
            <a:off x="275963" y="5778416"/>
            <a:ext cx="10138963" cy="497252"/>
          </a:xfrm>
          <a:prstGeom prst="rect">
            <a:avLst/>
          </a:prstGeom>
        </p:spPr>
        <p:txBody>
          <a:bodyPr wrap="square" lIns="0">
            <a:spAutoFit/>
          </a:bodyPr>
          <a:lstStyle/>
          <a:p>
            <a:r>
              <a:rPr lang="cs-CZ" sz="877" dirty="0">
                <a:solidFill>
                  <a:srgbClr val="666666"/>
                </a:solidFill>
              </a:rPr>
              <a:t>Oprávnění voliči v České republice starší 18 let. Náhodným výběrem byl získán reprezentativní výběrový soubor 1265 rozhovorů, z nichž do volebního modelu vstupuje 1174 respondentů. Výpočet modelu, potenciálu a jádra je popsán v příloze této zprávy. Dotazování probíhalo ve dnech 2. 1. až 5. 1. 2023 prostřednictvím technologií CATI a CAWI. Model, potenciál i jádro jsou zaokrouhleny na půl procenta. Statistická chyba se pohybuje se mezi ±1 a ±2,8 p. b. Zobrazeni jsou jen kandidáti se ziskem volebního modelu min. 2 %.</a:t>
            </a:r>
          </a:p>
        </p:txBody>
      </p:sp>
      <p:sp>
        <p:nvSpPr>
          <p:cNvPr id="8" name="TextovéPole 7">
            <a:extLst>
              <a:ext uri="{FF2B5EF4-FFF2-40B4-BE49-F238E27FC236}">
                <a16:creationId xmlns:a16="http://schemas.microsoft.com/office/drawing/2014/main" id="{B30D614A-81F1-4137-AE68-74E089FB091F}"/>
              </a:ext>
            </a:extLst>
          </p:cNvPr>
          <p:cNvSpPr txBox="1"/>
          <p:nvPr/>
        </p:nvSpPr>
        <p:spPr>
          <a:xfrm>
            <a:off x="669956" y="4030454"/>
            <a:ext cx="774310" cy="470257"/>
          </a:xfrm>
          <a:prstGeom prst="rect">
            <a:avLst/>
          </a:prstGeom>
          <a:noFill/>
        </p:spPr>
        <p:txBody>
          <a:bodyPr wrap="square" rtlCol="0">
            <a:spAutoFit/>
          </a:bodyPr>
          <a:lstStyle/>
          <a:p>
            <a:pPr algn="ctr"/>
            <a:r>
              <a:rPr lang="cs-CZ" sz="1228" b="1" dirty="0">
                <a:solidFill>
                  <a:srgbClr val="000000"/>
                </a:solidFill>
              </a:rPr>
              <a:t>Petr Pavel</a:t>
            </a:r>
          </a:p>
        </p:txBody>
      </p:sp>
      <p:sp>
        <p:nvSpPr>
          <p:cNvPr id="11" name="TextovéPole 10">
            <a:extLst>
              <a:ext uri="{FF2B5EF4-FFF2-40B4-BE49-F238E27FC236}">
                <a16:creationId xmlns:a16="http://schemas.microsoft.com/office/drawing/2014/main" id="{1358F626-20E0-4EEF-8C24-3BD370050281}"/>
              </a:ext>
            </a:extLst>
          </p:cNvPr>
          <p:cNvSpPr txBox="1"/>
          <p:nvPr/>
        </p:nvSpPr>
        <p:spPr>
          <a:xfrm>
            <a:off x="2011904" y="4030454"/>
            <a:ext cx="955321" cy="470257"/>
          </a:xfrm>
          <a:prstGeom prst="rect">
            <a:avLst/>
          </a:prstGeom>
          <a:noFill/>
        </p:spPr>
        <p:txBody>
          <a:bodyPr wrap="square" rtlCol="0">
            <a:spAutoFit/>
          </a:bodyPr>
          <a:lstStyle/>
          <a:p>
            <a:pPr algn="ctr"/>
            <a:r>
              <a:rPr lang="cs-CZ" sz="1228" b="1" dirty="0">
                <a:solidFill>
                  <a:srgbClr val="000000"/>
                </a:solidFill>
              </a:rPr>
              <a:t>Danuše Nerudová</a:t>
            </a:r>
          </a:p>
        </p:txBody>
      </p:sp>
      <p:sp>
        <p:nvSpPr>
          <p:cNvPr id="12" name="TextovéPole 11">
            <a:extLst>
              <a:ext uri="{FF2B5EF4-FFF2-40B4-BE49-F238E27FC236}">
                <a16:creationId xmlns:a16="http://schemas.microsoft.com/office/drawing/2014/main" id="{495DC63A-49DF-4566-A747-5FD9DB116480}"/>
              </a:ext>
            </a:extLst>
          </p:cNvPr>
          <p:cNvSpPr txBox="1"/>
          <p:nvPr/>
        </p:nvSpPr>
        <p:spPr>
          <a:xfrm>
            <a:off x="3437640" y="4030454"/>
            <a:ext cx="973387" cy="470257"/>
          </a:xfrm>
          <a:prstGeom prst="rect">
            <a:avLst/>
          </a:prstGeom>
          <a:noFill/>
        </p:spPr>
        <p:txBody>
          <a:bodyPr wrap="square" rtlCol="0">
            <a:spAutoFit/>
          </a:bodyPr>
          <a:lstStyle/>
          <a:p>
            <a:pPr algn="ctr"/>
            <a:r>
              <a:rPr lang="cs-CZ" sz="1228" b="1" dirty="0">
                <a:solidFill>
                  <a:srgbClr val="000000"/>
                </a:solidFill>
              </a:rPr>
              <a:t>Andrej Babiš</a:t>
            </a:r>
          </a:p>
        </p:txBody>
      </p:sp>
      <p:sp>
        <p:nvSpPr>
          <p:cNvPr id="13" name="TextovéPole 12">
            <a:extLst>
              <a:ext uri="{FF2B5EF4-FFF2-40B4-BE49-F238E27FC236}">
                <a16:creationId xmlns:a16="http://schemas.microsoft.com/office/drawing/2014/main" id="{04867705-06A8-46AD-985A-BE7FF63E34D6}"/>
              </a:ext>
            </a:extLst>
          </p:cNvPr>
          <p:cNvSpPr txBox="1"/>
          <p:nvPr/>
        </p:nvSpPr>
        <p:spPr>
          <a:xfrm>
            <a:off x="4846216" y="4030454"/>
            <a:ext cx="973387" cy="470257"/>
          </a:xfrm>
          <a:prstGeom prst="rect">
            <a:avLst/>
          </a:prstGeom>
          <a:noFill/>
        </p:spPr>
        <p:txBody>
          <a:bodyPr wrap="square" rtlCol="0">
            <a:spAutoFit/>
          </a:bodyPr>
          <a:lstStyle/>
          <a:p>
            <a:pPr algn="ctr"/>
            <a:r>
              <a:rPr lang="cs-CZ" sz="1228" b="1" dirty="0">
                <a:solidFill>
                  <a:srgbClr val="000000"/>
                </a:solidFill>
              </a:rPr>
              <a:t>Pavel Fischer</a:t>
            </a:r>
          </a:p>
        </p:txBody>
      </p:sp>
      <p:sp>
        <p:nvSpPr>
          <p:cNvPr id="15" name="TextovéPole 14">
            <a:extLst>
              <a:ext uri="{FF2B5EF4-FFF2-40B4-BE49-F238E27FC236}">
                <a16:creationId xmlns:a16="http://schemas.microsoft.com/office/drawing/2014/main" id="{E83A738E-40F5-4A16-84EE-6D86CA92763A}"/>
              </a:ext>
            </a:extLst>
          </p:cNvPr>
          <p:cNvSpPr txBox="1"/>
          <p:nvPr/>
        </p:nvSpPr>
        <p:spPr>
          <a:xfrm>
            <a:off x="6290019" y="4030454"/>
            <a:ext cx="973387" cy="470257"/>
          </a:xfrm>
          <a:prstGeom prst="rect">
            <a:avLst/>
          </a:prstGeom>
          <a:noFill/>
        </p:spPr>
        <p:txBody>
          <a:bodyPr wrap="square" rtlCol="0">
            <a:spAutoFit/>
          </a:bodyPr>
          <a:lstStyle/>
          <a:p>
            <a:pPr algn="ctr"/>
            <a:r>
              <a:rPr lang="cs-CZ" sz="1228" b="1" dirty="0">
                <a:solidFill>
                  <a:srgbClr val="000000"/>
                </a:solidFill>
              </a:rPr>
              <a:t>Jaroslav Bašta</a:t>
            </a:r>
          </a:p>
        </p:txBody>
      </p:sp>
      <p:sp>
        <p:nvSpPr>
          <p:cNvPr id="16" name="TextovéPole 15">
            <a:extLst>
              <a:ext uri="{FF2B5EF4-FFF2-40B4-BE49-F238E27FC236}">
                <a16:creationId xmlns:a16="http://schemas.microsoft.com/office/drawing/2014/main" id="{D65F025C-F8A3-4645-9EEA-FE98E10DB29C}"/>
              </a:ext>
            </a:extLst>
          </p:cNvPr>
          <p:cNvSpPr txBox="1"/>
          <p:nvPr/>
        </p:nvSpPr>
        <p:spPr>
          <a:xfrm>
            <a:off x="7708109" y="4030454"/>
            <a:ext cx="973388" cy="470257"/>
          </a:xfrm>
          <a:prstGeom prst="rect">
            <a:avLst/>
          </a:prstGeom>
          <a:noFill/>
        </p:spPr>
        <p:txBody>
          <a:bodyPr wrap="square" rtlCol="0">
            <a:spAutoFit/>
          </a:bodyPr>
          <a:lstStyle/>
          <a:p>
            <a:pPr algn="ctr"/>
            <a:r>
              <a:rPr lang="cs-CZ" sz="1228" b="1" dirty="0">
                <a:solidFill>
                  <a:srgbClr val="000000"/>
                </a:solidFill>
              </a:rPr>
              <a:t>Marek Hilšer</a:t>
            </a:r>
          </a:p>
        </p:txBody>
      </p:sp>
      <p:sp>
        <p:nvSpPr>
          <p:cNvPr id="17" name="TextovéPole 16">
            <a:extLst>
              <a:ext uri="{FF2B5EF4-FFF2-40B4-BE49-F238E27FC236}">
                <a16:creationId xmlns:a16="http://schemas.microsoft.com/office/drawing/2014/main" id="{43C48788-342D-4F31-9C13-F2F7C30D1201}"/>
              </a:ext>
            </a:extLst>
          </p:cNvPr>
          <p:cNvSpPr txBox="1"/>
          <p:nvPr/>
        </p:nvSpPr>
        <p:spPr>
          <a:xfrm>
            <a:off x="9151912" y="4030454"/>
            <a:ext cx="1007062" cy="470257"/>
          </a:xfrm>
          <a:prstGeom prst="rect">
            <a:avLst/>
          </a:prstGeom>
          <a:noFill/>
        </p:spPr>
        <p:txBody>
          <a:bodyPr wrap="square" rtlCol="0">
            <a:spAutoFit/>
          </a:bodyPr>
          <a:lstStyle/>
          <a:p>
            <a:pPr algn="ctr"/>
            <a:r>
              <a:rPr lang="cs-CZ" sz="1228" b="1" dirty="0">
                <a:solidFill>
                  <a:srgbClr val="000000"/>
                </a:solidFill>
              </a:rPr>
              <a:t>Josef </a:t>
            </a:r>
            <a:r>
              <a:rPr lang="cs-CZ" sz="1228" b="1" dirty="0" err="1">
                <a:solidFill>
                  <a:srgbClr val="000000"/>
                </a:solidFill>
              </a:rPr>
              <a:t>Středula</a:t>
            </a:r>
            <a:endParaRPr lang="cs-CZ" sz="1228" b="1" dirty="0">
              <a:solidFill>
                <a:srgbClr val="000000"/>
              </a:solidFill>
            </a:endParaRPr>
          </a:p>
        </p:txBody>
      </p:sp>
    </p:spTree>
    <p:extLst>
      <p:ext uri="{BB962C8B-B14F-4D97-AF65-F5344CB8AC3E}">
        <p14:creationId xmlns:p14="http://schemas.microsoft.com/office/powerpoint/2010/main" val="264187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58B34C2-660B-A3E8-E8CA-8126CD848A67}"/>
              </a:ext>
            </a:extLst>
          </p:cNvPr>
          <p:cNvSpPr>
            <a:spLocks noGrp="1"/>
          </p:cNvSpPr>
          <p:nvPr>
            <p:ph type="ctrTitle"/>
          </p:nvPr>
        </p:nvSpPr>
        <p:spPr>
          <a:xfrm>
            <a:off x="710370" y="160963"/>
            <a:ext cx="9223057" cy="805277"/>
          </a:xfrm>
        </p:spPr>
        <p:txBody>
          <a:bodyPr>
            <a:normAutofit fontScale="90000"/>
          </a:bodyPr>
          <a:lstStyle/>
          <a:p>
            <a:r>
              <a:rPr lang="cs-CZ" sz="2544" dirty="0"/>
              <a:t>Vývoj postojů k jednotlivým kandidátům v 1. kole prezidentské volby</a:t>
            </a:r>
          </a:p>
        </p:txBody>
      </p:sp>
      <p:pic>
        <p:nvPicPr>
          <p:cNvPr id="4" name="Obrázek 3">
            <a:extLst>
              <a:ext uri="{FF2B5EF4-FFF2-40B4-BE49-F238E27FC236}">
                <a16:creationId xmlns:a16="http://schemas.microsoft.com/office/drawing/2014/main" id="{EE1E0C51-0E7C-576F-AA51-1DD91581E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728" y="6366576"/>
            <a:ext cx="1246527" cy="234486"/>
          </a:xfrm>
          <a:prstGeom prst="rect">
            <a:avLst/>
          </a:prstGeom>
        </p:spPr>
      </p:pic>
      <p:pic>
        <p:nvPicPr>
          <p:cNvPr id="5" name="Picture 2" descr="http://img.ihned.cz/attachment.php/410/42582410/fbmWpPEhujTrJCFGL1R8QHd9DzNt0iIK/logo_CT.jpg">
            <a:extLst>
              <a:ext uri="{FF2B5EF4-FFF2-40B4-BE49-F238E27FC236}">
                <a16:creationId xmlns:a16="http://schemas.microsoft.com/office/drawing/2014/main" id="{4465F1C9-8893-75EA-D292-F067AFB9EB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34" t="11827" r="8506" b="8859"/>
          <a:stretch/>
        </p:blipFill>
        <p:spPr bwMode="auto">
          <a:xfrm>
            <a:off x="275963" y="6307943"/>
            <a:ext cx="516929" cy="35175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194B8474-0E68-32D1-DCC3-305E7BEFC0F0}"/>
              </a:ext>
            </a:extLst>
          </p:cNvPr>
          <p:cNvSpPr/>
          <p:nvPr/>
        </p:nvSpPr>
        <p:spPr>
          <a:xfrm>
            <a:off x="275962" y="5122985"/>
            <a:ext cx="10138964" cy="227306"/>
          </a:xfrm>
          <a:prstGeom prst="rect">
            <a:avLst/>
          </a:prstGeom>
        </p:spPr>
        <p:txBody>
          <a:bodyPr wrap="square" lIns="0">
            <a:spAutoFit/>
          </a:bodyPr>
          <a:lstStyle/>
          <a:p>
            <a:r>
              <a:rPr lang="cs-CZ" sz="877" dirty="0">
                <a:solidFill>
                  <a:srgbClr val="0063A2"/>
                </a:solidFill>
                <a:latin typeface="Calibri" panose="020F0502020204030204" pitchFamily="34" charset="0"/>
                <a:ea typeface="Calibri" panose="020F0502020204030204" pitchFamily="34" charset="0"/>
                <a:cs typeface="Calibri" panose="020F0502020204030204" pitchFamily="34" charset="0"/>
              </a:rPr>
              <a:t>Do prezidentské volby se přihlásilo několik kandidátů. U každého kandidáta uveďte, jaký je Váš vztah k němu. Tedy to, zda jeho volbu vážně zvažujete, je pro Vás přijatelný, nepřijatelný, nebo jste o něm vůbec neslyšel/a.</a:t>
            </a:r>
          </a:p>
        </p:txBody>
      </p:sp>
      <p:sp>
        <p:nvSpPr>
          <p:cNvPr id="7" name="Obdélník 6">
            <a:extLst>
              <a:ext uri="{FF2B5EF4-FFF2-40B4-BE49-F238E27FC236}">
                <a16:creationId xmlns:a16="http://schemas.microsoft.com/office/drawing/2014/main" id="{9DAF74D6-DE5F-91EE-D569-CA40A29EACAD}"/>
              </a:ext>
            </a:extLst>
          </p:cNvPr>
          <p:cNvSpPr/>
          <p:nvPr/>
        </p:nvSpPr>
        <p:spPr>
          <a:xfrm>
            <a:off x="275962" y="5473915"/>
            <a:ext cx="10138964" cy="486301"/>
          </a:xfrm>
          <a:prstGeom prst="rect">
            <a:avLst/>
          </a:prstGeom>
          <a:solidFill>
            <a:srgbClr val="00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965" dirty="0"/>
              <a:t>Petr Pavel vykazuje nejvyšší podíl voličů, pro které je jako kandidát přijatelný (59 %). Za ním těsně následuje Danuše Nerudová s 58 %. Naopak nepřijatelný je Petr Pavel pro 34 % voličů, Danuše Nerudová pro 33 % - oproti prosinci nárůst o 10 p. b. Vysoké míry nepřijatelnosti dosahují Andrej Babiš, Josef </a:t>
            </a:r>
            <a:r>
              <a:rPr lang="cs-CZ" sz="965" dirty="0" err="1"/>
              <a:t>Středula</a:t>
            </a:r>
            <a:r>
              <a:rPr lang="cs-CZ" sz="965" dirty="0"/>
              <a:t> (shodně 53 %), dále Jaroslav Bašta (50 %). S postupem času a s narůstající intenzitou kampaní se snižuje neznalost jednotlivých kandidátů.</a:t>
            </a:r>
          </a:p>
        </p:txBody>
      </p:sp>
      <p:sp>
        <p:nvSpPr>
          <p:cNvPr id="8" name="Obdélník 7">
            <a:extLst>
              <a:ext uri="{FF2B5EF4-FFF2-40B4-BE49-F238E27FC236}">
                <a16:creationId xmlns:a16="http://schemas.microsoft.com/office/drawing/2014/main" id="{8CED9A62-B0FA-968B-9A41-6D8287BBD0A1}"/>
              </a:ext>
            </a:extLst>
          </p:cNvPr>
          <p:cNvSpPr/>
          <p:nvPr/>
        </p:nvSpPr>
        <p:spPr>
          <a:xfrm>
            <a:off x="275962" y="5931382"/>
            <a:ext cx="10136452" cy="227306"/>
          </a:xfrm>
          <a:prstGeom prst="rect">
            <a:avLst/>
          </a:prstGeom>
        </p:spPr>
        <p:txBody>
          <a:bodyPr wrap="square" lIns="0">
            <a:spAutoFit/>
          </a:bodyPr>
          <a:lstStyle/>
          <a:p>
            <a:r>
              <a:rPr lang="cs-CZ" sz="877" dirty="0">
                <a:solidFill>
                  <a:srgbClr val="666666"/>
                </a:solidFill>
              </a:rPr>
              <a:t>Oprávnění voliči v České republice starší 18 let. Ti co nevylučují svoji účast u voleb. N=1199. Dotazování probíhalo ve dnech 2. 1. až 5. 1. 2023 prostřednictvím technologií CATI a CAWI.</a:t>
            </a:r>
          </a:p>
        </p:txBody>
      </p:sp>
      <p:graphicFrame>
        <p:nvGraphicFramePr>
          <p:cNvPr id="9" name="Zástupný symbol pro obsah 25">
            <a:extLst>
              <a:ext uri="{FF2B5EF4-FFF2-40B4-BE49-F238E27FC236}">
                <a16:creationId xmlns:a16="http://schemas.microsoft.com/office/drawing/2014/main" id="{B94389A7-BF06-D944-2453-27E11DE09160}"/>
              </a:ext>
            </a:extLst>
          </p:cNvPr>
          <p:cNvGraphicFramePr>
            <a:graphicFrameLocks/>
          </p:cNvGraphicFramePr>
          <p:nvPr>
            <p:extLst>
              <p:ext uri="{D42A27DB-BD31-4B8C-83A1-F6EECF244321}">
                <p14:modId xmlns:p14="http://schemas.microsoft.com/office/powerpoint/2010/main" val="3658189002"/>
              </p:ext>
            </p:extLst>
          </p:nvPr>
        </p:nvGraphicFramePr>
        <p:xfrm>
          <a:off x="274406" y="605077"/>
          <a:ext cx="10136452" cy="439044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ovéPole 9">
            <a:extLst>
              <a:ext uri="{FF2B5EF4-FFF2-40B4-BE49-F238E27FC236}">
                <a16:creationId xmlns:a16="http://schemas.microsoft.com/office/drawing/2014/main" id="{C42F4C5C-EC42-4F1D-BFAB-F8EC60A8FB62}"/>
              </a:ext>
            </a:extLst>
          </p:cNvPr>
          <p:cNvSpPr txBox="1"/>
          <p:nvPr/>
        </p:nvSpPr>
        <p:spPr>
          <a:xfrm>
            <a:off x="480470" y="4179233"/>
            <a:ext cx="752152" cy="470257"/>
          </a:xfrm>
          <a:prstGeom prst="rect">
            <a:avLst/>
          </a:prstGeom>
          <a:noFill/>
        </p:spPr>
        <p:txBody>
          <a:bodyPr wrap="square" rtlCol="0">
            <a:spAutoFit/>
          </a:bodyPr>
          <a:lstStyle/>
          <a:p>
            <a:pPr algn="ctr"/>
            <a:r>
              <a:rPr lang="cs-CZ" sz="1228" b="1" dirty="0">
                <a:solidFill>
                  <a:srgbClr val="000000"/>
                </a:solidFill>
              </a:rPr>
              <a:t>Petr Pavel</a:t>
            </a:r>
          </a:p>
        </p:txBody>
      </p:sp>
      <p:sp>
        <p:nvSpPr>
          <p:cNvPr id="11" name="TextovéPole 10">
            <a:extLst>
              <a:ext uri="{FF2B5EF4-FFF2-40B4-BE49-F238E27FC236}">
                <a16:creationId xmlns:a16="http://schemas.microsoft.com/office/drawing/2014/main" id="{3A869B30-5078-454F-A542-402315B43554}"/>
              </a:ext>
            </a:extLst>
          </p:cNvPr>
          <p:cNvSpPr txBox="1"/>
          <p:nvPr/>
        </p:nvSpPr>
        <p:spPr>
          <a:xfrm>
            <a:off x="1492028" y="4179233"/>
            <a:ext cx="925340" cy="470257"/>
          </a:xfrm>
          <a:prstGeom prst="rect">
            <a:avLst/>
          </a:prstGeom>
          <a:noFill/>
        </p:spPr>
        <p:txBody>
          <a:bodyPr wrap="square" rtlCol="0">
            <a:spAutoFit/>
          </a:bodyPr>
          <a:lstStyle/>
          <a:p>
            <a:pPr algn="ctr"/>
            <a:r>
              <a:rPr lang="cs-CZ" sz="1228" b="1" dirty="0">
                <a:solidFill>
                  <a:srgbClr val="000000"/>
                </a:solidFill>
              </a:rPr>
              <a:t>Andrej Babiš</a:t>
            </a:r>
          </a:p>
        </p:txBody>
      </p:sp>
      <p:sp>
        <p:nvSpPr>
          <p:cNvPr id="12" name="TextovéPole 11">
            <a:extLst>
              <a:ext uri="{FF2B5EF4-FFF2-40B4-BE49-F238E27FC236}">
                <a16:creationId xmlns:a16="http://schemas.microsoft.com/office/drawing/2014/main" id="{E48EFDF7-DD56-452B-9040-52C3355AA0DF}"/>
              </a:ext>
            </a:extLst>
          </p:cNvPr>
          <p:cNvSpPr txBox="1"/>
          <p:nvPr/>
        </p:nvSpPr>
        <p:spPr>
          <a:xfrm>
            <a:off x="2614723" y="4179232"/>
            <a:ext cx="1049125" cy="470257"/>
          </a:xfrm>
          <a:prstGeom prst="rect">
            <a:avLst/>
          </a:prstGeom>
          <a:noFill/>
        </p:spPr>
        <p:txBody>
          <a:bodyPr wrap="square" rtlCol="0">
            <a:spAutoFit/>
          </a:bodyPr>
          <a:lstStyle/>
          <a:p>
            <a:pPr algn="ctr"/>
            <a:r>
              <a:rPr lang="cs-CZ" sz="1228" b="1" dirty="0">
                <a:solidFill>
                  <a:srgbClr val="000000"/>
                </a:solidFill>
              </a:rPr>
              <a:t>Danuše Nerudová</a:t>
            </a:r>
          </a:p>
        </p:txBody>
      </p:sp>
      <p:sp>
        <p:nvSpPr>
          <p:cNvPr id="13" name="TextovéPole 12">
            <a:extLst>
              <a:ext uri="{FF2B5EF4-FFF2-40B4-BE49-F238E27FC236}">
                <a16:creationId xmlns:a16="http://schemas.microsoft.com/office/drawing/2014/main" id="{098A6A16-8041-4A04-AAE4-1B327BA9C2EA}"/>
              </a:ext>
            </a:extLst>
          </p:cNvPr>
          <p:cNvSpPr txBox="1"/>
          <p:nvPr/>
        </p:nvSpPr>
        <p:spPr>
          <a:xfrm>
            <a:off x="3663849" y="4179232"/>
            <a:ext cx="1049126" cy="470257"/>
          </a:xfrm>
          <a:prstGeom prst="rect">
            <a:avLst/>
          </a:prstGeom>
          <a:noFill/>
        </p:spPr>
        <p:txBody>
          <a:bodyPr wrap="square" rtlCol="0">
            <a:spAutoFit/>
          </a:bodyPr>
          <a:lstStyle/>
          <a:p>
            <a:pPr algn="ctr"/>
            <a:r>
              <a:rPr lang="cs-CZ" sz="1228" b="1" dirty="0">
                <a:solidFill>
                  <a:srgbClr val="000000"/>
                </a:solidFill>
              </a:rPr>
              <a:t>Pavel </a:t>
            </a:r>
          </a:p>
          <a:p>
            <a:pPr algn="ctr"/>
            <a:r>
              <a:rPr lang="cs-CZ" sz="1228" b="1" dirty="0">
                <a:solidFill>
                  <a:srgbClr val="000000"/>
                </a:solidFill>
              </a:rPr>
              <a:t>Fischer</a:t>
            </a:r>
          </a:p>
        </p:txBody>
      </p:sp>
      <p:sp>
        <p:nvSpPr>
          <p:cNvPr id="14" name="TextovéPole 13">
            <a:extLst>
              <a:ext uri="{FF2B5EF4-FFF2-40B4-BE49-F238E27FC236}">
                <a16:creationId xmlns:a16="http://schemas.microsoft.com/office/drawing/2014/main" id="{740A121E-E54E-4364-BC68-A53348833C59}"/>
              </a:ext>
            </a:extLst>
          </p:cNvPr>
          <p:cNvSpPr txBox="1"/>
          <p:nvPr/>
        </p:nvSpPr>
        <p:spPr>
          <a:xfrm>
            <a:off x="4797336" y="4179233"/>
            <a:ext cx="1049126" cy="470257"/>
          </a:xfrm>
          <a:prstGeom prst="rect">
            <a:avLst/>
          </a:prstGeom>
          <a:noFill/>
        </p:spPr>
        <p:txBody>
          <a:bodyPr wrap="square" rtlCol="0">
            <a:spAutoFit/>
          </a:bodyPr>
          <a:lstStyle/>
          <a:p>
            <a:pPr algn="ctr"/>
            <a:r>
              <a:rPr lang="cs-CZ" sz="1228" b="1" dirty="0">
                <a:solidFill>
                  <a:srgbClr val="000000"/>
                </a:solidFill>
              </a:rPr>
              <a:t>Jaroslav Bašta</a:t>
            </a:r>
          </a:p>
        </p:txBody>
      </p:sp>
      <p:sp>
        <p:nvSpPr>
          <p:cNvPr id="15" name="TextovéPole 14">
            <a:extLst>
              <a:ext uri="{FF2B5EF4-FFF2-40B4-BE49-F238E27FC236}">
                <a16:creationId xmlns:a16="http://schemas.microsoft.com/office/drawing/2014/main" id="{8E771BC4-B042-430A-8110-C726C648650F}"/>
              </a:ext>
            </a:extLst>
          </p:cNvPr>
          <p:cNvSpPr txBox="1"/>
          <p:nvPr/>
        </p:nvSpPr>
        <p:spPr>
          <a:xfrm>
            <a:off x="5930821" y="4179233"/>
            <a:ext cx="964768" cy="470257"/>
          </a:xfrm>
          <a:prstGeom prst="rect">
            <a:avLst/>
          </a:prstGeom>
          <a:noFill/>
        </p:spPr>
        <p:txBody>
          <a:bodyPr wrap="square" rtlCol="0">
            <a:spAutoFit/>
          </a:bodyPr>
          <a:lstStyle/>
          <a:p>
            <a:pPr algn="ctr"/>
            <a:r>
              <a:rPr lang="cs-CZ" sz="1228" b="1" dirty="0">
                <a:solidFill>
                  <a:srgbClr val="000000"/>
                </a:solidFill>
              </a:rPr>
              <a:t>Marek Hilšer</a:t>
            </a:r>
          </a:p>
        </p:txBody>
      </p:sp>
      <p:sp>
        <p:nvSpPr>
          <p:cNvPr id="16" name="TextovéPole 15">
            <a:extLst>
              <a:ext uri="{FF2B5EF4-FFF2-40B4-BE49-F238E27FC236}">
                <a16:creationId xmlns:a16="http://schemas.microsoft.com/office/drawing/2014/main" id="{0E6E1B53-EF89-47CB-8E4C-0D1CC157E486}"/>
              </a:ext>
            </a:extLst>
          </p:cNvPr>
          <p:cNvSpPr txBox="1"/>
          <p:nvPr/>
        </p:nvSpPr>
        <p:spPr>
          <a:xfrm>
            <a:off x="7029550" y="4179233"/>
            <a:ext cx="1049127" cy="470257"/>
          </a:xfrm>
          <a:prstGeom prst="rect">
            <a:avLst/>
          </a:prstGeom>
          <a:noFill/>
        </p:spPr>
        <p:txBody>
          <a:bodyPr wrap="square" rtlCol="0">
            <a:spAutoFit/>
          </a:bodyPr>
          <a:lstStyle/>
          <a:p>
            <a:pPr algn="ctr"/>
            <a:r>
              <a:rPr lang="cs-CZ" sz="1228" b="1" dirty="0">
                <a:solidFill>
                  <a:srgbClr val="000000"/>
                </a:solidFill>
              </a:rPr>
              <a:t>Josef </a:t>
            </a:r>
            <a:r>
              <a:rPr lang="cs-CZ" sz="1228" b="1" dirty="0" err="1">
                <a:solidFill>
                  <a:srgbClr val="000000"/>
                </a:solidFill>
              </a:rPr>
              <a:t>Středula</a:t>
            </a:r>
            <a:endParaRPr lang="cs-CZ" sz="1228" b="1" dirty="0">
              <a:solidFill>
                <a:srgbClr val="000000"/>
              </a:solidFill>
            </a:endParaRPr>
          </a:p>
        </p:txBody>
      </p:sp>
      <p:sp>
        <p:nvSpPr>
          <p:cNvPr id="19" name="TextovéPole 18">
            <a:extLst>
              <a:ext uri="{FF2B5EF4-FFF2-40B4-BE49-F238E27FC236}">
                <a16:creationId xmlns:a16="http://schemas.microsoft.com/office/drawing/2014/main" id="{718A4292-B6FD-4914-88E3-806DF8DC5BA1}"/>
              </a:ext>
            </a:extLst>
          </p:cNvPr>
          <p:cNvSpPr txBox="1"/>
          <p:nvPr/>
        </p:nvSpPr>
        <p:spPr>
          <a:xfrm>
            <a:off x="8078678" y="4179232"/>
            <a:ext cx="1049127" cy="470257"/>
          </a:xfrm>
          <a:prstGeom prst="rect">
            <a:avLst/>
          </a:prstGeom>
          <a:noFill/>
        </p:spPr>
        <p:txBody>
          <a:bodyPr wrap="square" rtlCol="0">
            <a:spAutoFit/>
          </a:bodyPr>
          <a:lstStyle/>
          <a:p>
            <a:pPr algn="ctr"/>
            <a:r>
              <a:rPr lang="cs-CZ" sz="1228" b="1" dirty="0">
                <a:solidFill>
                  <a:srgbClr val="000000"/>
                </a:solidFill>
              </a:rPr>
              <a:t>Karel </a:t>
            </a:r>
          </a:p>
          <a:p>
            <a:pPr algn="ctr"/>
            <a:r>
              <a:rPr lang="cs-CZ" sz="1228" b="1" dirty="0">
                <a:solidFill>
                  <a:srgbClr val="000000"/>
                </a:solidFill>
              </a:rPr>
              <a:t>Diviš</a:t>
            </a:r>
          </a:p>
        </p:txBody>
      </p:sp>
      <p:sp>
        <p:nvSpPr>
          <p:cNvPr id="21" name="TextovéPole 20">
            <a:extLst>
              <a:ext uri="{FF2B5EF4-FFF2-40B4-BE49-F238E27FC236}">
                <a16:creationId xmlns:a16="http://schemas.microsoft.com/office/drawing/2014/main" id="{2AF29551-9097-4589-942F-90F0CC28430A}"/>
              </a:ext>
            </a:extLst>
          </p:cNvPr>
          <p:cNvSpPr txBox="1"/>
          <p:nvPr/>
        </p:nvSpPr>
        <p:spPr>
          <a:xfrm>
            <a:off x="9268532" y="4179232"/>
            <a:ext cx="944399" cy="470257"/>
          </a:xfrm>
          <a:prstGeom prst="rect">
            <a:avLst/>
          </a:prstGeom>
          <a:noFill/>
        </p:spPr>
        <p:txBody>
          <a:bodyPr wrap="square" rtlCol="0">
            <a:spAutoFit/>
          </a:bodyPr>
          <a:lstStyle/>
          <a:p>
            <a:pPr algn="ctr"/>
            <a:r>
              <a:rPr lang="cs-CZ" sz="1228" b="1" dirty="0">
                <a:solidFill>
                  <a:srgbClr val="000000"/>
                </a:solidFill>
              </a:rPr>
              <a:t>Tomáš </a:t>
            </a:r>
          </a:p>
          <a:p>
            <a:pPr algn="ctr"/>
            <a:r>
              <a:rPr lang="cs-CZ" sz="1228" b="1" dirty="0">
                <a:solidFill>
                  <a:srgbClr val="000000"/>
                </a:solidFill>
              </a:rPr>
              <a:t>Zima</a:t>
            </a:r>
          </a:p>
        </p:txBody>
      </p:sp>
    </p:spTree>
    <p:extLst>
      <p:ext uri="{BB962C8B-B14F-4D97-AF65-F5344CB8AC3E}">
        <p14:creationId xmlns:p14="http://schemas.microsoft.com/office/powerpoint/2010/main" val="2293992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58B34C2-660B-A3E8-E8CA-8126CD848A67}"/>
              </a:ext>
            </a:extLst>
          </p:cNvPr>
          <p:cNvSpPr>
            <a:spLocks noGrp="1"/>
          </p:cNvSpPr>
          <p:nvPr>
            <p:ph type="ctrTitle"/>
          </p:nvPr>
        </p:nvSpPr>
        <p:spPr>
          <a:xfrm>
            <a:off x="733916" y="-120990"/>
            <a:ext cx="9223057" cy="805277"/>
          </a:xfrm>
        </p:spPr>
        <p:txBody>
          <a:bodyPr>
            <a:normAutofit/>
          </a:bodyPr>
          <a:lstStyle/>
          <a:p>
            <a:r>
              <a:rPr lang="cs-CZ" sz="2544" dirty="0"/>
              <a:t>Volební model – třídění podle demografií</a:t>
            </a:r>
          </a:p>
        </p:txBody>
      </p:sp>
      <p:pic>
        <p:nvPicPr>
          <p:cNvPr id="4" name="Obrázek 3">
            <a:extLst>
              <a:ext uri="{FF2B5EF4-FFF2-40B4-BE49-F238E27FC236}">
                <a16:creationId xmlns:a16="http://schemas.microsoft.com/office/drawing/2014/main" id="{EE1E0C51-0E7C-576F-AA51-1DD91581E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728" y="6366576"/>
            <a:ext cx="1246527" cy="234486"/>
          </a:xfrm>
          <a:prstGeom prst="rect">
            <a:avLst/>
          </a:prstGeom>
        </p:spPr>
      </p:pic>
      <p:pic>
        <p:nvPicPr>
          <p:cNvPr id="5" name="Picture 2" descr="http://img.ihned.cz/attachment.php/410/42582410/fbmWpPEhujTrJCFGL1R8QHd9DzNt0iIK/logo_CT.jpg">
            <a:extLst>
              <a:ext uri="{FF2B5EF4-FFF2-40B4-BE49-F238E27FC236}">
                <a16:creationId xmlns:a16="http://schemas.microsoft.com/office/drawing/2014/main" id="{4465F1C9-8893-75EA-D292-F067AFB9EB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34" t="11827" r="8506" b="8859"/>
          <a:stretch/>
        </p:blipFill>
        <p:spPr bwMode="auto">
          <a:xfrm>
            <a:off x="275963" y="6307943"/>
            <a:ext cx="516929" cy="35175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9DAF74D6-DE5F-91EE-D569-CA40A29EACAD}"/>
              </a:ext>
            </a:extLst>
          </p:cNvPr>
          <p:cNvSpPr/>
          <p:nvPr/>
        </p:nvSpPr>
        <p:spPr>
          <a:xfrm>
            <a:off x="275962" y="5437438"/>
            <a:ext cx="10138964" cy="481164"/>
          </a:xfrm>
          <a:prstGeom prst="rect">
            <a:avLst/>
          </a:prstGeom>
          <a:solidFill>
            <a:srgbClr val="00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965" dirty="0">
                <a:solidFill>
                  <a:schemeClr val="bg1"/>
                </a:solidFill>
              </a:rPr>
              <a:t>K volbě Andreje Babiše se přiklánějí zejména lidé ve věku 60 let a více a voliči s nižším vzděláním, u kterých získává podporu 44, respektive 40 %. Naopak lidé s vysokoškolským vzděláním preferují Petra Pavla (40 %) a Danuši Nerudovou (23 %). Nejmladší voliči (18–29 let) nejvíce podporují Danuši Nerudovou (33 %). Voliči středního věku (30-59 let) se přiklánějí nejvíce k Petru Pavlovi.</a:t>
            </a:r>
          </a:p>
        </p:txBody>
      </p:sp>
      <p:sp>
        <p:nvSpPr>
          <p:cNvPr id="8" name="Obdélník 7">
            <a:extLst>
              <a:ext uri="{FF2B5EF4-FFF2-40B4-BE49-F238E27FC236}">
                <a16:creationId xmlns:a16="http://schemas.microsoft.com/office/drawing/2014/main" id="{8CED9A62-B0FA-968B-9A41-6D8287BBD0A1}"/>
              </a:ext>
            </a:extLst>
          </p:cNvPr>
          <p:cNvSpPr/>
          <p:nvPr/>
        </p:nvSpPr>
        <p:spPr>
          <a:xfrm>
            <a:off x="278474" y="5918602"/>
            <a:ext cx="10136452" cy="362279"/>
          </a:xfrm>
          <a:prstGeom prst="rect">
            <a:avLst/>
          </a:prstGeom>
        </p:spPr>
        <p:txBody>
          <a:bodyPr wrap="square" lIns="0">
            <a:spAutoFit/>
          </a:bodyPr>
          <a:lstStyle/>
          <a:p>
            <a:r>
              <a:rPr lang="cs-CZ" sz="877" dirty="0">
                <a:solidFill>
                  <a:srgbClr val="666666"/>
                </a:solidFill>
              </a:rPr>
              <a:t>Oprávnění voliči v České republice starší 18 let. Náhodným výběrem byl získán reprezentativní výběrový soubor 1265 rozhovorů, z nichž do volebního modelu vstupuje 1174 respondentů. Dotazování probíhalo ve dnech 2. 1. až 5. 1. 2023 prostřednictvím technologií CATI a CAWI.</a:t>
            </a:r>
          </a:p>
        </p:txBody>
      </p:sp>
      <p:graphicFrame>
        <p:nvGraphicFramePr>
          <p:cNvPr id="2" name="Zástupný symbol pro obsah 4">
            <a:extLst>
              <a:ext uri="{FF2B5EF4-FFF2-40B4-BE49-F238E27FC236}">
                <a16:creationId xmlns:a16="http://schemas.microsoft.com/office/drawing/2014/main" id="{17885988-42F9-15AA-AF84-CEB2C9E7E18A}"/>
              </a:ext>
            </a:extLst>
          </p:cNvPr>
          <p:cNvGraphicFramePr>
            <a:graphicFrameLocks/>
          </p:cNvGraphicFramePr>
          <p:nvPr>
            <p:extLst>
              <p:ext uri="{D42A27DB-BD31-4B8C-83A1-F6EECF244321}">
                <p14:modId xmlns:p14="http://schemas.microsoft.com/office/powerpoint/2010/main" val="2279282821"/>
              </p:ext>
            </p:extLst>
          </p:nvPr>
        </p:nvGraphicFramePr>
        <p:xfrm>
          <a:off x="275962" y="711349"/>
          <a:ext cx="10138964" cy="456286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ovéPole 5">
            <a:extLst>
              <a:ext uri="{FF2B5EF4-FFF2-40B4-BE49-F238E27FC236}">
                <a16:creationId xmlns:a16="http://schemas.microsoft.com/office/drawing/2014/main" id="{3423A726-A8D0-4951-B900-569989B7D9A7}"/>
              </a:ext>
            </a:extLst>
          </p:cNvPr>
          <p:cNvSpPr txBox="1"/>
          <p:nvPr/>
        </p:nvSpPr>
        <p:spPr>
          <a:xfrm rot="16200000">
            <a:off x="376601" y="1417414"/>
            <a:ext cx="554960" cy="240835"/>
          </a:xfrm>
          <a:prstGeom prst="rect">
            <a:avLst/>
          </a:prstGeom>
          <a:noFill/>
        </p:spPr>
        <p:txBody>
          <a:bodyPr wrap="none" rtlCol="0">
            <a:spAutoFit/>
          </a:bodyPr>
          <a:lstStyle/>
          <a:p>
            <a:pPr algn="ctr"/>
            <a:r>
              <a:rPr lang="cs-CZ" sz="965">
                <a:solidFill>
                  <a:srgbClr val="000000"/>
                </a:solidFill>
              </a:rPr>
              <a:t>pohlaví</a:t>
            </a:r>
          </a:p>
        </p:txBody>
      </p:sp>
      <p:sp>
        <p:nvSpPr>
          <p:cNvPr id="12" name="TextovéPole 11">
            <a:extLst>
              <a:ext uri="{FF2B5EF4-FFF2-40B4-BE49-F238E27FC236}">
                <a16:creationId xmlns:a16="http://schemas.microsoft.com/office/drawing/2014/main" id="{0CF00FEA-E819-6807-2F9C-9E36F9B82E83}"/>
              </a:ext>
            </a:extLst>
          </p:cNvPr>
          <p:cNvSpPr txBox="1"/>
          <p:nvPr/>
        </p:nvSpPr>
        <p:spPr>
          <a:xfrm rot="16200000">
            <a:off x="437894" y="2071258"/>
            <a:ext cx="570990" cy="389337"/>
          </a:xfrm>
          <a:prstGeom prst="rect">
            <a:avLst/>
          </a:prstGeom>
          <a:noFill/>
        </p:spPr>
        <p:txBody>
          <a:bodyPr wrap="none" rtlCol="0">
            <a:spAutoFit/>
          </a:bodyPr>
          <a:lstStyle/>
          <a:p>
            <a:pPr algn="ctr"/>
            <a:r>
              <a:rPr lang="cs-CZ" sz="965">
                <a:solidFill>
                  <a:srgbClr val="000000"/>
                </a:solidFill>
              </a:rPr>
              <a:t>věkové </a:t>
            </a:r>
          </a:p>
          <a:p>
            <a:pPr algn="ctr"/>
            <a:r>
              <a:rPr lang="cs-CZ" sz="965">
                <a:solidFill>
                  <a:srgbClr val="000000"/>
                </a:solidFill>
              </a:rPr>
              <a:t>skupiny</a:t>
            </a:r>
          </a:p>
        </p:txBody>
      </p:sp>
      <p:sp>
        <p:nvSpPr>
          <p:cNvPr id="13" name="TextovéPole 12">
            <a:extLst>
              <a:ext uri="{FF2B5EF4-FFF2-40B4-BE49-F238E27FC236}">
                <a16:creationId xmlns:a16="http://schemas.microsoft.com/office/drawing/2014/main" id="{5B3FEE23-1BE9-DB2D-C315-28F9D39A1A4F}"/>
              </a:ext>
            </a:extLst>
          </p:cNvPr>
          <p:cNvSpPr txBox="1"/>
          <p:nvPr/>
        </p:nvSpPr>
        <p:spPr>
          <a:xfrm rot="16200000">
            <a:off x="379044" y="3280650"/>
            <a:ext cx="598242" cy="240835"/>
          </a:xfrm>
          <a:prstGeom prst="rect">
            <a:avLst/>
          </a:prstGeom>
          <a:noFill/>
        </p:spPr>
        <p:txBody>
          <a:bodyPr wrap="none" rtlCol="0">
            <a:spAutoFit/>
          </a:bodyPr>
          <a:lstStyle/>
          <a:p>
            <a:pPr algn="ctr"/>
            <a:r>
              <a:rPr lang="cs-CZ" sz="965">
                <a:solidFill>
                  <a:srgbClr val="000000"/>
                </a:solidFill>
              </a:rPr>
              <a:t>vzdělání</a:t>
            </a:r>
          </a:p>
        </p:txBody>
      </p:sp>
      <p:sp>
        <p:nvSpPr>
          <p:cNvPr id="14" name="TextovéPole 13">
            <a:extLst>
              <a:ext uri="{FF2B5EF4-FFF2-40B4-BE49-F238E27FC236}">
                <a16:creationId xmlns:a16="http://schemas.microsoft.com/office/drawing/2014/main" id="{5BD1F30B-77CC-2CF0-DA69-99A78272DDF5}"/>
              </a:ext>
            </a:extLst>
          </p:cNvPr>
          <p:cNvSpPr txBox="1"/>
          <p:nvPr/>
        </p:nvSpPr>
        <p:spPr>
          <a:xfrm rot="16200000">
            <a:off x="304983" y="4142669"/>
            <a:ext cx="902811" cy="389337"/>
          </a:xfrm>
          <a:prstGeom prst="rect">
            <a:avLst/>
          </a:prstGeom>
          <a:noFill/>
        </p:spPr>
        <p:txBody>
          <a:bodyPr wrap="none" rtlCol="0">
            <a:spAutoFit/>
          </a:bodyPr>
          <a:lstStyle/>
          <a:p>
            <a:pPr algn="ctr"/>
            <a:r>
              <a:rPr lang="cs-CZ" sz="965">
                <a:solidFill>
                  <a:srgbClr val="000000"/>
                </a:solidFill>
              </a:rPr>
              <a:t>velikost místa </a:t>
            </a:r>
          </a:p>
          <a:p>
            <a:pPr algn="ctr"/>
            <a:r>
              <a:rPr lang="cs-CZ" sz="965">
                <a:solidFill>
                  <a:srgbClr val="000000"/>
                </a:solidFill>
              </a:rPr>
              <a:t>bydliště</a:t>
            </a:r>
          </a:p>
        </p:txBody>
      </p:sp>
    </p:spTree>
    <p:extLst>
      <p:ext uri="{BB962C8B-B14F-4D97-AF65-F5344CB8AC3E}">
        <p14:creationId xmlns:p14="http://schemas.microsoft.com/office/powerpoint/2010/main" val="255739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58B34C2-660B-A3E8-E8CA-8126CD848A67}"/>
              </a:ext>
            </a:extLst>
          </p:cNvPr>
          <p:cNvSpPr>
            <a:spLocks noGrp="1"/>
          </p:cNvSpPr>
          <p:nvPr>
            <p:ph type="ctrTitle"/>
          </p:nvPr>
        </p:nvSpPr>
        <p:spPr>
          <a:xfrm>
            <a:off x="733916" y="-35793"/>
            <a:ext cx="9223057" cy="805277"/>
          </a:xfrm>
        </p:spPr>
        <p:txBody>
          <a:bodyPr>
            <a:normAutofit fontScale="90000"/>
          </a:bodyPr>
          <a:lstStyle/>
          <a:p>
            <a:r>
              <a:rPr lang="cs-CZ" sz="2544" dirty="0"/>
              <a:t>Volební model - třídění podle volby ve volbách do poslanecké sněmovny 2021</a:t>
            </a:r>
          </a:p>
        </p:txBody>
      </p:sp>
      <p:pic>
        <p:nvPicPr>
          <p:cNvPr id="4" name="Obrázek 3">
            <a:extLst>
              <a:ext uri="{FF2B5EF4-FFF2-40B4-BE49-F238E27FC236}">
                <a16:creationId xmlns:a16="http://schemas.microsoft.com/office/drawing/2014/main" id="{EE1E0C51-0E7C-576F-AA51-1DD91581E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728" y="6366576"/>
            <a:ext cx="1246527" cy="234486"/>
          </a:xfrm>
          <a:prstGeom prst="rect">
            <a:avLst/>
          </a:prstGeom>
        </p:spPr>
      </p:pic>
      <p:pic>
        <p:nvPicPr>
          <p:cNvPr id="5" name="Picture 2" descr="http://img.ihned.cz/attachment.php/410/42582410/fbmWpPEhujTrJCFGL1R8QHd9DzNt0iIK/logo_CT.jpg">
            <a:extLst>
              <a:ext uri="{FF2B5EF4-FFF2-40B4-BE49-F238E27FC236}">
                <a16:creationId xmlns:a16="http://schemas.microsoft.com/office/drawing/2014/main" id="{4465F1C9-8893-75EA-D292-F067AFB9EB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34" t="11827" r="8506" b="8859"/>
          <a:stretch/>
        </p:blipFill>
        <p:spPr bwMode="auto">
          <a:xfrm>
            <a:off x="275963" y="6307943"/>
            <a:ext cx="516929" cy="35175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9DAF74D6-DE5F-91EE-D569-CA40A29EACAD}"/>
              </a:ext>
            </a:extLst>
          </p:cNvPr>
          <p:cNvSpPr/>
          <p:nvPr/>
        </p:nvSpPr>
        <p:spPr>
          <a:xfrm>
            <a:off x="275961" y="5355194"/>
            <a:ext cx="10138964" cy="520838"/>
          </a:xfrm>
          <a:prstGeom prst="rect">
            <a:avLst/>
          </a:prstGeom>
          <a:solidFill>
            <a:srgbClr val="00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965" dirty="0">
                <a:solidFill>
                  <a:schemeClr val="bg1"/>
                </a:solidFill>
              </a:rPr>
              <a:t>Petr Pavel i Danuše Nerudová mají nejsilnější podporu u voličů současných vládních stran. Zatímco u příznivců Pirátů a Starostů je jejich podpora podobná (s mírnou převahou pro P. Pavla), tak voliči Spolu se výrazně více přiklánějí k P. Pavlovi. Andreje Babiše podporují především příznivci hnutí ANO, SPD, ale i ti, kteří se voleb do PS v roce 2021 neúčastnili. Mezi těmi, kteří v posledních parlamentních volbách volili ANO, je přesto více než třetina těch, kteří by dali přednost jinému kandidátovi.</a:t>
            </a:r>
          </a:p>
        </p:txBody>
      </p:sp>
      <p:sp>
        <p:nvSpPr>
          <p:cNvPr id="8" name="Obdélník 7">
            <a:extLst>
              <a:ext uri="{FF2B5EF4-FFF2-40B4-BE49-F238E27FC236}">
                <a16:creationId xmlns:a16="http://schemas.microsoft.com/office/drawing/2014/main" id="{8CED9A62-B0FA-968B-9A41-6D8287BBD0A1}"/>
              </a:ext>
            </a:extLst>
          </p:cNvPr>
          <p:cNvSpPr/>
          <p:nvPr/>
        </p:nvSpPr>
        <p:spPr>
          <a:xfrm>
            <a:off x="275962" y="5876033"/>
            <a:ext cx="10138964" cy="362279"/>
          </a:xfrm>
          <a:prstGeom prst="rect">
            <a:avLst/>
          </a:prstGeom>
        </p:spPr>
        <p:txBody>
          <a:bodyPr wrap="square" lIns="0">
            <a:spAutoFit/>
          </a:bodyPr>
          <a:lstStyle/>
          <a:p>
            <a:r>
              <a:rPr lang="cs-CZ" sz="877" dirty="0">
                <a:solidFill>
                  <a:srgbClr val="666666"/>
                </a:solidFill>
              </a:rPr>
              <a:t>Oprávnění voliči v České republice starší 18 let. Náhodným výběrem byl získán reprezentativní výběrový soubor 1265 rozhovorů, z nichž do volebního modelu vstupuje 1174 respondentů. Dotazování probíhalo ve dnech 2. 1. až 5. 1. 2023 prostřednictvím technologií CATI a CAWI.</a:t>
            </a:r>
          </a:p>
        </p:txBody>
      </p:sp>
      <p:graphicFrame>
        <p:nvGraphicFramePr>
          <p:cNvPr id="2" name="Zástupný symbol pro obsah 4">
            <a:extLst>
              <a:ext uri="{FF2B5EF4-FFF2-40B4-BE49-F238E27FC236}">
                <a16:creationId xmlns:a16="http://schemas.microsoft.com/office/drawing/2014/main" id="{17885988-42F9-15AA-AF84-CEB2C9E7E18A}"/>
              </a:ext>
            </a:extLst>
          </p:cNvPr>
          <p:cNvGraphicFramePr>
            <a:graphicFrameLocks/>
          </p:cNvGraphicFramePr>
          <p:nvPr>
            <p:extLst>
              <p:ext uri="{D42A27DB-BD31-4B8C-83A1-F6EECF244321}">
                <p14:modId xmlns:p14="http://schemas.microsoft.com/office/powerpoint/2010/main" val="3333521422"/>
              </p:ext>
            </p:extLst>
          </p:nvPr>
        </p:nvGraphicFramePr>
        <p:xfrm>
          <a:off x="275962" y="839115"/>
          <a:ext cx="10138964" cy="4435098"/>
        </p:xfrm>
        <a:graphic>
          <a:graphicData uri="http://schemas.openxmlformats.org/drawingml/2006/chart">
            <c:chart xmlns:c="http://schemas.openxmlformats.org/drawingml/2006/chart" xmlns:r="http://schemas.openxmlformats.org/officeDocument/2006/relationships" r:id="rId4"/>
          </a:graphicData>
        </a:graphic>
      </p:graphicFrame>
      <p:sp>
        <p:nvSpPr>
          <p:cNvPr id="6" name="Obdélník 5">
            <a:extLst>
              <a:ext uri="{FF2B5EF4-FFF2-40B4-BE49-F238E27FC236}">
                <a16:creationId xmlns:a16="http://schemas.microsoft.com/office/drawing/2014/main" id="{FC2B7560-4249-41F5-849E-D3A3D5D5EED2}"/>
              </a:ext>
            </a:extLst>
          </p:cNvPr>
          <p:cNvSpPr/>
          <p:nvPr/>
        </p:nvSpPr>
        <p:spPr>
          <a:xfrm>
            <a:off x="2322472" y="3566697"/>
            <a:ext cx="7634500" cy="79037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42"/>
          </a:p>
        </p:txBody>
      </p:sp>
    </p:spTree>
    <p:extLst>
      <p:ext uri="{BB962C8B-B14F-4D97-AF65-F5344CB8AC3E}">
        <p14:creationId xmlns:p14="http://schemas.microsoft.com/office/powerpoint/2010/main" val="3861900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58B34C2-660B-A3E8-E8CA-8126CD848A67}"/>
              </a:ext>
            </a:extLst>
          </p:cNvPr>
          <p:cNvSpPr>
            <a:spLocks noGrp="1"/>
          </p:cNvSpPr>
          <p:nvPr>
            <p:ph type="ctrTitle"/>
          </p:nvPr>
        </p:nvSpPr>
        <p:spPr>
          <a:xfrm>
            <a:off x="785428" y="50408"/>
            <a:ext cx="9223057" cy="805277"/>
          </a:xfrm>
        </p:spPr>
        <p:txBody>
          <a:bodyPr>
            <a:normAutofit fontScale="90000"/>
          </a:bodyPr>
          <a:lstStyle/>
          <a:p>
            <a:r>
              <a:rPr lang="cs-CZ" sz="2544" dirty="0"/>
              <a:t>Volební model - třídění podle volby ve 2. Kole prezidentských voleb 2018</a:t>
            </a:r>
          </a:p>
        </p:txBody>
      </p:sp>
      <p:pic>
        <p:nvPicPr>
          <p:cNvPr id="4" name="Obrázek 3">
            <a:extLst>
              <a:ext uri="{FF2B5EF4-FFF2-40B4-BE49-F238E27FC236}">
                <a16:creationId xmlns:a16="http://schemas.microsoft.com/office/drawing/2014/main" id="{EE1E0C51-0E7C-576F-AA51-1DD91581E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728" y="6366576"/>
            <a:ext cx="1246527" cy="234486"/>
          </a:xfrm>
          <a:prstGeom prst="rect">
            <a:avLst/>
          </a:prstGeom>
        </p:spPr>
      </p:pic>
      <p:pic>
        <p:nvPicPr>
          <p:cNvPr id="5" name="Picture 2" descr="http://img.ihned.cz/attachment.php/410/42582410/fbmWpPEhujTrJCFGL1R8QHd9DzNt0iIK/logo_CT.jpg">
            <a:extLst>
              <a:ext uri="{FF2B5EF4-FFF2-40B4-BE49-F238E27FC236}">
                <a16:creationId xmlns:a16="http://schemas.microsoft.com/office/drawing/2014/main" id="{4465F1C9-8893-75EA-D292-F067AFB9EB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34" t="11827" r="8506" b="8859"/>
          <a:stretch/>
        </p:blipFill>
        <p:spPr bwMode="auto">
          <a:xfrm>
            <a:off x="275963" y="6307943"/>
            <a:ext cx="516929" cy="35175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9DAF74D6-DE5F-91EE-D569-CA40A29EACAD}"/>
              </a:ext>
            </a:extLst>
          </p:cNvPr>
          <p:cNvSpPr/>
          <p:nvPr/>
        </p:nvSpPr>
        <p:spPr>
          <a:xfrm>
            <a:off x="275961" y="5355195"/>
            <a:ext cx="10138964" cy="520837"/>
          </a:xfrm>
          <a:prstGeom prst="rect">
            <a:avLst/>
          </a:prstGeom>
          <a:solidFill>
            <a:srgbClr val="00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965" dirty="0">
                <a:solidFill>
                  <a:schemeClr val="bg1"/>
                </a:solidFill>
              </a:rPr>
              <a:t>Více než polovina lidí, kteří ve 2. kole posledních prezidentských voleb volili Miloše Zemana, by nyní za svého prezidenta volila Andreje Babiše. Naopak voliči Jiřího Drahoše by aktuálně volili nejčastěji Petra Pavla (45 %) a Danuši Nerudovou (28 %). Mezi těmi, kteří v prezidentských volbách v roce 2018 nevolili nebo ještě volit nemohli, dosahuje nejvyšší a prakticky stejné podpory Petr Pavel (31 %) a Andrej Babiš (30 %).</a:t>
            </a:r>
          </a:p>
        </p:txBody>
      </p:sp>
      <p:sp>
        <p:nvSpPr>
          <p:cNvPr id="8" name="Obdélník 7">
            <a:extLst>
              <a:ext uri="{FF2B5EF4-FFF2-40B4-BE49-F238E27FC236}">
                <a16:creationId xmlns:a16="http://schemas.microsoft.com/office/drawing/2014/main" id="{8CED9A62-B0FA-968B-9A41-6D8287BBD0A1}"/>
              </a:ext>
            </a:extLst>
          </p:cNvPr>
          <p:cNvSpPr/>
          <p:nvPr/>
        </p:nvSpPr>
        <p:spPr>
          <a:xfrm>
            <a:off x="275962" y="5876031"/>
            <a:ext cx="10138964" cy="362279"/>
          </a:xfrm>
          <a:prstGeom prst="rect">
            <a:avLst/>
          </a:prstGeom>
        </p:spPr>
        <p:txBody>
          <a:bodyPr wrap="square" lIns="0">
            <a:spAutoFit/>
          </a:bodyPr>
          <a:lstStyle/>
          <a:p>
            <a:r>
              <a:rPr lang="cs-CZ" sz="877" dirty="0">
                <a:solidFill>
                  <a:srgbClr val="666666"/>
                </a:solidFill>
              </a:rPr>
              <a:t>Oprávnění voliči v České republice starší 18 let. Náhodným výběrem byl získán reprezentativní výběrový soubor 1265 rozhovorů, z nichž do volebního modelu vstupuje 1174 respondentů. Dotazování probíhalo ve dnech 2. 1. až 5. 1. 2023 prostřednictvím technologií CATI a CAWI.</a:t>
            </a:r>
          </a:p>
        </p:txBody>
      </p:sp>
      <p:graphicFrame>
        <p:nvGraphicFramePr>
          <p:cNvPr id="2" name="Zástupný symbol pro obsah 4">
            <a:extLst>
              <a:ext uri="{FF2B5EF4-FFF2-40B4-BE49-F238E27FC236}">
                <a16:creationId xmlns:a16="http://schemas.microsoft.com/office/drawing/2014/main" id="{17885988-42F9-15AA-AF84-CEB2C9E7E18A}"/>
              </a:ext>
            </a:extLst>
          </p:cNvPr>
          <p:cNvGraphicFramePr>
            <a:graphicFrameLocks/>
          </p:cNvGraphicFramePr>
          <p:nvPr>
            <p:extLst>
              <p:ext uri="{D42A27DB-BD31-4B8C-83A1-F6EECF244321}">
                <p14:modId xmlns:p14="http://schemas.microsoft.com/office/powerpoint/2010/main" val="4064574772"/>
              </p:ext>
            </p:extLst>
          </p:nvPr>
        </p:nvGraphicFramePr>
        <p:xfrm>
          <a:off x="275962" y="756295"/>
          <a:ext cx="10138964" cy="45179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7334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3D6693F6-CBAF-48BB-8027-C876DEFEBB2F}"/>
              </a:ext>
            </a:extLst>
          </p:cNvPr>
          <p:cNvGraphicFramePr>
            <a:graphicFrameLocks noGrp="1"/>
          </p:cNvGraphicFramePr>
          <p:nvPr>
            <p:extLst>
              <p:ext uri="{D42A27DB-BD31-4B8C-83A1-F6EECF244321}">
                <p14:modId xmlns:p14="http://schemas.microsoft.com/office/powerpoint/2010/main" val="2444080740"/>
              </p:ext>
            </p:extLst>
          </p:nvPr>
        </p:nvGraphicFramePr>
        <p:xfrm>
          <a:off x="594172" y="180231"/>
          <a:ext cx="9577063" cy="7279005"/>
        </p:xfrm>
        <a:graphic>
          <a:graphicData uri="http://schemas.openxmlformats.org/drawingml/2006/table">
            <a:tbl>
              <a:tblPr/>
              <a:tblGrid>
                <a:gridCol w="1702144">
                  <a:extLst>
                    <a:ext uri="{9D8B030D-6E8A-4147-A177-3AD203B41FA5}">
                      <a16:colId xmlns:a16="http://schemas.microsoft.com/office/drawing/2014/main" val="1209877988"/>
                    </a:ext>
                  </a:extLst>
                </a:gridCol>
                <a:gridCol w="1066343">
                  <a:extLst>
                    <a:ext uri="{9D8B030D-6E8A-4147-A177-3AD203B41FA5}">
                      <a16:colId xmlns:a16="http://schemas.microsoft.com/office/drawing/2014/main" val="2185776091"/>
                    </a:ext>
                  </a:extLst>
                </a:gridCol>
                <a:gridCol w="1702144">
                  <a:extLst>
                    <a:ext uri="{9D8B030D-6E8A-4147-A177-3AD203B41FA5}">
                      <a16:colId xmlns:a16="http://schemas.microsoft.com/office/drawing/2014/main" val="2826724507"/>
                    </a:ext>
                  </a:extLst>
                </a:gridCol>
                <a:gridCol w="1702144">
                  <a:extLst>
                    <a:ext uri="{9D8B030D-6E8A-4147-A177-3AD203B41FA5}">
                      <a16:colId xmlns:a16="http://schemas.microsoft.com/office/drawing/2014/main" val="4133499715"/>
                    </a:ext>
                  </a:extLst>
                </a:gridCol>
                <a:gridCol w="1702144">
                  <a:extLst>
                    <a:ext uri="{9D8B030D-6E8A-4147-A177-3AD203B41FA5}">
                      <a16:colId xmlns:a16="http://schemas.microsoft.com/office/drawing/2014/main" val="3951085843"/>
                    </a:ext>
                  </a:extLst>
                </a:gridCol>
                <a:gridCol w="1702144">
                  <a:extLst>
                    <a:ext uri="{9D8B030D-6E8A-4147-A177-3AD203B41FA5}">
                      <a16:colId xmlns:a16="http://schemas.microsoft.com/office/drawing/2014/main" val="2772741392"/>
                    </a:ext>
                  </a:extLst>
                </a:gridCol>
              </a:tblGrid>
              <a:tr h="330066">
                <a:tc gridSpan="6">
                  <a:txBody>
                    <a:bodyPr/>
                    <a:lstStyle/>
                    <a:p>
                      <a:pPr algn="ctr" fontAlgn="ctr"/>
                      <a:r>
                        <a:rPr lang="cs-CZ" sz="2400" b="1" i="0" u="none" strike="noStrike">
                          <a:solidFill>
                            <a:srgbClr val="000000"/>
                          </a:solidFill>
                          <a:effectLst/>
                          <a:latin typeface="Calibri" panose="020F0502020204030204" pitchFamily="34" charset="0"/>
                        </a:rPr>
                        <a:t>VOLEBNÍ MODELY PRO 1. KOLO PREZIDENTSKÝCH VOLEB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06690462"/>
                  </a:ext>
                </a:extLst>
              </a:tr>
              <a:tr h="276452">
                <a:tc rowSpan="2">
                  <a:txBody>
                    <a:bodyPr/>
                    <a:lstStyle/>
                    <a:p>
                      <a:pPr algn="ctr" fontAlgn="ctr"/>
                      <a:r>
                        <a:rPr lang="cs-CZ" sz="1800" b="1" i="0" u="none" strike="noStrike">
                          <a:solidFill>
                            <a:srgbClr val="000000"/>
                          </a:solidFill>
                          <a:effectLst/>
                          <a:latin typeface="Calibri" panose="020F0502020204030204" pitchFamily="34" charset="0"/>
                        </a:rPr>
                        <a:t>Kandidát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cs-CZ" sz="1800" b="1" i="0" u="none" strike="noStrike">
                          <a:solidFill>
                            <a:srgbClr val="000000"/>
                          </a:solidFill>
                          <a:effectLst/>
                          <a:latin typeface="Calibri" panose="020F0502020204030204" pitchFamily="34" charset="0"/>
                        </a:rPr>
                        <a:t>Výsledek voleb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Kantar CZ + 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Median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Ipsos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STEM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4210"/>
                  </a:ext>
                </a:extLst>
              </a:tr>
              <a:tr h="249644">
                <a:tc vMerge="1">
                  <a:txBody>
                    <a:bodyPr/>
                    <a:lstStyle/>
                    <a:p>
                      <a:endParaRPr lang="cs-CZ"/>
                    </a:p>
                  </a:txBody>
                  <a:tcPr/>
                </a:tc>
                <a:tc vMerge="1">
                  <a:txBody>
                    <a:bodyPr/>
                    <a:lstStyle/>
                    <a:p>
                      <a:endParaRPr lang="cs-CZ"/>
                    </a:p>
                  </a:txBody>
                  <a:tcPr/>
                </a:tc>
                <a:tc>
                  <a:txBody>
                    <a:bodyPr/>
                    <a:lstStyle/>
                    <a:p>
                      <a:pPr algn="ctr" fontAlgn="ctr"/>
                      <a:r>
                        <a:rPr lang="cs-CZ" sz="1800" b="1" i="0" u="none" strike="noStrike">
                          <a:effectLst/>
                          <a:latin typeface="Calibri" panose="020F0502020204030204" pitchFamily="34" charset="0"/>
                        </a:rPr>
                        <a:t>2. 1. - 5. 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5. 1. - 9.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5. 1. - 8.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2. 1. - 4.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233859"/>
                  </a:ext>
                </a:extLst>
              </a:tr>
              <a:tr h="249644">
                <a:tc>
                  <a:txBody>
                    <a:bodyPr/>
                    <a:lstStyle/>
                    <a:p>
                      <a:pPr algn="l" fontAlgn="b"/>
                      <a:r>
                        <a:rPr lang="cs-CZ" sz="1400" b="0" i="0" u="none" strike="noStrike">
                          <a:effectLst/>
                          <a:latin typeface="Arial" panose="020B0604020202020204" pitchFamily="34" charset="0"/>
                        </a:rPr>
                        <a:t>Petr Pavel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35,40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26,7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695831"/>
                  </a:ext>
                </a:extLst>
              </a:tr>
              <a:tr h="249644">
                <a:tc>
                  <a:txBody>
                    <a:bodyPr/>
                    <a:lstStyle/>
                    <a:p>
                      <a:pPr algn="l" fontAlgn="b"/>
                      <a:r>
                        <a:rPr lang="cs-CZ" sz="1400" b="0" i="0" u="none" strike="noStrike">
                          <a:effectLst/>
                          <a:latin typeface="Arial" panose="020B0604020202020204" pitchFamily="34" charset="0"/>
                        </a:rPr>
                        <a:t>Andrej Babiš</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34,99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116856"/>
                  </a:ext>
                </a:extLst>
              </a:tr>
              <a:tr h="249644">
                <a:tc>
                  <a:txBody>
                    <a:bodyPr/>
                    <a:lstStyle/>
                    <a:p>
                      <a:pPr algn="l" fontAlgn="b"/>
                      <a:r>
                        <a:rPr lang="cs-CZ" sz="1400" b="0" i="0" u="none" strike="noStrike">
                          <a:effectLst/>
                          <a:latin typeface="Arial" panose="020B0604020202020204" pitchFamily="34" charset="0"/>
                        </a:rPr>
                        <a:t>Danuše Nerudová</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13,92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686962"/>
                  </a:ext>
                </a:extLst>
              </a:tr>
              <a:tr h="249644">
                <a:tc>
                  <a:txBody>
                    <a:bodyPr/>
                    <a:lstStyle/>
                    <a:p>
                      <a:pPr algn="l" fontAlgn="b"/>
                      <a:r>
                        <a:rPr lang="cs-CZ" sz="1400" b="0" i="0" u="none" strike="noStrike">
                          <a:effectLst/>
                          <a:latin typeface="Arial" panose="020B0604020202020204" pitchFamily="34" charset="0"/>
                        </a:rPr>
                        <a:t>Pavel Fischer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6,75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585660"/>
                  </a:ext>
                </a:extLst>
              </a:tr>
              <a:tr h="249644">
                <a:tc>
                  <a:txBody>
                    <a:bodyPr/>
                    <a:lstStyle/>
                    <a:p>
                      <a:pPr algn="l" fontAlgn="b"/>
                      <a:r>
                        <a:rPr lang="cs-CZ" sz="1400" b="0" i="0" u="none" strike="noStrike">
                          <a:effectLst/>
                          <a:latin typeface="Arial" panose="020B0604020202020204" pitchFamily="34" charset="0"/>
                        </a:rPr>
                        <a:t>Jaroslav Bašta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4,45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008197"/>
                  </a:ext>
                </a:extLst>
              </a:tr>
              <a:tr h="249644">
                <a:tc>
                  <a:txBody>
                    <a:bodyPr/>
                    <a:lstStyle/>
                    <a:p>
                      <a:pPr algn="l" fontAlgn="b"/>
                      <a:r>
                        <a:rPr lang="cs-CZ" sz="1400" b="0" i="0" u="none" strike="noStrike">
                          <a:effectLst/>
                          <a:latin typeface="Arial" panose="020B0604020202020204" pitchFamily="34" charset="0"/>
                        </a:rPr>
                        <a:t>Marek Hilšer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2,56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530526"/>
                  </a:ext>
                </a:extLst>
              </a:tr>
              <a:tr h="249644">
                <a:tc>
                  <a:txBody>
                    <a:bodyPr/>
                    <a:lstStyle/>
                    <a:p>
                      <a:pPr algn="l" fontAlgn="b"/>
                      <a:r>
                        <a:rPr lang="cs-CZ" sz="1400" b="0" i="0" u="none" strike="noStrike">
                          <a:effectLst/>
                          <a:latin typeface="Arial" panose="020B0604020202020204" pitchFamily="34" charset="0"/>
                        </a:rPr>
                        <a:t>Karel Diviš</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1,35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394236"/>
                  </a:ext>
                </a:extLst>
              </a:tr>
              <a:tr h="249644">
                <a:tc>
                  <a:txBody>
                    <a:bodyPr/>
                    <a:lstStyle/>
                    <a:p>
                      <a:pPr algn="l" fontAlgn="b"/>
                      <a:r>
                        <a:rPr lang="cs-CZ" sz="1400" b="0" i="0" u="none" strike="noStrike">
                          <a:effectLst/>
                          <a:latin typeface="Arial" panose="020B0604020202020204" pitchFamily="34" charset="0"/>
                        </a:rPr>
                        <a:t>Tomáš Zima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0,55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393596"/>
                  </a:ext>
                </a:extLst>
              </a:tr>
              <a:tr h="249644">
                <a:tc>
                  <a:txBody>
                    <a:bodyPr/>
                    <a:lstStyle/>
                    <a:p>
                      <a:pPr algn="l" fontAlgn="b"/>
                      <a:r>
                        <a:rPr lang="cs-CZ" sz="1400" b="0" i="0" u="none" strike="noStrike">
                          <a:effectLst/>
                          <a:latin typeface="Arial" panose="020B0604020202020204" pitchFamily="34" charset="0"/>
                        </a:rPr>
                        <a:t>Josef Středula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623566"/>
                  </a:ext>
                </a:extLst>
              </a:tr>
              <a:tr h="202794">
                <a:tc>
                  <a:txBody>
                    <a:bodyPr/>
                    <a:lstStyle/>
                    <a:p>
                      <a:pPr algn="l"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07653"/>
                  </a:ext>
                </a:extLst>
              </a:tr>
              <a:tr h="330066">
                <a:tc gridSpan="6">
                  <a:txBody>
                    <a:bodyPr/>
                    <a:lstStyle/>
                    <a:p>
                      <a:pPr algn="ctr" fontAlgn="ctr"/>
                      <a:r>
                        <a:rPr lang="cs-CZ" sz="2400" b="1" i="0" u="none" strike="noStrike">
                          <a:solidFill>
                            <a:srgbClr val="000000"/>
                          </a:solidFill>
                          <a:effectLst/>
                          <a:latin typeface="Calibri" panose="020F0502020204030204" pitchFamily="34" charset="0"/>
                        </a:rPr>
                        <a:t>ODCHYLKY VOLEBNÍCH MODELŮ OD VÝSLEDKŮ VOLEB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66284196"/>
                  </a:ext>
                </a:extLst>
              </a:tr>
              <a:tr h="276452">
                <a:tc rowSpan="2">
                  <a:txBody>
                    <a:bodyPr/>
                    <a:lstStyle/>
                    <a:p>
                      <a:pPr algn="ctr" fontAlgn="ctr"/>
                      <a:r>
                        <a:rPr lang="cs-CZ" sz="1800" b="1" i="0" u="none" strike="noStrike">
                          <a:solidFill>
                            <a:srgbClr val="000000"/>
                          </a:solidFill>
                          <a:effectLst/>
                          <a:latin typeface="Calibri" panose="020F0502020204030204" pitchFamily="34" charset="0"/>
                        </a:rPr>
                        <a:t>Kandidát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cs-CZ" sz="1800" b="1" i="0" u="none" strike="noStrike">
                          <a:solidFill>
                            <a:srgbClr val="000000"/>
                          </a:solidFill>
                          <a:effectLst/>
                          <a:latin typeface="Calibri" panose="020F0502020204030204" pitchFamily="34" charset="0"/>
                        </a:rPr>
                        <a:t>Výsledek voleb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Kantar CZ + 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Median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Ipsos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STEM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783268"/>
                  </a:ext>
                </a:extLst>
              </a:tr>
              <a:tr h="249644">
                <a:tc vMerge="1">
                  <a:txBody>
                    <a:bodyPr/>
                    <a:lstStyle/>
                    <a:p>
                      <a:endParaRPr lang="cs-CZ"/>
                    </a:p>
                  </a:txBody>
                  <a:tcPr/>
                </a:tc>
                <a:tc vMerge="1">
                  <a:txBody>
                    <a:bodyPr/>
                    <a:lstStyle/>
                    <a:p>
                      <a:endParaRPr lang="cs-CZ"/>
                    </a:p>
                  </a:txBody>
                  <a:tcPr/>
                </a:tc>
                <a:tc>
                  <a:txBody>
                    <a:bodyPr/>
                    <a:lstStyle/>
                    <a:p>
                      <a:pPr algn="ctr" fontAlgn="ctr"/>
                      <a:r>
                        <a:rPr lang="cs-CZ" sz="1800" b="1" i="0" u="none" strike="noStrike">
                          <a:effectLst/>
                          <a:latin typeface="Calibri" panose="020F0502020204030204" pitchFamily="34" charset="0"/>
                        </a:rPr>
                        <a:t>2. 1. - 5. 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5. 1. - 9.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5. 1. - 8.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2. 1. - 4.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377633"/>
                  </a:ext>
                </a:extLst>
              </a:tr>
              <a:tr h="249644">
                <a:tc>
                  <a:txBody>
                    <a:bodyPr/>
                    <a:lstStyle/>
                    <a:p>
                      <a:pPr algn="l" fontAlgn="b"/>
                      <a:r>
                        <a:rPr lang="cs-CZ" sz="1400" b="0" i="0" u="none" strike="noStrike">
                          <a:effectLst/>
                          <a:latin typeface="Arial" panose="020B0604020202020204" pitchFamily="34" charset="0"/>
                        </a:rPr>
                        <a:t>Petr Pavel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-7,7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6D"/>
                    </a:solidFill>
                  </a:tcPr>
                </a:tc>
                <a:tc>
                  <a:txBody>
                    <a:bodyPr/>
                    <a:lstStyle/>
                    <a:p>
                      <a:pPr algn="ctr" fontAlgn="ctr"/>
                      <a:r>
                        <a:rPr lang="cs-CZ" sz="1800" b="0" i="0" u="none" strike="noStrike">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ctr" fontAlgn="ctr"/>
                      <a:r>
                        <a:rPr lang="cs-CZ" sz="1800" b="0" i="0" u="none" strike="noStrike">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ctr" fontAlgn="ctr"/>
                      <a:r>
                        <a:rPr lang="cs-CZ" sz="1800" b="0" i="0" u="none" strike="noStrike">
                          <a:effectLst/>
                          <a:latin typeface="Calibri" panose="020F0502020204030204" pitchFamily="34" charset="0"/>
                        </a:rPr>
                        <a:t>-8,7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947249097"/>
                  </a:ext>
                </a:extLst>
              </a:tr>
              <a:tr h="249644">
                <a:tc>
                  <a:txBody>
                    <a:bodyPr/>
                    <a:lstStyle/>
                    <a:p>
                      <a:pPr algn="l" fontAlgn="b"/>
                      <a:r>
                        <a:rPr lang="cs-CZ" sz="1400" b="0" i="0" u="none" strike="noStrike">
                          <a:effectLst/>
                          <a:latin typeface="Arial" panose="020B0604020202020204" pitchFamily="34" charset="0"/>
                        </a:rPr>
                        <a:t>Andrej Babiš</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-8,6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cs-CZ" sz="1800" b="0" i="0" u="none" strike="noStrike">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A6B"/>
                    </a:solidFill>
                  </a:tcPr>
                </a:tc>
                <a:tc>
                  <a:txBody>
                    <a:bodyPr/>
                    <a:lstStyle/>
                    <a:p>
                      <a:pPr algn="ctr" fontAlgn="ctr"/>
                      <a:r>
                        <a:rPr lang="cs-CZ" sz="1800" b="0" i="0" u="none" strike="noStrike">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0"/>
                    </a:solidFill>
                  </a:tcPr>
                </a:tc>
                <a:tc>
                  <a:txBody>
                    <a:bodyPr/>
                    <a:lstStyle/>
                    <a:p>
                      <a:pPr algn="ctr" fontAlgn="ctr"/>
                      <a:r>
                        <a:rPr lang="cs-CZ" sz="1800" b="0" i="0" u="none" strike="noStrike">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extLst>
                  <a:ext uri="{0D108BD9-81ED-4DB2-BD59-A6C34878D82A}">
                    <a16:rowId xmlns:a16="http://schemas.microsoft.com/office/drawing/2014/main" val="2059492468"/>
                  </a:ext>
                </a:extLst>
              </a:tr>
              <a:tr h="249644">
                <a:tc>
                  <a:txBody>
                    <a:bodyPr/>
                    <a:lstStyle/>
                    <a:p>
                      <a:pPr algn="l" fontAlgn="b"/>
                      <a:r>
                        <a:rPr lang="cs-CZ" sz="1400" b="0" i="0" u="none" strike="noStrike">
                          <a:effectLst/>
                          <a:latin typeface="Arial" panose="020B0604020202020204" pitchFamily="34" charset="0"/>
                        </a:rPr>
                        <a:t>Danuše Nerudová</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7,9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B7E"/>
                    </a:solidFill>
                  </a:tcPr>
                </a:tc>
                <a:tc>
                  <a:txBody>
                    <a:bodyPr/>
                    <a:lstStyle/>
                    <a:p>
                      <a:pPr algn="ctr" fontAlgn="ctr"/>
                      <a:r>
                        <a:rPr lang="cs-CZ" sz="1800" b="0" i="0" u="none" strike="noStrike">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F7F"/>
                    </a:solidFill>
                  </a:tcPr>
                </a:tc>
                <a:tc>
                  <a:txBody>
                    <a:bodyPr/>
                    <a:lstStyle/>
                    <a:p>
                      <a:pPr algn="ctr" fontAlgn="ctr"/>
                      <a:r>
                        <a:rPr lang="cs-CZ" sz="1800" b="0" i="0" u="none" strike="noStrike">
                          <a:effectLst/>
                          <a:latin typeface="Calibri" panose="020F050202020403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cs-CZ" sz="1800" b="0" i="0" u="none" strike="noStrike">
                          <a:effectLst/>
                          <a:latin typeface="Calibri" panose="020F0502020204030204" pitchFamily="34" charset="0"/>
                        </a:rPr>
                        <a:t>10,5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56360120"/>
                  </a:ext>
                </a:extLst>
              </a:tr>
              <a:tr h="249644">
                <a:tc>
                  <a:txBody>
                    <a:bodyPr/>
                    <a:lstStyle/>
                    <a:p>
                      <a:pPr algn="l" fontAlgn="b"/>
                      <a:r>
                        <a:rPr lang="cs-CZ" sz="1400" b="0" i="0" u="none" strike="noStrike">
                          <a:effectLst/>
                          <a:latin typeface="Arial" panose="020B0604020202020204" pitchFamily="34" charset="0"/>
                        </a:rPr>
                        <a:t>Pavel Fischer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ctr" fontAlgn="ctr"/>
                      <a:r>
                        <a:rPr lang="cs-CZ" sz="1800" b="0" i="0" u="none" strike="noStrike">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cs-CZ" sz="1800" b="0" i="0" u="none" strike="noStrike">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ctr"/>
                      <a:r>
                        <a:rPr lang="cs-CZ" sz="1800" b="0" i="0" u="none" strike="noStrike">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extLst>
                  <a:ext uri="{0D108BD9-81ED-4DB2-BD59-A6C34878D82A}">
                    <a16:rowId xmlns:a16="http://schemas.microsoft.com/office/drawing/2014/main" val="276755552"/>
                  </a:ext>
                </a:extLst>
              </a:tr>
              <a:tr h="249644">
                <a:tc>
                  <a:txBody>
                    <a:bodyPr/>
                    <a:lstStyle/>
                    <a:p>
                      <a:pPr algn="l" fontAlgn="b"/>
                      <a:r>
                        <a:rPr lang="cs-CZ" sz="1400" b="0" i="0" u="none" strike="noStrike">
                          <a:effectLst/>
                          <a:latin typeface="Arial" panose="020B0604020202020204" pitchFamily="34" charset="0"/>
                        </a:rPr>
                        <a:t>Jaroslav Bašta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ctr" fontAlgn="ctr"/>
                      <a:r>
                        <a:rPr lang="cs-CZ" sz="1800" b="0" i="0" u="none" strike="noStrike">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ctr" fontAlgn="ctr"/>
                      <a:r>
                        <a:rPr lang="cs-CZ" sz="1800" b="0" i="0" u="none" strike="noStrike">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cs-CZ" sz="1800" b="0" i="0" u="none" strike="noStrike">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extLst>
                  <a:ext uri="{0D108BD9-81ED-4DB2-BD59-A6C34878D82A}">
                    <a16:rowId xmlns:a16="http://schemas.microsoft.com/office/drawing/2014/main" val="1397996072"/>
                  </a:ext>
                </a:extLst>
              </a:tr>
              <a:tr h="249644">
                <a:tc>
                  <a:txBody>
                    <a:bodyPr/>
                    <a:lstStyle/>
                    <a:p>
                      <a:pPr algn="l" fontAlgn="b"/>
                      <a:r>
                        <a:rPr lang="cs-CZ" sz="1400" b="0" i="0" u="none" strike="noStrike">
                          <a:effectLst/>
                          <a:latin typeface="Arial" panose="020B0604020202020204" pitchFamily="34" charset="0"/>
                        </a:rPr>
                        <a:t>Marek Hilšer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0,9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cs-CZ" sz="1800" b="0" i="0" u="none" strike="noStrike">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cs-CZ" sz="1800" b="0" i="0" u="none" strike="noStrike">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cs-CZ" sz="1800" b="0" i="0" u="none" strike="noStrike">
                          <a:effectLst/>
                          <a:latin typeface="Calibri" panose="020F0502020204030204" pitchFamily="34" charset="0"/>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extLst>
                  <a:ext uri="{0D108BD9-81ED-4DB2-BD59-A6C34878D82A}">
                    <a16:rowId xmlns:a16="http://schemas.microsoft.com/office/drawing/2014/main" val="3193511068"/>
                  </a:ext>
                </a:extLst>
              </a:tr>
              <a:tr h="249644">
                <a:tc>
                  <a:txBody>
                    <a:bodyPr/>
                    <a:lstStyle/>
                    <a:p>
                      <a:pPr algn="l" fontAlgn="b"/>
                      <a:r>
                        <a:rPr lang="cs-CZ" sz="1400" b="0" i="0" u="none" strike="noStrike">
                          <a:effectLst/>
                          <a:latin typeface="Arial" panose="020B0604020202020204" pitchFamily="34" charset="0"/>
                        </a:rPr>
                        <a:t>Karel Diviš</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cs-CZ" sz="1800" b="0" i="0" u="none" strike="noStrike">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ctr"/>
                      <a:r>
                        <a:rPr lang="cs-CZ" sz="1800" b="0" i="0" u="none" strike="noStrike">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cs-CZ" sz="1800" b="0" i="0" u="none" strike="noStrike">
                          <a:effectLst/>
                          <a:latin typeface="Calibri" panose="020F0502020204030204" pitchFamily="34" charset="0"/>
                        </a:rPr>
                        <a:t>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extLst>
                  <a:ext uri="{0D108BD9-81ED-4DB2-BD59-A6C34878D82A}">
                    <a16:rowId xmlns:a16="http://schemas.microsoft.com/office/drawing/2014/main" val="3466413483"/>
                  </a:ext>
                </a:extLst>
              </a:tr>
              <a:tr h="249644">
                <a:tc>
                  <a:txBody>
                    <a:bodyPr/>
                    <a:lstStyle/>
                    <a:p>
                      <a:pPr algn="l" fontAlgn="b"/>
                      <a:r>
                        <a:rPr lang="cs-CZ" sz="1400" b="0" i="0" u="none" strike="noStrike">
                          <a:effectLst/>
                          <a:latin typeface="Arial" panose="020B0604020202020204" pitchFamily="34" charset="0"/>
                        </a:rPr>
                        <a:t>Tomáš Zima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0,6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cs-CZ" sz="1800" b="0" i="0" u="none" strike="noStrike">
                          <a:effectLst/>
                          <a:latin typeface="Calibri" panose="020F050202020403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cs-CZ" sz="1800" b="0" i="0" u="none" strike="noStrike">
                          <a:effectLst/>
                          <a:latin typeface="Calibri" panose="020F050202020403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cs-CZ" sz="1800" b="0" i="0" u="none" strike="noStrike">
                          <a:effectLst/>
                          <a:latin typeface="Calibri" panose="020F0502020204030204" pitchFamily="34" charset="0"/>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extLst>
                  <a:ext uri="{0D108BD9-81ED-4DB2-BD59-A6C34878D82A}">
                    <a16:rowId xmlns:a16="http://schemas.microsoft.com/office/drawing/2014/main" val="912470936"/>
                  </a:ext>
                </a:extLst>
              </a:tr>
              <a:tr h="249644">
                <a:tc>
                  <a:txBody>
                    <a:bodyPr/>
                    <a:lstStyle/>
                    <a:p>
                      <a:pPr algn="l" fontAlgn="b"/>
                      <a:r>
                        <a:rPr lang="cs-CZ" sz="1400" b="0" i="0" u="none" strike="noStrike">
                          <a:effectLst/>
                          <a:latin typeface="Arial" panose="020B0604020202020204" pitchFamily="34" charset="0"/>
                        </a:rPr>
                        <a:t>Josef Středula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a:effectLst/>
                          <a:latin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109889"/>
                  </a:ext>
                </a:extLst>
              </a:tr>
            </a:tbl>
          </a:graphicData>
        </a:graphic>
      </p:graphicFrame>
    </p:spTree>
    <p:extLst>
      <p:ext uri="{BB962C8B-B14F-4D97-AF65-F5344CB8AC3E}">
        <p14:creationId xmlns:p14="http://schemas.microsoft.com/office/powerpoint/2010/main" val="2048781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a:extLst>
              <a:ext uri="{FF2B5EF4-FFF2-40B4-BE49-F238E27FC236}">
                <a16:creationId xmlns:a16="http://schemas.microsoft.com/office/drawing/2014/main" id="{65552762-9239-4BA0-8DBF-BEF6CCBB6630}"/>
              </a:ext>
            </a:extLst>
          </p:cNvPr>
          <p:cNvSpPr txBox="1">
            <a:spLocks/>
          </p:cNvSpPr>
          <p:nvPr/>
        </p:nvSpPr>
        <p:spPr>
          <a:xfrm>
            <a:off x="493433" y="2672858"/>
            <a:ext cx="931776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2. KOLO</a:t>
            </a:r>
            <a:endParaRPr lang="cs-CZ" sz="48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25390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273675A5-59D1-E995-A9B5-8A8722EF085A}"/>
              </a:ext>
            </a:extLst>
          </p:cNvPr>
          <p:cNvGraphicFramePr/>
          <p:nvPr/>
        </p:nvGraphicFramePr>
        <p:xfrm>
          <a:off x="275962" y="1689636"/>
          <a:ext cx="10091021" cy="3561337"/>
        </p:xfrm>
        <a:graphic>
          <a:graphicData uri="http://schemas.openxmlformats.org/drawingml/2006/chart">
            <c:chart xmlns:c="http://schemas.openxmlformats.org/drawingml/2006/chart" xmlns:r="http://schemas.openxmlformats.org/officeDocument/2006/relationships" r:id="rId2"/>
          </a:graphicData>
        </a:graphic>
      </p:graphicFrame>
      <p:pic>
        <p:nvPicPr>
          <p:cNvPr id="4" name="Obrázek 3">
            <a:extLst>
              <a:ext uri="{FF2B5EF4-FFF2-40B4-BE49-F238E27FC236}">
                <a16:creationId xmlns:a16="http://schemas.microsoft.com/office/drawing/2014/main" id="{EE1E0C51-0E7C-576F-AA51-1DD91581E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728" y="6366576"/>
            <a:ext cx="1246527" cy="234486"/>
          </a:xfrm>
          <a:prstGeom prst="rect">
            <a:avLst/>
          </a:prstGeom>
        </p:spPr>
      </p:pic>
      <p:pic>
        <p:nvPicPr>
          <p:cNvPr id="5" name="Picture 2" descr="http://img.ihned.cz/attachment.php/410/42582410/fbmWpPEhujTrJCFGL1R8QHd9DzNt0iIK/logo_CT.jpg">
            <a:extLst>
              <a:ext uri="{FF2B5EF4-FFF2-40B4-BE49-F238E27FC236}">
                <a16:creationId xmlns:a16="http://schemas.microsoft.com/office/drawing/2014/main" id="{4465F1C9-8893-75EA-D292-F067AFB9EB3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34" t="11827" r="8506" b="8859"/>
          <a:stretch/>
        </p:blipFill>
        <p:spPr bwMode="auto">
          <a:xfrm>
            <a:off x="275963" y="6307943"/>
            <a:ext cx="516929" cy="35175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194B8474-0E68-32D1-DCC3-305E7BEFC0F0}"/>
              </a:ext>
            </a:extLst>
          </p:cNvPr>
          <p:cNvSpPr/>
          <p:nvPr/>
        </p:nvSpPr>
        <p:spPr>
          <a:xfrm>
            <a:off x="275962" y="5402689"/>
            <a:ext cx="10138964" cy="227306"/>
          </a:xfrm>
          <a:prstGeom prst="rect">
            <a:avLst/>
          </a:prstGeom>
        </p:spPr>
        <p:txBody>
          <a:bodyPr wrap="square" lIns="0">
            <a:spAutoFit/>
          </a:bodyPr>
          <a:lstStyle/>
          <a:p>
            <a:r>
              <a:rPr lang="cs-CZ" sz="877" dirty="0">
                <a:solidFill>
                  <a:srgbClr val="0063A2"/>
                </a:solidFill>
                <a:latin typeface="Calibri" panose="020F0502020204030204" pitchFamily="34" charset="0"/>
                <a:ea typeface="Calibri" panose="020F0502020204030204" pitchFamily="34" charset="0"/>
                <a:cs typeface="Calibri" panose="020F0502020204030204" pitchFamily="34" charset="0"/>
              </a:rPr>
              <a:t>Pokud se druhého kola volby zúčastníte, pro koho budete hlasovat?</a:t>
            </a:r>
          </a:p>
        </p:txBody>
      </p:sp>
      <p:sp>
        <p:nvSpPr>
          <p:cNvPr id="7" name="Obdélník 6">
            <a:extLst>
              <a:ext uri="{FF2B5EF4-FFF2-40B4-BE49-F238E27FC236}">
                <a16:creationId xmlns:a16="http://schemas.microsoft.com/office/drawing/2014/main" id="{9DAF74D6-DE5F-91EE-D569-CA40A29EACAD}"/>
              </a:ext>
            </a:extLst>
          </p:cNvPr>
          <p:cNvSpPr/>
          <p:nvPr/>
        </p:nvSpPr>
        <p:spPr>
          <a:xfrm>
            <a:off x="275962" y="5606622"/>
            <a:ext cx="10138964" cy="469504"/>
          </a:xfrm>
          <a:prstGeom prst="rect">
            <a:avLst/>
          </a:prstGeom>
          <a:solidFill>
            <a:srgbClr val="00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965" dirty="0">
                <a:solidFill>
                  <a:schemeClr val="bg1"/>
                </a:solidFill>
              </a:rPr>
              <a:t>2. kolo prezidentských voleb by podle aktuálních preferencí respondentů vyhrál přesvědčivě Petr Pavel, jemuž by určitě nebo spíše dalo svůj hlas 53 % voličů. Pro Andreje Babiše by hlasovalo 38 %. Zbylých 9 % ještě není rozhodnuto. Pokud bychom nezapočítali aktuálně nerozhodnuté voliče byl by poměr preferencí obou kandidátů 58  % ku 42 % ve prospěch Petra Pavla.</a:t>
            </a:r>
          </a:p>
        </p:txBody>
      </p:sp>
      <p:sp>
        <p:nvSpPr>
          <p:cNvPr id="8" name="Obdélník 7">
            <a:extLst>
              <a:ext uri="{FF2B5EF4-FFF2-40B4-BE49-F238E27FC236}">
                <a16:creationId xmlns:a16="http://schemas.microsoft.com/office/drawing/2014/main" id="{8CED9A62-B0FA-968B-9A41-6D8287BBD0A1}"/>
              </a:ext>
            </a:extLst>
          </p:cNvPr>
          <p:cNvSpPr/>
          <p:nvPr/>
        </p:nvSpPr>
        <p:spPr>
          <a:xfrm>
            <a:off x="960540" y="6076125"/>
            <a:ext cx="9406442" cy="227306"/>
          </a:xfrm>
          <a:prstGeom prst="rect">
            <a:avLst/>
          </a:prstGeom>
        </p:spPr>
        <p:txBody>
          <a:bodyPr wrap="square" lIns="0">
            <a:spAutoFit/>
          </a:bodyPr>
          <a:lstStyle/>
          <a:p>
            <a:r>
              <a:rPr lang="cs-CZ" sz="877" dirty="0">
                <a:solidFill>
                  <a:srgbClr val="666666"/>
                </a:solidFill>
              </a:rPr>
              <a:t>Oprávnění voliči v České republice starší 18 let. Reprezentativní výběrový soubor 1478 respondentů. Dotazování probíhalo ve dnech 16. 1. až 19. 1. 2023 prostřednictvím technologií CATI a CAWI.</a:t>
            </a:r>
          </a:p>
        </p:txBody>
      </p:sp>
      <p:sp>
        <p:nvSpPr>
          <p:cNvPr id="3" name="TextovéPole 2">
            <a:extLst>
              <a:ext uri="{FF2B5EF4-FFF2-40B4-BE49-F238E27FC236}">
                <a16:creationId xmlns:a16="http://schemas.microsoft.com/office/drawing/2014/main" id="{C4E089B8-4843-B82B-21A9-4D56AAB8F1A7}"/>
              </a:ext>
            </a:extLst>
          </p:cNvPr>
          <p:cNvSpPr txBox="1"/>
          <p:nvPr/>
        </p:nvSpPr>
        <p:spPr>
          <a:xfrm>
            <a:off x="1033762" y="1982812"/>
            <a:ext cx="788579" cy="240835"/>
          </a:xfrm>
          <a:prstGeom prst="rect">
            <a:avLst/>
          </a:prstGeom>
          <a:noFill/>
        </p:spPr>
        <p:txBody>
          <a:bodyPr wrap="square" rtlCol="0">
            <a:spAutoFit/>
          </a:bodyPr>
          <a:lstStyle/>
          <a:p>
            <a:pPr>
              <a:defRPr sz="1100" b="0" i="0" u="none" strike="noStrike" kern="1200" baseline="0">
                <a:solidFill>
                  <a:srgbClr val="0063A2"/>
                </a:solidFill>
                <a:latin typeface="+mn-lt"/>
                <a:ea typeface="+mn-ea"/>
                <a:cs typeface="+mn-cs"/>
              </a:defRPr>
            </a:pPr>
            <a:r>
              <a:rPr lang="cs-CZ" sz="965" dirty="0">
                <a:solidFill>
                  <a:srgbClr val="249A50"/>
                </a:solidFill>
              </a:rPr>
              <a:t>Petr Pavel</a:t>
            </a:r>
          </a:p>
        </p:txBody>
      </p:sp>
      <p:sp>
        <p:nvSpPr>
          <p:cNvPr id="10" name="Ovál 9">
            <a:extLst>
              <a:ext uri="{FF2B5EF4-FFF2-40B4-BE49-F238E27FC236}">
                <a16:creationId xmlns:a16="http://schemas.microsoft.com/office/drawing/2014/main" id="{53FF92A7-4A2B-DC39-67B1-A2A0D76332BD}"/>
              </a:ext>
            </a:extLst>
          </p:cNvPr>
          <p:cNvSpPr/>
          <p:nvPr/>
        </p:nvSpPr>
        <p:spPr>
          <a:xfrm>
            <a:off x="7870795" y="1715647"/>
            <a:ext cx="757800" cy="757800"/>
          </a:xfrm>
          <a:prstGeom prst="ellipse">
            <a:avLst/>
          </a:prstGeom>
          <a:blipFill>
            <a:blip r:embed="rId5" cstate="print">
              <a:extLst>
                <a:ext uri="{28A0092B-C50C-407E-A947-70E740481C1C}">
                  <a14:useLocalDpi xmlns:a14="http://schemas.microsoft.com/office/drawing/2010/main" val="0"/>
                </a:ext>
              </a:extLst>
            </a:blip>
            <a:srcRect/>
            <a:stretch>
              <a:fillRect l="-82000" r="-8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Nadpis 2">
            <a:extLst>
              <a:ext uri="{FF2B5EF4-FFF2-40B4-BE49-F238E27FC236}">
                <a16:creationId xmlns:a16="http://schemas.microsoft.com/office/drawing/2014/main" id="{51C5EF05-C6C7-BA65-ABC7-9B9E389B9F8D}"/>
              </a:ext>
            </a:extLst>
          </p:cNvPr>
          <p:cNvSpPr>
            <a:spLocks noGrp="1"/>
          </p:cNvSpPr>
          <p:nvPr>
            <p:ph type="ctrTitle"/>
          </p:nvPr>
        </p:nvSpPr>
        <p:spPr>
          <a:xfrm>
            <a:off x="735171" y="36215"/>
            <a:ext cx="9223057" cy="805277"/>
          </a:xfrm>
        </p:spPr>
        <p:txBody>
          <a:bodyPr>
            <a:normAutofit/>
          </a:bodyPr>
          <a:lstStyle/>
          <a:p>
            <a:r>
              <a:rPr lang="cs-CZ" sz="2544" dirty="0"/>
              <a:t>Volba ve 2. kole prezidentských voleb</a:t>
            </a:r>
          </a:p>
        </p:txBody>
      </p:sp>
      <p:sp>
        <p:nvSpPr>
          <p:cNvPr id="14" name="TextovéPole 13">
            <a:extLst>
              <a:ext uri="{FF2B5EF4-FFF2-40B4-BE49-F238E27FC236}">
                <a16:creationId xmlns:a16="http://schemas.microsoft.com/office/drawing/2014/main" id="{3EEEE85A-9B88-4CD6-8C72-F74A60B1A140}"/>
              </a:ext>
            </a:extLst>
          </p:cNvPr>
          <p:cNvSpPr txBox="1"/>
          <p:nvPr/>
        </p:nvSpPr>
        <p:spPr>
          <a:xfrm>
            <a:off x="7082216" y="1979821"/>
            <a:ext cx="788579" cy="389337"/>
          </a:xfrm>
          <a:prstGeom prst="rect">
            <a:avLst/>
          </a:prstGeom>
          <a:noFill/>
        </p:spPr>
        <p:txBody>
          <a:bodyPr wrap="square" rtlCol="0">
            <a:spAutoFit/>
          </a:bodyPr>
          <a:lstStyle/>
          <a:p>
            <a:pPr>
              <a:defRPr sz="1100" b="0" i="0" u="none" strike="noStrike" kern="1200" baseline="0">
                <a:solidFill>
                  <a:srgbClr val="0063A2"/>
                </a:solidFill>
                <a:latin typeface="+mn-lt"/>
                <a:ea typeface="+mn-ea"/>
                <a:cs typeface="+mn-cs"/>
              </a:defRPr>
            </a:pPr>
            <a:r>
              <a:rPr lang="cs-CZ" sz="965" dirty="0">
                <a:solidFill>
                  <a:schemeClr val="accent1">
                    <a:lumMod val="50000"/>
                  </a:schemeClr>
                </a:solidFill>
              </a:rPr>
              <a:t>Andrej Babiš</a:t>
            </a:r>
          </a:p>
        </p:txBody>
      </p:sp>
      <p:sp>
        <p:nvSpPr>
          <p:cNvPr id="15" name="Nadpis 2">
            <a:extLst>
              <a:ext uri="{FF2B5EF4-FFF2-40B4-BE49-F238E27FC236}">
                <a16:creationId xmlns:a16="http://schemas.microsoft.com/office/drawing/2014/main" id="{A4F7736D-B4AB-4EF0-AF07-56094AFFE429}"/>
              </a:ext>
            </a:extLst>
          </p:cNvPr>
          <p:cNvSpPr txBox="1">
            <a:spLocks/>
          </p:cNvSpPr>
          <p:nvPr/>
        </p:nvSpPr>
        <p:spPr>
          <a:xfrm>
            <a:off x="3106786" y="3115736"/>
            <a:ext cx="2631307" cy="288955"/>
          </a:xfrm>
          <a:prstGeom prst="rect">
            <a:avLst/>
          </a:prstGeom>
        </p:spPr>
        <p:txBody>
          <a:bodyPr vert="horz" lIns="80201" tIns="40100" rIns="80201" bIns="40100" rtlCol="0" anchor="b">
            <a:normAutofit/>
          </a:bodyPr>
          <a:lstStyle>
            <a:lvl1pPr algn="ctr" defTabSz="914400" rtl="0" eaLnBrk="1" fontAlgn="t" latinLnBrk="0" hangingPunct="1">
              <a:lnSpc>
                <a:spcPct val="90000"/>
              </a:lnSpc>
              <a:spcBef>
                <a:spcPct val="0"/>
              </a:spcBef>
              <a:buNone/>
              <a:defRPr sz="3500" b="1" i="0" kern="1200" cap="all" baseline="0">
                <a:solidFill>
                  <a:schemeClr val="tx1"/>
                </a:solidFill>
                <a:latin typeface="Poppins" pitchFamily="2" charset="0"/>
                <a:ea typeface="+mj-ea"/>
                <a:cs typeface="+mj-cs"/>
              </a:defRPr>
            </a:lvl1pPr>
          </a:lstStyle>
          <a:p>
            <a:r>
              <a:rPr lang="cs-CZ" sz="1053" dirty="0">
                <a:solidFill>
                  <a:srgbClr val="000000"/>
                </a:solidFill>
              </a:rPr>
              <a:t>PŘEDCHOZÍ VLNY</a:t>
            </a:r>
          </a:p>
        </p:txBody>
      </p:sp>
      <p:sp>
        <p:nvSpPr>
          <p:cNvPr id="9" name="TextovéPole 8">
            <a:extLst>
              <a:ext uri="{FF2B5EF4-FFF2-40B4-BE49-F238E27FC236}">
                <a16:creationId xmlns:a16="http://schemas.microsoft.com/office/drawing/2014/main" id="{5A9360AF-8F68-4585-A146-88A25FE738D5}"/>
              </a:ext>
            </a:extLst>
          </p:cNvPr>
          <p:cNvSpPr txBox="1"/>
          <p:nvPr/>
        </p:nvSpPr>
        <p:spPr>
          <a:xfrm>
            <a:off x="335875" y="1172172"/>
            <a:ext cx="914033" cy="415498"/>
          </a:xfrm>
          <a:prstGeom prst="rect">
            <a:avLst/>
          </a:prstGeom>
          <a:noFill/>
        </p:spPr>
        <p:txBody>
          <a:bodyPr wrap="none" rtlCol="0">
            <a:spAutoFit/>
          </a:bodyPr>
          <a:lstStyle/>
          <a:p>
            <a:r>
              <a:rPr lang="cs-CZ" dirty="0"/>
              <a:t>58,2 %</a:t>
            </a:r>
          </a:p>
        </p:txBody>
      </p:sp>
      <p:sp>
        <p:nvSpPr>
          <p:cNvPr id="16" name="TextovéPole 15">
            <a:extLst>
              <a:ext uri="{FF2B5EF4-FFF2-40B4-BE49-F238E27FC236}">
                <a16:creationId xmlns:a16="http://schemas.microsoft.com/office/drawing/2014/main" id="{EE99F50B-94A0-4C31-88AE-BEEB85E02608}"/>
              </a:ext>
            </a:extLst>
          </p:cNvPr>
          <p:cNvSpPr txBox="1"/>
          <p:nvPr/>
        </p:nvSpPr>
        <p:spPr>
          <a:xfrm>
            <a:off x="7792678" y="1096438"/>
            <a:ext cx="914033" cy="415498"/>
          </a:xfrm>
          <a:prstGeom prst="rect">
            <a:avLst/>
          </a:prstGeom>
          <a:noFill/>
        </p:spPr>
        <p:txBody>
          <a:bodyPr wrap="none" rtlCol="0">
            <a:spAutoFit/>
          </a:bodyPr>
          <a:lstStyle/>
          <a:p>
            <a:r>
              <a:rPr lang="cs-CZ" dirty="0"/>
              <a:t>41,8 %</a:t>
            </a:r>
          </a:p>
        </p:txBody>
      </p:sp>
    </p:spTree>
    <p:extLst>
      <p:ext uri="{BB962C8B-B14F-4D97-AF65-F5344CB8AC3E}">
        <p14:creationId xmlns:p14="http://schemas.microsoft.com/office/powerpoint/2010/main" val="1810611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E1E0C51-0E7C-576F-AA51-1DD91581E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728" y="6366576"/>
            <a:ext cx="1246527" cy="234486"/>
          </a:xfrm>
          <a:prstGeom prst="rect">
            <a:avLst/>
          </a:prstGeom>
        </p:spPr>
      </p:pic>
      <p:pic>
        <p:nvPicPr>
          <p:cNvPr id="5" name="Picture 2" descr="http://img.ihned.cz/attachment.php/410/42582410/fbmWpPEhujTrJCFGL1R8QHd9DzNt0iIK/logo_CT.jpg">
            <a:extLst>
              <a:ext uri="{FF2B5EF4-FFF2-40B4-BE49-F238E27FC236}">
                <a16:creationId xmlns:a16="http://schemas.microsoft.com/office/drawing/2014/main" id="{4465F1C9-8893-75EA-D292-F067AFB9EB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34" t="11827" r="8506" b="8859"/>
          <a:stretch/>
        </p:blipFill>
        <p:spPr bwMode="auto">
          <a:xfrm>
            <a:off x="275963" y="6307943"/>
            <a:ext cx="516929" cy="35175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9DAF74D6-DE5F-91EE-D569-CA40A29EACAD}"/>
              </a:ext>
            </a:extLst>
          </p:cNvPr>
          <p:cNvSpPr/>
          <p:nvPr/>
        </p:nvSpPr>
        <p:spPr>
          <a:xfrm>
            <a:off x="275961" y="5126205"/>
            <a:ext cx="10138964" cy="749826"/>
          </a:xfrm>
          <a:prstGeom prst="rect">
            <a:avLst/>
          </a:prstGeom>
          <a:solidFill>
            <a:srgbClr val="006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965" dirty="0">
                <a:solidFill>
                  <a:schemeClr val="bg1"/>
                </a:solidFill>
              </a:rPr>
              <a:t>V této otázce respondenti hodnotili, jaké vlastnosti vykazují oba kandidáti. Všechny z nich jsou ve větší míře přisuzovány Petru Pavlovi. Tento kandidát je nejčastěji vnímán jako člověk, který důstojně reprezentuje v zahraničí (78 %), je morální (71 %) a přináší změnu (66 %). Jako nejvýraznější vlastnosti Andreje Babiše respondenti hodnotí důstojnou reprezentaci v zahraničí a sociální citlivost (shodně 54 %) a dále to, že přináší změnu (46 %). Speciálně v souvislosti s vnímáním Petra Pavla padla otázka na to, zda je kandidátem vládních stran. Takto jej hodnotilo 41 % respondentů.</a:t>
            </a:r>
          </a:p>
        </p:txBody>
      </p:sp>
      <p:sp>
        <p:nvSpPr>
          <p:cNvPr id="8" name="Obdélník 7">
            <a:extLst>
              <a:ext uri="{FF2B5EF4-FFF2-40B4-BE49-F238E27FC236}">
                <a16:creationId xmlns:a16="http://schemas.microsoft.com/office/drawing/2014/main" id="{8CED9A62-B0FA-968B-9A41-6D8287BBD0A1}"/>
              </a:ext>
            </a:extLst>
          </p:cNvPr>
          <p:cNvSpPr/>
          <p:nvPr/>
        </p:nvSpPr>
        <p:spPr>
          <a:xfrm>
            <a:off x="275962" y="5876031"/>
            <a:ext cx="10138964" cy="227306"/>
          </a:xfrm>
          <a:prstGeom prst="rect">
            <a:avLst/>
          </a:prstGeom>
        </p:spPr>
        <p:txBody>
          <a:bodyPr wrap="square" lIns="0">
            <a:spAutoFit/>
          </a:bodyPr>
          <a:lstStyle/>
          <a:p>
            <a:r>
              <a:rPr lang="cs-CZ" sz="877" dirty="0">
                <a:solidFill>
                  <a:srgbClr val="666666"/>
                </a:solidFill>
              </a:rPr>
              <a:t>Oprávnění voliči v České republice starší 18 let. Náhodný výběr, reprezentativní vzorek 1478 respondentů. Dotazování probíhalo ve dnech 16.1. až 19.1. 2023 prostřednictvím technologie CATI a CAWI.</a:t>
            </a:r>
          </a:p>
        </p:txBody>
      </p:sp>
      <p:sp>
        <p:nvSpPr>
          <p:cNvPr id="12" name="Obdélník 11">
            <a:extLst>
              <a:ext uri="{FF2B5EF4-FFF2-40B4-BE49-F238E27FC236}">
                <a16:creationId xmlns:a16="http://schemas.microsoft.com/office/drawing/2014/main" id="{4B6E4E6C-C3E2-61C2-6D3F-C8C71D8F1352}"/>
              </a:ext>
            </a:extLst>
          </p:cNvPr>
          <p:cNvSpPr/>
          <p:nvPr/>
        </p:nvSpPr>
        <p:spPr>
          <a:xfrm>
            <a:off x="275961" y="4910249"/>
            <a:ext cx="10138964" cy="227306"/>
          </a:xfrm>
          <a:prstGeom prst="rect">
            <a:avLst/>
          </a:prstGeom>
        </p:spPr>
        <p:txBody>
          <a:bodyPr wrap="square" lIns="0">
            <a:spAutoFit/>
          </a:bodyPr>
          <a:lstStyle/>
          <a:p>
            <a:r>
              <a:rPr lang="pt-BR" sz="877" dirty="0">
                <a:solidFill>
                  <a:srgbClr val="0063A2"/>
                </a:solidFill>
                <a:latin typeface="Calibri" panose="020F0502020204030204" pitchFamily="34" charset="0"/>
                <a:ea typeface="Calibri" panose="020F0502020204030204" pitchFamily="34" charset="0"/>
                <a:cs typeface="Calibri" panose="020F0502020204030204" pitchFamily="34" charset="0"/>
              </a:rPr>
              <a:t>Nyní Vám budu postupně číst různé protikladné vlastnosti. U každé z nich uveďte, jak vystihuje daného kandidáta na prezidenta.</a:t>
            </a:r>
          </a:p>
        </p:txBody>
      </p:sp>
      <p:sp>
        <p:nvSpPr>
          <p:cNvPr id="9" name="Obdélník 26">
            <a:extLst>
              <a:ext uri="{FF2B5EF4-FFF2-40B4-BE49-F238E27FC236}">
                <a16:creationId xmlns:a16="http://schemas.microsoft.com/office/drawing/2014/main" id="{A4599B0A-57A2-BF87-AEFF-499DDE6770B7}"/>
              </a:ext>
            </a:extLst>
          </p:cNvPr>
          <p:cNvSpPr/>
          <p:nvPr/>
        </p:nvSpPr>
        <p:spPr>
          <a:xfrm>
            <a:off x="2440407" y="4566069"/>
            <a:ext cx="1420793" cy="227306"/>
          </a:xfrm>
          <a:prstGeom prst="rect">
            <a:avLst/>
          </a:prstGeom>
        </p:spPr>
        <p:txBody>
          <a:bodyPr wrap="square">
            <a:spAutoFit/>
          </a:bodyPr>
          <a:lstStyle/>
          <a:p>
            <a:r>
              <a:rPr lang="cs-CZ" sz="877" dirty="0">
                <a:solidFill>
                  <a:srgbClr val="262626"/>
                </a:solidFill>
                <a:ea typeface="Verdana" panose="020B0604030504040204" pitchFamily="34" charset="0"/>
                <a:cs typeface="Verdana" panose="020B0604030504040204" pitchFamily="34" charset="0"/>
              </a:rPr>
              <a:t>% souhlasu (určitě + spíše)</a:t>
            </a:r>
          </a:p>
        </p:txBody>
      </p:sp>
      <p:sp>
        <p:nvSpPr>
          <p:cNvPr id="6" name="Nadpis 2">
            <a:extLst>
              <a:ext uri="{FF2B5EF4-FFF2-40B4-BE49-F238E27FC236}">
                <a16:creationId xmlns:a16="http://schemas.microsoft.com/office/drawing/2014/main" id="{FCFDE98F-355C-0DA3-502D-A6C0977A012B}"/>
              </a:ext>
            </a:extLst>
          </p:cNvPr>
          <p:cNvSpPr>
            <a:spLocks noGrp="1"/>
          </p:cNvSpPr>
          <p:nvPr>
            <p:ph type="ctrTitle"/>
          </p:nvPr>
        </p:nvSpPr>
        <p:spPr>
          <a:xfrm>
            <a:off x="740447" y="-48982"/>
            <a:ext cx="9223057" cy="805277"/>
          </a:xfrm>
        </p:spPr>
        <p:txBody>
          <a:bodyPr>
            <a:normAutofit/>
          </a:bodyPr>
          <a:lstStyle/>
          <a:p>
            <a:r>
              <a:rPr lang="cs-CZ" sz="2544" dirty="0"/>
              <a:t>Vnímání jednotlivých kandidátů</a:t>
            </a:r>
          </a:p>
        </p:txBody>
      </p:sp>
      <p:sp>
        <p:nvSpPr>
          <p:cNvPr id="15" name="TextBox 11">
            <a:extLst>
              <a:ext uri="{FF2B5EF4-FFF2-40B4-BE49-F238E27FC236}">
                <a16:creationId xmlns:a16="http://schemas.microsoft.com/office/drawing/2014/main" id="{37369972-2DCA-1957-046D-43B77F898932}"/>
              </a:ext>
            </a:extLst>
          </p:cNvPr>
          <p:cNvSpPr txBox="1"/>
          <p:nvPr/>
        </p:nvSpPr>
        <p:spPr>
          <a:xfrm>
            <a:off x="275961" y="4579565"/>
            <a:ext cx="1864423" cy="3622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877" dirty="0">
                <a:solidFill>
                  <a:srgbClr val="262626"/>
                </a:solidFill>
              </a:rPr>
              <a:t>* Nedotazováno pro Andreje Babiše</a:t>
            </a:r>
          </a:p>
          <a:p>
            <a:endParaRPr lang="cs-CZ" sz="877" dirty="0">
              <a:solidFill>
                <a:srgbClr val="262626"/>
              </a:solidFill>
            </a:endParaRPr>
          </a:p>
        </p:txBody>
      </p:sp>
      <p:graphicFrame>
        <p:nvGraphicFramePr>
          <p:cNvPr id="10" name="Zástupný symbol pro obsah 25">
            <a:extLst>
              <a:ext uri="{FF2B5EF4-FFF2-40B4-BE49-F238E27FC236}">
                <a16:creationId xmlns:a16="http://schemas.microsoft.com/office/drawing/2014/main" id="{E491891C-29BC-69C5-5117-F4BFA882A92F}"/>
              </a:ext>
            </a:extLst>
          </p:cNvPr>
          <p:cNvGraphicFramePr>
            <a:graphicFrameLocks/>
          </p:cNvGraphicFramePr>
          <p:nvPr>
            <p:extLst>
              <p:ext uri="{D42A27DB-BD31-4B8C-83A1-F6EECF244321}">
                <p14:modId xmlns:p14="http://schemas.microsoft.com/office/powerpoint/2010/main" val="3272090262"/>
              </p:ext>
            </p:extLst>
          </p:nvPr>
        </p:nvGraphicFramePr>
        <p:xfrm>
          <a:off x="275961" y="756295"/>
          <a:ext cx="10138964" cy="41134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23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15469"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rPr>
              <a:t>Základy metodiky provádění  předvolebních výzkumů</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8D9605F5-1A23-EDD0-9669-12DE2AFA3DA9}"/>
              </a:ext>
            </a:extLst>
          </p:cNvPr>
          <p:cNvSpPr txBox="1"/>
          <p:nvPr/>
        </p:nvSpPr>
        <p:spPr>
          <a:xfrm>
            <a:off x="810196" y="1044327"/>
            <a:ext cx="9705724" cy="5447645"/>
          </a:xfrm>
          <a:prstGeom prst="rect">
            <a:avLst/>
          </a:prstGeom>
          <a:noFill/>
        </p:spPr>
        <p:txBody>
          <a:bodyPr wrap="square" rtlCol="0">
            <a:spAutoFit/>
          </a:bodyPr>
          <a:lstStyle/>
          <a:p>
            <a:r>
              <a:rPr lang="cs-CZ" sz="1600" b="1" u="sng" dirty="0">
                <a:latin typeface="Verdana" panose="020B0604030504040204" pitchFamily="34" charset="0"/>
                <a:ea typeface="Verdana" panose="020B0604030504040204" pitchFamily="34" charset="0"/>
              </a:rPr>
              <a:t>Jak se sbírají výzkumná data?</a:t>
            </a:r>
          </a:p>
          <a:p>
            <a:pPr marL="285750" indent="-285750">
              <a:buFont typeface="Arial" panose="020B0604020202020204" pitchFamily="34" charset="0"/>
              <a:buChar char="•"/>
            </a:pPr>
            <a:endParaRPr lang="cs-CZ" sz="1600" dirty="0">
              <a:latin typeface="Verdana" panose="020B0604030504040204" pitchFamily="34" charset="0"/>
              <a:ea typeface="Verdana" panose="020B0604030504040204" pitchFamily="34" charset="0"/>
            </a:endParaRPr>
          </a:p>
          <a:p>
            <a:r>
              <a:rPr lang="cs-CZ" sz="1600" dirty="0">
                <a:solidFill>
                  <a:srgbClr val="0000FF"/>
                </a:solidFill>
                <a:latin typeface="Verdana" panose="020B0604030504040204" pitchFamily="34" charset="0"/>
                <a:ea typeface="Verdana" panose="020B0604030504040204" pitchFamily="34" charset="0"/>
              </a:rPr>
              <a:t>CATI</a:t>
            </a:r>
            <a:r>
              <a:rPr lang="cs-CZ" sz="1600" dirty="0">
                <a:latin typeface="Verdana" panose="020B0604030504040204" pitchFamily="34" charset="0"/>
                <a:ea typeface="Verdana" panose="020B0604030504040204" pitchFamily="34" charset="0"/>
              </a:rPr>
              <a:t> - </a:t>
            </a:r>
            <a:r>
              <a:rPr lang="cs-CZ" sz="1600" b="1" i="0" dirty="0">
                <a:effectLst/>
                <a:latin typeface="Verdana" panose="020B0604030504040204" pitchFamily="34" charset="0"/>
                <a:ea typeface="Verdana" panose="020B0604030504040204" pitchFamily="34" charset="0"/>
              </a:rPr>
              <a:t>Telefonický výzkum (</a:t>
            </a:r>
            <a:r>
              <a:rPr lang="cs-CZ" sz="1600" b="1" i="0" dirty="0" err="1">
                <a:effectLst/>
                <a:latin typeface="Verdana" panose="020B0604030504040204" pitchFamily="34" charset="0"/>
                <a:ea typeface="Verdana" panose="020B0604030504040204" pitchFamily="34" charset="0"/>
              </a:rPr>
              <a:t>computer</a:t>
            </a:r>
            <a:r>
              <a:rPr lang="cs-CZ" sz="1600" b="1" i="0" dirty="0">
                <a:effectLst/>
                <a:latin typeface="Verdana" panose="020B0604030504040204" pitchFamily="34" charset="0"/>
                <a:ea typeface="Verdana" panose="020B0604030504040204" pitchFamily="34" charset="0"/>
              </a:rPr>
              <a:t> </a:t>
            </a:r>
            <a:r>
              <a:rPr lang="cs-CZ" sz="1600" b="1" i="0" dirty="0" err="1">
                <a:effectLst/>
                <a:latin typeface="Verdana" panose="020B0604030504040204" pitchFamily="34" charset="0"/>
                <a:ea typeface="Verdana" panose="020B0604030504040204" pitchFamily="34" charset="0"/>
              </a:rPr>
              <a:t>assisted</a:t>
            </a:r>
            <a:r>
              <a:rPr lang="cs-CZ" sz="1600" b="1" i="0" dirty="0">
                <a:effectLst/>
                <a:latin typeface="Verdana" panose="020B0604030504040204" pitchFamily="34" charset="0"/>
                <a:ea typeface="Verdana" panose="020B0604030504040204" pitchFamily="34" charset="0"/>
              </a:rPr>
              <a:t> </a:t>
            </a:r>
            <a:r>
              <a:rPr lang="cs-CZ" sz="1600" b="1" i="0" dirty="0" err="1">
                <a:effectLst/>
                <a:latin typeface="Verdana" panose="020B0604030504040204" pitchFamily="34" charset="0"/>
                <a:ea typeface="Verdana" panose="020B0604030504040204" pitchFamily="34" charset="0"/>
              </a:rPr>
              <a:t>telephone</a:t>
            </a:r>
            <a:r>
              <a:rPr lang="cs-CZ" sz="1600" b="1" i="0" dirty="0">
                <a:effectLst/>
                <a:latin typeface="Verdana" panose="020B0604030504040204" pitchFamily="34" charset="0"/>
                <a:ea typeface="Verdana" panose="020B0604030504040204" pitchFamily="34" charset="0"/>
              </a:rPr>
              <a:t> </a:t>
            </a:r>
            <a:r>
              <a:rPr lang="cs-CZ" sz="1600" b="1" i="0" dirty="0" err="1">
                <a:effectLst/>
                <a:latin typeface="Verdana" panose="020B0604030504040204" pitchFamily="34" charset="0"/>
                <a:ea typeface="Verdana" panose="020B0604030504040204" pitchFamily="34" charset="0"/>
              </a:rPr>
              <a:t>interviewing</a:t>
            </a:r>
            <a:r>
              <a:rPr lang="cs-CZ" sz="1600" b="1" dirty="0">
                <a:latin typeface="Verdana" panose="020B0604030504040204" pitchFamily="34" charset="0"/>
                <a:ea typeface="Verdana" panose="020B0604030504040204" pitchFamily="34" charset="0"/>
              </a:rPr>
              <a:t>)</a:t>
            </a:r>
            <a:endParaRPr lang="cs-CZ" sz="1600" b="1" i="0" dirty="0">
              <a:effectLst/>
              <a:latin typeface="Verdana" panose="020B0604030504040204" pitchFamily="34" charset="0"/>
              <a:ea typeface="Verdana" panose="020B0604030504040204" pitchFamily="34" charset="0"/>
            </a:endParaRPr>
          </a:p>
          <a:p>
            <a:pPr algn="l"/>
            <a:r>
              <a:rPr lang="cs-CZ" sz="1600" b="1" dirty="0">
                <a:latin typeface="Verdana" panose="020B0604030504040204" pitchFamily="34" charset="0"/>
                <a:ea typeface="Verdana" panose="020B0604030504040204" pitchFamily="34" charset="0"/>
              </a:rPr>
              <a:t> 	</a:t>
            </a:r>
            <a:r>
              <a:rPr lang="cs-CZ" sz="1600" b="1" i="0" dirty="0">
                <a:effectLst/>
                <a:latin typeface="Verdana" panose="020B0604030504040204" pitchFamily="34" charset="0"/>
                <a:ea typeface="Verdana" panose="020B0604030504040204" pitchFamily="34" charset="0"/>
              </a:rPr>
              <a:t>Jedná se o kvantitativní výzkumnou metodu, ve které operátor obvykle 	vede kratší telefonický rozhovor s respondentem. </a:t>
            </a:r>
          </a:p>
          <a:p>
            <a:pPr algn="l"/>
            <a:endParaRPr lang="cs-CZ" sz="1600" b="1" i="0" dirty="0">
              <a:effectLst/>
              <a:latin typeface="Verdana" panose="020B0604030504040204" pitchFamily="34" charset="0"/>
              <a:ea typeface="Verdana" panose="020B0604030504040204" pitchFamily="34" charset="0"/>
            </a:endParaRPr>
          </a:p>
          <a:p>
            <a:pPr marL="864428" lvl="1" indent="-342900">
              <a:buFont typeface="Arial" panose="020B0604020202020204" pitchFamily="34" charset="0"/>
              <a:buChar char="•"/>
            </a:pPr>
            <a:r>
              <a:rPr lang="cs-CZ" dirty="0"/>
              <a:t>Tazatel je veden dotazovacím SW systémem. </a:t>
            </a:r>
          </a:p>
          <a:p>
            <a:pPr marL="864428" lvl="1" indent="-342900">
              <a:buFont typeface="Arial" panose="020B0604020202020204" pitchFamily="34" charset="0"/>
              <a:buChar char="•"/>
            </a:pPr>
            <a:r>
              <a:rPr lang="cs-CZ" dirty="0"/>
              <a:t>Odpovědi respondentů zaznamenává přímo do počítače. </a:t>
            </a:r>
          </a:p>
          <a:p>
            <a:pPr marL="864428" lvl="1" indent="-342900">
              <a:buFont typeface="Arial" panose="020B0604020202020204" pitchFamily="34" charset="0"/>
              <a:buChar char="•"/>
            </a:pPr>
            <a:r>
              <a:rPr lang="cs-CZ" dirty="0"/>
              <a:t>Systém musí umožnit odlišení textů, které se předčítají, od pokynů pro tazatele. Základní (a minimální) podmínkou provedení kvalitního telefonického výzkumu je záznam odpovědí s využitím SW (v kontrastu s např. vyplňováním papírových dotazníků) a systematická kontrola práce tazatele supervizorem.</a:t>
            </a:r>
          </a:p>
          <a:p>
            <a:pPr lvl="1"/>
            <a:endParaRPr lang="cs-CZ" dirty="0"/>
          </a:p>
          <a:p>
            <a:pPr lvl="1"/>
            <a:r>
              <a:rPr lang="cs-CZ" b="1" dirty="0"/>
              <a:t>POŽADAVKY NA TAZATELE CATI:  </a:t>
            </a:r>
          </a:p>
          <a:p>
            <a:pPr marL="864428" lvl="1" indent="-342900">
              <a:buFont typeface="Arial" panose="020B0604020202020204" pitchFamily="34" charset="0"/>
              <a:buChar char="•"/>
            </a:pPr>
            <a:r>
              <a:rPr lang="cs-CZ" b="1" dirty="0"/>
              <a:t>Tazatelé musí být vyškoleni </a:t>
            </a:r>
          </a:p>
          <a:p>
            <a:pPr marL="864428" lvl="1" indent="-342900">
              <a:buFont typeface="Arial" panose="020B0604020202020204" pitchFamily="34" charset="0"/>
              <a:buChar char="•"/>
            </a:pPr>
            <a:r>
              <a:rPr lang="cs-CZ" dirty="0"/>
              <a:t>Tazatelem se může stát osoba:  právně způsobilá  po úspěšném absolvování vstupního školení a úspěšném provedení testovací práce  která se zavázala svým podpisem dodržovat pravidla, s nimiž byla seznámena na školení</a:t>
            </a:r>
          </a:p>
        </p:txBody>
      </p:sp>
    </p:spTree>
    <p:extLst>
      <p:ext uri="{BB962C8B-B14F-4D97-AF65-F5344CB8AC3E}">
        <p14:creationId xmlns:p14="http://schemas.microsoft.com/office/powerpoint/2010/main" val="4089912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649E3992-5932-40A2-9C22-B8AB2A1B2DC6}"/>
              </a:ext>
            </a:extLst>
          </p:cNvPr>
          <p:cNvGraphicFramePr>
            <a:graphicFrameLocks noGrp="1"/>
          </p:cNvGraphicFramePr>
          <p:nvPr>
            <p:extLst>
              <p:ext uri="{D42A27DB-BD31-4B8C-83A1-F6EECF244321}">
                <p14:modId xmlns:p14="http://schemas.microsoft.com/office/powerpoint/2010/main" val="3085124307"/>
              </p:ext>
            </p:extLst>
          </p:nvPr>
        </p:nvGraphicFramePr>
        <p:xfrm>
          <a:off x="882204" y="1260351"/>
          <a:ext cx="9361040" cy="5112568"/>
        </p:xfrm>
        <a:graphic>
          <a:graphicData uri="http://schemas.openxmlformats.org/drawingml/2006/table">
            <a:tbl>
              <a:tblPr/>
              <a:tblGrid>
                <a:gridCol w="1663750">
                  <a:extLst>
                    <a:ext uri="{9D8B030D-6E8A-4147-A177-3AD203B41FA5}">
                      <a16:colId xmlns:a16="http://schemas.microsoft.com/office/drawing/2014/main" val="2109683554"/>
                    </a:ext>
                  </a:extLst>
                </a:gridCol>
                <a:gridCol w="1042290">
                  <a:extLst>
                    <a:ext uri="{9D8B030D-6E8A-4147-A177-3AD203B41FA5}">
                      <a16:colId xmlns:a16="http://schemas.microsoft.com/office/drawing/2014/main" val="953642964"/>
                    </a:ext>
                  </a:extLst>
                </a:gridCol>
                <a:gridCol w="1663750">
                  <a:extLst>
                    <a:ext uri="{9D8B030D-6E8A-4147-A177-3AD203B41FA5}">
                      <a16:colId xmlns:a16="http://schemas.microsoft.com/office/drawing/2014/main" val="1274270787"/>
                    </a:ext>
                  </a:extLst>
                </a:gridCol>
                <a:gridCol w="1663750">
                  <a:extLst>
                    <a:ext uri="{9D8B030D-6E8A-4147-A177-3AD203B41FA5}">
                      <a16:colId xmlns:a16="http://schemas.microsoft.com/office/drawing/2014/main" val="668953484"/>
                    </a:ext>
                  </a:extLst>
                </a:gridCol>
                <a:gridCol w="1663750">
                  <a:extLst>
                    <a:ext uri="{9D8B030D-6E8A-4147-A177-3AD203B41FA5}">
                      <a16:colId xmlns:a16="http://schemas.microsoft.com/office/drawing/2014/main" val="1457981671"/>
                    </a:ext>
                  </a:extLst>
                </a:gridCol>
                <a:gridCol w="1663750">
                  <a:extLst>
                    <a:ext uri="{9D8B030D-6E8A-4147-A177-3AD203B41FA5}">
                      <a16:colId xmlns:a16="http://schemas.microsoft.com/office/drawing/2014/main" val="2862277606"/>
                    </a:ext>
                  </a:extLst>
                </a:gridCol>
              </a:tblGrid>
              <a:tr h="589737">
                <a:tc gridSpan="6">
                  <a:txBody>
                    <a:bodyPr/>
                    <a:lstStyle/>
                    <a:p>
                      <a:pPr algn="ctr" fontAlgn="ctr"/>
                      <a:r>
                        <a:rPr lang="cs-CZ" sz="2400" b="1" i="0" u="none" strike="noStrike" dirty="0">
                          <a:solidFill>
                            <a:srgbClr val="000000"/>
                          </a:solidFill>
                          <a:effectLst/>
                          <a:latin typeface="Calibri" panose="020F0502020204030204" pitchFamily="34" charset="0"/>
                        </a:rPr>
                        <a:t>VOLEBNÍ MODELY PRO 2. KOLO PREZIDENTSKÝCH VOLEB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60676286"/>
                  </a:ext>
                </a:extLst>
              </a:tr>
              <a:tr h="458180">
                <a:tc rowSpan="2">
                  <a:txBody>
                    <a:bodyPr/>
                    <a:lstStyle/>
                    <a:p>
                      <a:pPr algn="ctr" fontAlgn="ctr"/>
                      <a:r>
                        <a:rPr lang="cs-CZ" sz="1800" b="1" i="0" u="none" strike="noStrike" dirty="0">
                          <a:solidFill>
                            <a:srgbClr val="000000"/>
                          </a:solidFill>
                          <a:effectLst/>
                          <a:latin typeface="Calibri" panose="020F0502020204030204" pitchFamily="34" charset="0"/>
                        </a:rPr>
                        <a:t>Kandidát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cs-CZ" sz="1800" b="1" i="0" u="none" strike="noStrike" dirty="0">
                          <a:solidFill>
                            <a:srgbClr val="000000"/>
                          </a:solidFill>
                          <a:effectLst/>
                          <a:latin typeface="Calibri" panose="020F0502020204030204" pitchFamily="34" charset="0"/>
                        </a:rPr>
                        <a:t>Výsledek voleb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Kantar CZ + 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Median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Ipsos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STEM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350653"/>
                  </a:ext>
                </a:extLst>
              </a:tr>
              <a:tr h="430962">
                <a:tc vMerge="1">
                  <a:txBody>
                    <a:bodyPr/>
                    <a:lstStyle/>
                    <a:p>
                      <a:endParaRPr lang="cs-CZ"/>
                    </a:p>
                  </a:txBody>
                  <a:tcPr/>
                </a:tc>
                <a:tc vMerge="1">
                  <a:txBody>
                    <a:bodyPr/>
                    <a:lstStyle/>
                    <a:p>
                      <a:endParaRPr lang="cs-CZ"/>
                    </a:p>
                  </a:txBody>
                  <a:tcPr/>
                </a:tc>
                <a:tc>
                  <a:txBody>
                    <a:bodyPr/>
                    <a:lstStyle/>
                    <a:p>
                      <a:pPr algn="ctr" fontAlgn="ctr"/>
                      <a:r>
                        <a:rPr lang="cs-CZ" sz="1800" b="1" i="0" u="none" strike="noStrike">
                          <a:effectLst/>
                          <a:latin typeface="Calibri" panose="020F0502020204030204" pitchFamily="34" charset="0"/>
                        </a:rPr>
                        <a:t>16. 1. - 19. 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20. 1. - 22.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20. 1. - 22.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16. 1. - 18.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200376"/>
                  </a:ext>
                </a:extLst>
              </a:tr>
              <a:tr h="430962">
                <a:tc>
                  <a:txBody>
                    <a:bodyPr/>
                    <a:lstStyle/>
                    <a:p>
                      <a:pPr algn="ctr" fontAlgn="b"/>
                      <a:r>
                        <a:rPr lang="cs-CZ" sz="1600" b="1" i="0" u="none" strike="noStrike" dirty="0">
                          <a:effectLst/>
                          <a:latin typeface="Arial" panose="020B0604020202020204" pitchFamily="34" charset="0"/>
                        </a:rPr>
                        <a:t>Petr Pavel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58,32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57,6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49846"/>
                  </a:ext>
                </a:extLst>
              </a:tr>
              <a:tr h="430962">
                <a:tc>
                  <a:txBody>
                    <a:bodyPr/>
                    <a:lstStyle/>
                    <a:p>
                      <a:pPr algn="ctr" fontAlgn="b"/>
                      <a:r>
                        <a:rPr lang="cs-CZ" sz="1600" b="1" i="0" u="none" strike="noStrike" dirty="0">
                          <a:effectLst/>
                          <a:latin typeface="Arial" panose="020B0604020202020204" pitchFamily="34" charset="0"/>
                        </a:rPr>
                        <a:t>Andrej Babiš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41,67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effectLst/>
                          <a:latin typeface="Calibri" panose="020F0502020204030204" pitchFamily="34" charset="0"/>
                        </a:rPr>
                        <a:t>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42,4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477862"/>
                  </a:ext>
                </a:extLst>
              </a:tr>
              <a:tr h="430962">
                <a:tc>
                  <a:txBody>
                    <a:bodyPr/>
                    <a:lstStyle/>
                    <a:p>
                      <a:pPr algn="ctr"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400" b="0" i="0" u="none" strike="noStrike" dirty="0">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400" b="0" i="0" u="none" strike="noStrike">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239811"/>
                  </a:ext>
                </a:extLst>
              </a:tr>
              <a:tr h="589737">
                <a:tc gridSpan="6">
                  <a:txBody>
                    <a:bodyPr/>
                    <a:lstStyle/>
                    <a:p>
                      <a:pPr algn="ctr" fontAlgn="ctr"/>
                      <a:r>
                        <a:rPr lang="cs-CZ" sz="2400" b="1" i="0" u="none" strike="noStrike" dirty="0">
                          <a:solidFill>
                            <a:srgbClr val="000000"/>
                          </a:solidFill>
                          <a:effectLst/>
                          <a:latin typeface="Calibri" panose="020F0502020204030204" pitchFamily="34" charset="0"/>
                        </a:rPr>
                        <a:t>ODCHYLKY VOLEBNÍCH MODELŮ OD VÝSLEDKŮ VOLEB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76333504"/>
                  </a:ext>
                </a:extLst>
              </a:tr>
              <a:tr h="458180">
                <a:tc rowSpan="2">
                  <a:txBody>
                    <a:bodyPr/>
                    <a:lstStyle/>
                    <a:p>
                      <a:pPr algn="ctr" fontAlgn="ctr"/>
                      <a:r>
                        <a:rPr lang="cs-CZ" sz="1800" b="1" i="0" u="none" strike="noStrike">
                          <a:solidFill>
                            <a:srgbClr val="000000"/>
                          </a:solidFill>
                          <a:effectLst/>
                          <a:latin typeface="Calibri" panose="020F0502020204030204" pitchFamily="34" charset="0"/>
                        </a:rPr>
                        <a:t>Kandidát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cs-CZ" sz="1800" b="1" i="0" u="none" strike="noStrike">
                          <a:solidFill>
                            <a:srgbClr val="000000"/>
                          </a:solidFill>
                          <a:effectLst/>
                          <a:latin typeface="Calibri" panose="020F0502020204030204" pitchFamily="34" charset="0"/>
                        </a:rPr>
                        <a:t>Výsledek voleb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Kantar CZ + DC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Median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dirty="0" err="1">
                          <a:solidFill>
                            <a:srgbClr val="000000"/>
                          </a:solidFill>
                          <a:effectLst/>
                          <a:latin typeface="Calibri" panose="020F0502020204030204" pitchFamily="34" charset="0"/>
                        </a:rPr>
                        <a:t>Ipsos</a:t>
                      </a:r>
                      <a:endParaRPr lang="cs-CZ"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2000" b="1" i="0" u="none" strike="noStrike">
                          <a:solidFill>
                            <a:srgbClr val="000000"/>
                          </a:solidFill>
                          <a:effectLst/>
                          <a:latin typeface="Calibri" panose="020F0502020204030204" pitchFamily="34" charset="0"/>
                        </a:rPr>
                        <a:t>STEM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173417"/>
                  </a:ext>
                </a:extLst>
              </a:tr>
              <a:tr h="430962">
                <a:tc vMerge="1">
                  <a:txBody>
                    <a:bodyPr/>
                    <a:lstStyle/>
                    <a:p>
                      <a:endParaRPr lang="cs-CZ"/>
                    </a:p>
                  </a:txBody>
                  <a:tcPr/>
                </a:tc>
                <a:tc vMerge="1">
                  <a:txBody>
                    <a:bodyPr/>
                    <a:lstStyle/>
                    <a:p>
                      <a:endParaRPr lang="cs-CZ"/>
                    </a:p>
                  </a:txBody>
                  <a:tcPr/>
                </a:tc>
                <a:tc>
                  <a:txBody>
                    <a:bodyPr/>
                    <a:lstStyle/>
                    <a:p>
                      <a:pPr algn="ctr" fontAlgn="ctr"/>
                      <a:r>
                        <a:rPr lang="cs-CZ" sz="1800" b="1" i="0" u="none" strike="noStrike">
                          <a:effectLst/>
                          <a:latin typeface="Calibri" panose="020F0502020204030204" pitchFamily="34" charset="0"/>
                        </a:rPr>
                        <a:t>2. 1. - 5. 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5. 1. - 9.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effectLst/>
                          <a:latin typeface="Calibri" panose="020F0502020204030204" pitchFamily="34" charset="0"/>
                        </a:rPr>
                        <a:t>5. 1. - 8.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effectLst/>
                          <a:latin typeface="Calibri" panose="020F0502020204030204" pitchFamily="34" charset="0"/>
                        </a:rPr>
                        <a:t>2. 1. - 4. 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777624"/>
                  </a:ext>
                </a:extLst>
              </a:tr>
              <a:tr h="430962">
                <a:tc>
                  <a:txBody>
                    <a:bodyPr/>
                    <a:lstStyle/>
                    <a:p>
                      <a:pPr algn="ctr" fontAlgn="b"/>
                      <a:r>
                        <a:rPr lang="cs-CZ" sz="1600" b="1" i="0" u="none" strike="noStrike" dirty="0">
                          <a:effectLst/>
                          <a:latin typeface="Arial" panose="020B0604020202020204" pitchFamily="34" charset="0"/>
                        </a:rPr>
                        <a:t>Petr Pavel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58,32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cs-CZ" sz="1800" b="0" i="0" u="none" strike="noStrike">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ctr" fontAlgn="ctr"/>
                      <a:r>
                        <a:rPr lang="cs-CZ" sz="1800" b="0" i="0" u="none" strike="noStrike">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cs-CZ" sz="1800" b="0" i="0" u="none" strike="noStrike" dirty="0">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138563911"/>
                  </a:ext>
                </a:extLst>
              </a:tr>
              <a:tr h="430962">
                <a:tc>
                  <a:txBody>
                    <a:bodyPr/>
                    <a:lstStyle/>
                    <a:p>
                      <a:pPr algn="ctr" fontAlgn="b"/>
                      <a:r>
                        <a:rPr lang="cs-CZ" sz="1600" b="1" i="0" u="none" strike="noStrike" dirty="0">
                          <a:effectLst/>
                          <a:latin typeface="Arial" panose="020B0604020202020204" pitchFamily="34" charset="0"/>
                        </a:rPr>
                        <a:t>Andrej Babiš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effectLst/>
                          <a:latin typeface="Calibri" panose="020F0502020204030204" pitchFamily="34" charset="0"/>
                        </a:rPr>
                        <a:t>41,67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0" i="0" u="none" strike="noStrike">
                          <a:effectLst/>
                          <a:latin typeface="Calibri" panose="020F0502020204030204" pitchFamily="34" charset="0"/>
                        </a:rPr>
                        <a:t>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5E483"/>
                    </a:solidFill>
                  </a:tcPr>
                </a:tc>
                <a:tc>
                  <a:txBody>
                    <a:bodyPr/>
                    <a:lstStyle/>
                    <a:p>
                      <a:pPr algn="ctr" fontAlgn="ctr"/>
                      <a:r>
                        <a:rPr lang="cs-CZ" sz="1800" b="0" i="0" u="none" strike="noStrike">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4D17F"/>
                    </a:solidFill>
                  </a:tcPr>
                </a:tc>
                <a:tc>
                  <a:txBody>
                    <a:bodyPr/>
                    <a:lstStyle/>
                    <a:p>
                      <a:pPr algn="ctr" fontAlgn="ctr"/>
                      <a:r>
                        <a:rPr lang="cs-CZ" sz="1800" b="0" i="0" u="none" strike="noStrike">
                          <a:effectLst/>
                          <a:latin typeface="Calibri" panose="020F050202020403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9573"/>
                    </a:solidFill>
                  </a:tcPr>
                </a:tc>
                <a:tc>
                  <a:txBody>
                    <a:bodyPr/>
                    <a:lstStyle/>
                    <a:p>
                      <a:pPr algn="ctr" fontAlgn="ctr"/>
                      <a:r>
                        <a:rPr lang="cs-CZ" sz="1800" b="0" i="0" u="none" strike="noStrike" dirty="0">
                          <a:effectLst/>
                          <a:latin typeface="Calibri" panose="020F0502020204030204"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3BE7B"/>
                    </a:solidFill>
                  </a:tcPr>
                </a:tc>
                <a:extLst>
                  <a:ext uri="{0D108BD9-81ED-4DB2-BD59-A6C34878D82A}">
                    <a16:rowId xmlns:a16="http://schemas.microsoft.com/office/drawing/2014/main" val="458388942"/>
                  </a:ext>
                </a:extLst>
              </a:tr>
            </a:tbl>
          </a:graphicData>
        </a:graphic>
      </p:graphicFrame>
      <p:sp>
        <p:nvSpPr>
          <p:cNvPr id="4" name="Ovál 3">
            <a:extLst>
              <a:ext uri="{FF2B5EF4-FFF2-40B4-BE49-F238E27FC236}">
                <a16:creationId xmlns:a16="http://schemas.microsoft.com/office/drawing/2014/main" id="{95280750-D256-49B0-2D82-081671F12297}"/>
              </a:ext>
            </a:extLst>
          </p:cNvPr>
          <p:cNvSpPr/>
          <p:nvPr/>
        </p:nvSpPr>
        <p:spPr>
          <a:xfrm>
            <a:off x="3978548" y="5458519"/>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Tree>
    <p:extLst>
      <p:ext uri="{BB962C8B-B14F-4D97-AF65-F5344CB8AC3E}">
        <p14:creationId xmlns:p14="http://schemas.microsoft.com/office/powerpoint/2010/main" val="679402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a:extLst>
              <a:ext uri="{FF2B5EF4-FFF2-40B4-BE49-F238E27FC236}">
                <a16:creationId xmlns:a16="http://schemas.microsoft.com/office/drawing/2014/main" id="{65552762-9239-4BA0-8DBF-BEF6CCBB6630}"/>
              </a:ext>
            </a:extLst>
          </p:cNvPr>
          <p:cNvSpPr txBox="1">
            <a:spLocks/>
          </p:cNvSpPr>
          <p:nvPr/>
        </p:nvSpPr>
        <p:spPr>
          <a:xfrm>
            <a:off x="421425" y="2672858"/>
            <a:ext cx="931776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VOLBY DO PS 2021</a:t>
            </a:r>
          </a:p>
          <a:p>
            <a:pPr>
              <a:defRPr/>
            </a:pPr>
            <a:r>
              <a:rPr lang="cs-CZ" sz="4800" b="1" spc="-171" dirty="0">
                <a:solidFill>
                  <a:srgbClr val="1A1F52"/>
                </a:solidFill>
                <a:latin typeface="Verdana" pitchFamily="34" charset="0"/>
                <a:ea typeface="Verdana" pitchFamily="34" charset="0"/>
                <a:cs typeface="Verdana" pitchFamily="34" charset="0"/>
              </a:rPr>
              <a:t>VÝZKUMY VOLEBNÍHO MODELU PRO ČT</a:t>
            </a:r>
            <a:endParaRPr lang="cs-CZ" sz="48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28610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PŘEDVOLEBNÍ VÝZKUMY ČT</a:t>
            </a:r>
          </a:p>
          <a:p>
            <a:pPr>
              <a:lnSpc>
                <a:spcPts val="3500"/>
              </a:lnSpc>
              <a:defRPr/>
            </a:pPr>
            <a:r>
              <a:rPr lang="cs-CZ" sz="2800" b="1" spc="-171" dirty="0">
                <a:solidFill>
                  <a:srgbClr val="FF0000"/>
                </a:solidFill>
                <a:latin typeface="Verdana" pitchFamily="34" charset="0"/>
                <a:ea typeface="Verdana" pitchFamily="34" charset="0"/>
                <a:cs typeface="Verdana" pitchFamily="34" charset="0"/>
              </a:rPr>
              <a:t>Vývoj v roce 2021</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8" name="Obrázek 7">
            <a:extLst>
              <a:ext uri="{FF2B5EF4-FFF2-40B4-BE49-F238E27FC236}">
                <a16:creationId xmlns:a16="http://schemas.microsoft.com/office/drawing/2014/main" id="{3EB58127-F9AE-4EA7-951E-26B38DD25EDE}"/>
              </a:ext>
            </a:extLst>
          </p:cNvPr>
          <p:cNvPicPr>
            <a:picLocks noChangeAspect="1"/>
          </p:cNvPicPr>
          <p:nvPr/>
        </p:nvPicPr>
        <p:blipFill>
          <a:blip r:embed="rId4"/>
          <a:stretch>
            <a:fillRect/>
          </a:stretch>
        </p:blipFill>
        <p:spPr>
          <a:xfrm>
            <a:off x="8211983" y="128592"/>
            <a:ext cx="2355695" cy="514609"/>
          </a:xfrm>
          <a:prstGeom prst="rect">
            <a:avLst/>
          </a:prstGeom>
        </p:spPr>
      </p:pic>
      <p:graphicFrame>
        <p:nvGraphicFramePr>
          <p:cNvPr id="12" name="Tabulka 11">
            <a:extLst>
              <a:ext uri="{FF2B5EF4-FFF2-40B4-BE49-F238E27FC236}">
                <a16:creationId xmlns:a16="http://schemas.microsoft.com/office/drawing/2014/main" id="{575C1711-C672-49C0-9462-38EF9B3FAC24}"/>
              </a:ext>
            </a:extLst>
          </p:cNvPr>
          <p:cNvGraphicFramePr>
            <a:graphicFrameLocks noGrp="1"/>
          </p:cNvGraphicFramePr>
          <p:nvPr>
            <p:extLst>
              <p:ext uri="{D42A27DB-BD31-4B8C-83A1-F6EECF244321}">
                <p14:modId xmlns:p14="http://schemas.microsoft.com/office/powerpoint/2010/main" val="617191480"/>
              </p:ext>
            </p:extLst>
          </p:nvPr>
        </p:nvGraphicFramePr>
        <p:xfrm>
          <a:off x="421425" y="1184473"/>
          <a:ext cx="9850548" cy="5836518"/>
        </p:xfrm>
        <a:graphic>
          <a:graphicData uri="http://schemas.openxmlformats.org/drawingml/2006/table">
            <a:tbl>
              <a:tblPr/>
              <a:tblGrid>
                <a:gridCol w="2260979">
                  <a:extLst>
                    <a:ext uri="{9D8B030D-6E8A-4147-A177-3AD203B41FA5}">
                      <a16:colId xmlns:a16="http://schemas.microsoft.com/office/drawing/2014/main" val="926372415"/>
                    </a:ext>
                  </a:extLst>
                </a:gridCol>
                <a:gridCol w="616417">
                  <a:extLst>
                    <a:ext uri="{9D8B030D-6E8A-4147-A177-3AD203B41FA5}">
                      <a16:colId xmlns:a16="http://schemas.microsoft.com/office/drawing/2014/main" val="3823959302"/>
                    </a:ext>
                  </a:extLst>
                </a:gridCol>
                <a:gridCol w="751752">
                  <a:extLst>
                    <a:ext uri="{9D8B030D-6E8A-4147-A177-3AD203B41FA5}">
                      <a16:colId xmlns:a16="http://schemas.microsoft.com/office/drawing/2014/main" val="1812596277"/>
                    </a:ext>
                  </a:extLst>
                </a:gridCol>
                <a:gridCol w="622140">
                  <a:extLst>
                    <a:ext uri="{9D8B030D-6E8A-4147-A177-3AD203B41FA5}">
                      <a16:colId xmlns:a16="http://schemas.microsoft.com/office/drawing/2014/main" val="3548343384"/>
                    </a:ext>
                  </a:extLst>
                </a:gridCol>
                <a:gridCol w="622140">
                  <a:extLst>
                    <a:ext uri="{9D8B030D-6E8A-4147-A177-3AD203B41FA5}">
                      <a16:colId xmlns:a16="http://schemas.microsoft.com/office/drawing/2014/main" val="3859607794"/>
                    </a:ext>
                  </a:extLst>
                </a:gridCol>
                <a:gridCol w="622140">
                  <a:extLst>
                    <a:ext uri="{9D8B030D-6E8A-4147-A177-3AD203B41FA5}">
                      <a16:colId xmlns:a16="http://schemas.microsoft.com/office/drawing/2014/main" val="2263343276"/>
                    </a:ext>
                  </a:extLst>
                </a:gridCol>
                <a:gridCol w="622140">
                  <a:extLst>
                    <a:ext uri="{9D8B030D-6E8A-4147-A177-3AD203B41FA5}">
                      <a16:colId xmlns:a16="http://schemas.microsoft.com/office/drawing/2014/main" val="2831800512"/>
                    </a:ext>
                  </a:extLst>
                </a:gridCol>
                <a:gridCol w="622140">
                  <a:extLst>
                    <a:ext uri="{9D8B030D-6E8A-4147-A177-3AD203B41FA5}">
                      <a16:colId xmlns:a16="http://schemas.microsoft.com/office/drawing/2014/main" val="317256598"/>
                    </a:ext>
                  </a:extLst>
                </a:gridCol>
                <a:gridCol w="622140">
                  <a:extLst>
                    <a:ext uri="{9D8B030D-6E8A-4147-A177-3AD203B41FA5}">
                      <a16:colId xmlns:a16="http://schemas.microsoft.com/office/drawing/2014/main" val="715435076"/>
                    </a:ext>
                  </a:extLst>
                </a:gridCol>
                <a:gridCol w="622140">
                  <a:extLst>
                    <a:ext uri="{9D8B030D-6E8A-4147-A177-3AD203B41FA5}">
                      <a16:colId xmlns:a16="http://schemas.microsoft.com/office/drawing/2014/main" val="583277066"/>
                    </a:ext>
                  </a:extLst>
                </a:gridCol>
                <a:gridCol w="622140">
                  <a:extLst>
                    <a:ext uri="{9D8B030D-6E8A-4147-A177-3AD203B41FA5}">
                      <a16:colId xmlns:a16="http://schemas.microsoft.com/office/drawing/2014/main" val="2314019899"/>
                    </a:ext>
                  </a:extLst>
                </a:gridCol>
                <a:gridCol w="622140">
                  <a:extLst>
                    <a:ext uri="{9D8B030D-6E8A-4147-A177-3AD203B41FA5}">
                      <a16:colId xmlns:a16="http://schemas.microsoft.com/office/drawing/2014/main" val="345902352"/>
                    </a:ext>
                  </a:extLst>
                </a:gridCol>
                <a:gridCol w="622140">
                  <a:extLst>
                    <a:ext uri="{9D8B030D-6E8A-4147-A177-3AD203B41FA5}">
                      <a16:colId xmlns:a16="http://schemas.microsoft.com/office/drawing/2014/main" val="920388715"/>
                    </a:ext>
                  </a:extLst>
                </a:gridCol>
              </a:tblGrid>
              <a:tr h="577600">
                <a:tc>
                  <a:txBody>
                    <a:bodyPr/>
                    <a:lstStyle/>
                    <a:p>
                      <a:pPr algn="ctr" fontAlgn="ctr"/>
                      <a:r>
                        <a:rPr lang="cs-CZ" sz="1100" b="1" i="0" u="none" strike="noStrike" dirty="0">
                          <a:effectLst/>
                          <a:latin typeface="Calibri" panose="020F0502020204030204" pitchFamily="34" charset="0"/>
                        </a:rPr>
                        <a:t>agentura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měsíc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období  sběru</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SPOLU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ANO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Piráti a Starostové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SPD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PŘÍSAHA RŠ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ČSSD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KSČM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TSS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Volný blok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Zelení</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776758"/>
                  </a:ext>
                </a:extLst>
              </a:tr>
              <a:tr h="275048">
                <a:tc>
                  <a:txBody>
                    <a:bodyPr/>
                    <a:lstStyle/>
                    <a:p>
                      <a:pPr algn="l" fontAlgn="ctr"/>
                      <a:r>
                        <a:rPr lang="cs-CZ" sz="1050" b="1" i="0" u="none" strike="noStrike" dirty="0" err="1">
                          <a:effectLst/>
                          <a:latin typeface="Calibri" panose="020F0502020204030204" pitchFamily="34" charset="0"/>
                        </a:rPr>
                        <a:t>Kantar</a:t>
                      </a:r>
                      <a:r>
                        <a:rPr lang="cs-CZ" sz="1050" b="1" i="0" u="none" strike="noStrike" dirty="0">
                          <a:effectLst/>
                          <a:latin typeface="Calibri" panose="020F0502020204030204" pitchFamily="34" charset="0"/>
                        </a:rPr>
                        <a:t>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leden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18.1.-5.2.</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418475"/>
                  </a:ext>
                </a:extLst>
              </a:tr>
              <a:tr h="275048">
                <a:tc>
                  <a:txBody>
                    <a:bodyPr/>
                    <a:lstStyle/>
                    <a:p>
                      <a:pPr algn="l" fontAlgn="ctr"/>
                      <a:r>
                        <a:rPr lang="cs-CZ" sz="1050" b="1" i="0" u="none" strike="noStrike" dirty="0" err="1">
                          <a:effectLst/>
                          <a:latin typeface="Calibri" panose="020F0502020204030204" pitchFamily="34" charset="0"/>
                        </a:rPr>
                        <a:t>Kantar</a:t>
                      </a:r>
                      <a:r>
                        <a:rPr lang="cs-CZ" sz="1050" b="1" i="0" u="none" strike="noStrike" dirty="0">
                          <a:effectLst/>
                          <a:latin typeface="Calibri" panose="020F0502020204030204" pitchFamily="34" charset="0"/>
                        </a:rPr>
                        <a:t>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únor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15.2.-5.3.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856509"/>
                  </a:ext>
                </a:extLst>
              </a:tr>
              <a:tr h="275048">
                <a:tc>
                  <a:txBody>
                    <a:bodyPr/>
                    <a:lstStyle/>
                    <a:p>
                      <a:pPr algn="l" fontAlgn="ctr"/>
                      <a:r>
                        <a:rPr lang="cs-CZ" sz="1050" b="1" i="0" u="none" strike="noStrike">
                          <a:effectLst/>
                          <a:latin typeface="Calibri" panose="020F0502020204030204" pitchFamily="34" charset="0"/>
                        </a:rPr>
                        <a:t>Kantar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březen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25.3.-1.4.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595264"/>
                  </a:ext>
                </a:extLst>
              </a:tr>
              <a:tr h="275048">
                <a:tc>
                  <a:txBody>
                    <a:bodyPr/>
                    <a:lstStyle/>
                    <a:p>
                      <a:pPr algn="l" fontAlgn="ctr"/>
                      <a:r>
                        <a:rPr lang="cs-CZ" sz="1050" b="1" i="0" u="none" strike="noStrike" dirty="0" err="1">
                          <a:effectLst/>
                          <a:latin typeface="Calibri" panose="020F0502020204030204" pitchFamily="34" charset="0"/>
                        </a:rPr>
                        <a:t>Kantar</a:t>
                      </a:r>
                      <a:r>
                        <a:rPr lang="cs-CZ" sz="1050" b="1" i="0" u="none" strike="noStrike" dirty="0">
                          <a:effectLst/>
                          <a:latin typeface="Calibri" panose="020F0502020204030204" pitchFamily="34" charset="0"/>
                        </a:rPr>
                        <a:t>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duben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12.4.-30.4.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090552"/>
                  </a:ext>
                </a:extLst>
              </a:tr>
              <a:tr h="275048">
                <a:tc>
                  <a:txBody>
                    <a:bodyPr/>
                    <a:lstStyle/>
                    <a:p>
                      <a:pPr algn="l" fontAlgn="ctr"/>
                      <a:r>
                        <a:rPr lang="cs-CZ" sz="1050" b="1" i="0" u="none" strike="noStrike">
                          <a:effectLst/>
                          <a:latin typeface="Calibri" panose="020F0502020204030204" pitchFamily="34" charset="0"/>
                        </a:rPr>
                        <a:t>DataCollect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květen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3.5. - 21.5.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979412"/>
                  </a:ext>
                </a:extLst>
              </a:tr>
              <a:tr h="275048">
                <a:tc>
                  <a:txBody>
                    <a:bodyPr/>
                    <a:lstStyle/>
                    <a:p>
                      <a:pPr algn="l" fontAlgn="ctr"/>
                      <a:r>
                        <a:rPr lang="cs-CZ" sz="1050" b="1" i="0" u="none" strike="noStrike">
                          <a:effectLst/>
                          <a:latin typeface="Calibri" panose="020F0502020204030204" pitchFamily="34" charset="0"/>
                        </a:rPr>
                        <a:t>Kantar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květen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10.5. - 28.5.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286525"/>
                  </a:ext>
                </a:extLst>
              </a:tr>
              <a:tr h="275048">
                <a:tc>
                  <a:txBody>
                    <a:bodyPr/>
                    <a:lstStyle/>
                    <a:p>
                      <a:pPr algn="l" fontAlgn="ctr"/>
                      <a:r>
                        <a:rPr lang="cs-CZ" sz="1050" b="1" i="0" u="none" strike="noStrike">
                          <a:effectLst/>
                          <a:latin typeface="Calibri" panose="020F0502020204030204" pitchFamily="34" charset="0"/>
                        </a:rPr>
                        <a:t>DataCollect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červen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31.5.-11.6.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58676"/>
                  </a:ext>
                </a:extLst>
              </a:tr>
              <a:tr h="275048">
                <a:tc>
                  <a:txBody>
                    <a:bodyPr/>
                    <a:lstStyle/>
                    <a:p>
                      <a:pPr algn="l" fontAlgn="ctr"/>
                      <a:r>
                        <a:rPr lang="cs-CZ" sz="1050" b="1" i="0" u="none" strike="noStrike">
                          <a:effectLst/>
                          <a:latin typeface="Calibri" panose="020F0502020204030204" pitchFamily="34" charset="0"/>
                        </a:rPr>
                        <a:t>Kantar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červen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7.6.-18.6.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801155"/>
                  </a:ext>
                </a:extLst>
              </a:tr>
              <a:tr h="275048">
                <a:tc>
                  <a:txBody>
                    <a:bodyPr/>
                    <a:lstStyle/>
                    <a:p>
                      <a:pPr algn="l" fontAlgn="ctr"/>
                      <a:r>
                        <a:rPr lang="cs-CZ" sz="1050" b="1" i="0" u="none" strike="noStrike">
                          <a:effectLst/>
                          <a:latin typeface="Calibri" panose="020F0502020204030204" pitchFamily="34" charset="0"/>
                        </a:rPr>
                        <a:t>Kantar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srpen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2.8.-13.8.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0,2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482432"/>
                  </a:ext>
                </a:extLst>
              </a:tr>
              <a:tr h="275048">
                <a:tc>
                  <a:txBody>
                    <a:bodyPr/>
                    <a:lstStyle/>
                    <a:p>
                      <a:pPr algn="l" fontAlgn="ctr"/>
                      <a:r>
                        <a:rPr lang="pl-PL" sz="1050" b="1" i="0" u="none" strike="noStrike">
                          <a:effectLst/>
                          <a:latin typeface="Calibri" panose="020F0502020204030204" pitchFamily="34" charset="0"/>
                        </a:rPr>
                        <a:t>Kantar CZ+DataCollect (z potenciálu)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srpen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19.8.-3.9.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331332"/>
                  </a:ext>
                </a:extLst>
              </a:tr>
              <a:tr h="275048">
                <a:tc>
                  <a:txBody>
                    <a:bodyPr/>
                    <a:lstStyle/>
                    <a:p>
                      <a:pPr algn="l" fontAlgn="ctr"/>
                      <a:r>
                        <a:rPr lang="cs-CZ" sz="1050" b="1" i="0" u="none" strike="noStrike">
                          <a:effectLst/>
                          <a:latin typeface="Calibri" panose="020F0502020204030204" pitchFamily="34" charset="0"/>
                        </a:rPr>
                        <a:t>DataCollect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září</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30.8.-8.9.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0,9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355433"/>
                  </a:ext>
                </a:extLst>
              </a:tr>
              <a:tr h="275048">
                <a:tc>
                  <a:txBody>
                    <a:bodyPr/>
                    <a:lstStyle/>
                    <a:p>
                      <a:pPr algn="l" fontAlgn="ctr"/>
                      <a:r>
                        <a:rPr lang="cs-CZ" sz="1050" b="1" i="0" u="none" strike="noStrike">
                          <a:effectLst/>
                          <a:latin typeface="Calibri" panose="020F0502020204030204" pitchFamily="34" charset="0"/>
                        </a:rPr>
                        <a:t>Kantar CZ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září</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13.9.-22.9.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07693"/>
                  </a:ext>
                </a:extLst>
              </a:tr>
              <a:tr h="275048">
                <a:tc>
                  <a:txBody>
                    <a:bodyPr/>
                    <a:lstStyle/>
                    <a:p>
                      <a:pPr algn="l" fontAlgn="ctr"/>
                      <a:r>
                        <a:rPr lang="pl-PL" sz="1050" b="1" i="0" u="none" strike="noStrike">
                          <a:effectLst/>
                          <a:latin typeface="Calibri" panose="020F0502020204030204" pitchFamily="34" charset="0"/>
                        </a:rPr>
                        <a:t>Kantar CZ+DataCollect (z potenciálu)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září</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16.9.-1.10.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797589"/>
                  </a:ext>
                </a:extLst>
              </a:tr>
              <a:tr h="275048">
                <a:tc>
                  <a:txBody>
                    <a:bodyPr/>
                    <a:lstStyle/>
                    <a:p>
                      <a:pPr algn="l" fontAlgn="ctr"/>
                      <a:r>
                        <a:rPr lang="it-IT" sz="1050" b="1" i="0" u="none" strike="noStrike" dirty="0">
                          <a:effectLst/>
                          <a:latin typeface="Calibri" panose="020F0502020204030204" pitchFamily="34" charset="0"/>
                        </a:rPr>
                        <a:t>Kantar CZ+DataCollect (pro voleb</a:t>
                      </a:r>
                      <a:r>
                        <a:rPr lang="cs-CZ" sz="1050" b="1" i="0" u="none" strike="noStrike" dirty="0">
                          <a:effectLst/>
                          <a:latin typeface="Calibri" panose="020F0502020204030204" pitchFamily="34" charset="0"/>
                        </a:rPr>
                        <a:t>.</a:t>
                      </a:r>
                      <a:r>
                        <a:rPr lang="it-IT" sz="1050" b="1" i="0" u="none" strike="noStrike" dirty="0">
                          <a:effectLst/>
                          <a:latin typeface="Calibri" panose="020F0502020204030204" pitchFamily="34" charset="0"/>
                        </a:rPr>
                        <a:t> </a:t>
                      </a:r>
                      <a:r>
                        <a:rPr lang="cs-CZ" sz="1050" b="1" i="0" u="none" strike="noStrike" dirty="0">
                          <a:effectLst/>
                          <a:latin typeface="Calibri" panose="020F0502020204030204" pitchFamily="34" charset="0"/>
                        </a:rPr>
                        <a:t>st.</a:t>
                      </a:r>
                      <a:r>
                        <a:rPr lang="it-IT" sz="1050" b="1" i="0" u="none" strike="noStrike" dirty="0">
                          <a:effectLst/>
                          <a:latin typeface="Calibri" panose="020F0502020204030204" pitchFamily="34" charset="0"/>
                        </a:rPr>
                        <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říjen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4. 10.-7. 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27,6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04248"/>
                  </a:ext>
                </a:extLst>
              </a:tr>
              <a:tr h="308054">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603104"/>
                  </a:ext>
                </a:extLst>
              </a:tr>
              <a:tr h="275048">
                <a:tc rowSpan="2">
                  <a:txBody>
                    <a:bodyPr/>
                    <a:lstStyle/>
                    <a:p>
                      <a:pPr algn="ctr" fontAlgn="ctr"/>
                      <a:r>
                        <a:rPr lang="it-IT" sz="1050" b="1" i="0" u="none" strike="noStrike" dirty="0">
                          <a:effectLst/>
                          <a:latin typeface="Calibri" panose="020F0502020204030204" pitchFamily="34" charset="0"/>
                        </a:rPr>
                        <a:t>Kantar </a:t>
                      </a:r>
                      <a:r>
                        <a:rPr lang="it-IT" sz="1000" b="1" i="0" u="none" strike="noStrike" dirty="0">
                          <a:effectLst/>
                          <a:latin typeface="Calibri" panose="020F0502020204030204" pitchFamily="34" charset="0"/>
                        </a:rPr>
                        <a:t>CZ+DataCollect (</a:t>
                      </a:r>
                      <a:r>
                        <a:rPr lang="it-IT" sz="1000" b="1" i="0" u="sng" strike="noStrike" dirty="0">
                          <a:effectLst/>
                          <a:latin typeface="Calibri" panose="020F0502020204030204" pitchFamily="34" charset="0"/>
                        </a:rPr>
                        <a:t>potenciál</a:t>
                      </a:r>
                      <a:r>
                        <a:rPr lang="it-IT" sz="1000" b="1" i="0" u="none" strike="noStrike" dirty="0">
                          <a:effectLst/>
                          <a:latin typeface="Calibri" panose="020F0502020204030204" pitchFamily="34" charset="0"/>
                        </a:rPr>
                        <a:t> pro ČT)  </a:t>
                      </a:r>
                      <a:r>
                        <a:rPr lang="it-IT" sz="900" b="1" i="0" u="none" strike="noStrike" dirty="0">
                          <a:effectLst/>
                          <a:latin typeface="Calibri" panose="020F0502020204030204" pitchFamily="34" charset="0"/>
                        </a:rPr>
                        <a:t>  </a:t>
                      </a:r>
                      <a:r>
                        <a:rPr lang="it-IT" sz="1000" b="1" i="0" u="none" strike="noStrike" dirty="0">
                          <a:effectLst/>
                          <a:latin typeface="Calibri" panose="020F0502020204030204" pitchFamily="34" charset="0"/>
                        </a:rPr>
                        <a:t>                                                                                                  </a:t>
                      </a:r>
                      <a:endParaRPr lang="it-IT" sz="1050" b="1" i="0" u="none" strike="noStrike" dirty="0">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srpen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19.8.-3.9.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31,5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7,2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183802"/>
                  </a:ext>
                </a:extLst>
              </a:tr>
              <a:tr h="275048">
                <a:tc vMerge="1">
                  <a:txBody>
                    <a:bodyPr/>
                    <a:lstStyle/>
                    <a:p>
                      <a:endParaRPr lang="cs-CZ"/>
                    </a:p>
                  </a:txBody>
                  <a:tcPr/>
                </a:tc>
                <a:tc>
                  <a:txBody>
                    <a:bodyPr/>
                    <a:lstStyle/>
                    <a:p>
                      <a:pPr algn="ctr" fontAlgn="ctr"/>
                      <a:r>
                        <a:rPr lang="cs-CZ" sz="1100" b="1" i="0" u="none" strike="noStrike">
                          <a:effectLst/>
                          <a:latin typeface="Calibri" panose="020F0502020204030204" pitchFamily="34" charset="0"/>
                        </a:rPr>
                        <a:t>září</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16.9.-1.10.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30,9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6,2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625206"/>
                  </a:ext>
                </a:extLst>
              </a:tr>
              <a:tr h="275048">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417859"/>
                  </a:ext>
                </a:extLst>
              </a:tr>
              <a:tr h="275048">
                <a:tc gridSpan="3">
                  <a:txBody>
                    <a:bodyPr/>
                    <a:lstStyle/>
                    <a:p>
                      <a:pPr algn="ctr" fontAlgn="ctr"/>
                      <a:r>
                        <a:rPr lang="cs-CZ" sz="1050" b="1" i="0" u="none" strike="noStrike" dirty="0">
                          <a:effectLst/>
                          <a:latin typeface="Calibri" panose="020F0502020204030204" pitchFamily="34" charset="0"/>
                        </a:rPr>
                        <a:t>VÝSLEDKY VOLEB</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a:txBody>
                    <a:bodyPr/>
                    <a:lstStyle/>
                    <a:p>
                      <a:pPr algn="ctr" fontAlgn="ctr"/>
                      <a:r>
                        <a:rPr lang="cs-CZ" sz="1100" b="0" i="0" u="none" strike="noStrike">
                          <a:effectLst/>
                          <a:latin typeface="Calibri" panose="020F0502020204030204" pitchFamily="34" charset="0"/>
                        </a:rPr>
                        <a:t>27,79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9,56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4,65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3,60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0,99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739142"/>
                  </a:ext>
                </a:extLst>
              </a:tr>
            </a:tbl>
          </a:graphicData>
        </a:graphic>
      </p:graphicFrame>
      <p:sp>
        <p:nvSpPr>
          <p:cNvPr id="2" name="Ovál 1">
            <a:extLst>
              <a:ext uri="{FF2B5EF4-FFF2-40B4-BE49-F238E27FC236}">
                <a16:creationId xmlns:a16="http://schemas.microsoft.com/office/drawing/2014/main" id="{2A69F2CC-83D4-8410-7132-920E3F8FCA4E}"/>
              </a:ext>
            </a:extLst>
          </p:cNvPr>
          <p:cNvSpPr/>
          <p:nvPr/>
        </p:nvSpPr>
        <p:spPr>
          <a:xfrm>
            <a:off x="5346700" y="2268463"/>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 2">
            <a:extLst>
              <a:ext uri="{FF2B5EF4-FFF2-40B4-BE49-F238E27FC236}">
                <a16:creationId xmlns:a16="http://schemas.microsoft.com/office/drawing/2014/main" id="{32ED7BB8-760E-EAAE-98FC-A67C23801294}"/>
              </a:ext>
            </a:extLst>
          </p:cNvPr>
          <p:cNvSpPr/>
          <p:nvPr/>
        </p:nvSpPr>
        <p:spPr>
          <a:xfrm>
            <a:off x="4122564" y="2394597"/>
            <a:ext cx="648072" cy="338437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0000"/>
              </a:solidFill>
              <a:highlight>
                <a:srgbClr val="FF0000"/>
              </a:highlight>
            </a:endParaRPr>
          </a:p>
        </p:txBody>
      </p:sp>
    </p:spTree>
    <p:extLst>
      <p:ext uri="{BB962C8B-B14F-4D97-AF65-F5344CB8AC3E}">
        <p14:creationId xmlns:p14="http://schemas.microsoft.com/office/powerpoint/2010/main" val="3730152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VÝZKUMY VOLEBNÍHO MODELU ČT</a:t>
            </a:r>
          </a:p>
          <a:p>
            <a:pPr>
              <a:lnSpc>
                <a:spcPts val="3500"/>
              </a:lnSpc>
              <a:defRPr/>
            </a:pPr>
            <a:r>
              <a:rPr lang="cs-CZ" sz="2800" b="1" spc="-171" dirty="0">
                <a:solidFill>
                  <a:srgbClr val="FF0000"/>
                </a:solidFill>
                <a:latin typeface="Verdana" pitchFamily="34" charset="0"/>
                <a:ea typeface="Verdana" pitchFamily="34" charset="0"/>
                <a:cs typeface="Verdana" pitchFamily="34" charset="0"/>
              </a:rPr>
              <a:t>Vývoj v roce 2021</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8" name="Obrázek 7">
            <a:extLst>
              <a:ext uri="{FF2B5EF4-FFF2-40B4-BE49-F238E27FC236}">
                <a16:creationId xmlns:a16="http://schemas.microsoft.com/office/drawing/2014/main" id="{3EB58127-F9AE-4EA7-951E-26B38DD25EDE}"/>
              </a:ext>
            </a:extLst>
          </p:cNvPr>
          <p:cNvPicPr>
            <a:picLocks noChangeAspect="1"/>
          </p:cNvPicPr>
          <p:nvPr/>
        </p:nvPicPr>
        <p:blipFill>
          <a:blip r:embed="rId4"/>
          <a:stretch>
            <a:fillRect/>
          </a:stretch>
        </p:blipFill>
        <p:spPr>
          <a:xfrm>
            <a:off x="8211983" y="128592"/>
            <a:ext cx="2355695" cy="514609"/>
          </a:xfrm>
          <a:prstGeom prst="rect">
            <a:avLst/>
          </a:prstGeom>
        </p:spPr>
      </p:pic>
      <p:graphicFrame>
        <p:nvGraphicFramePr>
          <p:cNvPr id="11" name="Graf 10">
            <a:extLst>
              <a:ext uri="{FF2B5EF4-FFF2-40B4-BE49-F238E27FC236}">
                <a16:creationId xmlns:a16="http://schemas.microsoft.com/office/drawing/2014/main" id="{275A7BD7-0923-4AD7-876E-9C940FE9F2AB}"/>
              </a:ext>
            </a:extLst>
          </p:cNvPr>
          <p:cNvGraphicFramePr>
            <a:graphicFrameLocks/>
          </p:cNvGraphicFramePr>
          <p:nvPr>
            <p:extLst>
              <p:ext uri="{D42A27DB-BD31-4B8C-83A1-F6EECF244321}">
                <p14:modId xmlns:p14="http://schemas.microsoft.com/office/powerpoint/2010/main" val="1682370818"/>
              </p:ext>
            </p:extLst>
          </p:nvPr>
        </p:nvGraphicFramePr>
        <p:xfrm>
          <a:off x="421424" y="1112465"/>
          <a:ext cx="9850551" cy="57162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6966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ROZHODNUTÍ O VOLBĚ</a:t>
            </a: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8" name="Obrázek 7">
            <a:extLst>
              <a:ext uri="{FF2B5EF4-FFF2-40B4-BE49-F238E27FC236}">
                <a16:creationId xmlns:a16="http://schemas.microsoft.com/office/drawing/2014/main" id="{3EB58127-F9AE-4EA7-951E-26B38DD25EDE}"/>
              </a:ext>
            </a:extLst>
          </p:cNvPr>
          <p:cNvPicPr>
            <a:picLocks noChangeAspect="1"/>
          </p:cNvPicPr>
          <p:nvPr/>
        </p:nvPicPr>
        <p:blipFill>
          <a:blip r:embed="rId4"/>
          <a:stretch>
            <a:fillRect/>
          </a:stretch>
        </p:blipFill>
        <p:spPr>
          <a:xfrm>
            <a:off x="8211983" y="128592"/>
            <a:ext cx="2355695" cy="514609"/>
          </a:xfrm>
          <a:prstGeom prst="rect">
            <a:avLst/>
          </a:prstGeom>
        </p:spPr>
      </p:pic>
      <p:graphicFrame>
        <p:nvGraphicFramePr>
          <p:cNvPr id="9" name="Content Placeholder 4">
            <a:extLst>
              <a:ext uri="{FF2B5EF4-FFF2-40B4-BE49-F238E27FC236}">
                <a16:creationId xmlns:a16="http://schemas.microsoft.com/office/drawing/2014/main" id="{5F6343C8-C58E-4DED-8A2F-37803BD1D34A}"/>
              </a:ext>
            </a:extLst>
          </p:cNvPr>
          <p:cNvGraphicFramePr>
            <a:graphicFrameLocks/>
          </p:cNvGraphicFramePr>
          <p:nvPr>
            <p:extLst>
              <p:ext uri="{D42A27DB-BD31-4B8C-83A1-F6EECF244321}">
                <p14:modId xmlns:p14="http://schemas.microsoft.com/office/powerpoint/2010/main" val="1014964093"/>
              </p:ext>
            </p:extLst>
          </p:nvPr>
        </p:nvGraphicFramePr>
        <p:xfrm>
          <a:off x="2106340" y="1319003"/>
          <a:ext cx="5629275" cy="492325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7">
            <a:extLst>
              <a:ext uri="{FF2B5EF4-FFF2-40B4-BE49-F238E27FC236}">
                <a16:creationId xmlns:a16="http://schemas.microsoft.com/office/drawing/2014/main" id="{F99B301C-49B6-4F9E-9FAE-4C5257E96C76}"/>
              </a:ext>
            </a:extLst>
          </p:cNvPr>
          <p:cNvSpPr txBox="1">
            <a:spLocks/>
          </p:cNvSpPr>
          <p:nvPr/>
        </p:nvSpPr>
        <p:spPr>
          <a:xfrm>
            <a:off x="393258" y="6591542"/>
            <a:ext cx="5717237" cy="742416"/>
          </a:xfrm>
          <a:prstGeom prst="rect">
            <a:avLst/>
          </a:prstGeom>
        </p:spPr>
        <p:txBody>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cs-CZ" sz="1000" dirty="0">
                <a:solidFill>
                  <a:srgbClr val="989898"/>
                </a:solidFill>
              </a:rPr>
              <a:t>Zdroj: Výzkum pro Volební studio ČT, </a:t>
            </a:r>
            <a:r>
              <a:rPr lang="cs-CZ" sz="1000" dirty="0" err="1">
                <a:solidFill>
                  <a:srgbClr val="989898"/>
                </a:solidFill>
              </a:rPr>
              <a:t>Kantar</a:t>
            </a:r>
            <a:r>
              <a:rPr lang="cs-CZ" sz="1000" dirty="0">
                <a:solidFill>
                  <a:srgbClr val="989898"/>
                </a:solidFill>
              </a:rPr>
              <a:t> CZ + </a:t>
            </a:r>
            <a:r>
              <a:rPr lang="cs-CZ" sz="1000" dirty="0" err="1">
                <a:solidFill>
                  <a:srgbClr val="989898"/>
                </a:solidFill>
              </a:rPr>
              <a:t>DataCollect</a:t>
            </a:r>
            <a:r>
              <a:rPr lang="cs-CZ" sz="1000" dirty="0">
                <a:solidFill>
                  <a:srgbClr val="989898"/>
                </a:solidFill>
              </a:rPr>
              <a:t>, 4. -7. 10. 2021, N=2 000, CATI</a:t>
            </a:r>
          </a:p>
          <a:p>
            <a:pPr marL="0" indent="0">
              <a:buNone/>
            </a:pPr>
            <a:r>
              <a:rPr lang="cs-CZ" sz="1000" dirty="0">
                <a:solidFill>
                  <a:srgbClr val="989898"/>
                </a:solidFill>
              </a:rPr>
              <a:t>Otázka: Jak dlouho dopředu jste se rozhodl(a) o tom, koho budete volit? </a:t>
            </a:r>
            <a:br>
              <a:rPr lang="cs-CZ" sz="1000" dirty="0">
                <a:solidFill>
                  <a:srgbClr val="989898"/>
                </a:solidFill>
              </a:rPr>
            </a:br>
            <a:endParaRPr lang="cs-CZ" sz="1000" dirty="0">
              <a:solidFill>
                <a:srgbClr val="989898"/>
              </a:solidFill>
            </a:endParaRPr>
          </a:p>
        </p:txBody>
      </p:sp>
    </p:spTree>
    <p:extLst>
      <p:ext uri="{BB962C8B-B14F-4D97-AF65-F5344CB8AC3E}">
        <p14:creationId xmlns:p14="http://schemas.microsoft.com/office/powerpoint/2010/main" val="1509864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125" y="828303"/>
            <a:ext cx="10209780" cy="6660981"/>
          </a:xfrm>
          <a:prstGeom prst="roundRect">
            <a:avLst>
              <a:gd name="adj" fmla="val 9792"/>
            </a:avLst>
          </a:prstGeom>
          <a:solidFill>
            <a:schemeClr val="bg1"/>
          </a:solidFill>
          <a:ln>
            <a:noFill/>
          </a:ln>
        </p:spPr>
        <p:txBody>
          <a:bodyPr lIns="104295" tIns="52148" rIns="104295" bIns="52148"/>
          <a:lstStyle/>
          <a:p>
            <a:r>
              <a:rPr lang="cs-CZ" sz="1900" dirty="0">
                <a:latin typeface="+mj-lt"/>
                <a:ea typeface="Verdana" pitchFamily="34" charset="0"/>
                <a:cs typeface="Verdana" pitchFamily="34" charset="0"/>
              </a:rPr>
              <a:t>Vývoj výsledků volebních modelů realizovaných v roce 2021 pro ČT společnostmi </a:t>
            </a:r>
            <a:r>
              <a:rPr lang="cs-CZ" sz="1900" dirty="0" err="1">
                <a:latin typeface="+mj-lt"/>
                <a:ea typeface="Verdana" pitchFamily="34" charset="0"/>
                <a:cs typeface="Verdana" pitchFamily="34" charset="0"/>
              </a:rPr>
              <a:t>Kantar</a:t>
            </a:r>
            <a:r>
              <a:rPr lang="cs-CZ" sz="1900" dirty="0">
                <a:latin typeface="+mj-lt"/>
                <a:ea typeface="Verdana" pitchFamily="34" charset="0"/>
                <a:cs typeface="Verdana" pitchFamily="34" charset="0"/>
              </a:rPr>
              <a:t> CZ a </a:t>
            </a:r>
            <a:r>
              <a:rPr lang="cs-CZ" sz="1900" dirty="0" err="1">
                <a:latin typeface="+mj-lt"/>
                <a:ea typeface="Verdana" pitchFamily="34" charset="0"/>
                <a:cs typeface="Verdana" pitchFamily="34" charset="0"/>
              </a:rPr>
              <a:t>DataCollect</a:t>
            </a:r>
            <a:r>
              <a:rPr lang="cs-CZ" sz="1900" dirty="0">
                <a:latin typeface="+mj-lt"/>
                <a:ea typeface="Verdana" pitchFamily="34" charset="0"/>
                <a:cs typeface="Verdana" pitchFamily="34" charset="0"/>
              </a:rPr>
              <a:t> uvádíme na dalších stranách. Z tabulky a grafu je patrné, že </a:t>
            </a:r>
            <a:r>
              <a:rPr lang="cs-CZ" sz="1900" b="1" dirty="0">
                <a:latin typeface="+mj-lt"/>
                <a:ea typeface="Verdana" pitchFamily="34" charset="0"/>
                <a:cs typeface="Verdana" pitchFamily="34" charset="0"/>
              </a:rPr>
              <a:t>nejvýraznější podpory se mezi obyvateli ČR </a:t>
            </a:r>
            <a:r>
              <a:rPr lang="cs-CZ" sz="1900" b="1" dirty="0">
                <a:ea typeface="Verdana" pitchFamily="34" charset="0"/>
                <a:cs typeface="Verdana" pitchFamily="34" charset="0"/>
              </a:rPr>
              <a:t>v první polovině roku </a:t>
            </a:r>
            <a:r>
              <a:rPr lang="cs-CZ" sz="1900" b="1" dirty="0">
                <a:latin typeface="+mj-lt"/>
                <a:ea typeface="Verdana" pitchFamily="34" charset="0"/>
                <a:cs typeface="Verdana" pitchFamily="34" charset="0"/>
              </a:rPr>
              <a:t>těšila koalice Piráti a Starostové</a:t>
            </a:r>
            <a:r>
              <a:rPr lang="cs-CZ" sz="1900" dirty="0">
                <a:latin typeface="+mj-lt"/>
                <a:ea typeface="Verdana" pitchFamily="34" charset="0"/>
                <a:cs typeface="Verdana" pitchFamily="34" charset="0"/>
              </a:rPr>
              <a:t>, která tak na vedoucím místě vystřídala hnutí ANO, jež v té době dosahovalo nejnižší přízně voličů od voleb v roce 2013</a:t>
            </a:r>
            <a:r>
              <a:rPr lang="cs-CZ" sz="1900" b="1" dirty="0">
                <a:latin typeface="+mj-lt"/>
                <a:ea typeface="Verdana" pitchFamily="34" charset="0"/>
                <a:cs typeface="Verdana" pitchFamily="34" charset="0"/>
              </a:rPr>
              <a:t>. V letních měsících</a:t>
            </a:r>
            <a:r>
              <a:rPr lang="cs-CZ" sz="1900" dirty="0">
                <a:latin typeface="+mj-lt"/>
                <a:ea typeface="Verdana" pitchFamily="34" charset="0"/>
                <a:cs typeface="Verdana" pitchFamily="34" charset="0"/>
              </a:rPr>
              <a:t>, po uklidnění situace kolem onemocnění COVID-19, </a:t>
            </a:r>
            <a:r>
              <a:rPr lang="cs-CZ" sz="1900" b="1" dirty="0">
                <a:latin typeface="+mj-lt"/>
                <a:ea typeface="Verdana" pitchFamily="34" charset="0"/>
                <a:cs typeface="Verdana" pitchFamily="34" charset="0"/>
              </a:rPr>
              <a:t>začala podpora ANO opět narůstat</a:t>
            </a:r>
            <a:r>
              <a:rPr lang="cs-CZ" sz="1900" dirty="0">
                <a:latin typeface="+mj-lt"/>
                <a:ea typeface="Verdana" pitchFamily="34" charset="0"/>
                <a:cs typeface="Verdana" pitchFamily="34" charset="0"/>
              </a:rPr>
              <a:t>, právě na úkor koalice Piráti a Starostové.  V září modely ČT zaznamenaly </a:t>
            </a:r>
            <a:r>
              <a:rPr lang="cs-CZ" sz="1900" b="1" dirty="0">
                <a:latin typeface="+mj-lt"/>
                <a:ea typeface="Verdana" pitchFamily="34" charset="0"/>
                <a:cs typeface="Verdana" pitchFamily="34" charset="0"/>
              </a:rPr>
              <a:t>zvyšující se podporu koalice SPOLU a mírný pokles druhé koalice Piráti a Starostové i hnutí ANO.</a:t>
            </a:r>
            <a:r>
              <a:rPr lang="cs-CZ" sz="1900" dirty="0">
                <a:latin typeface="+mj-lt"/>
                <a:ea typeface="Verdana" pitchFamily="34" charset="0"/>
                <a:cs typeface="Verdana" pitchFamily="34" charset="0"/>
              </a:rPr>
              <a:t> Přízeň voličů k SPD se s mírnými výkyvy pohybovala </a:t>
            </a:r>
            <a:r>
              <a:rPr lang="cs-CZ" sz="1900" dirty="0">
                <a:ea typeface="Verdana" pitchFamily="34" charset="0"/>
                <a:cs typeface="Verdana" pitchFamily="34" charset="0"/>
              </a:rPr>
              <a:t>v průměru</a:t>
            </a:r>
            <a:r>
              <a:rPr lang="cs-CZ" sz="1900" dirty="0">
                <a:latin typeface="+mj-lt"/>
                <a:ea typeface="Verdana" pitchFamily="34" charset="0"/>
                <a:cs typeface="Verdana" pitchFamily="34" charset="0"/>
              </a:rPr>
              <a:t> lehce nad 10 %. Podpora Přísahy Roberta Šlachty, KSČM a ČSSD oscilovala okolo 5 %. </a:t>
            </a:r>
            <a:r>
              <a:rPr lang="cs-CZ" sz="1900" b="1" dirty="0">
                <a:latin typeface="+mj-lt"/>
                <a:ea typeface="Verdana" pitchFamily="34" charset="0"/>
                <a:cs typeface="Verdana" pitchFamily="34" charset="0"/>
              </a:rPr>
              <a:t>Zhodnocení předvolebních výzkumů ČT a dalších volně dostupných výzkumů uvádíme v následující části.</a:t>
            </a:r>
          </a:p>
          <a:p>
            <a:endParaRPr lang="cs-CZ" sz="1900" dirty="0">
              <a:latin typeface="+mj-lt"/>
              <a:ea typeface="Verdana" pitchFamily="34" charset="0"/>
              <a:cs typeface="Verdana" pitchFamily="34" charset="0"/>
            </a:endParaRPr>
          </a:p>
          <a:p>
            <a:r>
              <a:rPr lang="cs-CZ" sz="1900" dirty="0">
                <a:solidFill>
                  <a:srgbClr val="262626"/>
                </a:solidFill>
              </a:rPr>
              <a:t>Odhad volebních výsledků je obecně silně zatížen faktem, že se pouhá </a:t>
            </a:r>
            <a:r>
              <a:rPr lang="cs-CZ" sz="1900" b="1" dirty="0">
                <a:solidFill>
                  <a:srgbClr val="262626"/>
                </a:solidFill>
                <a:highlight>
                  <a:srgbClr val="FF0000"/>
                </a:highlight>
              </a:rPr>
              <a:t>necelá polovina potenciálních voličů pro svoji volbu definitivně rozhoduje několik měsíců před volbami</a:t>
            </a:r>
            <a:r>
              <a:rPr lang="cs-CZ" sz="1900" dirty="0">
                <a:solidFill>
                  <a:srgbClr val="262626"/>
                </a:solidFill>
                <a:highlight>
                  <a:srgbClr val="FF0000"/>
                </a:highlight>
              </a:rPr>
              <a:t>,</a:t>
            </a:r>
            <a:r>
              <a:rPr lang="cs-CZ" sz="1900" dirty="0">
                <a:solidFill>
                  <a:srgbClr val="262626"/>
                </a:solidFill>
              </a:rPr>
              <a:t> pětina pak zhruba měsíc před. Další asi desetina učinila toto rozhodnutí v posledních 14 dnech a </a:t>
            </a:r>
            <a:r>
              <a:rPr lang="cs-CZ" sz="1900" b="1" dirty="0">
                <a:solidFill>
                  <a:srgbClr val="262626"/>
                </a:solidFill>
              </a:rPr>
              <a:t>v průběhu volebního týdne </a:t>
            </a:r>
            <a:r>
              <a:rPr lang="cs-CZ" sz="1900" dirty="0">
                <a:solidFill>
                  <a:srgbClr val="262626"/>
                </a:solidFill>
              </a:rPr>
              <a:t>(tedy v době realizace posledního výzkumu) </a:t>
            </a:r>
            <a:r>
              <a:rPr lang="cs-CZ" sz="1900" b="1" dirty="0">
                <a:solidFill>
                  <a:srgbClr val="262626"/>
                </a:solidFill>
              </a:rPr>
              <a:t>byla ještě nerozhodnutá plná pětina potenciálních voličů, která se tak doslova rozhoduje až na poslední chvíli. </a:t>
            </a:r>
          </a:p>
          <a:p>
            <a:endParaRPr lang="cs-CZ" sz="1900" b="1" dirty="0">
              <a:solidFill>
                <a:srgbClr val="262626"/>
              </a:solidFill>
              <a:latin typeface="+mj-lt"/>
              <a:ea typeface="Verdana" pitchFamily="34" charset="0"/>
              <a:cs typeface="Verdana" pitchFamily="34" charset="0"/>
            </a:endParaRPr>
          </a:p>
          <a:p>
            <a:r>
              <a:rPr lang="cs-CZ" sz="1900" dirty="0">
                <a:solidFill>
                  <a:srgbClr val="262626"/>
                </a:solidFill>
              </a:rPr>
              <a:t>DEFINICE VOLEBNÍHO MODELU: matematický konstrukt, který by měl věrněji než samotné volební preference odrážet rozložení sil jednotlivých politických uskupení v době sběru dat.</a:t>
            </a:r>
          </a:p>
          <a:p>
            <a:endParaRPr lang="cs-CZ" sz="1900" dirty="0">
              <a:latin typeface="+mj-lt"/>
              <a:ea typeface="Verdana" pitchFamily="34" charset="0"/>
              <a:cs typeface="Verdana" pitchFamily="34" charset="0"/>
            </a:endParaRP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SHRNUTÍ</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16" name="Obrázek 15">
            <a:extLst>
              <a:ext uri="{FF2B5EF4-FFF2-40B4-BE49-F238E27FC236}">
                <a16:creationId xmlns:a16="http://schemas.microsoft.com/office/drawing/2014/main" id="{A596579D-4269-45A8-A93B-D9CFD4C85417}"/>
              </a:ext>
            </a:extLst>
          </p:cNvPr>
          <p:cNvPicPr>
            <a:picLocks noChangeAspect="1"/>
          </p:cNvPicPr>
          <p:nvPr/>
        </p:nvPicPr>
        <p:blipFill>
          <a:blip r:embed="rId4"/>
          <a:stretch>
            <a:fillRect/>
          </a:stretch>
        </p:blipFill>
        <p:spPr>
          <a:xfrm>
            <a:off x="8211983" y="128592"/>
            <a:ext cx="2355695" cy="514609"/>
          </a:xfrm>
          <a:prstGeom prst="rect">
            <a:avLst/>
          </a:prstGeom>
        </p:spPr>
      </p:pic>
    </p:spTree>
    <p:extLst>
      <p:ext uri="{BB962C8B-B14F-4D97-AF65-F5344CB8AC3E}">
        <p14:creationId xmlns:p14="http://schemas.microsoft.com/office/powerpoint/2010/main" val="670861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7">
            <a:extLst>
              <a:ext uri="{FF2B5EF4-FFF2-40B4-BE49-F238E27FC236}">
                <a16:creationId xmlns:a16="http://schemas.microsoft.com/office/drawing/2014/main" id="{65552762-9239-4BA0-8DBF-BEF6CCBB6630}"/>
              </a:ext>
            </a:extLst>
          </p:cNvPr>
          <p:cNvSpPr txBox="1">
            <a:spLocks/>
          </p:cNvSpPr>
          <p:nvPr/>
        </p:nvSpPr>
        <p:spPr>
          <a:xfrm>
            <a:off x="421425" y="2844527"/>
            <a:ext cx="983384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VOLNĚ DOSTUPNÉ VÝZKUMY VOLEBNÍHO MODELU V ROCE 2021 A JEJICH ZHODNOCENÍ</a:t>
            </a:r>
            <a:endParaRPr lang="cs-CZ" sz="28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84465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125" y="421762"/>
            <a:ext cx="10209780" cy="6671237"/>
          </a:xfrm>
          <a:prstGeom prst="roundRect">
            <a:avLst>
              <a:gd name="adj" fmla="val 9792"/>
            </a:avLst>
          </a:prstGeom>
          <a:solidFill>
            <a:schemeClr val="bg1"/>
          </a:solidFill>
          <a:ln>
            <a:noFill/>
          </a:ln>
        </p:spPr>
        <p:txBody>
          <a:bodyPr lIns="104295" tIns="52148" rIns="104295" bIns="52148"/>
          <a:lstStyle/>
          <a:p>
            <a:r>
              <a:rPr lang="cs-CZ" sz="1450" dirty="0">
                <a:latin typeface="+mj-lt"/>
                <a:ea typeface="Verdana" pitchFamily="34" charset="0"/>
                <a:cs typeface="Verdana" pitchFamily="34" charset="0"/>
              </a:rPr>
              <a:t>Kromě výše zmíněných výzkumů ČT v roce 2021 realizovaly předvolební výzkumy volebního modelu další agentury a společnosti pro výzkum veřejného mínění.</a:t>
            </a:r>
          </a:p>
          <a:p>
            <a:endParaRPr lang="cs-CZ" sz="1450" b="1" dirty="0">
              <a:latin typeface="+mj-lt"/>
              <a:ea typeface="Verdana" pitchFamily="34" charset="0"/>
              <a:cs typeface="Verdana" pitchFamily="34" charset="0"/>
            </a:endParaRPr>
          </a:p>
          <a:p>
            <a:pPr marL="285750" indent="-285750">
              <a:buFont typeface="Arial" panose="020B0604020202020204" pitchFamily="34" charset="0"/>
              <a:buChar char="•"/>
            </a:pPr>
            <a:r>
              <a:rPr lang="cs-CZ" sz="1450" b="1" dirty="0" err="1">
                <a:latin typeface="+mj-lt"/>
                <a:ea typeface="Verdana" pitchFamily="34" charset="0"/>
                <a:cs typeface="Verdana" pitchFamily="34" charset="0"/>
              </a:rPr>
              <a:t>Median</a:t>
            </a:r>
            <a:r>
              <a:rPr lang="cs-CZ" sz="1450" b="1" dirty="0">
                <a:latin typeface="+mj-lt"/>
                <a:ea typeface="Verdana" pitchFamily="34" charset="0"/>
                <a:cs typeface="Verdana" pitchFamily="34" charset="0"/>
              </a:rPr>
              <a:t> </a:t>
            </a:r>
            <a:r>
              <a:rPr lang="cs-CZ" sz="1450" dirty="0">
                <a:latin typeface="+mj-lt"/>
                <a:ea typeface="Verdana" pitchFamily="34" charset="0"/>
                <a:cs typeface="Verdana" pitchFamily="34" charset="0"/>
              </a:rPr>
              <a:t>– s pravidelnou měsíční frekvencí, v průběhu září realizace dvou vln pro MF Dnes a iDnes</a:t>
            </a:r>
          </a:p>
          <a:p>
            <a:pPr marL="285750" indent="-285750">
              <a:buFont typeface="Arial" panose="020B0604020202020204" pitchFamily="34" charset="0"/>
              <a:buChar char="•"/>
            </a:pPr>
            <a:r>
              <a:rPr lang="cs-CZ" sz="1450" b="1" dirty="0" err="1">
                <a:latin typeface="+mj-lt"/>
                <a:ea typeface="Verdana" pitchFamily="34" charset="0"/>
                <a:cs typeface="Verdana" pitchFamily="34" charset="0"/>
              </a:rPr>
              <a:t>Ipsos</a:t>
            </a:r>
            <a:r>
              <a:rPr lang="cs-CZ" sz="1450" b="1" dirty="0">
                <a:latin typeface="+mj-lt"/>
                <a:ea typeface="Verdana" pitchFamily="34" charset="0"/>
                <a:cs typeface="Verdana" pitchFamily="34" charset="0"/>
              </a:rPr>
              <a:t> </a:t>
            </a:r>
            <a:r>
              <a:rPr lang="cs-CZ" sz="1450" dirty="0">
                <a:latin typeface="+mj-lt"/>
                <a:ea typeface="Verdana" pitchFamily="34" charset="0"/>
                <a:cs typeface="Verdana" pitchFamily="34" charset="0"/>
              </a:rPr>
              <a:t>– pro koalici SPOLU, s pravidelnou měsíční frekvencí, poslední zveřejněný výzkum realizován měsíc před volbami </a:t>
            </a:r>
          </a:p>
          <a:p>
            <a:pPr marL="285750" indent="-285750">
              <a:buFont typeface="Arial" panose="020B0604020202020204" pitchFamily="34" charset="0"/>
              <a:buChar char="•"/>
            </a:pPr>
            <a:r>
              <a:rPr lang="cs-CZ" sz="1450" b="1" dirty="0">
                <a:latin typeface="+mj-lt"/>
                <a:ea typeface="Verdana" pitchFamily="34" charset="0"/>
                <a:cs typeface="Verdana" pitchFamily="34" charset="0"/>
              </a:rPr>
              <a:t>STEM </a:t>
            </a:r>
            <a:r>
              <a:rPr lang="cs-CZ" sz="1450" dirty="0">
                <a:latin typeface="+mj-lt"/>
                <a:ea typeface="Verdana" pitchFamily="34" charset="0"/>
                <a:cs typeface="Verdana" pitchFamily="34" charset="0"/>
              </a:rPr>
              <a:t>– od dubna a dále nepravidelně, v průběhu září realizace dvou vln pro FTV Prima (CNN Prima </a:t>
            </a:r>
            <a:r>
              <a:rPr lang="cs-CZ" sz="1450" dirty="0" err="1">
                <a:latin typeface="+mj-lt"/>
                <a:ea typeface="Verdana" pitchFamily="34" charset="0"/>
                <a:cs typeface="Verdana" pitchFamily="34" charset="0"/>
              </a:rPr>
              <a:t>News</a:t>
            </a:r>
            <a:r>
              <a:rPr lang="cs-CZ" sz="1450" dirty="0">
                <a:latin typeface="+mj-lt"/>
                <a:ea typeface="Verdana" pitchFamily="34" charset="0"/>
                <a:cs typeface="Verdana" pitchFamily="34" charset="0"/>
              </a:rPr>
              <a:t>) </a:t>
            </a:r>
          </a:p>
          <a:p>
            <a:pPr marL="285750" indent="-285750">
              <a:buFont typeface="Arial" panose="020B0604020202020204" pitchFamily="34" charset="0"/>
              <a:buChar char="•"/>
            </a:pPr>
            <a:r>
              <a:rPr lang="cs-CZ" sz="1450" b="1" dirty="0">
                <a:latin typeface="+mj-lt"/>
                <a:ea typeface="Verdana" pitchFamily="34" charset="0"/>
                <a:cs typeface="Verdana" pitchFamily="34" charset="0"/>
              </a:rPr>
              <a:t>CVVM </a:t>
            </a:r>
            <a:r>
              <a:rPr lang="cs-CZ" sz="1450" dirty="0">
                <a:latin typeface="+mj-lt"/>
                <a:ea typeface="Verdana" pitchFamily="34" charset="0"/>
                <a:cs typeface="Verdana" pitchFamily="34" charset="0"/>
              </a:rPr>
              <a:t>– výzkumné oddělení Sociologického ústavu AV ČR v roce 2021 realizovalo pouhé dvě vlny výzkumu, poslední zveřejněný výzkum byl proveden v červenci – 3 měsíce před volbami</a:t>
            </a:r>
          </a:p>
          <a:p>
            <a:pPr marL="285750" indent="-285750">
              <a:buFont typeface="Arial" panose="020B0604020202020204" pitchFamily="34" charset="0"/>
              <a:buChar char="•"/>
            </a:pPr>
            <a:endParaRPr lang="cs-CZ" sz="1450" dirty="0">
              <a:latin typeface="+mj-lt"/>
              <a:ea typeface="Verdana" pitchFamily="34" charset="0"/>
              <a:cs typeface="Verdana" pitchFamily="34" charset="0"/>
            </a:endParaRPr>
          </a:p>
          <a:p>
            <a:r>
              <a:rPr lang="cs-CZ" sz="1450" b="1" dirty="0">
                <a:latin typeface="+mj-lt"/>
                <a:ea typeface="Verdana" pitchFamily="34" charset="0"/>
                <a:cs typeface="Verdana" pitchFamily="34" charset="0"/>
              </a:rPr>
              <a:t>SROVNÁNÍ VÝSLEDKŮ VÝZKUMŮ A VÝSLEDKŮ VOLEB</a:t>
            </a:r>
          </a:p>
          <a:p>
            <a:endParaRPr lang="cs-CZ" sz="1450" dirty="0">
              <a:latin typeface="+mj-lt"/>
              <a:ea typeface="Verdana" pitchFamily="34" charset="0"/>
              <a:cs typeface="Verdana" pitchFamily="34" charset="0"/>
            </a:endParaRPr>
          </a:p>
          <a:p>
            <a:r>
              <a:rPr lang="cs-CZ" sz="1450" b="1" dirty="0">
                <a:latin typeface="+mj-lt"/>
                <a:ea typeface="Verdana" pitchFamily="34" charset="0"/>
                <a:cs typeface="Verdana" pitchFamily="34" charset="0"/>
              </a:rPr>
              <a:t>Při srovnání výzkumů a reálných volebních výsledků musíme mít neustále na paměti fakt, že se třetina voličů rozhoduje až poslední dva týdny před volbami, 20 % dokonce několik dní před volbami. Letos navíc s dynamicky se proměňující podporou obou koalic. Obě tyto skutečnosti velmi ztěžují volební odhady, a to i v rámci několika dní před vlastními volbami.</a:t>
            </a:r>
          </a:p>
          <a:p>
            <a:endParaRPr lang="cs-CZ" sz="1450" dirty="0">
              <a:latin typeface="+mj-lt"/>
              <a:ea typeface="Verdana" pitchFamily="34" charset="0"/>
              <a:cs typeface="Verdana" pitchFamily="34" charset="0"/>
            </a:endParaRPr>
          </a:p>
          <a:p>
            <a:r>
              <a:rPr lang="cs-CZ" sz="1450" dirty="0">
                <a:latin typeface="+mj-lt"/>
                <a:ea typeface="Verdana" pitchFamily="34" charset="0"/>
                <a:cs typeface="Verdana" pitchFamily="34" charset="0"/>
              </a:rPr>
              <a:t>Při srovnání výsledků výzkumů sbíraných v době 2-3 týdny před konáním voleb vidíme několik společných jmenovatelů. Je to </a:t>
            </a:r>
            <a:r>
              <a:rPr lang="cs-CZ" sz="1450" b="1" dirty="0">
                <a:latin typeface="+mj-lt"/>
                <a:ea typeface="Verdana" pitchFamily="34" charset="0"/>
                <a:cs typeface="Verdana" pitchFamily="34" charset="0"/>
              </a:rPr>
              <a:t>podcenění výsledků koalice Spolu, která začala mobilizovat své voliče až v rámci posledního týdne </a:t>
            </a:r>
            <a:r>
              <a:rPr lang="cs-CZ" sz="1450" dirty="0">
                <a:latin typeface="+mj-lt"/>
                <a:ea typeface="Verdana" pitchFamily="34" charset="0"/>
                <a:cs typeface="Verdana" pitchFamily="34" charset="0"/>
              </a:rPr>
              <a:t>– což potvrdil závěrečný výzkum ČT pro Volební studio, který volební zisk koalice SPOLU </a:t>
            </a:r>
            <a:r>
              <a:rPr lang="cs-CZ" sz="1450" dirty="0">
                <a:ea typeface="Verdana" pitchFamily="34" charset="0"/>
                <a:cs typeface="Verdana" pitchFamily="34" charset="0"/>
              </a:rPr>
              <a:t>odhadl </a:t>
            </a:r>
            <a:r>
              <a:rPr lang="cs-CZ" sz="1450" dirty="0">
                <a:latin typeface="+mj-lt"/>
                <a:ea typeface="Verdana" pitchFamily="34" charset="0"/>
                <a:cs typeface="Verdana" pitchFamily="34" charset="0"/>
              </a:rPr>
              <a:t>výtečně. Většina publikovaných výzkumů </a:t>
            </a:r>
            <a:r>
              <a:rPr lang="cs-CZ" sz="1450" b="1" dirty="0">
                <a:latin typeface="+mj-lt"/>
                <a:ea typeface="Verdana" pitchFamily="34" charset="0"/>
                <a:cs typeface="Verdana" pitchFamily="34" charset="0"/>
              </a:rPr>
              <a:t>podcenila i výsledek hnutí ANO (vyjma </a:t>
            </a:r>
            <a:r>
              <a:rPr lang="cs-CZ" sz="1450" b="1" dirty="0" err="1">
                <a:latin typeface="+mj-lt"/>
                <a:ea typeface="Verdana" pitchFamily="34" charset="0"/>
                <a:cs typeface="Verdana" pitchFamily="34" charset="0"/>
              </a:rPr>
              <a:t>STEMu</a:t>
            </a:r>
            <a:r>
              <a:rPr lang="cs-CZ" sz="1450" b="1" dirty="0">
                <a:latin typeface="+mj-lt"/>
                <a:ea typeface="Verdana" pitchFamily="34" charset="0"/>
                <a:cs typeface="Verdana" pitchFamily="34" charset="0"/>
              </a:rPr>
              <a:t>) a naopak přecenila zisk koalice Piráti a Starostové, od které pravděpodobně voliči těsně před volbami přecházeli ke koalici SPOLU</a:t>
            </a:r>
            <a:r>
              <a:rPr lang="cs-CZ" sz="1450" dirty="0">
                <a:latin typeface="+mj-lt"/>
                <a:ea typeface="Verdana" pitchFamily="34" charset="0"/>
                <a:cs typeface="Verdana" pitchFamily="34" charset="0"/>
              </a:rPr>
              <a:t>. Možné vysvětlení těchto odchylek nabízí zástupci </a:t>
            </a:r>
            <a:r>
              <a:rPr lang="cs-CZ" sz="1450" dirty="0" err="1">
                <a:latin typeface="+mj-lt"/>
                <a:ea typeface="Verdana" pitchFamily="34" charset="0"/>
                <a:cs typeface="Verdana" pitchFamily="34" charset="0"/>
              </a:rPr>
              <a:t>Kantar</a:t>
            </a:r>
            <a:r>
              <a:rPr lang="cs-CZ" sz="1450" dirty="0">
                <a:latin typeface="+mj-lt"/>
                <a:ea typeface="Verdana" pitchFamily="34" charset="0"/>
                <a:cs typeface="Verdana" pitchFamily="34" charset="0"/>
              </a:rPr>
              <a:t> CZ na poslední straně. </a:t>
            </a:r>
            <a:r>
              <a:rPr lang="cs-CZ" sz="1450" b="1" dirty="0">
                <a:latin typeface="+mj-lt"/>
                <a:ea typeface="Verdana" pitchFamily="34" charset="0"/>
                <a:cs typeface="Verdana" pitchFamily="34" charset="0"/>
              </a:rPr>
              <a:t>Odhad volebních výsledků pro menší subjekty </a:t>
            </a:r>
            <a:r>
              <a:rPr lang="cs-CZ" sz="1450" dirty="0">
                <a:latin typeface="+mj-lt"/>
                <a:ea typeface="Verdana" pitchFamily="34" charset="0"/>
                <a:cs typeface="Verdana" pitchFamily="34" charset="0"/>
              </a:rPr>
              <a:t>(SPD, Přísaha RŠ, ČSSD, KSČM, TSS, Volný blok a Zelení) u výzkumů ČT, ale i ostatních agentur, zřídkakdy překročil odchylku 1 </a:t>
            </a:r>
            <a:r>
              <a:rPr lang="cs-CZ" sz="1450" dirty="0" err="1">
                <a:latin typeface="+mj-lt"/>
                <a:ea typeface="Verdana" pitchFamily="34" charset="0"/>
                <a:cs typeface="Verdana" pitchFamily="34" charset="0"/>
              </a:rPr>
              <a:t>p.b</a:t>
            </a:r>
            <a:r>
              <a:rPr lang="cs-CZ" sz="1450" dirty="0">
                <a:latin typeface="+mj-lt"/>
                <a:ea typeface="Verdana" pitchFamily="34" charset="0"/>
                <a:cs typeface="Verdana" pitchFamily="34" charset="0"/>
              </a:rPr>
              <a:t>. a můžeme tak říci, že jejich reálný zisk byl </a:t>
            </a:r>
            <a:r>
              <a:rPr lang="cs-CZ" sz="1450" b="1" dirty="0">
                <a:latin typeface="+mj-lt"/>
                <a:ea typeface="Verdana" pitchFamily="34" charset="0"/>
                <a:cs typeface="Verdana" pitchFamily="34" charset="0"/>
              </a:rPr>
              <a:t>predikován velmi dobře</a:t>
            </a:r>
            <a:r>
              <a:rPr lang="cs-CZ" sz="1450" dirty="0">
                <a:latin typeface="+mj-lt"/>
                <a:ea typeface="Verdana" pitchFamily="34" charset="0"/>
                <a:cs typeface="Verdana" pitchFamily="34" charset="0"/>
              </a:rPr>
              <a:t>.</a:t>
            </a:r>
          </a:p>
          <a:p>
            <a:endParaRPr lang="cs-CZ" sz="1450" dirty="0">
              <a:latin typeface="+mj-lt"/>
              <a:ea typeface="Verdana" pitchFamily="34" charset="0"/>
              <a:cs typeface="Verdana" pitchFamily="34" charset="0"/>
            </a:endParaRPr>
          </a:p>
          <a:p>
            <a:r>
              <a:rPr lang="cs-CZ" sz="1450" b="1" dirty="0">
                <a:latin typeface="+mj-lt"/>
                <a:ea typeface="Verdana" pitchFamily="34" charset="0"/>
                <a:cs typeface="Verdana" pitchFamily="34" charset="0"/>
              </a:rPr>
              <a:t>Nejnižší průměrnou odchylku srovnávaných výzkumů vykazuje výzkum </a:t>
            </a:r>
            <a:r>
              <a:rPr lang="cs-CZ" sz="1450" b="1" dirty="0" err="1">
                <a:latin typeface="+mj-lt"/>
                <a:ea typeface="Verdana" pitchFamily="34" charset="0"/>
                <a:cs typeface="Verdana" pitchFamily="34" charset="0"/>
              </a:rPr>
              <a:t>Ipsos</a:t>
            </a:r>
            <a:r>
              <a:rPr lang="cs-CZ" sz="1450" b="1" dirty="0">
                <a:latin typeface="+mj-lt"/>
                <a:ea typeface="Verdana" pitchFamily="34" charset="0"/>
                <a:cs typeface="Verdana" pitchFamily="34" charset="0"/>
              </a:rPr>
              <a:t> </a:t>
            </a:r>
            <a:r>
              <a:rPr lang="cs-CZ" sz="1450" dirty="0">
                <a:latin typeface="+mj-lt"/>
                <a:ea typeface="Verdana" pitchFamily="34" charset="0"/>
                <a:cs typeface="Verdana" pitchFamily="34" charset="0"/>
              </a:rPr>
              <a:t>(pro SPOLU), který byl ovšem sbíraný cca měsíc před volbami, a tak tuto skutečnost považujeme </a:t>
            </a:r>
            <a:r>
              <a:rPr lang="cs-CZ" sz="1450" b="1" dirty="0">
                <a:latin typeface="+mj-lt"/>
                <a:ea typeface="Verdana" pitchFamily="34" charset="0"/>
                <a:cs typeface="Verdana" pitchFamily="34" charset="0"/>
              </a:rPr>
              <a:t>spíše za dílo náhody</a:t>
            </a:r>
            <a:r>
              <a:rPr lang="cs-CZ" sz="1450" dirty="0">
                <a:latin typeface="+mj-lt"/>
                <a:ea typeface="Verdana" pitchFamily="34" charset="0"/>
                <a:cs typeface="Verdana" pitchFamily="34" charset="0"/>
              </a:rPr>
              <a:t>. </a:t>
            </a:r>
            <a:r>
              <a:rPr lang="cs-CZ" sz="1450" b="1" dirty="0">
                <a:latin typeface="+mj-lt"/>
                <a:ea typeface="Verdana" pitchFamily="34" charset="0"/>
                <a:cs typeface="Verdana" pitchFamily="34" charset="0"/>
              </a:rPr>
              <a:t>Z výzkumu sbíraných v době blíže k volbám vychází nejlépe ten pro Volební studio ČT sbíraný ve volebním týdnu, který sice zachytil nárůst podpory koalice SPOLU, ale zároveň podcenil podporu hnutí ANO a přecenil koalici Piráti a Starostové</a:t>
            </a:r>
            <a:r>
              <a:rPr lang="cs-CZ" sz="1450" dirty="0">
                <a:latin typeface="+mj-lt"/>
                <a:ea typeface="Verdana" pitchFamily="34" charset="0"/>
                <a:cs typeface="Verdana" pitchFamily="34" charset="0"/>
              </a:rPr>
              <a:t>. Díky silné mobilizaci a přelivu voličů v posledním týdnu byly letošní výzkumy obecně méně přesné, než ty v roce 2017 i roce 2013, kdy byl volební model ČT nejpřesnější. </a:t>
            </a:r>
            <a:r>
              <a:rPr lang="cs-CZ" sz="1450" b="1" dirty="0">
                <a:latin typeface="+mj-lt"/>
                <a:ea typeface="Verdana" pitchFamily="34" charset="0"/>
                <a:cs typeface="Verdana" pitchFamily="34" charset="0"/>
              </a:rPr>
              <a:t>Až na zmíněné odchylky u hnutí ANO a koalice Piráty a Starostové výzkumy ČT odhadly finální zisky ostatních subjektů velmi přesně.</a:t>
            </a:r>
          </a:p>
          <a:p>
            <a:endParaRPr lang="cs-CZ" sz="1450" dirty="0">
              <a:latin typeface="+mj-lt"/>
              <a:ea typeface="Verdana" pitchFamily="34" charset="0"/>
              <a:cs typeface="Verdana" pitchFamily="34" charset="0"/>
            </a:endParaRPr>
          </a:p>
          <a:p>
            <a:endParaRPr lang="cs-CZ" sz="1450" b="1" dirty="0">
              <a:latin typeface="+mj-lt"/>
              <a:ea typeface="Verdana" pitchFamily="34" charset="0"/>
              <a:cs typeface="Verdana" pitchFamily="34" charset="0"/>
            </a:endParaRPr>
          </a:p>
          <a:p>
            <a:endParaRPr lang="cs-CZ" sz="1450" dirty="0">
              <a:latin typeface="+mj-lt"/>
              <a:ea typeface="Verdana" pitchFamily="34" charset="0"/>
              <a:cs typeface="Verdana" pitchFamily="34" charset="0"/>
            </a:endParaRP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SHRNUTÍ</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16" name="Obrázek 15">
            <a:extLst>
              <a:ext uri="{FF2B5EF4-FFF2-40B4-BE49-F238E27FC236}">
                <a16:creationId xmlns:a16="http://schemas.microsoft.com/office/drawing/2014/main" id="{A596579D-4269-45A8-A93B-D9CFD4C85417}"/>
              </a:ext>
            </a:extLst>
          </p:cNvPr>
          <p:cNvPicPr>
            <a:picLocks noChangeAspect="1"/>
          </p:cNvPicPr>
          <p:nvPr/>
        </p:nvPicPr>
        <p:blipFill>
          <a:blip r:embed="rId4"/>
          <a:stretch>
            <a:fillRect/>
          </a:stretch>
        </p:blipFill>
        <p:spPr>
          <a:xfrm>
            <a:off x="8211983" y="128592"/>
            <a:ext cx="2355695" cy="514609"/>
          </a:xfrm>
          <a:prstGeom prst="rect">
            <a:avLst/>
          </a:prstGeom>
        </p:spPr>
      </p:pic>
    </p:spTree>
    <p:extLst>
      <p:ext uri="{BB962C8B-B14F-4D97-AF65-F5344CB8AC3E}">
        <p14:creationId xmlns:p14="http://schemas.microsoft.com/office/powerpoint/2010/main" val="4138064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VOLEBNÍ MODELY</a:t>
            </a:r>
          </a:p>
          <a:p>
            <a:pPr>
              <a:lnSpc>
                <a:spcPts val="3500"/>
              </a:lnSpc>
              <a:defRPr/>
            </a:pPr>
            <a:r>
              <a:rPr lang="cs-CZ" sz="2800" b="1" spc="-171" dirty="0">
                <a:solidFill>
                  <a:srgbClr val="FF0000"/>
                </a:solidFill>
                <a:latin typeface="Verdana" pitchFamily="34" charset="0"/>
                <a:ea typeface="Verdana" pitchFamily="34" charset="0"/>
                <a:cs typeface="Verdana" pitchFamily="34" charset="0"/>
              </a:rPr>
              <a:t>Vývoj v roce 2021</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8" name="Obrázek 7">
            <a:extLst>
              <a:ext uri="{FF2B5EF4-FFF2-40B4-BE49-F238E27FC236}">
                <a16:creationId xmlns:a16="http://schemas.microsoft.com/office/drawing/2014/main" id="{3EB58127-F9AE-4EA7-951E-26B38DD25EDE}"/>
              </a:ext>
            </a:extLst>
          </p:cNvPr>
          <p:cNvPicPr>
            <a:picLocks noChangeAspect="1"/>
          </p:cNvPicPr>
          <p:nvPr/>
        </p:nvPicPr>
        <p:blipFill>
          <a:blip r:embed="rId3"/>
          <a:stretch>
            <a:fillRect/>
          </a:stretch>
        </p:blipFill>
        <p:spPr>
          <a:xfrm>
            <a:off x="8211983" y="128592"/>
            <a:ext cx="2355695" cy="514609"/>
          </a:xfrm>
          <a:prstGeom prst="rect">
            <a:avLst/>
          </a:prstGeom>
        </p:spPr>
      </p:pic>
      <p:graphicFrame>
        <p:nvGraphicFramePr>
          <p:cNvPr id="9" name="Tabulka 8">
            <a:extLst>
              <a:ext uri="{FF2B5EF4-FFF2-40B4-BE49-F238E27FC236}">
                <a16:creationId xmlns:a16="http://schemas.microsoft.com/office/drawing/2014/main" id="{E107FA12-97C9-49FC-A450-C1CD7DE49A9E}"/>
              </a:ext>
            </a:extLst>
          </p:cNvPr>
          <p:cNvGraphicFramePr>
            <a:graphicFrameLocks noGrp="1"/>
          </p:cNvGraphicFramePr>
          <p:nvPr/>
        </p:nvGraphicFramePr>
        <p:xfrm>
          <a:off x="1026220" y="1044327"/>
          <a:ext cx="8640963" cy="6445760"/>
        </p:xfrm>
        <a:graphic>
          <a:graphicData uri="http://schemas.openxmlformats.org/drawingml/2006/table">
            <a:tbl>
              <a:tblPr/>
              <a:tblGrid>
                <a:gridCol w="1373123">
                  <a:extLst>
                    <a:ext uri="{9D8B030D-6E8A-4147-A177-3AD203B41FA5}">
                      <a16:colId xmlns:a16="http://schemas.microsoft.com/office/drawing/2014/main" val="362736783"/>
                    </a:ext>
                  </a:extLst>
                </a:gridCol>
                <a:gridCol w="859935">
                  <a:extLst>
                    <a:ext uri="{9D8B030D-6E8A-4147-A177-3AD203B41FA5}">
                      <a16:colId xmlns:a16="http://schemas.microsoft.com/office/drawing/2014/main" val="876679795"/>
                    </a:ext>
                  </a:extLst>
                </a:gridCol>
                <a:gridCol w="859935">
                  <a:extLst>
                    <a:ext uri="{9D8B030D-6E8A-4147-A177-3AD203B41FA5}">
                      <a16:colId xmlns:a16="http://schemas.microsoft.com/office/drawing/2014/main" val="2709533528"/>
                    </a:ext>
                  </a:extLst>
                </a:gridCol>
                <a:gridCol w="554797">
                  <a:extLst>
                    <a:ext uri="{9D8B030D-6E8A-4147-A177-3AD203B41FA5}">
                      <a16:colId xmlns:a16="http://schemas.microsoft.com/office/drawing/2014/main" val="1824329440"/>
                    </a:ext>
                  </a:extLst>
                </a:gridCol>
                <a:gridCol w="554797">
                  <a:extLst>
                    <a:ext uri="{9D8B030D-6E8A-4147-A177-3AD203B41FA5}">
                      <a16:colId xmlns:a16="http://schemas.microsoft.com/office/drawing/2014/main" val="4050886000"/>
                    </a:ext>
                  </a:extLst>
                </a:gridCol>
                <a:gridCol w="554797">
                  <a:extLst>
                    <a:ext uri="{9D8B030D-6E8A-4147-A177-3AD203B41FA5}">
                      <a16:colId xmlns:a16="http://schemas.microsoft.com/office/drawing/2014/main" val="3604341395"/>
                    </a:ext>
                  </a:extLst>
                </a:gridCol>
                <a:gridCol w="554797">
                  <a:extLst>
                    <a:ext uri="{9D8B030D-6E8A-4147-A177-3AD203B41FA5}">
                      <a16:colId xmlns:a16="http://schemas.microsoft.com/office/drawing/2014/main" val="1672996443"/>
                    </a:ext>
                  </a:extLst>
                </a:gridCol>
                <a:gridCol w="554797">
                  <a:extLst>
                    <a:ext uri="{9D8B030D-6E8A-4147-A177-3AD203B41FA5}">
                      <a16:colId xmlns:a16="http://schemas.microsoft.com/office/drawing/2014/main" val="2031736023"/>
                    </a:ext>
                  </a:extLst>
                </a:gridCol>
                <a:gridCol w="554797">
                  <a:extLst>
                    <a:ext uri="{9D8B030D-6E8A-4147-A177-3AD203B41FA5}">
                      <a16:colId xmlns:a16="http://schemas.microsoft.com/office/drawing/2014/main" val="3413269869"/>
                    </a:ext>
                  </a:extLst>
                </a:gridCol>
                <a:gridCol w="554797">
                  <a:extLst>
                    <a:ext uri="{9D8B030D-6E8A-4147-A177-3AD203B41FA5}">
                      <a16:colId xmlns:a16="http://schemas.microsoft.com/office/drawing/2014/main" val="2988962546"/>
                    </a:ext>
                  </a:extLst>
                </a:gridCol>
                <a:gridCol w="554797">
                  <a:extLst>
                    <a:ext uri="{9D8B030D-6E8A-4147-A177-3AD203B41FA5}">
                      <a16:colId xmlns:a16="http://schemas.microsoft.com/office/drawing/2014/main" val="3181127556"/>
                    </a:ext>
                  </a:extLst>
                </a:gridCol>
                <a:gridCol w="554797">
                  <a:extLst>
                    <a:ext uri="{9D8B030D-6E8A-4147-A177-3AD203B41FA5}">
                      <a16:colId xmlns:a16="http://schemas.microsoft.com/office/drawing/2014/main" val="4194427533"/>
                    </a:ext>
                  </a:extLst>
                </a:gridCol>
                <a:gridCol w="554797">
                  <a:extLst>
                    <a:ext uri="{9D8B030D-6E8A-4147-A177-3AD203B41FA5}">
                      <a16:colId xmlns:a16="http://schemas.microsoft.com/office/drawing/2014/main" val="3946508582"/>
                    </a:ext>
                  </a:extLst>
                </a:gridCol>
              </a:tblGrid>
              <a:tr h="280273">
                <a:tc>
                  <a:txBody>
                    <a:bodyPr/>
                    <a:lstStyle/>
                    <a:p>
                      <a:pPr algn="ctr" fontAlgn="ctr"/>
                      <a:r>
                        <a:rPr lang="cs-CZ" sz="1000" b="1" i="0" u="none" strike="noStrike" dirty="0">
                          <a:effectLst/>
                          <a:latin typeface="Calibri" panose="020F0502020204030204" pitchFamily="34" charset="0"/>
                        </a:rPr>
                        <a:t>agentura</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měsíc</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strana / období sběru</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Calibri" panose="020F0502020204030204" pitchFamily="34" charset="0"/>
                        </a:rPr>
                        <a:t>SPOLU</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ANO</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PirStan</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SPD</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PŘÍSAHA</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ČSSD</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KSČM</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TSS</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VOLNÝ blok</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Zelení</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748886"/>
                  </a:ext>
                </a:extLst>
              </a:tr>
              <a:tr h="142369">
                <a:tc rowSpan="9">
                  <a:txBody>
                    <a:bodyPr/>
                    <a:lstStyle/>
                    <a:p>
                      <a:pPr algn="ctr" fontAlgn="ctr"/>
                      <a:r>
                        <a:rPr lang="it-IT" sz="1100" b="1" i="0" u="none" strike="noStrike" dirty="0">
                          <a:effectLst/>
                          <a:latin typeface="Calibri" panose="020F0502020204030204" pitchFamily="34" charset="0"/>
                        </a:rPr>
                        <a:t>Kantar CZ </a:t>
                      </a:r>
                      <a:r>
                        <a:rPr lang="it-IT" sz="1000" b="1" i="0" u="none" strike="noStrike" dirty="0">
                          <a:effectLst/>
                          <a:latin typeface="Calibri" panose="020F0502020204030204" pitchFamily="34" charset="0"/>
                        </a:rPr>
                        <a:t>(ČT),                                                                                 sběr: CATI                              * s DC pro volební studio      </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říjen*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4.10.-7.10.</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1,2</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256452"/>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13.9.-22.9.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11,3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1,5</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291666"/>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srpen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2.8.-13.8.</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0,2</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049421"/>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červen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7.6.-18.6.</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12,5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1,3</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361721"/>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květen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10.5. - 28.5.</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20,0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42378"/>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duben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12.4.-30.4.</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12,0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648386"/>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březen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25.3.-1.4.</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23,5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29,8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12,2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304523"/>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únor</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15.2.-5.3. </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17,7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33,9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704912"/>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leden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18.1.-5.2.</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015956"/>
                  </a:ext>
                </a:extLst>
              </a:tr>
              <a:tr h="142369">
                <a:tc rowSpan="2">
                  <a:txBody>
                    <a:bodyPr/>
                    <a:lstStyle/>
                    <a:p>
                      <a:pPr algn="ctr" fontAlgn="ctr"/>
                      <a:r>
                        <a:rPr lang="cs-CZ" sz="1000" b="1" i="0" u="none" strike="noStrike">
                          <a:effectLst/>
                          <a:latin typeface="Calibri" panose="020F0502020204030204" pitchFamily="34" charset="0"/>
                        </a:rPr>
                        <a:t>Kantar CZ+DataCollect </a:t>
                      </a:r>
                      <a:r>
                        <a:rPr lang="cs-CZ" sz="900" b="1" i="0" u="none" strike="noStrike">
                          <a:effectLst/>
                          <a:latin typeface="Calibri" panose="020F0502020204030204" pitchFamily="34" charset="0"/>
                        </a:rPr>
                        <a:t>(model z potenciálu pro ČT)    </a:t>
                      </a:r>
                      <a:r>
                        <a:rPr lang="cs-CZ" sz="1000" b="1" i="0" u="none" strike="noStrike">
                          <a:effectLst/>
                          <a:latin typeface="Calibri" panose="020F0502020204030204" pitchFamily="34" charset="0"/>
                        </a:rPr>
                        <a:t>                                                                                                  </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16.9.-1.10.</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1,4</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120219"/>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srpen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19.8.-3.9.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0,8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520498"/>
                  </a:ext>
                </a:extLst>
              </a:tr>
              <a:tr h="142369">
                <a:tc rowSpan="4">
                  <a:txBody>
                    <a:bodyPr/>
                    <a:lstStyle/>
                    <a:p>
                      <a:pPr algn="ctr" fontAlgn="ctr"/>
                      <a:r>
                        <a:rPr lang="cs-CZ" sz="1100" b="1" i="0" u="none" strike="noStrike">
                          <a:effectLst/>
                          <a:latin typeface="Calibri" panose="020F0502020204030204" pitchFamily="34" charset="0"/>
                        </a:rPr>
                        <a:t>DataCollect </a:t>
                      </a:r>
                      <a:r>
                        <a:rPr lang="cs-CZ" sz="1000" b="1" i="0" u="none" strike="noStrike">
                          <a:effectLst/>
                          <a:latin typeface="Calibri" panose="020F0502020204030204" pitchFamily="34" charset="0"/>
                        </a:rPr>
                        <a:t>(ČT),                         sběr: CATI    </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30.8.-8.9.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8,9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0,9</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18233"/>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červen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31.5.-11.6.</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0346"/>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květen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3.5. - 21.5.</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13,0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798360"/>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březen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25.3.-1.4.</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28,5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13,4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827799"/>
                  </a:ext>
                </a:extLst>
              </a:tr>
              <a:tr h="142369">
                <a:tc rowSpan="8">
                  <a:txBody>
                    <a:bodyPr/>
                    <a:lstStyle/>
                    <a:p>
                      <a:pPr algn="ctr" fontAlgn="ctr"/>
                      <a:r>
                        <a:rPr lang="en-US" sz="1100" b="1" i="0" u="none" strike="noStrike" dirty="0">
                          <a:effectLst/>
                          <a:latin typeface="Calibri" panose="020F0502020204030204" pitchFamily="34" charset="0"/>
                        </a:rPr>
                        <a:t>Median</a:t>
                      </a:r>
                      <a:r>
                        <a:rPr lang="en-US" sz="1000" b="1" i="0" u="none" strike="noStrike" dirty="0">
                          <a:effectLst/>
                          <a:latin typeface="Calibri" panose="020F0502020204030204" pitchFamily="34" charset="0"/>
                        </a:rPr>
                        <a:t>,                                                                                 </a:t>
                      </a:r>
                      <a:r>
                        <a:rPr lang="en-US" sz="1000" b="1" i="0" u="none" strike="noStrike" dirty="0" err="1">
                          <a:effectLst/>
                          <a:latin typeface="Calibri" panose="020F0502020204030204" pitchFamily="34" charset="0"/>
                        </a:rPr>
                        <a:t>sběr</a:t>
                      </a:r>
                      <a:r>
                        <a:rPr lang="en-US" sz="1000" b="1" i="0" u="none" strike="noStrike" dirty="0">
                          <a:effectLst/>
                          <a:latin typeface="Calibri" panose="020F0502020204030204" pitchFamily="34" charset="0"/>
                        </a:rPr>
                        <a:t>: F2F a on-line (75:25)</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srpen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1.8.-2.9.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975399"/>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červenec</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1.7.-31.7.</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343984"/>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červen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1.6.-30.6.</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8,0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784233"/>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květen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1.5.-31.5.</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231371"/>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duben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1.4.-4.5.</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11,5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484198"/>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březen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1.3.-29.3.</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17,5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755752"/>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únor</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1.2.-2.3.</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8,0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866137"/>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leden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1.1.-29.1.</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609088"/>
                  </a:ext>
                </a:extLst>
              </a:tr>
              <a:tr h="142369">
                <a:tc rowSpan="2">
                  <a:txBody>
                    <a:bodyPr/>
                    <a:lstStyle/>
                    <a:p>
                      <a:pPr algn="ctr" fontAlgn="ctr"/>
                      <a:r>
                        <a:rPr lang="cs-CZ" sz="1050" b="1" i="0" u="none" strike="noStrike">
                          <a:effectLst/>
                          <a:latin typeface="Calibri" panose="020F0502020204030204" pitchFamily="34" charset="0"/>
                        </a:rPr>
                        <a:t>Median</a:t>
                      </a:r>
                      <a:r>
                        <a:rPr lang="cs-CZ" sz="1000" b="1" i="0" u="none" strike="noStrike">
                          <a:effectLst/>
                          <a:latin typeface="Calibri" panose="020F0502020204030204" pitchFamily="34" charset="0"/>
                        </a:rPr>
                        <a:t> (iDnes)</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konec 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134102"/>
                  </a:ext>
                </a:extLst>
              </a:tr>
              <a:tr h="142369">
                <a:tc vMerge="1">
                  <a:txBody>
                    <a:bodyPr/>
                    <a:lstStyle/>
                    <a:p>
                      <a:endParaRPr lang="cs-CZ"/>
                    </a:p>
                  </a:txBody>
                  <a:tcPr/>
                </a:tc>
                <a:tc>
                  <a:txBody>
                    <a:bodyPr/>
                    <a:lstStyle/>
                    <a:p>
                      <a:pPr algn="ctr" fontAlgn="ctr"/>
                      <a:r>
                        <a:rPr lang="cs-CZ" sz="1000" b="1" i="0" u="none" strike="noStrike" dirty="0">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přelom 8. a 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28,8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253941"/>
                  </a:ext>
                </a:extLst>
              </a:tr>
              <a:tr h="142369">
                <a:tc rowSpan="5">
                  <a:txBody>
                    <a:bodyPr/>
                    <a:lstStyle/>
                    <a:p>
                      <a:pPr algn="ctr" fontAlgn="ctr"/>
                      <a:r>
                        <a:rPr lang="en-US" sz="1100" b="1" i="0" u="none" strike="noStrike">
                          <a:effectLst/>
                          <a:latin typeface="Calibri" panose="020F0502020204030204" pitchFamily="34" charset="0"/>
                        </a:rPr>
                        <a:t>STEM  </a:t>
                      </a:r>
                      <a:r>
                        <a:rPr lang="en-US" sz="900" b="1" i="0" u="none" strike="noStrike">
                          <a:effectLst/>
                          <a:latin typeface="Calibri" panose="020F0502020204030204" pitchFamily="34" charset="0"/>
                        </a:rPr>
                        <a:t>                                     sběr: CATI a on-line (30:70)</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24.9.-30.9.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17,4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12,3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1,6</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728996"/>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31.8.-8.9.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32,4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11,8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3,3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201210"/>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srpen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9.8.-12.8</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31,1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18,7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11,2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3,1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886143"/>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červen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21.6.-29.6.</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17,4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1,6</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005072"/>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duben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7.4.-13.4.</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16,6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12,8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383977"/>
                  </a:ext>
                </a:extLst>
              </a:tr>
              <a:tr h="142369">
                <a:tc rowSpan="7">
                  <a:txBody>
                    <a:bodyPr/>
                    <a:lstStyle/>
                    <a:p>
                      <a:pPr algn="ctr" fontAlgn="ctr"/>
                      <a:r>
                        <a:rPr lang="cs-CZ" sz="1100" b="1" i="0" u="none" strike="noStrike">
                          <a:effectLst/>
                          <a:latin typeface="Calibri" panose="020F0502020204030204" pitchFamily="34" charset="0"/>
                        </a:rPr>
                        <a:t>Ipsos</a:t>
                      </a:r>
                      <a:r>
                        <a:rPr lang="cs-CZ" sz="1000" b="1" i="0" u="none" strike="noStrike">
                          <a:effectLst/>
                          <a:latin typeface="Calibri" panose="020F0502020204030204" pitchFamily="34" charset="0"/>
                        </a:rPr>
                        <a:t> (SPOLU),                                                                              sběr: on-line</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Calibri" panose="020F0502020204030204" pitchFamily="34" charset="0"/>
                        </a:rPr>
                        <a:t>září</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8.9.-12.9.</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17,3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1,7</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279441"/>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červen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2.6.-6.6.</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906694"/>
                  </a:ext>
                </a:extLst>
              </a:tr>
              <a:tr h="142369">
                <a:tc vMerge="1">
                  <a:txBody>
                    <a:bodyPr/>
                    <a:lstStyle/>
                    <a:p>
                      <a:endParaRPr lang="cs-CZ"/>
                    </a:p>
                  </a:txBody>
                  <a:tcPr/>
                </a:tc>
                <a:tc>
                  <a:txBody>
                    <a:bodyPr/>
                    <a:lstStyle/>
                    <a:p>
                      <a:pPr algn="ctr" fontAlgn="ctr"/>
                      <a:r>
                        <a:rPr lang="cs-CZ" sz="1000" b="1" i="0" u="none" strike="noStrike" dirty="0">
                          <a:effectLst/>
                          <a:latin typeface="Calibri" panose="020F0502020204030204" pitchFamily="34" charset="0"/>
                        </a:rPr>
                        <a:t>květen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19.5.-24.5.</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4,1</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806956"/>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duben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8.4.-12.4.</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10,0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3,6</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198823"/>
                  </a:ext>
                </a:extLst>
              </a:tr>
              <a:tr h="142369">
                <a:tc vMerge="1">
                  <a:txBody>
                    <a:bodyPr/>
                    <a:lstStyle/>
                    <a:p>
                      <a:endParaRPr lang="cs-CZ"/>
                    </a:p>
                  </a:txBody>
                  <a:tcPr/>
                </a:tc>
                <a:tc>
                  <a:txBody>
                    <a:bodyPr/>
                    <a:lstStyle/>
                    <a:p>
                      <a:pPr algn="ctr" fontAlgn="ctr"/>
                      <a:r>
                        <a:rPr lang="cs-CZ" sz="1000" b="1" i="0" u="none" strike="noStrike" dirty="0">
                          <a:effectLst/>
                          <a:latin typeface="Calibri" panose="020F0502020204030204" pitchFamily="34" charset="0"/>
                        </a:rPr>
                        <a:t>březen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12.3.-16.3.</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25,3</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26,9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30142"/>
                  </a:ext>
                </a:extLst>
              </a:tr>
              <a:tr h="142369">
                <a:tc vMerge="1">
                  <a:txBody>
                    <a:bodyPr/>
                    <a:lstStyle/>
                    <a:p>
                      <a:endParaRPr lang="cs-CZ"/>
                    </a:p>
                  </a:txBody>
                  <a:tcPr/>
                </a:tc>
                <a:tc>
                  <a:txBody>
                    <a:bodyPr/>
                    <a:lstStyle/>
                    <a:p>
                      <a:pPr algn="ctr" fontAlgn="ctr"/>
                      <a:r>
                        <a:rPr lang="cs-CZ" sz="1000" b="1" i="0" u="none" strike="noStrike" dirty="0">
                          <a:effectLst/>
                          <a:latin typeface="Calibri" panose="020F0502020204030204" pitchFamily="34" charset="0"/>
                        </a:rPr>
                        <a:t>únor</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15.2.-19.2.</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20,5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24,9</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4,8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14913"/>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leden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Calibri" panose="020F0502020204030204" pitchFamily="34" charset="0"/>
                        </a:rPr>
                        <a:t>15.1.-19.1.</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21,7</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27,2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23,2</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8,4</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5,8</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960607"/>
                  </a:ext>
                </a:extLst>
              </a:tr>
              <a:tr h="142369">
                <a:tc rowSpan="2">
                  <a:txBody>
                    <a:bodyPr/>
                    <a:lstStyle/>
                    <a:p>
                      <a:pPr algn="ctr" fontAlgn="ctr"/>
                      <a:r>
                        <a:rPr lang="cs-CZ" sz="1100" b="1" i="0" u="none" strike="noStrike">
                          <a:effectLst/>
                          <a:latin typeface="Calibri" panose="020F0502020204030204" pitchFamily="34" charset="0"/>
                        </a:rPr>
                        <a:t>CVVM</a:t>
                      </a:r>
                      <a:r>
                        <a:rPr lang="cs-CZ" sz="1000" b="1" i="0" u="none" strike="noStrike">
                          <a:effectLst/>
                          <a:latin typeface="Calibri" panose="020F0502020204030204" pitchFamily="34" charset="0"/>
                        </a:rPr>
                        <a:t>, sběr: F2F </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effectLst/>
                          <a:latin typeface="Calibri" panose="020F0502020204030204" pitchFamily="34" charset="0"/>
                        </a:rPr>
                        <a:t>červenec</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Calibri" panose="020F0502020204030204" pitchFamily="34" charset="0"/>
                        </a:rPr>
                        <a:t>26.6.-11.7.</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21,0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6,5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8,0</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2,0</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752141"/>
                  </a:ext>
                </a:extLst>
              </a:tr>
              <a:tr h="142369">
                <a:tc vMerge="1">
                  <a:txBody>
                    <a:bodyPr/>
                    <a:lstStyle/>
                    <a:p>
                      <a:endParaRPr lang="cs-CZ"/>
                    </a:p>
                  </a:txBody>
                  <a:tcPr/>
                </a:tc>
                <a:tc>
                  <a:txBody>
                    <a:bodyPr/>
                    <a:lstStyle/>
                    <a:p>
                      <a:pPr algn="ctr" fontAlgn="ctr"/>
                      <a:r>
                        <a:rPr lang="cs-CZ" sz="1000" b="1" i="0" u="none" strike="noStrike">
                          <a:effectLst/>
                          <a:latin typeface="Calibri" panose="020F0502020204030204" pitchFamily="34" charset="0"/>
                        </a:rPr>
                        <a:t>červen</a:t>
                      </a:r>
                    </a:p>
                  </a:txBody>
                  <a:tcPr marL="4934" marR="4934" marT="4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effectLst/>
                          <a:latin typeface="Calibri" panose="020F0502020204030204" pitchFamily="34" charset="0"/>
                        </a:rPr>
                        <a:t>7.6.-18.6.</a:t>
                      </a:r>
                    </a:p>
                  </a:txBody>
                  <a:tcPr marL="4934" marR="4934" marT="49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19,5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24,5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22,5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9,5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2,5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7,5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3,5</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a:effectLst/>
                          <a:latin typeface="Calibri" panose="020F0502020204030204" pitchFamily="34" charset="0"/>
                        </a:rPr>
                        <a:t>-</a:t>
                      </a:r>
                    </a:p>
                  </a:txBody>
                  <a:tcPr marL="4934" marR="4934" marT="49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effectLst/>
                          <a:latin typeface="Calibri" panose="020F0502020204030204" pitchFamily="34" charset="0"/>
                        </a:rPr>
                        <a:t>1,5</a:t>
                      </a:r>
                    </a:p>
                  </a:txBody>
                  <a:tcPr marL="4934" marR="4934" marT="49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08580"/>
                  </a:ext>
                </a:extLst>
              </a:tr>
            </a:tbl>
          </a:graphicData>
        </a:graphic>
      </p:graphicFrame>
    </p:spTree>
    <p:extLst>
      <p:ext uri="{BB962C8B-B14F-4D97-AF65-F5344CB8AC3E}">
        <p14:creationId xmlns:p14="http://schemas.microsoft.com/office/powerpoint/2010/main" val="539722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VOLEBNÍ MODELY (POSLEDNÍ ZVEŘEJNĚNÉ)</a:t>
            </a:r>
          </a:p>
          <a:p>
            <a:pPr>
              <a:lnSpc>
                <a:spcPts val="3500"/>
              </a:lnSpc>
              <a:defRPr/>
            </a:pPr>
            <a:r>
              <a:rPr lang="cs-CZ" sz="2800" b="1" spc="-171" dirty="0">
                <a:solidFill>
                  <a:srgbClr val="FF0000"/>
                </a:solidFill>
                <a:latin typeface="Verdana" pitchFamily="34" charset="0"/>
                <a:ea typeface="Verdana" pitchFamily="34" charset="0"/>
                <a:cs typeface="Verdana" pitchFamily="34" charset="0"/>
              </a:rPr>
              <a:t>Srovnání s volbami</a:t>
            </a:r>
            <a:endParaRPr lang="cs-CZ" sz="2800" b="1" spc="-171" dirty="0">
              <a:solidFill>
                <a:srgbClr val="1A1F52"/>
              </a:solidFill>
              <a:latin typeface="Verdana" pitchFamily="34" charset="0"/>
              <a:ea typeface="Verdana" pitchFamily="34" charset="0"/>
              <a:cs typeface="Verdana" pitchFamily="34" charset="0"/>
            </a:endParaRPr>
          </a:p>
        </p:txBody>
      </p:sp>
      <p:pic>
        <p:nvPicPr>
          <p:cNvPr id="8" name="Obrázek 7">
            <a:extLst>
              <a:ext uri="{FF2B5EF4-FFF2-40B4-BE49-F238E27FC236}">
                <a16:creationId xmlns:a16="http://schemas.microsoft.com/office/drawing/2014/main" id="{3EB58127-F9AE-4EA7-951E-26B38DD25EDE}"/>
              </a:ext>
            </a:extLst>
          </p:cNvPr>
          <p:cNvPicPr>
            <a:picLocks noChangeAspect="1"/>
          </p:cNvPicPr>
          <p:nvPr/>
        </p:nvPicPr>
        <p:blipFill>
          <a:blip r:embed="rId3"/>
          <a:stretch>
            <a:fillRect/>
          </a:stretch>
        </p:blipFill>
        <p:spPr>
          <a:xfrm>
            <a:off x="8587060" y="128593"/>
            <a:ext cx="1980618" cy="432672"/>
          </a:xfrm>
          <a:prstGeom prst="rect">
            <a:avLst/>
          </a:prstGeom>
        </p:spPr>
      </p:pic>
      <p:graphicFrame>
        <p:nvGraphicFramePr>
          <p:cNvPr id="5" name="Tabulka 4">
            <a:extLst>
              <a:ext uri="{FF2B5EF4-FFF2-40B4-BE49-F238E27FC236}">
                <a16:creationId xmlns:a16="http://schemas.microsoft.com/office/drawing/2014/main" id="{9C89A61E-1EB1-4F3F-A520-291228DDBA1B}"/>
              </a:ext>
            </a:extLst>
          </p:cNvPr>
          <p:cNvGraphicFramePr>
            <a:graphicFrameLocks noGrp="1"/>
          </p:cNvGraphicFramePr>
          <p:nvPr/>
        </p:nvGraphicFramePr>
        <p:xfrm>
          <a:off x="421426" y="1026219"/>
          <a:ext cx="9965834" cy="6498828"/>
        </p:xfrm>
        <a:graphic>
          <a:graphicData uri="http://schemas.openxmlformats.org/drawingml/2006/table">
            <a:tbl>
              <a:tblPr/>
              <a:tblGrid>
                <a:gridCol w="875114">
                  <a:extLst>
                    <a:ext uri="{9D8B030D-6E8A-4147-A177-3AD203B41FA5}">
                      <a16:colId xmlns:a16="http://schemas.microsoft.com/office/drawing/2014/main" val="1916179703"/>
                    </a:ext>
                  </a:extLst>
                </a:gridCol>
                <a:gridCol w="1136340">
                  <a:extLst>
                    <a:ext uri="{9D8B030D-6E8A-4147-A177-3AD203B41FA5}">
                      <a16:colId xmlns:a16="http://schemas.microsoft.com/office/drawing/2014/main" val="2359341355"/>
                    </a:ext>
                  </a:extLst>
                </a:gridCol>
                <a:gridCol w="1136340">
                  <a:extLst>
                    <a:ext uri="{9D8B030D-6E8A-4147-A177-3AD203B41FA5}">
                      <a16:colId xmlns:a16="http://schemas.microsoft.com/office/drawing/2014/main" val="3420912378"/>
                    </a:ext>
                  </a:extLst>
                </a:gridCol>
                <a:gridCol w="1136340">
                  <a:extLst>
                    <a:ext uri="{9D8B030D-6E8A-4147-A177-3AD203B41FA5}">
                      <a16:colId xmlns:a16="http://schemas.microsoft.com/office/drawing/2014/main" val="4067728247"/>
                    </a:ext>
                  </a:extLst>
                </a:gridCol>
                <a:gridCol w="1136340">
                  <a:extLst>
                    <a:ext uri="{9D8B030D-6E8A-4147-A177-3AD203B41FA5}">
                      <a16:colId xmlns:a16="http://schemas.microsoft.com/office/drawing/2014/main" val="2270599317"/>
                    </a:ext>
                  </a:extLst>
                </a:gridCol>
                <a:gridCol w="1136340">
                  <a:extLst>
                    <a:ext uri="{9D8B030D-6E8A-4147-A177-3AD203B41FA5}">
                      <a16:colId xmlns:a16="http://schemas.microsoft.com/office/drawing/2014/main" val="450677833"/>
                    </a:ext>
                  </a:extLst>
                </a:gridCol>
                <a:gridCol w="1136340">
                  <a:extLst>
                    <a:ext uri="{9D8B030D-6E8A-4147-A177-3AD203B41FA5}">
                      <a16:colId xmlns:a16="http://schemas.microsoft.com/office/drawing/2014/main" val="3232357187"/>
                    </a:ext>
                  </a:extLst>
                </a:gridCol>
                <a:gridCol w="1136340">
                  <a:extLst>
                    <a:ext uri="{9D8B030D-6E8A-4147-A177-3AD203B41FA5}">
                      <a16:colId xmlns:a16="http://schemas.microsoft.com/office/drawing/2014/main" val="749227693"/>
                    </a:ext>
                  </a:extLst>
                </a:gridCol>
                <a:gridCol w="1136340">
                  <a:extLst>
                    <a:ext uri="{9D8B030D-6E8A-4147-A177-3AD203B41FA5}">
                      <a16:colId xmlns:a16="http://schemas.microsoft.com/office/drawing/2014/main" val="2731854805"/>
                    </a:ext>
                  </a:extLst>
                </a:gridCol>
              </a:tblGrid>
              <a:tr h="225958">
                <a:tc gridSpan="9">
                  <a:txBody>
                    <a:bodyPr/>
                    <a:lstStyle/>
                    <a:p>
                      <a:pPr algn="ctr" fontAlgn="ctr"/>
                      <a:r>
                        <a:rPr lang="cs-CZ" sz="1600" b="1" i="0" u="none" strike="noStrike" dirty="0">
                          <a:solidFill>
                            <a:srgbClr val="000000"/>
                          </a:solidFill>
                          <a:effectLst/>
                          <a:latin typeface="Calibri" panose="020F0502020204030204" pitchFamily="34" charset="0"/>
                        </a:rPr>
                        <a:t>VOLEBNÍ MODELY 2021 (volby do PS 8.-9.10.)</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94660221"/>
                  </a:ext>
                </a:extLst>
              </a:tr>
              <a:tr h="612662">
                <a:tc rowSpan="2">
                  <a:txBody>
                    <a:bodyPr/>
                    <a:lstStyle/>
                    <a:p>
                      <a:pPr algn="ctr" fontAlgn="ctr"/>
                      <a:r>
                        <a:rPr lang="cs-CZ" sz="1200" b="1" i="0" u="none" strike="noStrike" dirty="0">
                          <a:solidFill>
                            <a:srgbClr val="000000"/>
                          </a:solidFill>
                          <a:effectLst/>
                          <a:latin typeface="Calibri" panose="020F0502020204030204" pitchFamily="34" charset="0"/>
                        </a:rPr>
                        <a:t>Subjekt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Výsledek voleb</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Kantar CZ + DC pro </a:t>
                      </a:r>
                      <a:r>
                        <a:rPr lang="cs-CZ" sz="1100" b="1" i="0" u="none" strike="noStrike">
                          <a:solidFill>
                            <a:srgbClr val="FF0000"/>
                          </a:solidFill>
                          <a:effectLst/>
                          <a:latin typeface="Calibri" panose="020F0502020204030204" pitchFamily="34" charset="0"/>
                        </a:rPr>
                        <a:t>ČT</a:t>
                      </a:r>
                      <a:r>
                        <a:rPr lang="cs-CZ" sz="1100" b="1" i="0" u="none" strike="noStrike">
                          <a:solidFill>
                            <a:srgbClr val="000000"/>
                          </a:solidFill>
                          <a:effectLst/>
                          <a:latin typeface="Calibri" panose="020F0502020204030204" pitchFamily="34" charset="0"/>
                        </a:rPr>
                        <a:t> (výzkum pro volební studio)</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err="1">
                          <a:solidFill>
                            <a:srgbClr val="000000"/>
                          </a:solidFill>
                          <a:effectLst/>
                          <a:latin typeface="Calibri" panose="020F0502020204030204" pitchFamily="34" charset="0"/>
                        </a:rPr>
                        <a:t>Kantar</a:t>
                      </a:r>
                      <a:r>
                        <a:rPr lang="cs-CZ" sz="1100" b="1" i="0" u="none" strike="noStrike" dirty="0">
                          <a:solidFill>
                            <a:srgbClr val="000000"/>
                          </a:solidFill>
                          <a:effectLst/>
                          <a:latin typeface="Calibri" panose="020F0502020204030204" pitchFamily="34" charset="0"/>
                        </a:rPr>
                        <a:t> CZ + DC pro </a:t>
                      </a:r>
                      <a:r>
                        <a:rPr lang="cs-CZ" sz="1100" b="1" i="0" u="none" strike="noStrike" dirty="0">
                          <a:solidFill>
                            <a:srgbClr val="FF0000"/>
                          </a:solidFill>
                          <a:effectLst/>
                          <a:latin typeface="Calibri" panose="020F0502020204030204" pitchFamily="34" charset="0"/>
                        </a:rPr>
                        <a:t>ČT</a:t>
                      </a:r>
                      <a:r>
                        <a:rPr lang="cs-CZ" sz="1100" b="1" i="0" u="none" strike="noStrike" dirty="0">
                          <a:solidFill>
                            <a:srgbClr val="000000"/>
                          </a:solidFill>
                          <a:effectLst/>
                          <a:latin typeface="Calibri" panose="020F0502020204030204" pitchFamily="34" charset="0"/>
                        </a:rPr>
                        <a:t> (vol. </a:t>
                      </a:r>
                      <a:r>
                        <a:rPr lang="cs-CZ" sz="1100" b="1" i="0" u="none" strike="noStrike" dirty="0" err="1">
                          <a:solidFill>
                            <a:srgbClr val="000000"/>
                          </a:solidFill>
                          <a:effectLst/>
                          <a:latin typeface="Calibri" panose="020F0502020204030204" pitchFamily="34" charset="0"/>
                        </a:rPr>
                        <a:t>mod</a:t>
                      </a:r>
                      <a:r>
                        <a:rPr lang="cs-CZ" sz="1100" b="1" i="0" u="none" strike="noStrike" dirty="0">
                          <a:solidFill>
                            <a:srgbClr val="000000"/>
                          </a:solidFill>
                          <a:effectLst/>
                          <a:latin typeface="Calibri" panose="020F0502020204030204" pitchFamily="34" charset="0"/>
                        </a:rPr>
                        <a:t>. z výzkumu vol. pot.)</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err="1">
                          <a:effectLst/>
                          <a:latin typeface="Calibri" panose="020F0502020204030204" pitchFamily="34" charset="0"/>
                        </a:rPr>
                        <a:t>Kantar</a:t>
                      </a:r>
                      <a:r>
                        <a:rPr lang="cs-CZ" sz="1100" b="1" i="0" u="none" strike="noStrike" dirty="0">
                          <a:effectLst/>
                          <a:latin typeface="Calibri" panose="020F0502020204030204" pitchFamily="34" charset="0"/>
                        </a:rPr>
                        <a:t> CZ pro </a:t>
                      </a:r>
                      <a:r>
                        <a:rPr lang="cs-CZ" sz="1100" b="1" i="0" u="none" strike="noStrike" dirty="0">
                          <a:solidFill>
                            <a:srgbClr val="FF0000"/>
                          </a:solidFill>
                          <a:effectLst/>
                          <a:latin typeface="Calibri" panose="020F0502020204030204" pitchFamily="34" charset="0"/>
                        </a:rPr>
                        <a:t>ČT</a:t>
                      </a:r>
                      <a:r>
                        <a:rPr lang="cs-CZ" sz="1100" b="1" i="0" u="none" strike="noStrike" dirty="0">
                          <a:effectLst/>
                          <a:latin typeface="Calibri" panose="020F0502020204030204" pitchFamily="34" charset="0"/>
                        </a:rPr>
                        <a:t> v rámci Trendů Česka</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STEM</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Median pro MF Dnes</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Ipsos pro Spolu</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CVVM</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275697"/>
                  </a:ext>
                </a:extLst>
              </a:tr>
              <a:tr h="170714">
                <a:tc vMerge="1">
                  <a:txBody>
                    <a:bodyPr/>
                    <a:lstStyle/>
                    <a:p>
                      <a:endParaRPr lang="cs-CZ"/>
                    </a:p>
                  </a:txBody>
                  <a:tcPr/>
                </a:tc>
                <a:tc>
                  <a:txBody>
                    <a:bodyPr/>
                    <a:lstStyle/>
                    <a:p>
                      <a:pPr algn="ctr" fontAlgn="ctr"/>
                      <a:r>
                        <a:rPr lang="cs-CZ" sz="1200" b="1" i="0" u="none" strike="noStrike" dirty="0">
                          <a:solidFill>
                            <a:srgbClr val="000000"/>
                          </a:solidFill>
                          <a:effectLst/>
                          <a:latin typeface="Calibri" panose="020F0502020204030204" pitchFamily="34" charset="0"/>
                        </a:rPr>
                        <a:t>sběr dat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4.10.-7.10.</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16.9.-1.10.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13.9.-22.9.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24.9.-30.9.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23.9.-29.9.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8.9.-12.9.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FF0000"/>
                          </a:solidFill>
                          <a:effectLst/>
                          <a:latin typeface="Calibri" panose="020F0502020204030204" pitchFamily="34" charset="0"/>
                        </a:rPr>
                        <a:t>26.6.-11.7</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688540"/>
                  </a:ext>
                </a:extLst>
              </a:tr>
              <a:tr h="170714">
                <a:tc>
                  <a:txBody>
                    <a:bodyPr/>
                    <a:lstStyle/>
                    <a:p>
                      <a:pPr algn="ctr" fontAlgn="ctr"/>
                      <a:r>
                        <a:rPr lang="cs-CZ" sz="1200" b="1" i="0" u="none" strike="noStrike">
                          <a:effectLst/>
                          <a:latin typeface="Calibri" panose="020F0502020204030204" pitchFamily="34" charset="0"/>
                        </a:rPr>
                        <a:t>SPOLU</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27,79</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27,6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25,1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23,0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21,4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20,9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24,7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21,5</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700619"/>
                  </a:ext>
                </a:extLst>
              </a:tr>
              <a:tr h="170714">
                <a:tc>
                  <a:txBody>
                    <a:bodyPr/>
                    <a:lstStyle/>
                    <a:p>
                      <a:pPr algn="ctr" fontAlgn="ctr"/>
                      <a:r>
                        <a:rPr lang="cs-CZ" sz="1200" b="1" i="0" u="none" strike="noStrike">
                          <a:effectLst/>
                          <a:latin typeface="Calibri" panose="020F0502020204030204" pitchFamily="34" charset="0"/>
                        </a:rPr>
                        <a:t>ANO</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27,12</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21,7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23,3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24,3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27,3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25,2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27,4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23,5</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814390"/>
                  </a:ext>
                </a:extLst>
              </a:tr>
              <a:tr h="170714">
                <a:tc>
                  <a:txBody>
                    <a:bodyPr/>
                    <a:lstStyle/>
                    <a:p>
                      <a:pPr algn="ctr" fontAlgn="ctr"/>
                      <a:r>
                        <a:rPr lang="cs-CZ" sz="1200" b="1" i="0" u="none" strike="noStrike">
                          <a:effectLst/>
                          <a:latin typeface="Calibri" panose="020F0502020204030204" pitchFamily="34" charset="0"/>
                        </a:rPr>
                        <a:t>PirStan</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15,62</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19,5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19,3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17,4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19,4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17,3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21,0</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772866"/>
                  </a:ext>
                </a:extLst>
              </a:tr>
              <a:tr h="170714">
                <a:tc>
                  <a:txBody>
                    <a:bodyPr/>
                    <a:lstStyle/>
                    <a:p>
                      <a:pPr algn="ctr" fontAlgn="ctr"/>
                      <a:r>
                        <a:rPr lang="cs-CZ" sz="1200" b="1" i="0" u="none" strike="noStrike">
                          <a:effectLst/>
                          <a:latin typeface="Calibri" panose="020F0502020204030204" pitchFamily="34" charset="0"/>
                        </a:rPr>
                        <a:t>SPD</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9,56</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10,8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11,3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12,3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10,1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9,6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9,0</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4782"/>
                  </a:ext>
                </a:extLst>
              </a:tr>
              <a:tr h="170714">
                <a:tc>
                  <a:txBody>
                    <a:bodyPr/>
                    <a:lstStyle/>
                    <a:p>
                      <a:pPr algn="ctr" fontAlgn="ctr"/>
                      <a:r>
                        <a:rPr lang="cs-CZ" sz="1200" b="1" i="0" u="none" strike="noStrike">
                          <a:effectLst/>
                          <a:latin typeface="Calibri" panose="020F0502020204030204" pitchFamily="34" charset="0"/>
                        </a:rPr>
                        <a:t>PŘÍSAHA</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4,68</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dirty="0">
                          <a:effectLst/>
                          <a:latin typeface="Calibri" panose="020F0502020204030204" pitchFamily="34" charset="0"/>
                        </a:rPr>
                        <a:t>4,0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3,9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5,7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3,9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5,5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3,0</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644119"/>
                  </a:ext>
                </a:extLst>
              </a:tr>
              <a:tr h="170714">
                <a:tc>
                  <a:txBody>
                    <a:bodyPr/>
                    <a:lstStyle/>
                    <a:p>
                      <a:pPr algn="ctr" fontAlgn="ctr"/>
                      <a:r>
                        <a:rPr lang="cs-CZ" sz="1200" b="1" i="0" u="none" strike="noStrike">
                          <a:effectLst/>
                          <a:latin typeface="Calibri" panose="020F0502020204030204" pitchFamily="34" charset="0"/>
                        </a:rPr>
                        <a:t>ČSSD</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4,65</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5,0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5,6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6,5</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292974"/>
                  </a:ext>
                </a:extLst>
              </a:tr>
              <a:tr h="170714">
                <a:tc>
                  <a:txBody>
                    <a:bodyPr/>
                    <a:lstStyle/>
                    <a:p>
                      <a:pPr algn="ctr" fontAlgn="ctr"/>
                      <a:r>
                        <a:rPr lang="cs-CZ" sz="1200" b="1" i="0" u="none" strike="noStrike">
                          <a:effectLst/>
                          <a:latin typeface="Calibri" panose="020F0502020204030204" pitchFamily="34" charset="0"/>
                        </a:rPr>
                        <a:t>KSČM</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3,60</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5,2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6,5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8,0</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0637"/>
                  </a:ext>
                </a:extLst>
              </a:tr>
              <a:tr h="170714">
                <a:tc>
                  <a:txBody>
                    <a:bodyPr/>
                    <a:lstStyle/>
                    <a:p>
                      <a:pPr algn="ctr" fontAlgn="ctr"/>
                      <a:r>
                        <a:rPr lang="cs-CZ" sz="1200" b="1" i="0" u="none" strike="noStrike">
                          <a:effectLst/>
                          <a:latin typeface="Calibri" panose="020F0502020204030204" pitchFamily="34" charset="0"/>
                        </a:rPr>
                        <a:t>TSS</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2,76</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3,3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4,5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3,5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2,5</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639648"/>
                  </a:ext>
                </a:extLst>
              </a:tr>
              <a:tr h="170714">
                <a:tc>
                  <a:txBody>
                    <a:bodyPr/>
                    <a:lstStyle/>
                    <a:p>
                      <a:pPr algn="ctr" fontAlgn="ctr"/>
                      <a:r>
                        <a:rPr lang="cs-CZ" sz="1200" b="1" i="0" u="none" strike="noStrike">
                          <a:solidFill>
                            <a:srgbClr val="000000"/>
                          </a:solidFill>
                          <a:effectLst/>
                          <a:latin typeface="Calibri" panose="020F0502020204030204" pitchFamily="34" charset="0"/>
                        </a:rPr>
                        <a:t>Volný blok</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1,33</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 </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 </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 </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233457"/>
                  </a:ext>
                </a:extLst>
              </a:tr>
              <a:tr h="170714">
                <a:tc>
                  <a:txBody>
                    <a:bodyPr/>
                    <a:lstStyle/>
                    <a:p>
                      <a:pPr algn="ctr" fontAlgn="ctr"/>
                      <a:r>
                        <a:rPr lang="cs-CZ" sz="1200" b="1" i="0" u="none" strike="noStrike">
                          <a:solidFill>
                            <a:srgbClr val="000000"/>
                          </a:solidFill>
                          <a:effectLst/>
                          <a:latin typeface="Calibri" panose="020F0502020204030204" pitchFamily="34" charset="0"/>
                        </a:rPr>
                        <a:t>Zelení</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0,99</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dirty="0">
                          <a:effectLst/>
                          <a:latin typeface="Calibri" panose="020F0502020204030204" pitchFamily="34" charset="0"/>
                        </a:rPr>
                        <a:t>1,4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2,0</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719572"/>
                  </a:ext>
                </a:extLst>
              </a:tr>
              <a:tr h="0">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500" b="0" i="0" u="none" strike="noStrike" dirty="0">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cs-CZ" sz="1100" b="0" i="0" u="none" strike="noStrike">
                        <a:effectLst/>
                        <a:latin typeface="Arial" panose="020B0604020202020204" pitchFamily="34" charset="0"/>
                      </a:endParaRPr>
                    </a:p>
                  </a:txBody>
                  <a:tcPr marL="5500" marR="5500" marT="55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70181"/>
                  </a:ext>
                </a:extLst>
              </a:tr>
              <a:tr h="225958">
                <a:tc gridSpan="9">
                  <a:txBody>
                    <a:bodyPr/>
                    <a:lstStyle/>
                    <a:p>
                      <a:pPr algn="ctr" fontAlgn="ctr"/>
                      <a:r>
                        <a:rPr lang="cs-CZ" sz="1600" b="1" i="0" u="none" strike="noStrike">
                          <a:solidFill>
                            <a:srgbClr val="000000"/>
                          </a:solidFill>
                          <a:effectLst/>
                          <a:latin typeface="Calibri" panose="020F0502020204030204" pitchFamily="34" charset="0"/>
                        </a:rPr>
                        <a:t>ODCHYLKY VOLEBNÍCH MODELŮ OD VÝSLEDKŮ VOLEB 2021 (volby do PS 8.-9.10.)</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87719884"/>
                  </a:ext>
                </a:extLst>
              </a:tr>
              <a:tr h="612662">
                <a:tc rowSpan="2">
                  <a:txBody>
                    <a:bodyPr/>
                    <a:lstStyle/>
                    <a:p>
                      <a:pPr algn="ctr" fontAlgn="ctr"/>
                      <a:r>
                        <a:rPr lang="cs-CZ" sz="1200" b="1" i="0" u="none" strike="noStrike">
                          <a:solidFill>
                            <a:srgbClr val="000000"/>
                          </a:solidFill>
                          <a:effectLst/>
                          <a:latin typeface="Calibri" panose="020F0502020204030204" pitchFamily="34" charset="0"/>
                        </a:rPr>
                        <a:t>Subjekt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Výsledek voleb</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Kantar CZ + DC pro </a:t>
                      </a:r>
                      <a:r>
                        <a:rPr lang="cs-CZ" sz="1100" b="1" i="0" u="none" strike="noStrike">
                          <a:solidFill>
                            <a:srgbClr val="FF0000"/>
                          </a:solidFill>
                          <a:effectLst/>
                          <a:latin typeface="Calibri" panose="020F0502020204030204" pitchFamily="34" charset="0"/>
                        </a:rPr>
                        <a:t>ČT</a:t>
                      </a:r>
                      <a:r>
                        <a:rPr lang="cs-CZ" sz="1100" b="1" i="0" u="none" strike="noStrike">
                          <a:solidFill>
                            <a:srgbClr val="000000"/>
                          </a:solidFill>
                          <a:effectLst/>
                          <a:latin typeface="Calibri" panose="020F0502020204030204" pitchFamily="34" charset="0"/>
                        </a:rPr>
                        <a:t> (výzkum pro volební studio)</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err="1">
                          <a:solidFill>
                            <a:srgbClr val="000000"/>
                          </a:solidFill>
                          <a:effectLst/>
                          <a:latin typeface="Calibri" panose="020F0502020204030204" pitchFamily="34" charset="0"/>
                        </a:rPr>
                        <a:t>Kantar</a:t>
                      </a:r>
                      <a:r>
                        <a:rPr lang="cs-CZ" sz="1100" b="1" i="0" u="none" strike="noStrike" dirty="0">
                          <a:solidFill>
                            <a:srgbClr val="000000"/>
                          </a:solidFill>
                          <a:effectLst/>
                          <a:latin typeface="Calibri" panose="020F0502020204030204" pitchFamily="34" charset="0"/>
                        </a:rPr>
                        <a:t> CZ + DC pro </a:t>
                      </a:r>
                      <a:r>
                        <a:rPr lang="cs-CZ" sz="1100" b="1" i="0" u="none" strike="noStrike" dirty="0">
                          <a:solidFill>
                            <a:srgbClr val="FF0000"/>
                          </a:solidFill>
                          <a:effectLst/>
                          <a:latin typeface="Calibri" panose="020F0502020204030204" pitchFamily="34" charset="0"/>
                        </a:rPr>
                        <a:t>ČT</a:t>
                      </a:r>
                      <a:r>
                        <a:rPr lang="cs-CZ" sz="1100" b="1" i="0" u="none" strike="noStrike" dirty="0">
                          <a:solidFill>
                            <a:srgbClr val="000000"/>
                          </a:solidFill>
                          <a:effectLst/>
                          <a:latin typeface="Calibri" panose="020F0502020204030204" pitchFamily="34" charset="0"/>
                        </a:rPr>
                        <a:t> (vol. </a:t>
                      </a:r>
                      <a:r>
                        <a:rPr lang="cs-CZ" sz="1100" b="1" i="0" u="none" strike="noStrike" dirty="0" err="1">
                          <a:solidFill>
                            <a:srgbClr val="000000"/>
                          </a:solidFill>
                          <a:effectLst/>
                          <a:latin typeface="Calibri" panose="020F0502020204030204" pitchFamily="34" charset="0"/>
                        </a:rPr>
                        <a:t>mod</a:t>
                      </a:r>
                      <a:r>
                        <a:rPr lang="cs-CZ" sz="1100" b="1" i="0" u="none" strike="noStrike" dirty="0">
                          <a:solidFill>
                            <a:srgbClr val="000000"/>
                          </a:solidFill>
                          <a:effectLst/>
                          <a:latin typeface="Calibri" panose="020F0502020204030204" pitchFamily="34" charset="0"/>
                        </a:rPr>
                        <a:t>. z výzkumu vol. pot.)</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err="1">
                          <a:effectLst/>
                          <a:latin typeface="Calibri" panose="020F0502020204030204" pitchFamily="34" charset="0"/>
                        </a:rPr>
                        <a:t>Kantar</a:t>
                      </a:r>
                      <a:r>
                        <a:rPr lang="cs-CZ" sz="1100" b="1" i="0" u="none" strike="noStrike" dirty="0">
                          <a:effectLst/>
                          <a:latin typeface="Calibri" panose="020F0502020204030204" pitchFamily="34" charset="0"/>
                        </a:rPr>
                        <a:t> CZ pro </a:t>
                      </a:r>
                      <a:r>
                        <a:rPr lang="cs-CZ" sz="1100" b="1" i="0" u="none" strike="noStrike" dirty="0">
                          <a:solidFill>
                            <a:srgbClr val="FF0000"/>
                          </a:solidFill>
                          <a:effectLst/>
                          <a:latin typeface="Calibri" panose="020F0502020204030204" pitchFamily="34" charset="0"/>
                        </a:rPr>
                        <a:t>ČT</a:t>
                      </a:r>
                      <a:r>
                        <a:rPr lang="cs-CZ" sz="1100" b="1" i="0" u="none" strike="noStrike" dirty="0">
                          <a:effectLst/>
                          <a:latin typeface="Calibri" panose="020F0502020204030204" pitchFamily="34" charset="0"/>
                        </a:rPr>
                        <a:t> v rámci Trendů Česka</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STEM</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Median pro MF Dnes</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Ipsos pro Spolu</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effectLst/>
                          <a:latin typeface="Calibri" panose="020F0502020204030204" pitchFamily="34" charset="0"/>
                        </a:rPr>
                        <a:t>CVVM</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854122"/>
                  </a:ext>
                </a:extLst>
              </a:tr>
              <a:tr h="170714">
                <a:tc vMerge="1">
                  <a:txBody>
                    <a:bodyPr/>
                    <a:lstStyle/>
                    <a:p>
                      <a:endParaRPr lang="cs-CZ"/>
                    </a:p>
                  </a:txBody>
                  <a:tcPr/>
                </a:tc>
                <a:tc>
                  <a:txBody>
                    <a:bodyPr/>
                    <a:lstStyle/>
                    <a:p>
                      <a:pPr algn="ctr" fontAlgn="ctr"/>
                      <a:r>
                        <a:rPr lang="cs-CZ" sz="1200" b="1" i="0" u="none" strike="noStrike">
                          <a:solidFill>
                            <a:srgbClr val="000000"/>
                          </a:solidFill>
                          <a:effectLst/>
                          <a:latin typeface="Calibri" panose="020F0502020204030204" pitchFamily="34" charset="0"/>
                        </a:rPr>
                        <a:t>sběr dat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4.10.-7.10.</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16.9.-1.10.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13.9.-22.9.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24.9.-30.9.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23.9.-29.9.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000000"/>
                          </a:solidFill>
                          <a:effectLst/>
                          <a:latin typeface="Calibri" panose="020F0502020204030204" pitchFamily="34" charset="0"/>
                        </a:rPr>
                        <a:t>8.9.-12.9.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solidFill>
                            <a:srgbClr val="FF0000"/>
                          </a:solidFill>
                          <a:effectLst/>
                          <a:latin typeface="Calibri" panose="020F0502020204030204" pitchFamily="34" charset="0"/>
                        </a:rPr>
                        <a:t>26.6.-11.7</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544860"/>
                  </a:ext>
                </a:extLst>
              </a:tr>
              <a:tr h="170714">
                <a:tc>
                  <a:txBody>
                    <a:bodyPr/>
                    <a:lstStyle/>
                    <a:p>
                      <a:pPr algn="ctr" fontAlgn="ctr"/>
                      <a:r>
                        <a:rPr lang="cs-CZ" sz="1200" b="1" i="0" u="none" strike="noStrike">
                          <a:effectLst/>
                          <a:latin typeface="Calibri" panose="020F0502020204030204" pitchFamily="34" charset="0"/>
                        </a:rPr>
                        <a:t>SPOLU</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-0,2</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ctr"/>
                      <a:r>
                        <a:rPr lang="cs-CZ" sz="1200" b="0" i="0" u="none" strike="noStrike">
                          <a:effectLst/>
                          <a:latin typeface="Calibri" panose="020F0502020204030204" pitchFamily="34" charset="0"/>
                        </a:rPr>
                        <a:t>-2,7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ctr"/>
                      <a:r>
                        <a:rPr lang="cs-CZ" sz="1200" b="0" i="0" u="none" strike="noStrike">
                          <a:effectLst/>
                          <a:latin typeface="Calibri" panose="020F0502020204030204" pitchFamily="34" charset="0"/>
                        </a:rPr>
                        <a:t>-4,8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2"/>
                    </a:solidFill>
                  </a:tcPr>
                </a:tc>
                <a:tc>
                  <a:txBody>
                    <a:bodyPr/>
                    <a:lstStyle/>
                    <a:p>
                      <a:pPr algn="ctr" fontAlgn="ctr"/>
                      <a:r>
                        <a:rPr lang="cs-CZ" sz="1200" b="0" i="0" u="none" strike="noStrike">
                          <a:effectLst/>
                          <a:latin typeface="Calibri" panose="020F0502020204030204" pitchFamily="34" charset="0"/>
                        </a:rPr>
                        <a:t>-6,4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6C"/>
                    </a:solidFill>
                  </a:tcPr>
                </a:tc>
                <a:tc>
                  <a:txBody>
                    <a:bodyPr/>
                    <a:lstStyle/>
                    <a:p>
                      <a:pPr algn="ctr" fontAlgn="ctr"/>
                      <a:r>
                        <a:rPr lang="cs-CZ" sz="1200" b="0" i="0" u="none" strike="noStrike">
                          <a:effectLst/>
                          <a:latin typeface="Calibri" panose="020F0502020204030204" pitchFamily="34" charset="0"/>
                        </a:rPr>
                        <a:t>-6,9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cs-CZ" sz="1200" b="0" i="0" u="none" strike="noStrike">
                          <a:effectLst/>
                          <a:latin typeface="Calibri" panose="020F0502020204030204" pitchFamily="34" charset="0"/>
                        </a:rPr>
                        <a:t>-3,1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8"/>
                    </a:solidFill>
                  </a:tcPr>
                </a:tc>
                <a:tc>
                  <a:txBody>
                    <a:bodyPr/>
                    <a:lstStyle/>
                    <a:p>
                      <a:pPr algn="ctr" fontAlgn="ctr"/>
                      <a:r>
                        <a:rPr lang="cs-CZ" sz="1200" b="0" i="0" u="none" strike="noStrike">
                          <a:effectLst/>
                          <a:latin typeface="Calibri" panose="020F0502020204030204" pitchFamily="34" charset="0"/>
                        </a:rPr>
                        <a:t>-6,3</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451608578"/>
                  </a:ext>
                </a:extLst>
              </a:tr>
              <a:tr h="170714">
                <a:tc>
                  <a:txBody>
                    <a:bodyPr/>
                    <a:lstStyle/>
                    <a:p>
                      <a:pPr algn="ctr" fontAlgn="ctr"/>
                      <a:r>
                        <a:rPr lang="cs-CZ" sz="1200" b="1" i="0" u="none" strike="noStrike">
                          <a:effectLst/>
                          <a:latin typeface="Calibri" panose="020F0502020204030204" pitchFamily="34" charset="0"/>
                        </a:rPr>
                        <a:t>ANO</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-5,4</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tc>
                  <a:txBody>
                    <a:bodyPr/>
                    <a:lstStyle/>
                    <a:p>
                      <a:pPr algn="ctr" fontAlgn="ctr"/>
                      <a:r>
                        <a:rPr lang="cs-CZ" sz="1200" b="0" i="0" u="none" strike="noStrike">
                          <a:effectLst/>
                          <a:latin typeface="Calibri" panose="020F0502020204030204" pitchFamily="34" charset="0"/>
                        </a:rPr>
                        <a:t>-3,8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cs-CZ" sz="1200" b="0" i="0" u="none" strike="noStrike">
                          <a:effectLst/>
                          <a:latin typeface="Calibri" panose="020F0502020204030204" pitchFamily="34" charset="0"/>
                        </a:rPr>
                        <a:t>-2,8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ctr" fontAlgn="ctr"/>
                      <a:r>
                        <a:rPr lang="cs-CZ" sz="1200" b="0" i="0" u="none" strike="noStrike" dirty="0">
                          <a:effectLst/>
                          <a:latin typeface="Calibri" panose="020F0502020204030204" pitchFamily="34" charset="0"/>
                        </a:rPr>
                        <a:t>0,2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cs-CZ" sz="1200" b="0" i="0" u="none" strike="noStrike">
                          <a:effectLst/>
                          <a:latin typeface="Calibri" panose="020F0502020204030204" pitchFamily="34" charset="0"/>
                        </a:rPr>
                        <a:t>-1,9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ctr" fontAlgn="ctr"/>
                      <a:r>
                        <a:rPr lang="cs-CZ" sz="1200" b="0" i="0" u="none" strike="noStrike">
                          <a:effectLst/>
                          <a:latin typeface="Calibri" panose="020F0502020204030204" pitchFamily="34" charset="0"/>
                        </a:rPr>
                        <a:t>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cs-CZ" sz="1200" b="0" i="0" u="none" strike="noStrike">
                          <a:effectLst/>
                          <a:latin typeface="Calibri" panose="020F0502020204030204" pitchFamily="34" charset="0"/>
                        </a:rPr>
                        <a:t>-3,6</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6"/>
                    </a:solidFill>
                  </a:tcPr>
                </a:tc>
                <a:extLst>
                  <a:ext uri="{0D108BD9-81ED-4DB2-BD59-A6C34878D82A}">
                    <a16:rowId xmlns:a16="http://schemas.microsoft.com/office/drawing/2014/main" val="2178877546"/>
                  </a:ext>
                </a:extLst>
              </a:tr>
              <a:tr h="170714">
                <a:tc>
                  <a:txBody>
                    <a:bodyPr/>
                    <a:lstStyle/>
                    <a:p>
                      <a:pPr algn="ctr" fontAlgn="ctr"/>
                      <a:r>
                        <a:rPr lang="cs-CZ" sz="1200" b="1" i="0" u="none" strike="noStrike">
                          <a:effectLst/>
                          <a:latin typeface="Calibri" panose="020F0502020204030204" pitchFamily="34" charset="0"/>
                        </a:rPr>
                        <a:t>PirStan</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3,9</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cs-CZ" sz="1200" b="0" i="0" u="none" strike="noStrike">
                          <a:effectLst/>
                          <a:latin typeface="Calibri" panose="020F0502020204030204" pitchFamily="34" charset="0"/>
                        </a:rPr>
                        <a:t>3,7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97E"/>
                    </a:solidFill>
                  </a:tcPr>
                </a:tc>
                <a:tc>
                  <a:txBody>
                    <a:bodyPr/>
                    <a:lstStyle/>
                    <a:p>
                      <a:pPr algn="ctr" fontAlgn="ctr"/>
                      <a:r>
                        <a:rPr lang="cs-CZ" sz="1200" b="0" i="0" u="none" strike="noStrike">
                          <a:effectLst/>
                          <a:latin typeface="Calibri" panose="020F0502020204030204" pitchFamily="34" charset="0"/>
                        </a:rPr>
                        <a:t>4,7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cs-CZ" sz="1200" b="0" i="0" u="none" strike="noStrike">
                          <a:effectLst/>
                          <a:latin typeface="Calibri" panose="020F0502020204030204" pitchFamily="34" charset="0"/>
                        </a:rPr>
                        <a:t>1,8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ctr" fontAlgn="ctr"/>
                      <a:r>
                        <a:rPr lang="cs-CZ" sz="1200" b="0" i="0" u="none" strike="noStrike">
                          <a:effectLst/>
                          <a:latin typeface="Calibri" panose="020F0502020204030204" pitchFamily="34" charset="0"/>
                        </a:rPr>
                        <a:t>3,8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87D"/>
                    </a:solidFill>
                  </a:tcPr>
                </a:tc>
                <a:tc>
                  <a:txBody>
                    <a:bodyPr/>
                    <a:lstStyle/>
                    <a:p>
                      <a:pPr algn="ctr" fontAlgn="ctr"/>
                      <a:r>
                        <a:rPr lang="cs-CZ" sz="1200" b="0" i="0" u="none" strike="noStrike">
                          <a:effectLst/>
                          <a:latin typeface="Calibri" panose="020F0502020204030204" pitchFamily="34" charset="0"/>
                        </a:rPr>
                        <a:t>1,7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ctr" fontAlgn="ctr"/>
                      <a:r>
                        <a:rPr lang="cs-CZ" sz="1200" b="0" i="0" u="none" strike="noStrike">
                          <a:effectLst/>
                          <a:latin typeface="Calibri" panose="020F0502020204030204" pitchFamily="34" charset="0"/>
                        </a:rPr>
                        <a:t>5,4</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277623882"/>
                  </a:ext>
                </a:extLst>
              </a:tr>
              <a:tr h="170714">
                <a:tc>
                  <a:txBody>
                    <a:bodyPr/>
                    <a:lstStyle/>
                    <a:p>
                      <a:pPr algn="ctr" fontAlgn="ctr"/>
                      <a:r>
                        <a:rPr lang="cs-CZ" sz="1200" b="1" i="0" u="none" strike="noStrike">
                          <a:effectLst/>
                          <a:latin typeface="Calibri" panose="020F0502020204030204" pitchFamily="34" charset="0"/>
                        </a:rPr>
                        <a:t>SPD</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0,7</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cs-CZ" sz="1200" b="0" i="0" u="none" strike="noStrike">
                          <a:effectLst/>
                          <a:latin typeface="Calibri" panose="020F0502020204030204" pitchFamily="34" charset="0"/>
                        </a:rPr>
                        <a:t>1,2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383"/>
                    </a:solidFill>
                  </a:tcPr>
                </a:tc>
                <a:tc>
                  <a:txBody>
                    <a:bodyPr/>
                    <a:lstStyle/>
                    <a:p>
                      <a:pPr algn="ctr" fontAlgn="ctr"/>
                      <a:r>
                        <a:rPr lang="cs-CZ" sz="1200" b="0" i="0" u="none" strike="noStrike">
                          <a:effectLst/>
                          <a:latin typeface="Calibri" panose="020F0502020204030204" pitchFamily="34" charset="0"/>
                        </a:rPr>
                        <a:t>1,7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ctr"/>
                      <a:r>
                        <a:rPr lang="cs-CZ" sz="1200" b="0" i="0" u="none" strike="noStrike">
                          <a:effectLst/>
                          <a:latin typeface="Calibri" panose="020F0502020204030204" pitchFamily="34" charset="0"/>
                        </a:rPr>
                        <a:t>2,7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380"/>
                    </a:solidFill>
                  </a:tcPr>
                </a:tc>
                <a:tc>
                  <a:txBody>
                    <a:bodyPr/>
                    <a:lstStyle/>
                    <a:p>
                      <a:pPr algn="ctr" fontAlgn="ctr"/>
                      <a:r>
                        <a:rPr lang="cs-CZ" sz="1200" b="0" i="0" u="none" strike="noStrike">
                          <a:effectLst/>
                          <a:latin typeface="Calibri" panose="020F0502020204030204" pitchFamily="34" charset="0"/>
                        </a:rPr>
                        <a:t>0,5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cs-CZ" sz="1200" b="0" i="0" u="none" strike="noStrike">
                          <a:effectLst/>
                          <a:latin typeface="Calibri" panose="020F0502020204030204" pitchFamily="34" charset="0"/>
                        </a:rPr>
                        <a:t>0,0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cs-CZ" sz="1200" b="0" i="0" u="none" strike="noStrike">
                          <a:effectLst/>
                          <a:latin typeface="Calibri" panose="020F0502020204030204" pitchFamily="34" charset="0"/>
                        </a:rPr>
                        <a:t>-0,6</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extLst>
                  <a:ext uri="{0D108BD9-81ED-4DB2-BD59-A6C34878D82A}">
                    <a16:rowId xmlns:a16="http://schemas.microsoft.com/office/drawing/2014/main" val="63103658"/>
                  </a:ext>
                </a:extLst>
              </a:tr>
              <a:tr h="170714">
                <a:tc>
                  <a:txBody>
                    <a:bodyPr/>
                    <a:lstStyle/>
                    <a:p>
                      <a:pPr algn="ctr" fontAlgn="ctr"/>
                      <a:r>
                        <a:rPr lang="cs-CZ" sz="1200" b="1" i="0" u="none" strike="noStrike">
                          <a:effectLst/>
                          <a:latin typeface="Calibri" panose="020F0502020204030204" pitchFamily="34" charset="0"/>
                        </a:rPr>
                        <a:t>PŘÍSAHA</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-0,7</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80"/>
                    </a:solidFill>
                  </a:tcPr>
                </a:tc>
                <a:tc>
                  <a:txBody>
                    <a:bodyPr/>
                    <a:lstStyle/>
                    <a:p>
                      <a:pPr algn="ctr" fontAlgn="ctr"/>
                      <a:r>
                        <a:rPr lang="cs-CZ" sz="1200" b="0" i="0" u="none" strike="noStrike">
                          <a:effectLst/>
                          <a:latin typeface="Calibri" panose="020F0502020204030204" pitchFamily="34" charset="0"/>
                        </a:rPr>
                        <a:t>-0,8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cs-CZ" sz="1200" b="0" i="0" u="none" strike="noStrike">
                          <a:effectLst/>
                          <a:latin typeface="Calibri" panose="020F0502020204030204" pitchFamily="34" charset="0"/>
                        </a:rPr>
                        <a:t>-0,5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cs-CZ" sz="1200" b="0" i="0" u="none" strike="noStrike">
                          <a:effectLst/>
                          <a:latin typeface="Calibri" panose="020F0502020204030204" pitchFamily="34" charset="0"/>
                        </a:rPr>
                        <a:t>1,0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ctr" fontAlgn="ctr"/>
                      <a:r>
                        <a:rPr lang="cs-CZ" sz="1200" b="0" i="0" u="none" strike="noStrike" dirty="0">
                          <a:effectLst/>
                          <a:latin typeface="Calibri" panose="020F0502020204030204" pitchFamily="34" charset="0"/>
                        </a:rPr>
                        <a:t>-0,8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cs-CZ" sz="1200" b="0" i="0" u="none" strike="noStrike">
                          <a:effectLst/>
                          <a:latin typeface="Calibri" panose="020F0502020204030204" pitchFamily="34" charset="0"/>
                        </a:rPr>
                        <a:t>0,8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cs-CZ" sz="1200" b="0" i="0" u="none" strike="noStrike">
                          <a:effectLst/>
                          <a:latin typeface="Calibri" panose="020F0502020204030204" pitchFamily="34" charset="0"/>
                        </a:rPr>
                        <a:t>-1,7</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extLst>
                  <a:ext uri="{0D108BD9-81ED-4DB2-BD59-A6C34878D82A}">
                    <a16:rowId xmlns:a16="http://schemas.microsoft.com/office/drawing/2014/main" val="1886297735"/>
                  </a:ext>
                </a:extLst>
              </a:tr>
              <a:tr h="170714">
                <a:tc>
                  <a:txBody>
                    <a:bodyPr/>
                    <a:lstStyle/>
                    <a:p>
                      <a:pPr algn="ctr" fontAlgn="ctr"/>
                      <a:r>
                        <a:rPr lang="cs-CZ" sz="1200" b="1" i="0" u="none" strike="noStrike">
                          <a:effectLst/>
                          <a:latin typeface="Calibri" panose="020F0502020204030204" pitchFamily="34" charset="0"/>
                        </a:rPr>
                        <a:t>ČSSD</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0,4</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cs-CZ" sz="1200" b="0" i="0" u="none" strike="noStrike">
                          <a:effectLst/>
                          <a:latin typeface="Calibri" panose="020F0502020204030204" pitchFamily="34" charset="0"/>
                        </a:rPr>
                        <a:t>-0,6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cs-CZ" sz="1200" b="0" i="0" u="none" strike="noStrike">
                          <a:effectLst/>
                          <a:latin typeface="Calibri" panose="020F0502020204030204" pitchFamily="34" charset="0"/>
                        </a:rPr>
                        <a:t>0,0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cs-CZ" sz="1200" b="0" i="0" u="none" strike="noStrike">
                          <a:effectLst/>
                          <a:latin typeface="Calibri" panose="020F0502020204030204" pitchFamily="34" charset="0"/>
                        </a:rPr>
                        <a:t>-0,3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cs-CZ" sz="1200" b="0" i="0" u="none" strike="noStrike" dirty="0">
                          <a:effectLst/>
                          <a:latin typeface="Calibri" panose="020F0502020204030204" pitchFamily="34" charset="0"/>
                        </a:rPr>
                        <a:t>0,9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cs-CZ" sz="1200" b="0" i="0" u="none" strike="noStrike">
                          <a:effectLst/>
                          <a:latin typeface="Calibri" panose="020F0502020204030204" pitchFamily="34" charset="0"/>
                        </a:rPr>
                        <a:t>-0,6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cs-CZ" sz="1200" b="0" i="0" u="none" strike="noStrike">
                          <a:effectLst/>
                          <a:latin typeface="Calibri" panose="020F0502020204030204" pitchFamily="34" charset="0"/>
                        </a:rPr>
                        <a:t>1,9</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extLst>
                  <a:ext uri="{0D108BD9-81ED-4DB2-BD59-A6C34878D82A}">
                    <a16:rowId xmlns:a16="http://schemas.microsoft.com/office/drawing/2014/main" val="4192114181"/>
                  </a:ext>
                </a:extLst>
              </a:tr>
              <a:tr h="170714">
                <a:tc>
                  <a:txBody>
                    <a:bodyPr/>
                    <a:lstStyle/>
                    <a:p>
                      <a:pPr algn="ctr" fontAlgn="ctr"/>
                      <a:r>
                        <a:rPr lang="cs-CZ" sz="1200" b="1" i="0" u="none" strike="noStrike">
                          <a:effectLst/>
                          <a:latin typeface="Calibri" panose="020F0502020204030204" pitchFamily="34" charset="0"/>
                        </a:rPr>
                        <a:t>KSČM</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1,3</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ctr"/>
                      <a:r>
                        <a:rPr lang="cs-CZ" sz="1200" b="0" i="0" u="none" strike="noStrike">
                          <a:effectLst/>
                          <a:latin typeface="Calibri" panose="020F0502020204030204" pitchFamily="34" charset="0"/>
                        </a:rPr>
                        <a:t>0,9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cs-CZ" sz="1200" b="0" i="0" u="none" strike="noStrike">
                          <a:effectLst/>
                          <a:latin typeface="Calibri" panose="020F0502020204030204" pitchFamily="34" charset="0"/>
                        </a:rPr>
                        <a:t>1,6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cs-CZ" sz="1200" b="0" i="0" u="none" strike="noStrike">
                          <a:effectLst/>
                          <a:latin typeface="Calibri" panose="020F0502020204030204" pitchFamily="34" charset="0"/>
                        </a:rPr>
                        <a:t>2,9</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ctr" fontAlgn="ctr"/>
                      <a:r>
                        <a:rPr lang="cs-CZ" sz="1200" b="0" i="0" u="none" strike="noStrike">
                          <a:effectLst/>
                          <a:latin typeface="Calibri" panose="020F0502020204030204" pitchFamily="34" charset="0"/>
                        </a:rPr>
                        <a:t>0,8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cs-CZ" sz="1200" b="0" i="0" u="none" strike="noStrike" dirty="0">
                          <a:effectLst/>
                          <a:latin typeface="Calibri" panose="020F0502020204030204" pitchFamily="34" charset="0"/>
                        </a:rPr>
                        <a:t>0,5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cs-CZ" sz="1200" b="0" i="0" u="none" strike="noStrike">
                          <a:effectLst/>
                          <a:latin typeface="Calibri" panose="020F0502020204030204" pitchFamily="34" charset="0"/>
                        </a:rPr>
                        <a:t>4,4</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D"/>
                    </a:solidFill>
                  </a:tcPr>
                </a:tc>
                <a:extLst>
                  <a:ext uri="{0D108BD9-81ED-4DB2-BD59-A6C34878D82A}">
                    <a16:rowId xmlns:a16="http://schemas.microsoft.com/office/drawing/2014/main" val="4064752254"/>
                  </a:ext>
                </a:extLst>
              </a:tr>
              <a:tr h="170714">
                <a:tc>
                  <a:txBody>
                    <a:bodyPr/>
                    <a:lstStyle/>
                    <a:p>
                      <a:pPr algn="ctr" fontAlgn="ctr"/>
                      <a:r>
                        <a:rPr lang="cs-CZ" sz="1200" b="1" i="0" u="none" strike="noStrike">
                          <a:effectLst/>
                          <a:latin typeface="Calibri" panose="020F0502020204030204" pitchFamily="34" charset="0"/>
                        </a:rPr>
                        <a:t>TSS</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-0,1</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cs-CZ" sz="1200" b="0" i="0" u="none" strike="noStrike">
                          <a:effectLst/>
                          <a:latin typeface="Calibri" panose="020F0502020204030204" pitchFamily="34" charset="0"/>
                        </a:rPr>
                        <a:t>0,5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ctr"/>
                      <a:r>
                        <a:rPr lang="cs-CZ" sz="1200" b="0" i="0" u="none" strike="noStrike">
                          <a:effectLst/>
                          <a:latin typeface="Calibri" panose="020F0502020204030204" pitchFamily="34" charset="0"/>
                        </a:rPr>
                        <a:t>-0,3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cs-CZ" sz="1200" b="0" i="0" u="none" strike="noStrike">
                          <a:effectLst/>
                          <a:latin typeface="Calibri" panose="020F0502020204030204" pitchFamily="34" charset="0"/>
                        </a:rPr>
                        <a:t>-1,0</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ctr" fontAlgn="ctr"/>
                      <a:r>
                        <a:rPr lang="cs-CZ" sz="1200" b="0" i="0" u="none" strike="noStrike">
                          <a:effectLst/>
                          <a:latin typeface="Calibri" panose="020F0502020204030204" pitchFamily="34" charset="0"/>
                        </a:rPr>
                        <a:t>1,7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ctr" fontAlgn="ctr"/>
                      <a:r>
                        <a:rPr lang="cs-CZ" sz="1200" b="0" i="0" u="none" strike="noStrike" dirty="0">
                          <a:effectLst/>
                          <a:latin typeface="Calibri" panose="020F0502020204030204" pitchFamily="34" charset="0"/>
                        </a:rPr>
                        <a:t>0,7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cs-CZ" sz="1200" b="0" i="0" u="none" strike="noStrike">
                          <a:effectLst/>
                          <a:latin typeface="Calibri" panose="020F0502020204030204" pitchFamily="34" charset="0"/>
                        </a:rPr>
                        <a:t>-0,3</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802642839"/>
                  </a:ext>
                </a:extLst>
              </a:tr>
              <a:tr h="170714">
                <a:tc>
                  <a:txBody>
                    <a:bodyPr/>
                    <a:lstStyle/>
                    <a:p>
                      <a:pPr algn="ctr" fontAlgn="ctr"/>
                      <a:r>
                        <a:rPr lang="cs-CZ" sz="1200" b="1" i="0" u="none" strike="noStrike">
                          <a:solidFill>
                            <a:srgbClr val="000000"/>
                          </a:solidFill>
                          <a:effectLst/>
                          <a:latin typeface="Calibri" panose="020F0502020204030204" pitchFamily="34" charset="0"/>
                        </a:rPr>
                        <a:t>Volný blok</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0,1</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ctr"/>
                      <a:r>
                        <a:rPr lang="cs-CZ" sz="1200" b="0" i="0" u="none" strike="noStrike">
                          <a:effectLst/>
                          <a:latin typeface="Calibri" panose="020F0502020204030204" pitchFamily="34" charset="0"/>
                        </a:rPr>
                        <a:t>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cs-CZ" sz="1200" b="0" i="0" u="none" strike="noStrike">
                          <a:effectLst/>
                          <a:latin typeface="Calibri" panose="020F0502020204030204" pitchFamily="34" charset="0"/>
                        </a:rPr>
                        <a:t>0,5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ctr" fontAlgn="ctr"/>
                      <a:r>
                        <a:rPr lang="cs-CZ" sz="1200" b="0" i="0" u="none" strike="noStrike">
                          <a:effectLst/>
                          <a:latin typeface="Calibri" panose="020F0502020204030204" pitchFamily="34" charset="0"/>
                        </a:rPr>
                        <a:t> </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cs-CZ" sz="1200" b="0" i="0" u="none" strike="noStrike" dirty="0">
                          <a:effectLst/>
                          <a:latin typeface="Calibri" panose="020F0502020204030204" pitchFamily="34" charset="0"/>
                        </a:rPr>
                        <a:t> </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 </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84258"/>
                  </a:ext>
                </a:extLst>
              </a:tr>
              <a:tr h="170714">
                <a:tc>
                  <a:txBody>
                    <a:bodyPr/>
                    <a:lstStyle/>
                    <a:p>
                      <a:pPr algn="ctr" fontAlgn="ctr"/>
                      <a:r>
                        <a:rPr lang="cs-CZ" sz="1200" b="1" i="0" u="none" strike="noStrike">
                          <a:solidFill>
                            <a:srgbClr val="000000"/>
                          </a:solidFill>
                          <a:effectLst/>
                          <a:latin typeface="Calibri" panose="020F0502020204030204" pitchFamily="34" charset="0"/>
                        </a:rPr>
                        <a:t>Zelení</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1" i="0" u="none" strike="noStrike">
                          <a:effectLst/>
                          <a:latin typeface="Calibri" panose="020F0502020204030204" pitchFamily="34" charset="0"/>
                        </a:rPr>
                        <a:t>-</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200" b="0" i="0" u="none" strike="noStrike">
                          <a:effectLst/>
                          <a:latin typeface="Calibri" panose="020F0502020204030204" pitchFamily="34" charset="0"/>
                        </a:rPr>
                        <a:t>0,2</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783"/>
                    </a:solidFill>
                  </a:tcPr>
                </a:tc>
                <a:tc>
                  <a:txBody>
                    <a:bodyPr/>
                    <a:lstStyle/>
                    <a:p>
                      <a:pPr algn="ctr" fontAlgn="ctr"/>
                      <a:r>
                        <a:rPr lang="cs-CZ" sz="1200" b="0" i="0" u="none" strike="noStrike">
                          <a:effectLst/>
                          <a:latin typeface="Calibri" panose="020F0502020204030204" pitchFamily="34" charset="0"/>
                        </a:rPr>
                        <a:t>0,4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B84"/>
                    </a:solidFill>
                  </a:tcPr>
                </a:tc>
                <a:tc>
                  <a:txBody>
                    <a:bodyPr/>
                    <a:lstStyle/>
                    <a:p>
                      <a:pPr algn="ctr" fontAlgn="ctr"/>
                      <a:r>
                        <a:rPr lang="cs-CZ" sz="1200" b="0" i="0" u="none" strike="noStrike">
                          <a:effectLst/>
                          <a:latin typeface="Calibri" panose="020F0502020204030204" pitchFamily="34" charset="0"/>
                        </a:rPr>
                        <a:t>0,5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A84"/>
                    </a:solidFill>
                  </a:tcPr>
                </a:tc>
                <a:tc>
                  <a:txBody>
                    <a:bodyPr/>
                    <a:lstStyle/>
                    <a:p>
                      <a:pPr algn="ctr" fontAlgn="ctr"/>
                      <a:r>
                        <a:rPr lang="cs-CZ" sz="1200" b="0" i="0" u="none" strike="noStrike">
                          <a:effectLst/>
                          <a:latin typeface="Calibri" panose="020F0502020204030204" pitchFamily="34" charset="0"/>
                        </a:rPr>
                        <a:t>0,6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984"/>
                    </a:solidFill>
                  </a:tcPr>
                </a:tc>
                <a:tc>
                  <a:txBody>
                    <a:bodyPr/>
                    <a:lstStyle/>
                    <a:p>
                      <a:pPr algn="ctr" fontAlgn="ctr"/>
                      <a:r>
                        <a:rPr lang="cs-CZ" sz="1200" b="0" i="0" u="none" strike="noStrike">
                          <a:effectLst/>
                          <a:latin typeface="Calibri" panose="020F0502020204030204" pitchFamily="34" charset="0"/>
                        </a:rPr>
                        <a:t>1,1</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483"/>
                    </a:solidFill>
                  </a:tcPr>
                </a:tc>
                <a:tc>
                  <a:txBody>
                    <a:bodyPr/>
                    <a:lstStyle/>
                    <a:p>
                      <a:pPr algn="ctr" fontAlgn="ctr"/>
                      <a:r>
                        <a:rPr lang="cs-CZ" sz="1200" b="0" i="0" u="none" strike="noStrike">
                          <a:effectLst/>
                          <a:latin typeface="Calibri" panose="020F0502020204030204" pitchFamily="34" charset="0"/>
                        </a:rPr>
                        <a:t>0,7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E884"/>
                    </a:solidFill>
                  </a:tcPr>
                </a:tc>
                <a:tc>
                  <a:txBody>
                    <a:bodyPr/>
                    <a:lstStyle/>
                    <a:p>
                      <a:pPr algn="ctr" fontAlgn="ctr"/>
                      <a:r>
                        <a:rPr lang="cs-CZ" sz="1200" b="0" i="0" u="none" strike="noStrike" dirty="0">
                          <a:effectLst/>
                          <a:latin typeface="Calibri" panose="020F0502020204030204" pitchFamily="34" charset="0"/>
                        </a:rPr>
                        <a:t>1,0</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82"/>
                    </a:solidFill>
                  </a:tcPr>
                </a:tc>
                <a:extLst>
                  <a:ext uri="{0D108BD9-81ED-4DB2-BD59-A6C34878D82A}">
                    <a16:rowId xmlns:a16="http://schemas.microsoft.com/office/drawing/2014/main" val="1811283390"/>
                  </a:ext>
                </a:extLst>
              </a:tr>
              <a:tr h="238464">
                <a:tc gridSpan="2">
                  <a:txBody>
                    <a:bodyPr/>
                    <a:lstStyle/>
                    <a:p>
                      <a:pPr algn="ctr" fontAlgn="ctr"/>
                      <a:r>
                        <a:rPr lang="cs-CZ" sz="1200" b="1" i="0" u="none" strike="noStrike" dirty="0">
                          <a:effectLst/>
                          <a:latin typeface="Calibri" panose="020F0502020204030204" pitchFamily="34" charset="0"/>
                        </a:rPr>
                        <a:t>suma </a:t>
                      </a:r>
                      <a:r>
                        <a:rPr lang="cs-CZ" sz="1200" b="1" i="0" u="none" strike="noStrike" dirty="0" err="1">
                          <a:effectLst/>
                          <a:latin typeface="Calibri" panose="020F0502020204030204" pitchFamily="34" charset="0"/>
                        </a:rPr>
                        <a:t>abs</a:t>
                      </a:r>
                      <a:r>
                        <a:rPr lang="cs-CZ" sz="1200" b="1" i="0" u="none" strike="noStrike" dirty="0">
                          <a:effectLst/>
                          <a:latin typeface="Calibri" panose="020F0502020204030204" pitchFamily="34" charset="0"/>
                        </a:rPr>
                        <a:t>. </a:t>
                      </a:r>
                      <a:r>
                        <a:rPr lang="cs-CZ" sz="1200" b="1" i="0" u="none" strike="noStrike" dirty="0" err="1">
                          <a:effectLst/>
                          <a:latin typeface="Calibri" panose="020F0502020204030204" pitchFamily="34" charset="0"/>
                        </a:rPr>
                        <a:t>odch</a:t>
                      </a:r>
                      <a:r>
                        <a:rPr lang="cs-CZ" sz="1200" b="1" i="0" u="none" strike="noStrike" dirty="0">
                          <a:effectLst/>
                          <a:latin typeface="Calibri" panose="020F0502020204030204" pitchFamily="34" charset="0"/>
                        </a:rPr>
                        <a:t>. u prvních 8</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ctr" fontAlgn="ctr"/>
                      <a:r>
                        <a:rPr lang="cs-CZ" sz="1400" b="1" i="0" u="none" strike="noStrike">
                          <a:effectLst/>
                          <a:latin typeface="Calibri" panose="020F0502020204030204" pitchFamily="34" charset="0"/>
                        </a:rPr>
                        <a:t>12,6</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14,2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16,4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16,2</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17,4</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7,7</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effectLst/>
                          <a:latin typeface="Calibri" panose="020F0502020204030204" pitchFamily="34" charset="0"/>
                        </a:rPr>
                        <a:t>24,0</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309078"/>
                  </a:ext>
                </a:extLst>
              </a:tr>
              <a:tr h="72008">
                <a:tc gridSpan="2">
                  <a:txBody>
                    <a:bodyPr/>
                    <a:lstStyle/>
                    <a:p>
                      <a:pPr algn="ctr" fontAlgn="ctr"/>
                      <a:r>
                        <a:rPr lang="cs-CZ" sz="1200" b="1" i="0" u="none" strike="noStrike" dirty="0" err="1">
                          <a:effectLst/>
                          <a:latin typeface="Calibri" panose="020F0502020204030204" pitchFamily="34" charset="0"/>
                        </a:rPr>
                        <a:t>prům</a:t>
                      </a:r>
                      <a:r>
                        <a:rPr lang="cs-CZ" sz="1200" b="1" i="0" u="none" strike="noStrike" dirty="0">
                          <a:effectLst/>
                          <a:latin typeface="Calibri" panose="020F0502020204030204" pitchFamily="34" charset="0"/>
                        </a:rPr>
                        <a:t>. </a:t>
                      </a:r>
                      <a:r>
                        <a:rPr lang="cs-CZ" sz="1200" b="1" i="0" u="none" strike="noStrike" dirty="0" err="1">
                          <a:effectLst/>
                          <a:latin typeface="Calibri" panose="020F0502020204030204" pitchFamily="34" charset="0"/>
                        </a:rPr>
                        <a:t>abs</a:t>
                      </a:r>
                      <a:r>
                        <a:rPr lang="cs-CZ" sz="1200" b="1" i="0" u="none" strike="noStrike" dirty="0">
                          <a:effectLst/>
                          <a:latin typeface="Calibri" panose="020F0502020204030204" pitchFamily="34" charset="0"/>
                        </a:rPr>
                        <a:t>. </a:t>
                      </a:r>
                      <a:r>
                        <a:rPr lang="cs-CZ" sz="1200" b="1" i="0" u="none" strike="noStrike" dirty="0" err="1">
                          <a:effectLst/>
                          <a:latin typeface="Calibri" panose="020F0502020204030204" pitchFamily="34" charset="0"/>
                        </a:rPr>
                        <a:t>odch</a:t>
                      </a:r>
                      <a:r>
                        <a:rPr lang="cs-CZ" sz="1200" b="1" i="0" u="none" strike="noStrike" dirty="0">
                          <a:effectLst/>
                          <a:latin typeface="Calibri" panose="020F0502020204030204" pitchFamily="34" charset="0"/>
                        </a:rPr>
                        <a:t>. u prvních 8</a:t>
                      </a:r>
                    </a:p>
                  </a:txBody>
                  <a:tcPr marL="5500" marR="5500" marT="55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a:txBody>
                    <a:bodyPr/>
                    <a:lstStyle/>
                    <a:p>
                      <a:pPr algn="ctr" fontAlgn="ctr"/>
                      <a:r>
                        <a:rPr lang="cs-CZ" sz="1400" b="1" i="0" u="none" strike="noStrike" dirty="0">
                          <a:effectLst/>
                          <a:latin typeface="Calibri" panose="020F0502020204030204" pitchFamily="34" charset="0"/>
                        </a:rPr>
                        <a:t>1,58</a:t>
                      </a:r>
                    </a:p>
                  </a:txBody>
                  <a:tcPr marL="5500" marR="5500" marT="5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1,78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2,05</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2,03</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2,18</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a:effectLst/>
                          <a:latin typeface="Calibri" panose="020F0502020204030204" pitchFamily="34" charset="0"/>
                        </a:rPr>
                        <a:t>0,96</a:t>
                      </a:r>
                    </a:p>
                  </a:txBody>
                  <a:tcPr marL="5500" marR="5500" marT="5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effectLst/>
                          <a:latin typeface="Calibri" panose="020F0502020204030204" pitchFamily="34" charset="0"/>
                        </a:rPr>
                        <a:t>3,01</a:t>
                      </a:r>
                    </a:p>
                  </a:txBody>
                  <a:tcPr marL="5500" marR="5500" marT="55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638868"/>
                  </a:ext>
                </a:extLst>
              </a:tr>
            </a:tbl>
          </a:graphicData>
        </a:graphic>
      </p:graphicFrame>
    </p:spTree>
    <p:extLst>
      <p:ext uri="{BB962C8B-B14F-4D97-AF65-F5344CB8AC3E}">
        <p14:creationId xmlns:p14="http://schemas.microsoft.com/office/powerpoint/2010/main" val="271050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15469"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rPr>
              <a:t>Základy metodiky provádění  předvolebních výzkumů</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
        <p:nvSpPr>
          <p:cNvPr id="3" name="TextovéPole 2">
            <a:extLst>
              <a:ext uri="{FF2B5EF4-FFF2-40B4-BE49-F238E27FC236}">
                <a16:creationId xmlns:a16="http://schemas.microsoft.com/office/drawing/2014/main" id="{8D9605F5-1A23-EDD0-9669-12DE2AFA3DA9}"/>
              </a:ext>
            </a:extLst>
          </p:cNvPr>
          <p:cNvSpPr txBox="1"/>
          <p:nvPr/>
        </p:nvSpPr>
        <p:spPr>
          <a:xfrm>
            <a:off x="566253" y="904715"/>
            <a:ext cx="9705724" cy="3323987"/>
          </a:xfrm>
          <a:prstGeom prst="rect">
            <a:avLst/>
          </a:prstGeom>
          <a:noFill/>
        </p:spPr>
        <p:txBody>
          <a:bodyPr wrap="square" rtlCol="0">
            <a:spAutoFit/>
          </a:bodyPr>
          <a:lstStyle/>
          <a:p>
            <a:pPr algn="l"/>
            <a:r>
              <a:rPr lang="cs-CZ" dirty="0">
                <a:solidFill>
                  <a:srgbClr val="0000FF"/>
                </a:solidFill>
              </a:rPr>
              <a:t>CAPI</a:t>
            </a:r>
            <a:r>
              <a:rPr lang="cs-CZ" dirty="0"/>
              <a:t> - Osobní dotazování prostřednictvím tazatelské sítě</a:t>
            </a:r>
          </a:p>
          <a:p>
            <a:pPr algn="l"/>
            <a:endParaRPr lang="cs-CZ" dirty="0"/>
          </a:p>
          <a:p>
            <a:pPr algn="l"/>
            <a:endParaRPr lang="cs-CZ" dirty="0"/>
          </a:p>
          <a:p>
            <a:pPr algn="l"/>
            <a:r>
              <a:rPr lang="cs-CZ" b="1" dirty="0"/>
              <a:t>Osobní dotazování je založeno na rozhovoru tazatele s respondentem na základě předem připraveného dotazníku, zahrnuje metody CAPI </a:t>
            </a:r>
            <a:r>
              <a:rPr lang="cs-CZ" dirty="0"/>
              <a:t>(</a:t>
            </a:r>
            <a:r>
              <a:rPr lang="cs-CZ" dirty="0" err="1"/>
              <a:t>Computer</a:t>
            </a:r>
            <a:r>
              <a:rPr lang="cs-CZ" dirty="0"/>
              <a:t> </a:t>
            </a:r>
            <a:r>
              <a:rPr lang="cs-CZ" dirty="0" err="1"/>
              <a:t>Aided</a:t>
            </a:r>
            <a:r>
              <a:rPr lang="cs-CZ" dirty="0"/>
              <a:t> </a:t>
            </a:r>
            <a:r>
              <a:rPr lang="cs-CZ" dirty="0" err="1"/>
              <a:t>Personal</a:t>
            </a:r>
            <a:r>
              <a:rPr lang="cs-CZ" dirty="0"/>
              <a:t> Interview) a PAPI (</a:t>
            </a:r>
            <a:r>
              <a:rPr lang="cs-CZ" dirty="0" err="1"/>
              <a:t>Paper</a:t>
            </a:r>
            <a:r>
              <a:rPr lang="cs-CZ" dirty="0"/>
              <a:t> </a:t>
            </a:r>
            <a:r>
              <a:rPr lang="cs-CZ" dirty="0" err="1"/>
              <a:t>Aided</a:t>
            </a:r>
            <a:r>
              <a:rPr lang="cs-CZ" dirty="0"/>
              <a:t> </a:t>
            </a:r>
            <a:r>
              <a:rPr lang="cs-CZ" dirty="0" err="1"/>
              <a:t>Personal</a:t>
            </a:r>
            <a:r>
              <a:rPr lang="cs-CZ" dirty="0"/>
              <a:t> Interview). Vztahuje se na dotazování v domácnostech, ve firmách i na dotazování prováděné na ulici, v přírodě, mimo uzavřené prostory. Výzkumy “in-</a:t>
            </a:r>
            <a:r>
              <a:rPr lang="cs-CZ" dirty="0" err="1"/>
              <a:t>store</a:t>
            </a:r>
            <a:r>
              <a:rPr lang="cs-CZ" dirty="0"/>
              <a:t>”, které jsou založeny na osobních rozhovorech prováděných v prostorech zpravidla vlastněných či spravovaných zadavatelem výzkumu, upravuje samostatný standard pro in-</a:t>
            </a:r>
            <a:r>
              <a:rPr lang="cs-CZ" dirty="0" err="1"/>
              <a:t>store</a:t>
            </a:r>
            <a:r>
              <a:rPr lang="cs-CZ" dirty="0"/>
              <a:t>.</a:t>
            </a:r>
          </a:p>
        </p:txBody>
      </p:sp>
    </p:spTree>
    <p:extLst>
      <p:ext uri="{BB962C8B-B14F-4D97-AF65-F5344CB8AC3E}">
        <p14:creationId xmlns:p14="http://schemas.microsoft.com/office/powerpoint/2010/main" val="2071246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125" y="1331876"/>
            <a:ext cx="10209780" cy="6049155"/>
          </a:xfrm>
          <a:prstGeom prst="roundRect">
            <a:avLst>
              <a:gd name="adj" fmla="val 9792"/>
            </a:avLst>
          </a:prstGeom>
          <a:solidFill>
            <a:schemeClr val="bg1"/>
          </a:solidFill>
          <a:ln>
            <a:noFill/>
          </a:ln>
        </p:spPr>
        <p:txBody>
          <a:bodyPr lIns="104295" tIns="52148" rIns="104295" bIns="52148"/>
          <a:lstStyle/>
          <a:p>
            <a:r>
              <a:rPr lang="cs-CZ" sz="1800" b="1" spc="-171" dirty="0">
                <a:solidFill>
                  <a:srgbClr val="1A1F52"/>
                </a:solidFill>
                <a:latin typeface="Verdana" pitchFamily="34" charset="0"/>
                <a:ea typeface="Verdana" pitchFamily="34" charset="0"/>
                <a:cs typeface="Verdana" pitchFamily="34" charset="0"/>
              </a:rPr>
              <a:t>Pavel Ranocha, analytik </a:t>
            </a:r>
            <a:r>
              <a:rPr lang="cs-CZ" sz="1800" b="1" spc="-171" dirty="0" err="1">
                <a:solidFill>
                  <a:srgbClr val="1A1F52"/>
                </a:solidFill>
                <a:latin typeface="Verdana" pitchFamily="34" charset="0"/>
                <a:ea typeface="Verdana" pitchFamily="34" charset="0"/>
                <a:cs typeface="Verdana" pitchFamily="34" charset="0"/>
              </a:rPr>
              <a:t>Kantar</a:t>
            </a:r>
            <a:r>
              <a:rPr lang="cs-CZ" sz="1800" b="1" spc="-171" dirty="0">
                <a:solidFill>
                  <a:srgbClr val="1A1F52"/>
                </a:solidFill>
                <a:latin typeface="Verdana" pitchFamily="34" charset="0"/>
                <a:ea typeface="Verdana" pitchFamily="34" charset="0"/>
                <a:cs typeface="Verdana" pitchFamily="34" charset="0"/>
              </a:rPr>
              <a:t> CZ:</a:t>
            </a:r>
          </a:p>
          <a:p>
            <a:endParaRPr lang="cs-CZ" sz="1400" b="1" spc="-171" dirty="0">
              <a:solidFill>
                <a:srgbClr val="1A1F52"/>
              </a:solidFill>
              <a:latin typeface="Verdana" pitchFamily="34" charset="0"/>
              <a:ea typeface="Verdana" pitchFamily="34" charset="0"/>
              <a:cs typeface="Verdana" pitchFamily="34" charset="0"/>
            </a:endParaRPr>
          </a:p>
          <a:p>
            <a:r>
              <a:rPr lang="cs-CZ" sz="1600" b="1" i="1" dirty="0"/>
              <a:t>Piráti a Starostové</a:t>
            </a:r>
          </a:p>
          <a:p>
            <a:endParaRPr lang="cs-CZ" sz="1600" b="1" i="1" dirty="0"/>
          </a:p>
          <a:p>
            <a:r>
              <a:rPr lang="cs-CZ" sz="1400" i="1" dirty="0"/>
              <a:t>Předpokládáme kombinaci dvou efektů:</a:t>
            </a:r>
          </a:p>
          <a:p>
            <a:r>
              <a:rPr lang="cs-CZ" sz="1400" i="1" dirty="0"/>
              <a:t>1) Dlouho před volbami, ale taky až úplně těsně před nimi, pořád existovala velká skupina lidí, která lavírovala mezi </a:t>
            </a:r>
            <a:r>
              <a:rPr lang="cs-CZ" sz="1400" i="1" dirty="0" err="1"/>
              <a:t>PirSTAN</a:t>
            </a:r>
            <a:r>
              <a:rPr lang="cs-CZ" sz="1400" i="1" dirty="0"/>
              <a:t> (z téhle koalice to byli hlavně voliči Pirátů) a Spolu. Když jsme dotazovali potenciál, bylo to 9 % ze všech voličů, v průzkumu těsně před volbami pořád ještě 7 %, což je dost. Když si měli v tu chvíli vybrat, koho volit, byli rozděleni skoro přesně půl napůl, ale ve finále se zřejmě hodně z nich přiklonilo ke Spolu. Asi zapůsobil i </a:t>
            </a:r>
            <a:r>
              <a:rPr lang="cs-CZ" sz="1400" i="1" dirty="0" err="1">
                <a:highlight>
                  <a:srgbClr val="FF0000"/>
                </a:highlight>
              </a:rPr>
              <a:t>bandwagon</a:t>
            </a:r>
            <a:r>
              <a:rPr lang="cs-CZ" sz="1400" i="1" dirty="0">
                <a:highlight>
                  <a:srgbClr val="FF0000"/>
                </a:highlight>
              </a:rPr>
              <a:t> </a:t>
            </a:r>
            <a:r>
              <a:rPr lang="cs-CZ" sz="1400" i="1" dirty="0" err="1">
                <a:highlight>
                  <a:srgbClr val="FF0000"/>
                </a:highlight>
              </a:rPr>
              <a:t>effect</a:t>
            </a:r>
            <a:r>
              <a:rPr lang="cs-CZ" sz="1400" i="1" dirty="0">
                <a:highlight>
                  <a:srgbClr val="FF0000"/>
                </a:highlight>
              </a:rPr>
              <a:t>, </a:t>
            </a:r>
            <a:r>
              <a:rPr lang="cs-CZ" sz="1400" i="1" dirty="0"/>
              <a:t>čemuž nahrávalo i to, že hlavním tématem se stalo „</a:t>
            </a:r>
            <a:r>
              <a:rPr lang="cs-CZ" sz="1400" i="1" dirty="0">
                <a:highlight>
                  <a:srgbClr val="FF0000"/>
                </a:highlight>
              </a:rPr>
              <a:t>kdo má šanci porazit </a:t>
            </a:r>
            <a:r>
              <a:rPr lang="cs-CZ" sz="1400" i="1" dirty="0" err="1">
                <a:highlight>
                  <a:srgbClr val="FF0000"/>
                </a:highlight>
              </a:rPr>
              <a:t>Babiše</a:t>
            </a:r>
            <a:r>
              <a:rPr lang="cs-CZ" sz="1400" i="1" dirty="0">
                <a:highlight>
                  <a:srgbClr val="FF0000"/>
                </a:highlight>
              </a:rPr>
              <a:t>“, </a:t>
            </a:r>
            <a:r>
              <a:rPr lang="cs-CZ" sz="1400" i="1" dirty="0"/>
              <a:t>a všechny průzkumy ukazovaly, že je to Spolu. Takže část pirátských voličů se na poslední chvíli přiklonila ke Spolu, což pak byl také jeden z důvodů kroužkování u </a:t>
            </a:r>
            <a:r>
              <a:rPr lang="cs-CZ" sz="1400" i="1" dirty="0" err="1"/>
              <a:t>PirSTANu</a:t>
            </a:r>
            <a:r>
              <a:rPr lang="cs-CZ" sz="1400" i="1" dirty="0"/>
              <a:t>, krom toho, že voliči Starostů kroužkovali mnohem více a konzistentněji první čtyři „své“ kandidáty v pořadí.</a:t>
            </a:r>
          </a:p>
          <a:p>
            <a:r>
              <a:rPr lang="cs-CZ" sz="1400" i="1" dirty="0"/>
              <a:t>2) Nezanedbatelná část voličů </a:t>
            </a:r>
            <a:r>
              <a:rPr lang="cs-CZ" sz="1400" i="1" dirty="0" err="1"/>
              <a:t>STANu</a:t>
            </a:r>
            <a:r>
              <a:rPr lang="cs-CZ" sz="1400" i="1" dirty="0"/>
              <a:t> nám pořád říkala, že váhá, jestli podpořit koalici, i když to číslo směrem k volbám klesalo. A dost pravděpodobně nakonec někteří opravdu od koalice </a:t>
            </a:r>
            <a:r>
              <a:rPr lang="cs-CZ" sz="1400" i="1" dirty="0" err="1"/>
              <a:t>PirStan</a:t>
            </a:r>
            <a:r>
              <a:rPr lang="cs-CZ" sz="1400" i="1" dirty="0"/>
              <a:t> odešlo</a:t>
            </a:r>
          </a:p>
          <a:p>
            <a:r>
              <a:rPr lang="cs-CZ" sz="1400" i="1" dirty="0"/>
              <a:t> </a:t>
            </a:r>
          </a:p>
          <a:p>
            <a:endParaRPr lang="cs-CZ" sz="1400" i="1" dirty="0"/>
          </a:p>
          <a:p>
            <a:r>
              <a:rPr lang="cs-CZ" sz="1800" b="1" i="1" dirty="0"/>
              <a:t>ANO</a:t>
            </a:r>
          </a:p>
          <a:p>
            <a:endParaRPr lang="cs-CZ" sz="1800" b="1" i="1" dirty="0"/>
          </a:p>
          <a:p>
            <a:r>
              <a:rPr lang="cs-CZ" sz="1400" i="1" dirty="0"/>
              <a:t>Ve všech průzkumech z poslední doby máme ve vzorku mnohem více lidí, kteří říkají, že v roce 2017 volili ANO, ale teď budou volit někoho jiného (třetina z tehdejších voličů! z těch, kteří přijdou k volbám), než naopak (asi 15 %). To signalizuje pokles o nějakých 5 až 6 p. b. z celku. To je efekt, který se zřejmě nestal, </a:t>
            </a:r>
            <a:r>
              <a:rPr lang="cs-CZ" sz="1400" i="1" dirty="0">
                <a:highlight>
                  <a:srgbClr val="FF0000"/>
                </a:highlight>
              </a:rPr>
              <a:t>ANO získalo na absolutní počet skoro stejný počet hlasů jako ve 2017, nižší procento je dané vyšší účastí, kterou jsme trefili přesně a se kterou model počítal</a:t>
            </a:r>
            <a:r>
              <a:rPr lang="cs-CZ" sz="1400" i="1" dirty="0"/>
              <a:t>. Nebo minimálně byl ten odliv podstatně slabší, ale my nemáme moc možností, jak zjistit proč. Zdá se, že mezi voliči ANO byli ochotnější odpovídat ti, kteří od něj odešli (jsou naštvaní a chtějí nám to říct?) než ti, kteří tam zůstali, případně k němu přišli (ale těch je málo). </a:t>
            </a:r>
            <a:endParaRPr lang="cs-CZ" sz="1050" i="1" dirty="0">
              <a:latin typeface="+mj-lt"/>
              <a:ea typeface="Verdana" pitchFamily="34" charset="0"/>
              <a:cs typeface="Verdana" pitchFamily="34" charset="0"/>
            </a:endParaRP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VYSVĚTLENÍ ODCHYLEK U KOALICE PIRÁTI A STAROSTOVÉ  A HNUTÍ ANO U VÝZKUMŮ ČT</a:t>
            </a: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Tree>
    <p:extLst>
      <p:ext uri="{BB962C8B-B14F-4D97-AF65-F5344CB8AC3E}">
        <p14:creationId xmlns:p14="http://schemas.microsoft.com/office/powerpoint/2010/main" val="3608884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7">
            <a:extLst>
              <a:ext uri="{FF2B5EF4-FFF2-40B4-BE49-F238E27FC236}">
                <a16:creationId xmlns:a16="http://schemas.microsoft.com/office/drawing/2014/main" id="{578F9337-C061-4D40-AE48-571936B97B7C}"/>
              </a:ext>
            </a:extLst>
          </p:cNvPr>
          <p:cNvSpPr txBox="1">
            <a:spLocks/>
          </p:cNvSpPr>
          <p:nvPr/>
        </p:nvSpPr>
        <p:spPr>
          <a:xfrm>
            <a:off x="421425" y="2672858"/>
            <a:ext cx="931776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VÝZKUMY VOLEBNÍHO POTENCIÁLU PRO ČT                    </a:t>
            </a:r>
            <a:r>
              <a:rPr lang="cs-CZ" sz="3600" b="1" spc="-171" dirty="0">
                <a:solidFill>
                  <a:srgbClr val="FF0000"/>
                </a:solidFill>
                <a:latin typeface="Verdana" pitchFamily="34" charset="0"/>
                <a:ea typeface="Verdana" pitchFamily="34" charset="0"/>
                <a:cs typeface="Verdana" pitchFamily="34" charset="0"/>
              </a:rPr>
              <a:t>2021</a:t>
            </a:r>
            <a:endParaRPr lang="cs-CZ" sz="48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63019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VÝZKUMY VOLEBNÍHO POTENCIÁLU ČT</a:t>
            </a:r>
          </a:p>
          <a:p>
            <a:pPr>
              <a:lnSpc>
                <a:spcPts val="3500"/>
              </a:lnSpc>
              <a:defRPr/>
            </a:pPr>
            <a:r>
              <a:rPr lang="cs-CZ" sz="2000" b="1" spc="-171" dirty="0">
                <a:solidFill>
                  <a:srgbClr val="FF0000"/>
                </a:solidFill>
                <a:latin typeface="Verdana" pitchFamily="34" charset="0"/>
                <a:ea typeface="Verdana" pitchFamily="34" charset="0"/>
                <a:cs typeface="Verdana" pitchFamily="34" charset="0"/>
              </a:rPr>
              <a:t>Výsledky</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8" name="Obrázek 7">
            <a:extLst>
              <a:ext uri="{FF2B5EF4-FFF2-40B4-BE49-F238E27FC236}">
                <a16:creationId xmlns:a16="http://schemas.microsoft.com/office/drawing/2014/main" id="{3EB58127-F9AE-4EA7-951E-26B38DD25EDE}"/>
              </a:ext>
            </a:extLst>
          </p:cNvPr>
          <p:cNvPicPr>
            <a:picLocks noChangeAspect="1"/>
          </p:cNvPicPr>
          <p:nvPr/>
        </p:nvPicPr>
        <p:blipFill>
          <a:blip r:embed="rId4"/>
          <a:stretch>
            <a:fillRect/>
          </a:stretch>
        </p:blipFill>
        <p:spPr>
          <a:xfrm>
            <a:off x="8211983" y="128592"/>
            <a:ext cx="2355695" cy="514609"/>
          </a:xfrm>
          <a:prstGeom prst="rect">
            <a:avLst/>
          </a:prstGeom>
        </p:spPr>
      </p:pic>
      <p:graphicFrame>
        <p:nvGraphicFramePr>
          <p:cNvPr id="9" name="Tabulka 8">
            <a:extLst>
              <a:ext uri="{FF2B5EF4-FFF2-40B4-BE49-F238E27FC236}">
                <a16:creationId xmlns:a16="http://schemas.microsoft.com/office/drawing/2014/main" id="{B1EAEC6F-6E43-4E4F-A1CD-6F3E264B5732}"/>
              </a:ext>
            </a:extLst>
          </p:cNvPr>
          <p:cNvGraphicFramePr>
            <a:graphicFrameLocks noGrp="1"/>
          </p:cNvGraphicFramePr>
          <p:nvPr>
            <p:extLst>
              <p:ext uri="{D42A27DB-BD31-4B8C-83A1-F6EECF244321}">
                <p14:modId xmlns:p14="http://schemas.microsoft.com/office/powerpoint/2010/main" val="3973573433"/>
              </p:ext>
            </p:extLst>
          </p:nvPr>
        </p:nvGraphicFramePr>
        <p:xfrm>
          <a:off x="421425" y="1958823"/>
          <a:ext cx="9850548" cy="1677792"/>
        </p:xfrm>
        <a:graphic>
          <a:graphicData uri="http://schemas.openxmlformats.org/drawingml/2006/table">
            <a:tbl>
              <a:tblPr/>
              <a:tblGrid>
                <a:gridCol w="2260979">
                  <a:extLst>
                    <a:ext uri="{9D8B030D-6E8A-4147-A177-3AD203B41FA5}">
                      <a16:colId xmlns:a16="http://schemas.microsoft.com/office/drawing/2014/main" val="926372415"/>
                    </a:ext>
                  </a:extLst>
                </a:gridCol>
                <a:gridCol w="616417">
                  <a:extLst>
                    <a:ext uri="{9D8B030D-6E8A-4147-A177-3AD203B41FA5}">
                      <a16:colId xmlns:a16="http://schemas.microsoft.com/office/drawing/2014/main" val="3823959302"/>
                    </a:ext>
                  </a:extLst>
                </a:gridCol>
                <a:gridCol w="751752">
                  <a:extLst>
                    <a:ext uri="{9D8B030D-6E8A-4147-A177-3AD203B41FA5}">
                      <a16:colId xmlns:a16="http://schemas.microsoft.com/office/drawing/2014/main" val="1812596277"/>
                    </a:ext>
                  </a:extLst>
                </a:gridCol>
                <a:gridCol w="622140">
                  <a:extLst>
                    <a:ext uri="{9D8B030D-6E8A-4147-A177-3AD203B41FA5}">
                      <a16:colId xmlns:a16="http://schemas.microsoft.com/office/drawing/2014/main" val="3548343384"/>
                    </a:ext>
                  </a:extLst>
                </a:gridCol>
                <a:gridCol w="622140">
                  <a:extLst>
                    <a:ext uri="{9D8B030D-6E8A-4147-A177-3AD203B41FA5}">
                      <a16:colId xmlns:a16="http://schemas.microsoft.com/office/drawing/2014/main" val="3859607794"/>
                    </a:ext>
                  </a:extLst>
                </a:gridCol>
                <a:gridCol w="622140">
                  <a:extLst>
                    <a:ext uri="{9D8B030D-6E8A-4147-A177-3AD203B41FA5}">
                      <a16:colId xmlns:a16="http://schemas.microsoft.com/office/drawing/2014/main" val="2263343276"/>
                    </a:ext>
                  </a:extLst>
                </a:gridCol>
                <a:gridCol w="622140">
                  <a:extLst>
                    <a:ext uri="{9D8B030D-6E8A-4147-A177-3AD203B41FA5}">
                      <a16:colId xmlns:a16="http://schemas.microsoft.com/office/drawing/2014/main" val="2831800512"/>
                    </a:ext>
                  </a:extLst>
                </a:gridCol>
                <a:gridCol w="622140">
                  <a:extLst>
                    <a:ext uri="{9D8B030D-6E8A-4147-A177-3AD203B41FA5}">
                      <a16:colId xmlns:a16="http://schemas.microsoft.com/office/drawing/2014/main" val="317256598"/>
                    </a:ext>
                  </a:extLst>
                </a:gridCol>
                <a:gridCol w="622140">
                  <a:extLst>
                    <a:ext uri="{9D8B030D-6E8A-4147-A177-3AD203B41FA5}">
                      <a16:colId xmlns:a16="http://schemas.microsoft.com/office/drawing/2014/main" val="715435076"/>
                    </a:ext>
                  </a:extLst>
                </a:gridCol>
                <a:gridCol w="622140">
                  <a:extLst>
                    <a:ext uri="{9D8B030D-6E8A-4147-A177-3AD203B41FA5}">
                      <a16:colId xmlns:a16="http://schemas.microsoft.com/office/drawing/2014/main" val="583277066"/>
                    </a:ext>
                  </a:extLst>
                </a:gridCol>
                <a:gridCol w="622140">
                  <a:extLst>
                    <a:ext uri="{9D8B030D-6E8A-4147-A177-3AD203B41FA5}">
                      <a16:colId xmlns:a16="http://schemas.microsoft.com/office/drawing/2014/main" val="2314019899"/>
                    </a:ext>
                  </a:extLst>
                </a:gridCol>
                <a:gridCol w="622140">
                  <a:extLst>
                    <a:ext uri="{9D8B030D-6E8A-4147-A177-3AD203B41FA5}">
                      <a16:colId xmlns:a16="http://schemas.microsoft.com/office/drawing/2014/main" val="345902352"/>
                    </a:ext>
                  </a:extLst>
                </a:gridCol>
                <a:gridCol w="622140">
                  <a:extLst>
                    <a:ext uri="{9D8B030D-6E8A-4147-A177-3AD203B41FA5}">
                      <a16:colId xmlns:a16="http://schemas.microsoft.com/office/drawing/2014/main" val="920388715"/>
                    </a:ext>
                  </a:extLst>
                </a:gridCol>
              </a:tblGrid>
              <a:tr h="577600">
                <a:tc gridSpan="2">
                  <a:txBody>
                    <a:bodyPr/>
                    <a:lstStyle/>
                    <a:p>
                      <a:pPr algn="ctr" fontAlgn="ctr"/>
                      <a:endParaRPr lang="cs-CZ" sz="1100" b="1" i="0" u="none" strike="noStrike" dirty="0">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cs-CZ" sz="1100" b="1" i="0" u="none" strike="noStrike" dirty="0">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období sběru</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SPOLU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ANO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Piráti a Starostové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SPD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PŘÍSAHA RŠ</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ČSSD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KSČM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TSS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dirty="0">
                          <a:effectLst/>
                          <a:latin typeface="Calibri" panose="020F0502020204030204" pitchFamily="34" charset="0"/>
                        </a:rPr>
                        <a:t>Volný blok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50" b="1" i="0" u="none" strike="noStrike">
                          <a:effectLst/>
                          <a:latin typeface="Calibri" panose="020F0502020204030204" pitchFamily="34" charset="0"/>
                        </a:rPr>
                        <a:t>Zelení</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776758"/>
                  </a:ext>
                </a:extLst>
              </a:tr>
              <a:tr h="275048">
                <a:tc rowSpan="2">
                  <a:txBody>
                    <a:bodyPr/>
                    <a:lstStyle/>
                    <a:p>
                      <a:pPr algn="ctr" fontAlgn="ctr"/>
                      <a:r>
                        <a:rPr lang="it-IT" sz="1050" b="1" i="0" u="none" strike="noStrike" dirty="0">
                          <a:effectLst/>
                          <a:latin typeface="Calibri" panose="020F0502020204030204" pitchFamily="34" charset="0"/>
                        </a:rPr>
                        <a:t>Kantar </a:t>
                      </a:r>
                      <a:r>
                        <a:rPr lang="it-IT" sz="1000" b="1" i="0" u="none" strike="noStrike" dirty="0">
                          <a:effectLst/>
                          <a:latin typeface="Calibri" panose="020F0502020204030204" pitchFamily="34" charset="0"/>
                        </a:rPr>
                        <a:t>CZ+DataCollect  </a:t>
                      </a:r>
                      <a:r>
                        <a:rPr lang="it-IT" sz="900" b="1" i="0" u="none" strike="noStrike" dirty="0">
                          <a:effectLst/>
                          <a:latin typeface="Calibri" panose="020F0502020204030204" pitchFamily="34" charset="0"/>
                        </a:rPr>
                        <a:t>  </a:t>
                      </a:r>
                      <a:r>
                        <a:rPr lang="it-IT" sz="1000" b="1" i="0" u="none" strike="noStrike" dirty="0">
                          <a:effectLst/>
                          <a:latin typeface="Calibri" panose="020F0502020204030204" pitchFamily="34" charset="0"/>
                        </a:rPr>
                        <a:t>                                                                                                  </a:t>
                      </a:r>
                      <a:endParaRPr lang="it-IT" sz="1050" b="1" i="0" u="none" strike="noStrike" dirty="0">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effectLst/>
                          <a:latin typeface="Calibri" panose="020F0502020204030204" pitchFamily="34" charset="0"/>
                        </a:rPr>
                        <a:t>1. vlna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19.8.-3.9.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31,5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7,2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183802"/>
                  </a:ext>
                </a:extLst>
              </a:tr>
              <a:tr h="275048">
                <a:tc vMerge="1">
                  <a:txBody>
                    <a:bodyPr/>
                    <a:lstStyle/>
                    <a:p>
                      <a:endParaRPr lang="cs-CZ"/>
                    </a:p>
                  </a:txBody>
                  <a:tcPr/>
                </a:tc>
                <a:tc>
                  <a:txBody>
                    <a:bodyPr/>
                    <a:lstStyle/>
                    <a:p>
                      <a:pPr algn="ctr" fontAlgn="ctr"/>
                      <a:r>
                        <a:rPr lang="cs-CZ" sz="1100" b="1" i="0" u="none" strike="noStrike" dirty="0">
                          <a:effectLst/>
                          <a:latin typeface="Calibri" panose="020F0502020204030204" pitchFamily="34" charset="0"/>
                        </a:rPr>
                        <a:t>2. vlna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effectLst/>
                          <a:latin typeface="Calibri" panose="020F0502020204030204" pitchFamily="34" charset="0"/>
                        </a:rPr>
                        <a:t>16.9.-1.10.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30,9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6,2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625206"/>
                  </a:ext>
                </a:extLst>
              </a:tr>
              <a:tr h="275048">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cs-CZ" sz="1100" b="0" i="0" u="none" strike="noStrike" dirty="0">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417859"/>
                  </a:ext>
                </a:extLst>
              </a:tr>
              <a:tr h="275048">
                <a:tc gridSpan="3">
                  <a:txBody>
                    <a:bodyPr/>
                    <a:lstStyle/>
                    <a:p>
                      <a:pPr algn="ctr" fontAlgn="ctr"/>
                      <a:r>
                        <a:rPr lang="cs-CZ" sz="1050" b="1" i="0" u="none" strike="noStrike" dirty="0">
                          <a:effectLst/>
                          <a:latin typeface="Calibri" panose="020F0502020204030204" pitchFamily="34" charset="0"/>
                        </a:rPr>
                        <a:t>VÝSLEDKY VOLEB</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a:txBody>
                    <a:bodyPr/>
                    <a:lstStyle/>
                    <a:p>
                      <a:pPr algn="ctr" fontAlgn="ctr"/>
                      <a:r>
                        <a:rPr lang="cs-CZ" sz="1100" b="0" i="0" u="none" strike="noStrike">
                          <a:effectLst/>
                          <a:latin typeface="Calibri" panose="020F0502020204030204" pitchFamily="34" charset="0"/>
                        </a:rPr>
                        <a:t>27,79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27,12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15,62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9,56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a:effectLst/>
                          <a:latin typeface="Calibri" panose="020F0502020204030204" pitchFamily="34" charset="0"/>
                        </a:rPr>
                        <a:t>4,68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4,65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3,60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2,76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0" i="0" u="none" strike="noStrike" dirty="0">
                          <a:effectLst/>
                          <a:latin typeface="Calibri" panose="020F0502020204030204" pitchFamily="34" charset="0"/>
                        </a:rPr>
                        <a:t>0,99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739142"/>
                  </a:ext>
                </a:extLst>
              </a:tr>
            </a:tbl>
          </a:graphicData>
        </a:graphic>
      </p:graphicFrame>
    </p:spTree>
    <p:extLst>
      <p:ext uri="{BB962C8B-B14F-4D97-AF65-F5344CB8AC3E}">
        <p14:creationId xmlns:p14="http://schemas.microsoft.com/office/powerpoint/2010/main" val="734137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125" y="963367"/>
            <a:ext cx="10209780" cy="6345656"/>
          </a:xfrm>
          <a:prstGeom prst="roundRect">
            <a:avLst>
              <a:gd name="adj" fmla="val 9792"/>
            </a:avLst>
          </a:prstGeom>
          <a:solidFill>
            <a:schemeClr val="bg1"/>
          </a:solidFill>
          <a:ln>
            <a:noFill/>
          </a:ln>
        </p:spPr>
        <p:txBody>
          <a:bodyPr lIns="104295" tIns="52148" rIns="104295" bIns="52148"/>
          <a:lstStyle/>
          <a:p>
            <a:r>
              <a:rPr lang="cs-CZ" sz="1750" dirty="0">
                <a:ea typeface="Verdana" pitchFamily="34" charset="0"/>
                <a:cs typeface="Verdana" pitchFamily="34" charset="0"/>
              </a:rPr>
              <a:t>V druhé polovině srpna a září ve spolupráci se společnostmi </a:t>
            </a:r>
            <a:r>
              <a:rPr lang="cs-CZ" sz="1750" dirty="0" err="1">
                <a:ea typeface="Verdana" pitchFamily="34" charset="0"/>
                <a:cs typeface="Verdana" pitchFamily="34" charset="0"/>
              </a:rPr>
              <a:t>Kantar</a:t>
            </a:r>
            <a:r>
              <a:rPr lang="cs-CZ" sz="1750" dirty="0">
                <a:ea typeface="Verdana" pitchFamily="34" charset="0"/>
                <a:cs typeface="Verdana" pitchFamily="34" charset="0"/>
              </a:rPr>
              <a:t> CZ a </a:t>
            </a:r>
            <a:r>
              <a:rPr lang="cs-CZ" sz="1750" dirty="0" err="1">
                <a:ea typeface="Verdana" pitchFamily="34" charset="0"/>
                <a:cs typeface="Verdana" pitchFamily="34" charset="0"/>
              </a:rPr>
              <a:t>DataCollect</a:t>
            </a:r>
            <a:r>
              <a:rPr lang="cs-CZ" sz="1750" dirty="0">
                <a:ea typeface="Verdana" pitchFamily="34" charset="0"/>
                <a:cs typeface="Verdana" pitchFamily="34" charset="0"/>
              </a:rPr>
              <a:t> ČT realizovala </a:t>
            </a:r>
            <a:r>
              <a:rPr lang="cs-CZ" sz="1750" b="1" dirty="0">
                <a:ea typeface="Verdana" pitchFamily="34" charset="0"/>
                <a:cs typeface="Verdana" pitchFamily="34" charset="0"/>
              </a:rPr>
              <a:t>dva výzkumy volebního potenciálu</a:t>
            </a:r>
            <a:r>
              <a:rPr lang="cs-CZ" sz="1750" dirty="0">
                <a:ea typeface="Verdana" pitchFamily="34" charset="0"/>
                <a:cs typeface="Verdana" pitchFamily="34" charset="0"/>
              </a:rPr>
              <a:t>, </a:t>
            </a:r>
            <a:r>
              <a:rPr lang="cs-CZ" sz="1750" b="1" dirty="0">
                <a:ea typeface="Verdana" pitchFamily="34" charset="0"/>
                <a:cs typeface="Verdana" pitchFamily="34" charset="0"/>
              </a:rPr>
              <a:t>každý na vzorku 3 000 obyvatel</a:t>
            </a:r>
            <a:r>
              <a:rPr lang="cs-CZ" sz="1750" dirty="0">
                <a:ea typeface="Verdana" pitchFamily="34" charset="0"/>
                <a:cs typeface="Verdana" pitchFamily="34" charset="0"/>
              </a:rPr>
              <a:t>. Volební potenciál získaný z obou výzkumů sloužil jako podklad pro zvaní hostů do předvolebních debat ČT. První (19.8.-3.9.) pro 14 tematických debat a druhý (16.9.-1.10.) pro </a:t>
            </a:r>
            <a:r>
              <a:rPr lang="cs-CZ" sz="1750" dirty="0" err="1">
                <a:ea typeface="Verdana" pitchFamily="34" charset="0"/>
                <a:cs typeface="Verdana" pitchFamily="34" charset="0"/>
              </a:rPr>
              <a:t>Superdebatu</a:t>
            </a:r>
            <a:r>
              <a:rPr lang="cs-CZ" sz="1750" dirty="0">
                <a:ea typeface="Verdana" pitchFamily="34" charset="0"/>
                <a:cs typeface="Verdana" pitchFamily="34" charset="0"/>
              </a:rPr>
              <a:t>.</a:t>
            </a:r>
          </a:p>
          <a:p>
            <a:endParaRPr lang="cs-CZ" sz="1750" dirty="0">
              <a:ea typeface="Verdana" pitchFamily="34" charset="0"/>
              <a:cs typeface="Verdana" pitchFamily="34" charset="0"/>
            </a:endParaRPr>
          </a:p>
          <a:p>
            <a:r>
              <a:rPr lang="cs-CZ" sz="1750" b="1" dirty="0">
                <a:ea typeface="Verdana" pitchFamily="34" charset="0"/>
                <a:cs typeface="Verdana" pitchFamily="34" charset="0"/>
              </a:rPr>
              <a:t>Obě vlny výzkumu volebního potenciálu v době sběru dat odhadovaly nejvyšší voličskou podporu koalici SPOLU – pozdějšího vítěze voleb. Na druhém místě pak hnutí ANO, které skončilo ve volebním klání rovněž druhé</a:t>
            </a:r>
            <a:r>
              <a:rPr lang="cs-CZ" sz="1750" dirty="0">
                <a:ea typeface="Verdana" pitchFamily="34" charset="0"/>
                <a:cs typeface="Verdana" pitchFamily="34" charset="0"/>
              </a:rPr>
              <a:t>. Výše potenciálu pro ANO získaného ve druhé vlně výzkumu byla ve volbách téměř naplněna. Naopak odhadovaná hodnota potenciálu pro druhou koalici Piráti a Starostové byla v době sběru dat poměrně výrazně nad jejich pozdějším volebním výsledkem. Podobně nenaplněný potenciál se objevil, jako bývá zvykem, u strany Zelených, která je velmi často druhou resp. spíše třetí alternativou voličů, kteří se později ovšem reálně rozhodnou pro uskupení jiné.</a:t>
            </a:r>
          </a:p>
          <a:p>
            <a:endParaRPr lang="cs-CZ" sz="1750" dirty="0">
              <a:ea typeface="Verdana" pitchFamily="34" charset="0"/>
              <a:cs typeface="Verdana" pitchFamily="34" charset="0"/>
            </a:endParaRPr>
          </a:p>
          <a:p>
            <a:r>
              <a:rPr lang="cs-CZ" sz="1750" b="1" dirty="0">
                <a:ea typeface="Verdana" pitchFamily="34" charset="0"/>
                <a:cs typeface="Verdana" pitchFamily="34" charset="0"/>
              </a:rPr>
              <a:t>Obě vlny volebního potenciálu ČT určily správně nejen vítěze voleb, ale prakticky přesně predikovaly pořadí všech 7 resp. 8 nejsilnějších uskupení, jejichž zástupci byli pozváni do předvoleních debat nebo </a:t>
            </a:r>
            <a:r>
              <a:rPr lang="cs-CZ" sz="1750" b="1" dirty="0" err="1">
                <a:ea typeface="Verdana" pitchFamily="34" charset="0"/>
                <a:cs typeface="Verdana" pitchFamily="34" charset="0"/>
              </a:rPr>
              <a:t>Superdebaty</a:t>
            </a:r>
            <a:r>
              <a:rPr lang="cs-CZ" sz="1750" b="1" dirty="0">
                <a:ea typeface="Verdana" pitchFamily="34" charset="0"/>
                <a:cs typeface="Verdana" pitchFamily="34" charset="0"/>
              </a:rPr>
              <a:t>.</a:t>
            </a:r>
          </a:p>
          <a:p>
            <a:endParaRPr lang="cs-CZ" sz="1750" dirty="0">
              <a:ea typeface="Verdana" pitchFamily="34" charset="0"/>
              <a:cs typeface="Verdana" pitchFamily="34" charset="0"/>
            </a:endParaRPr>
          </a:p>
          <a:p>
            <a:r>
              <a:rPr lang="cs-CZ" sz="1750" dirty="0">
                <a:ea typeface="Verdana" pitchFamily="34" charset="0"/>
                <a:cs typeface="Verdana" pitchFamily="34" charset="0"/>
              </a:rPr>
              <a:t>Stejně jako u volebních modelů, tak i v případě volebního potenciálu a srovnání s výsledky voleb, musíme mít neustále na paměti fakt, že se </a:t>
            </a:r>
            <a:r>
              <a:rPr lang="cs-CZ" sz="1750" b="1" dirty="0">
                <a:ea typeface="Verdana" pitchFamily="34" charset="0"/>
                <a:cs typeface="Verdana" pitchFamily="34" charset="0"/>
              </a:rPr>
              <a:t>třetina voličů rozhoduje až poslední dva týdny před volbami, 20 % dokonce několik dní před volbami. </a:t>
            </a:r>
            <a:r>
              <a:rPr lang="cs-CZ" sz="1750" dirty="0">
                <a:ea typeface="Verdana" pitchFamily="34" charset="0"/>
                <a:cs typeface="Verdana" pitchFamily="34" charset="0"/>
              </a:rPr>
              <a:t>Letos navíc s dynamicky se proměňující podporou obou koalic.</a:t>
            </a:r>
            <a:r>
              <a:rPr lang="cs-CZ" sz="1750" b="1" dirty="0">
                <a:ea typeface="Verdana" pitchFamily="34" charset="0"/>
                <a:cs typeface="Verdana" pitchFamily="34" charset="0"/>
              </a:rPr>
              <a:t> Obě tyto skutečnosti velmi ztěžují volební odhady, a to i v rámci několika dní před vlastními volbami, natož pak v době realizace obou vln výzkumu volebního potenciálu </a:t>
            </a:r>
            <a:r>
              <a:rPr lang="cs-CZ" sz="1750" dirty="0">
                <a:ea typeface="Verdana" pitchFamily="34" charset="0"/>
                <a:cs typeface="Verdana" pitchFamily="34" charset="0"/>
              </a:rPr>
              <a:t>(6 resp. 2 týdny před volbami).</a:t>
            </a: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SHRNUTÍ VÝSLEDKŮ VÝZKUMŮ </a:t>
            </a:r>
          </a:p>
          <a:p>
            <a:pPr>
              <a:lnSpc>
                <a:spcPts val="3500"/>
              </a:lnSpc>
              <a:defRPr/>
            </a:pPr>
            <a:r>
              <a:rPr lang="cs-CZ" sz="2800" b="1" spc="-171" dirty="0">
                <a:solidFill>
                  <a:srgbClr val="1A1F52"/>
                </a:solidFill>
                <a:latin typeface="Verdana" pitchFamily="34" charset="0"/>
                <a:ea typeface="Verdana" pitchFamily="34" charset="0"/>
                <a:cs typeface="Verdana" pitchFamily="34" charset="0"/>
              </a:rPr>
              <a:t>VOLEBNÍHO POTENCIÁLU ČT</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16" name="Obrázek 15">
            <a:extLst>
              <a:ext uri="{FF2B5EF4-FFF2-40B4-BE49-F238E27FC236}">
                <a16:creationId xmlns:a16="http://schemas.microsoft.com/office/drawing/2014/main" id="{A596579D-4269-45A8-A93B-D9CFD4C85417}"/>
              </a:ext>
            </a:extLst>
          </p:cNvPr>
          <p:cNvPicPr>
            <a:picLocks noChangeAspect="1"/>
          </p:cNvPicPr>
          <p:nvPr/>
        </p:nvPicPr>
        <p:blipFill>
          <a:blip r:embed="rId4"/>
          <a:stretch>
            <a:fillRect/>
          </a:stretch>
        </p:blipFill>
        <p:spPr>
          <a:xfrm>
            <a:off x="8211983" y="128592"/>
            <a:ext cx="2355695" cy="514609"/>
          </a:xfrm>
          <a:prstGeom prst="rect">
            <a:avLst/>
          </a:prstGeom>
        </p:spPr>
      </p:pic>
    </p:spTree>
    <p:extLst>
      <p:ext uri="{BB962C8B-B14F-4D97-AF65-F5344CB8AC3E}">
        <p14:creationId xmlns:p14="http://schemas.microsoft.com/office/powerpoint/2010/main" val="3316759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220599" y="1262137"/>
            <a:ext cx="10151305" cy="5686846"/>
          </a:xfrm>
          <a:prstGeom prst="roundRect">
            <a:avLst>
              <a:gd name="adj" fmla="val 9792"/>
            </a:avLst>
          </a:prstGeom>
          <a:solidFill>
            <a:schemeClr val="bg1"/>
          </a:solidFill>
          <a:ln>
            <a:noFill/>
          </a:ln>
        </p:spPr>
        <p:txBody>
          <a:bodyPr lIns="104295" tIns="52148" rIns="104295" bIns="52148"/>
          <a:lstStyle/>
          <a:p>
            <a:r>
              <a:rPr lang="cs-CZ" sz="2000" b="1" dirty="0">
                <a:ea typeface="Verdana" pitchFamily="34" charset="0"/>
                <a:cs typeface="Verdana" pitchFamily="34" charset="0"/>
              </a:rPr>
              <a:t>Volební potenciál jako kritérium pro zvaní hostů do předvolebních debat ČT byl zaveden při volbách do PS 2013 </a:t>
            </a:r>
            <a:r>
              <a:rPr lang="cs-CZ" sz="2000" dirty="0">
                <a:ea typeface="Verdana" pitchFamily="34" charset="0"/>
                <a:cs typeface="Verdana" pitchFamily="34" charset="0"/>
              </a:rPr>
              <a:t>na doporučení významných sociologů, politologů a mediálních odborníků. Metodika výzkumu volebního potenciálu a jeho konstrukce byla od té doby několikrát posuzována sdružením SIMAR (Sdružení agentur pro výzkum trhu a veřejného mínění) ve spolupráci s řadou odborníků z akademické sféry (hlavní závěry posudku viz příloha).  </a:t>
            </a:r>
          </a:p>
          <a:p>
            <a:endParaRPr lang="cs-CZ" sz="2000" dirty="0">
              <a:ea typeface="Verdana" pitchFamily="34" charset="0"/>
              <a:cs typeface="Verdana" pitchFamily="34" charset="0"/>
            </a:endParaRPr>
          </a:p>
          <a:p>
            <a:r>
              <a:rPr lang="cs-CZ" sz="2000" dirty="0">
                <a:ea typeface="Verdana" pitchFamily="34" charset="0"/>
                <a:cs typeface="Verdana" pitchFamily="34" charset="0"/>
              </a:rPr>
              <a:t>Aktuální volební potenciál ukazuje, </a:t>
            </a:r>
            <a:r>
              <a:rPr lang="cs-CZ" sz="2000" b="1" dirty="0">
                <a:ea typeface="Verdana" pitchFamily="34" charset="0"/>
                <a:cs typeface="Verdana" pitchFamily="34" charset="0"/>
              </a:rPr>
              <a:t>kolik procent hlasů </a:t>
            </a:r>
            <a:r>
              <a:rPr lang="cs-CZ" sz="2000" dirty="0">
                <a:ea typeface="Verdana" pitchFamily="34" charset="0"/>
                <a:cs typeface="Verdana" pitchFamily="34" charset="0"/>
              </a:rPr>
              <a:t>by politická strana, hnutí či koalice mohla v době sběru dat </a:t>
            </a:r>
            <a:r>
              <a:rPr lang="cs-CZ" sz="2000" b="1" dirty="0">
                <a:ea typeface="Verdana" pitchFamily="34" charset="0"/>
                <a:cs typeface="Verdana" pitchFamily="34" charset="0"/>
              </a:rPr>
              <a:t>hypoteticky získat </a:t>
            </a:r>
            <a:r>
              <a:rPr lang="cs-CZ" sz="2000" dirty="0">
                <a:ea typeface="Verdana" pitchFamily="34" charset="0"/>
                <a:cs typeface="Verdana" pitchFamily="34" charset="0"/>
              </a:rPr>
              <a:t>ve volbách do PS PČR, pokud by se k ní </a:t>
            </a:r>
            <a:r>
              <a:rPr lang="cs-CZ" sz="2000" b="1" dirty="0">
                <a:ea typeface="Verdana" pitchFamily="34" charset="0"/>
                <a:cs typeface="Verdana" pitchFamily="34" charset="0"/>
              </a:rPr>
              <a:t>přiklonili všichni lidé</a:t>
            </a:r>
            <a:r>
              <a:rPr lang="cs-CZ" sz="2000" dirty="0">
                <a:ea typeface="Verdana" pitchFamily="34" charset="0"/>
                <a:cs typeface="Verdana" pitchFamily="34" charset="0"/>
              </a:rPr>
              <a:t>, kteří tuto volbu reálně zvažují a nevylučují svou účast u voleb.</a:t>
            </a:r>
          </a:p>
          <a:p>
            <a:endParaRPr lang="cs-CZ" sz="2000" dirty="0">
              <a:ea typeface="Verdana" pitchFamily="34" charset="0"/>
              <a:cs typeface="Verdana" pitchFamily="34" charset="0"/>
            </a:endParaRPr>
          </a:p>
          <a:p>
            <a:r>
              <a:rPr lang="cs-CZ" sz="2000" b="1" dirty="0">
                <a:ea typeface="Verdana" pitchFamily="34" charset="0"/>
                <a:cs typeface="Verdana" pitchFamily="34" charset="0"/>
              </a:rPr>
              <a:t>Suma volebních potenciálů není 100 %. </a:t>
            </a:r>
            <a:r>
              <a:rPr lang="cs-CZ" sz="2000" dirty="0">
                <a:ea typeface="Verdana" pitchFamily="34" charset="0"/>
                <a:cs typeface="Verdana" pitchFamily="34" charset="0"/>
              </a:rPr>
              <a:t>Člověk, který vážně zvažuje volbu stran X a Y, je potenciálním voličem obou z nich. Ukazatel aktuálního volebního potenciálu je nutno chápat pro každou stranu odděleně. </a:t>
            </a:r>
          </a:p>
          <a:p>
            <a:endParaRPr lang="cs-CZ" sz="2000" dirty="0">
              <a:ea typeface="Verdana" pitchFamily="34" charset="0"/>
              <a:cs typeface="Verdana" pitchFamily="34" charset="0"/>
            </a:endParaRPr>
          </a:p>
          <a:p>
            <a:endParaRPr lang="cs-CZ" sz="2000" b="1" dirty="0">
              <a:ea typeface="Verdana" pitchFamily="34" charset="0"/>
              <a:cs typeface="Verdana" pitchFamily="34" charset="0"/>
            </a:endParaRPr>
          </a:p>
          <a:p>
            <a:endParaRPr lang="cs-CZ" sz="2000" b="1" dirty="0">
              <a:ea typeface="Verdana" pitchFamily="34" charset="0"/>
              <a:cs typeface="Verdana" pitchFamily="34" charset="0"/>
            </a:endParaRP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VOLEBNÍ POTENCIÁL</a:t>
            </a:r>
          </a:p>
          <a:p>
            <a:pPr>
              <a:lnSpc>
                <a:spcPts val="3500"/>
              </a:lnSpc>
              <a:defRPr/>
            </a:pPr>
            <a:r>
              <a:rPr lang="cs-CZ" sz="2000" b="1" spc="-171" dirty="0">
                <a:solidFill>
                  <a:srgbClr val="FF0000"/>
                </a:solidFill>
                <a:latin typeface="Verdana" pitchFamily="34" charset="0"/>
                <a:ea typeface="Verdana" pitchFamily="34" charset="0"/>
                <a:cs typeface="Verdana" pitchFamily="34" charset="0"/>
              </a:rPr>
              <a:t>VÝVOJ A DEFINICE</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16" name="Obrázek 15">
            <a:extLst>
              <a:ext uri="{FF2B5EF4-FFF2-40B4-BE49-F238E27FC236}">
                <a16:creationId xmlns:a16="http://schemas.microsoft.com/office/drawing/2014/main" id="{A596579D-4269-45A8-A93B-D9CFD4C85417}"/>
              </a:ext>
            </a:extLst>
          </p:cNvPr>
          <p:cNvPicPr>
            <a:picLocks noChangeAspect="1"/>
          </p:cNvPicPr>
          <p:nvPr/>
        </p:nvPicPr>
        <p:blipFill>
          <a:blip r:embed="rId4"/>
          <a:stretch>
            <a:fillRect/>
          </a:stretch>
        </p:blipFill>
        <p:spPr>
          <a:xfrm>
            <a:off x="8211983" y="128592"/>
            <a:ext cx="2355695" cy="514609"/>
          </a:xfrm>
          <a:prstGeom prst="rect">
            <a:avLst/>
          </a:prstGeom>
        </p:spPr>
      </p:pic>
    </p:spTree>
    <p:extLst>
      <p:ext uri="{BB962C8B-B14F-4D97-AF65-F5344CB8AC3E}">
        <p14:creationId xmlns:p14="http://schemas.microsoft.com/office/powerpoint/2010/main" val="1954891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125" y="936074"/>
            <a:ext cx="10109850" cy="6300941"/>
          </a:xfrm>
          <a:prstGeom prst="roundRect">
            <a:avLst>
              <a:gd name="adj" fmla="val 9792"/>
            </a:avLst>
          </a:prstGeom>
          <a:solidFill>
            <a:schemeClr val="bg1"/>
          </a:solidFill>
          <a:ln>
            <a:noFill/>
          </a:ln>
        </p:spPr>
        <p:txBody>
          <a:bodyPr lIns="104295" tIns="52148" rIns="104295" bIns="52148"/>
          <a:lstStyle/>
          <a:p>
            <a:pPr lvl="0" defTabSz="914400" fontAlgn="base">
              <a:spcBef>
                <a:spcPct val="0"/>
              </a:spcBef>
              <a:spcAft>
                <a:spcPct val="0"/>
              </a:spcAft>
              <a:defRPr/>
            </a:pPr>
            <a:r>
              <a:rPr lang="cs-CZ" sz="1400" b="1" kern="0" dirty="0">
                <a:latin typeface="+mj-lt"/>
              </a:rPr>
              <a:t>Popisuje realisticky volební situaci nestálých voličů. </a:t>
            </a:r>
            <a:r>
              <a:rPr lang="cs-CZ" sz="1400" kern="0" dirty="0">
                <a:latin typeface="+mj-lt"/>
              </a:rPr>
              <a:t>Jen zhruba třetina voličů nevylučujících účast je v době výzkumu rozhodnuto o výběru stran i o účasti, zbylí zvažují více stran a/nebo váhají s účastí. Jakkoli konstruovaný volební model (nejpravděpodobnější výsledek v době dotazování) tak je velmi nestálý a ovlivněný metodikou tvorby. Strany ve zkoumané realitě mají potenciální voliče, kteří mohou rychle měnit názor.</a:t>
            </a:r>
          </a:p>
          <a:p>
            <a:pPr lvl="0" defTabSz="914400" fontAlgn="base">
              <a:spcBef>
                <a:spcPct val="0"/>
              </a:spcBef>
              <a:spcAft>
                <a:spcPct val="0"/>
              </a:spcAft>
              <a:defRPr/>
            </a:pPr>
            <a:endParaRPr lang="cs-CZ" sz="1400" kern="0" dirty="0">
              <a:latin typeface="+mj-lt"/>
            </a:endParaRPr>
          </a:p>
          <a:p>
            <a:pPr lvl="0" defTabSz="914400" fontAlgn="base">
              <a:spcBef>
                <a:spcPct val="0"/>
              </a:spcBef>
              <a:spcAft>
                <a:spcPct val="0"/>
              </a:spcAft>
              <a:defRPr/>
            </a:pPr>
            <a:r>
              <a:rPr lang="cs-CZ" sz="1400" b="1" kern="0" dirty="0">
                <a:latin typeface="+mj-lt"/>
              </a:rPr>
              <a:t>Zachovává se logika média jako zprostředkovatele volebních argumentů. </a:t>
            </a:r>
            <a:r>
              <a:rPr lang="cs-CZ" sz="1400" kern="0" dirty="0">
                <a:latin typeface="+mj-lt"/>
              </a:rPr>
              <a:t>Mizí paradox, že kritériem výběru pro debatu, která spolurozhoduje o volebním zisku, je samotný ukazatel odhadu zisku v hypotetických volbách (volební model). Naopak, do debaty se dostávají strany a hnutí, které mají největší šanci (potenciál) uspět právě když budou například přesvědčivě argumentovat v debatách.</a:t>
            </a:r>
          </a:p>
          <a:p>
            <a:pPr lvl="0" defTabSz="914400" fontAlgn="base">
              <a:spcBef>
                <a:spcPct val="0"/>
              </a:spcBef>
              <a:spcAft>
                <a:spcPct val="0"/>
              </a:spcAft>
              <a:defRPr/>
            </a:pPr>
            <a:endParaRPr lang="cs-CZ" sz="1400" kern="0" dirty="0">
              <a:latin typeface="+mj-lt"/>
            </a:endParaRPr>
          </a:p>
          <a:p>
            <a:pPr lvl="0" defTabSz="914400" fontAlgn="base">
              <a:spcBef>
                <a:spcPct val="0"/>
              </a:spcBef>
              <a:spcAft>
                <a:spcPct val="0"/>
              </a:spcAft>
              <a:defRPr/>
            </a:pPr>
            <a:r>
              <a:rPr lang="cs-CZ" sz="1400" b="1" kern="0" dirty="0">
                <a:latin typeface="+mj-lt"/>
              </a:rPr>
              <a:t>Nenutí nerozhodnuté respondenty k výběru jedné strany. </a:t>
            </a:r>
            <a:r>
              <a:rPr lang="cs-CZ" sz="1400" kern="0" dirty="0">
                <a:latin typeface="+mj-lt"/>
              </a:rPr>
              <a:t>Tento výběr často probíhá podle situačních aspektů (aktuální síla kampaně apod.), je ovlivněn metodikou výzkumu (např. spontánní otázka/karty) a může být časově nestálý (týden před debatou by ze dvou zvažovaných stran vybral jinou než den po debatě).</a:t>
            </a:r>
          </a:p>
          <a:p>
            <a:pPr lvl="0" defTabSz="914400" fontAlgn="base">
              <a:spcBef>
                <a:spcPct val="0"/>
              </a:spcBef>
              <a:spcAft>
                <a:spcPct val="0"/>
              </a:spcAft>
              <a:defRPr/>
            </a:pPr>
            <a:endParaRPr lang="cs-CZ" sz="1400" kern="0" dirty="0">
              <a:latin typeface="+mj-lt"/>
            </a:endParaRPr>
          </a:p>
          <a:p>
            <a:pPr fontAlgn="base">
              <a:spcBef>
                <a:spcPct val="0"/>
              </a:spcBef>
              <a:spcAft>
                <a:spcPct val="0"/>
              </a:spcAft>
              <a:defRPr/>
            </a:pPr>
            <a:r>
              <a:rPr lang="cs-CZ" sz="1400" b="1" kern="0" dirty="0">
                <a:latin typeface="+mj-lt"/>
              </a:rPr>
              <a:t>Lépe zachycuje postavení specifických a nových stran. </a:t>
            </a:r>
            <a:r>
              <a:rPr lang="cs-CZ" sz="1400" kern="0" dirty="0">
                <a:latin typeface="+mj-lt"/>
              </a:rPr>
              <a:t>Ne všichni respondenti (spontánně) znají kandidující všechny strany, hnutí a koalice. Výběr top strany jednou otázkou tuto znalost předpokládá. Výběr tzv. </a:t>
            </a:r>
            <a:r>
              <a:rPr lang="cs-CZ" sz="1400" kern="0" dirty="0" err="1">
                <a:latin typeface="+mj-lt"/>
              </a:rPr>
              <a:t>funnelem</a:t>
            </a:r>
            <a:r>
              <a:rPr lang="cs-CZ" sz="1400" kern="0" dirty="0">
                <a:latin typeface="+mj-lt"/>
              </a:rPr>
              <a:t> (představení stran a postupná selekce vážně zvažovaných) umožňuje respondentovi seznámit se a porovnat kandidující subjekty. Nejvíce se tak podobá procesu výběru strany u skutečných voleb.</a:t>
            </a:r>
          </a:p>
          <a:p>
            <a:pPr fontAlgn="base">
              <a:spcBef>
                <a:spcPct val="0"/>
              </a:spcBef>
              <a:spcAft>
                <a:spcPct val="0"/>
              </a:spcAft>
              <a:defRPr/>
            </a:pPr>
            <a:endParaRPr lang="cs-CZ" sz="1400" kern="0" dirty="0">
              <a:latin typeface="+mj-lt"/>
            </a:endParaRPr>
          </a:p>
          <a:p>
            <a:pPr lvl="0" defTabSz="914400" fontAlgn="base">
              <a:spcBef>
                <a:spcPct val="0"/>
              </a:spcBef>
              <a:spcAft>
                <a:spcPct val="0"/>
              </a:spcAft>
              <a:defRPr/>
            </a:pPr>
            <a:r>
              <a:rPr lang="cs-CZ" sz="1400" b="1" kern="0" dirty="0">
                <a:latin typeface="+mj-lt"/>
              </a:rPr>
              <a:t>Nediskriminuje strany, které jsou reálně zvažované, ale nejsou tzv. top-</a:t>
            </a:r>
            <a:r>
              <a:rPr lang="cs-CZ" sz="1400" b="1" kern="0" dirty="0" err="1">
                <a:latin typeface="+mj-lt"/>
              </a:rPr>
              <a:t>of</a:t>
            </a:r>
            <a:r>
              <a:rPr lang="cs-CZ" sz="1400" b="1" kern="0" dirty="0">
                <a:latin typeface="+mj-lt"/>
              </a:rPr>
              <a:t>-mind </a:t>
            </a:r>
            <a:r>
              <a:rPr lang="cs-CZ" sz="1400" kern="0" dirty="0">
                <a:latin typeface="+mj-lt"/>
              </a:rPr>
              <a:t>uváděnou při „donucení“ k jedné odpovědi např. ve spontánní otázce.</a:t>
            </a:r>
          </a:p>
          <a:p>
            <a:pPr lvl="0" defTabSz="914400" fontAlgn="base">
              <a:spcBef>
                <a:spcPct val="0"/>
              </a:spcBef>
              <a:spcAft>
                <a:spcPct val="0"/>
              </a:spcAft>
              <a:defRPr/>
            </a:pPr>
            <a:endParaRPr lang="cs-CZ" sz="1400" kern="0" dirty="0">
              <a:latin typeface="+mj-lt"/>
            </a:endParaRPr>
          </a:p>
          <a:p>
            <a:pPr fontAlgn="base">
              <a:spcBef>
                <a:spcPct val="0"/>
              </a:spcBef>
              <a:spcAft>
                <a:spcPct val="0"/>
              </a:spcAft>
              <a:defRPr/>
            </a:pPr>
            <a:r>
              <a:rPr lang="cs-CZ" sz="1400" b="1" kern="0" dirty="0">
                <a:latin typeface="+mj-lt"/>
              </a:rPr>
              <a:t>Do ukazatele vstupuje více respondentů </a:t>
            </a:r>
            <a:r>
              <a:rPr lang="cs-CZ" sz="1400" kern="0" dirty="0">
                <a:latin typeface="+mj-lt"/>
              </a:rPr>
              <a:t>než v klasickém volebním modelu (i váhající a nejistí voliči), potenciál je tak </a:t>
            </a:r>
            <a:r>
              <a:rPr lang="cs-CZ" sz="1400" b="1" kern="0" dirty="0">
                <a:latin typeface="+mj-lt"/>
              </a:rPr>
              <a:t>zatížen menší statistickou chybou </a:t>
            </a:r>
            <a:r>
              <a:rPr lang="cs-CZ" sz="1400" kern="0" dirty="0">
                <a:latin typeface="+mj-lt"/>
              </a:rPr>
              <a:t>než volební model.</a:t>
            </a:r>
          </a:p>
          <a:p>
            <a:pPr lvl="0" defTabSz="914400" fontAlgn="base">
              <a:spcBef>
                <a:spcPct val="0"/>
              </a:spcBef>
              <a:spcAft>
                <a:spcPct val="0"/>
              </a:spcAft>
              <a:defRPr/>
            </a:pPr>
            <a:endParaRPr lang="cs-CZ" sz="1400" kern="0" dirty="0">
              <a:latin typeface="+mj-lt"/>
            </a:endParaRPr>
          </a:p>
          <a:p>
            <a:pPr lvl="0" defTabSz="914400" fontAlgn="base">
              <a:spcBef>
                <a:spcPct val="0"/>
              </a:spcBef>
              <a:spcAft>
                <a:spcPct val="0"/>
              </a:spcAft>
              <a:defRPr/>
            </a:pPr>
            <a:r>
              <a:rPr lang="cs-CZ" sz="1400" b="1" kern="0" dirty="0">
                <a:latin typeface="+mj-lt"/>
              </a:rPr>
              <a:t>Může neutralizovat sociálně </a:t>
            </a:r>
            <a:r>
              <a:rPr lang="cs-CZ" sz="1400" b="1" kern="0" dirty="0" err="1">
                <a:latin typeface="+mj-lt"/>
              </a:rPr>
              <a:t>desirabilní</a:t>
            </a:r>
            <a:r>
              <a:rPr lang="cs-CZ" sz="1400" b="1" kern="0" dirty="0">
                <a:latin typeface="+mj-lt"/>
              </a:rPr>
              <a:t> odpovědi</a:t>
            </a:r>
            <a:r>
              <a:rPr lang="cs-CZ" sz="1400" kern="0" dirty="0">
                <a:latin typeface="+mj-lt"/>
              </a:rPr>
              <a:t> („Styděl bych se říct, že chci asi volit stranu X, ale mezi dvěma reálně zvažovanými ji uvedu.“), které vychylují výzkumy oproti anonymním volbám.</a:t>
            </a:r>
          </a:p>
          <a:p>
            <a:pPr fontAlgn="base">
              <a:spcBef>
                <a:spcPct val="0"/>
              </a:spcBef>
              <a:spcAft>
                <a:spcPct val="0"/>
              </a:spcAft>
              <a:defRPr/>
            </a:pPr>
            <a:endParaRPr lang="cs-CZ" sz="1400" kern="0" dirty="0">
              <a:latin typeface="+mj-lt"/>
            </a:endParaRPr>
          </a:p>
          <a:p>
            <a:endParaRPr lang="cs-CZ" sz="1400" dirty="0">
              <a:latin typeface="+mj-lt"/>
              <a:ea typeface="Verdana" pitchFamily="34" charset="0"/>
              <a:cs typeface="Verdana" pitchFamily="34" charset="0"/>
            </a:endParaRPr>
          </a:p>
          <a:p>
            <a:endParaRPr lang="cs-CZ" sz="1400" b="1" dirty="0">
              <a:latin typeface="+mj-lt"/>
              <a:ea typeface="Verdana" pitchFamily="34" charset="0"/>
              <a:cs typeface="Verdana" pitchFamily="34" charset="0"/>
            </a:endParaRPr>
          </a:p>
          <a:p>
            <a:endParaRPr lang="cs-CZ" sz="1400" b="1" dirty="0">
              <a:latin typeface="+mj-lt"/>
              <a:ea typeface="Verdana" pitchFamily="34" charset="0"/>
              <a:cs typeface="Verdana" pitchFamily="34" charset="0"/>
            </a:endParaRP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cs typeface="Verdana" pitchFamily="34" charset="0"/>
              </a:rPr>
              <a:t>VOLEBNÍ POTENCIÁL </a:t>
            </a:r>
          </a:p>
          <a:p>
            <a:pPr>
              <a:lnSpc>
                <a:spcPts val="3500"/>
              </a:lnSpc>
              <a:defRPr/>
            </a:pPr>
            <a:r>
              <a:rPr lang="cs-CZ" sz="2000" b="1" spc="-171" dirty="0">
                <a:solidFill>
                  <a:srgbClr val="FF0000"/>
                </a:solidFill>
                <a:latin typeface="Verdana" pitchFamily="34" charset="0"/>
                <a:ea typeface="Verdana" pitchFamily="34" charset="0"/>
                <a:cs typeface="Verdana" pitchFamily="34" charset="0"/>
              </a:rPr>
              <a:t>VÝHODY</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pic>
        <p:nvPicPr>
          <p:cNvPr id="16" name="Obrázek 15">
            <a:extLst>
              <a:ext uri="{FF2B5EF4-FFF2-40B4-BE49-F238E27FC236}">
                <a16:creationId xmlns:a16="http://schemas.microsoft.com/office/drawing/2014/main" id="{A596579D-4269-45A8-A93B-D9CFD4C85417}"/>
              </a:ext>
            </a:extLst>
          </p:cNvPr>
          <p:cNvPicPr>
            <a:picLocks noChangeAspect="1"/>
          </p:cNvPicPr>
          <p:nvPr/>
        </p:nvPicPr>
        <p:blipFill>
          <a:blip r:embed="rId4"/>
          <a:stretch>
            <a:fillRect/>
          </a:stretch>
        </p:blipFill>
        <p:spPr>
          <a:xfrm>
            <a:off x="8211983" y="128592"/>
            <a:ext cx="2355695" cy="514609"/>
          </a:xfrm>
          <a:prstGeom prst="rect">
            <a:avLst/>
          </a:prstGeom>
        </p:spPr>
      </p:pic>
    </p:spTree>
    <p:extLst>
      <p:ext uri="{BB962C8B-B14F-4D97-AF65-F5344CB8AC3E}">
        <p14:creationId xmlns:p14="http://schemas.microsoft.com/office/powerpoint/2010/main" val="2570700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7">
            <a:extLst>
              <a:ext uri="{FF2B5EF4-FFF2-40B4-BE49-F238E27FC236}">
                <a16:creationId xmlns:a16="http://schemas.microsoft.com/office/drawing/2014/main" id="{578F9337-C061-4D40-AE48-571936B97B7C}"/>
              </a:ext>
            </a:extLst>
          </p:cNvPr>
          <p:cNvSpPr txBox="1">
            <a:spLocks/>
          </p:cNvSpPr>
          <p:nvPr/>
        </p:nvSpPr>
        <p:spPr>
          <a:xfrm>
            <a:off x="421425" y="2672858"/>
            <a:ext cx="931776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4800" b="1" spc="-171" dirty="0">
                <a:solidFill>
                  <a:srgbClr val="1A1F52"/>
                </a:solidFill>
                <a:latin typeface="Verdana" pitchFamily="34" charset="0"/>
                <a:ea typeface="Verdana" pitchFamily="34" charset="0"/>
                <a:cs typeface="Verdana" pitchFamily="34" charset="0"/>
              </a:rPr>
              <a:t>PRAVIDLA PŘEDVOLEBNÍHO A VOLEBNÍHO VYSÍLÁNÍ ČT  </a:t>
            </a:r>
          </a:p>
          <a:p>
            <a:pPr>
              <a:defRPr/>
            </a:pPr>
            <a:r>
              <a:rPr lang="cs-CZ" sz="3600" b="1" spc="-171" dirty="0">
                <a:solidFill>
                  <a:srgbClr val="FF0000"/>
                </a:solidFill>
                <a:latin typeface="Verdana" pitchFamily="34" charset="0"/>
                <a:ea typeface="Verdana" pitchFamily="34" charset="0"/>
                <a:cs typeface="Verdana" pitchFamily="34" charset="0"/>
              </a:rPr>
              <a:t>ZVANÍ HOSTŮ DO POŘADŮ ČT</a:t>
            </a:r>
          </a:p>
        </p:txBody>
      </p:sp>
    </p:spTree>
    <p:extLst>
      <p:ext uri="{BB962C8B-B14F-4D97-AF65-F5344CB8AC3E}">
        <p14:creationId xmlns:p14="http://schemas.microsoft.com/office/powerpoint/2010/main" val="919503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162125" y="900311"/>
            <a:ext cx="10209780" cy="6300941"/>
          </a:xfrm>
          <a:prstGeom prst="roundRect">
            <a:avLst>
              <a:gd name="adj" fmla="val 9792"/>
            </a:avLst>
          </a:prstGeom>
          <a:solidFill>
            <a:schemeClr val="bg1"/>
          </a:solidFill>
          <a:ln>
            <a:noFill/>
          </a:ln>
        </p:spPr>
        <p:txBody>
          <a:bodyPr lIns="104295" tIns="52148" rIns="104295" bIns="52148"/>
          <a:lstStyle/>
          <a:p>
            <a:pPr hangingPunct="0"/>
            <a:r>
              <a:rPr lang="cs-CZ" sz="1600" dirty="0">
                <a:latin typeface="+mj-lt"/>
              </a:rPr>
              <a:t>Česká televize realizuje povinnosti uvedené v </a:t>
            </a:r>
            <a:r>
              <a:rPr lang="cs-CZ" sz="1600" dirty="0" err="1">
                <a:latin typeface="+mj-lt"/>
              </a:rPr>
              <a:t>ust</a:t>
            </a:r>
            <a:r>
              <a:rPr lang="cs-CZ" sz="1600" dirty="0">
                <a:latin typeface="+mj-lt"/>
              </a:rPr>
              <a:t>. § 16 odst. 8 zák. č. 247/1995 Sb., o volbách do Parlamentu České republiky, v platném znění o zajištění rovného přístupu </a:t>
            </a:r>
            <a:r>
              <a:rPr lang="cs-CZ" sz="1600" b="1" dirty="0">
                <a:latin typeface="+mj-lt"/>
              </a:rPr>
              <a:t>všem kandidujícím politickým stranám, politickým hnutím a koalicím k využití bezplatně poskytnutého vysílacího času, v rozsahu nejméně 14 hodin</a:t>
            </a:r>
            <a:r>
              <a:rPr lang="cs-CZ" sz="1600" dirty="0">
                <a:latin typeface="+mj-lt"/>
              </a:rPr>
              <a:t>. Odpovědnost za obsah pořadů resp. spotů mají kandidující subjekty. </a:t>
            </a:r>
            <a:r>
              <a:rPr lang="cs-CZ" sz="1600" b="1" dirty="0">
                <a:latin typeface="+mj-lt"/>
              </a:rPr>
              <a:t>Při rozdělení tohoto vysílacího času postupuje Česká televize v souladu s principem absolutní rovnosti. </a:t>
            </a:r>
            <a:r>
              <a:rPr lang="cs-CZ" sz="1600" dirty="0">
                <a:latin typeface="+mj-lt"/>
              </a:rPr>
              <a:t>Každá politická strana, politické hnutí a koalice mají zaručen rovný přístup do vysílání České televize za stejných podmínek a bylo ponecháno na vůli kandidujícího subjektu, jakým pořadem resp. spotem  vyhrazený vysílací čas vyplní. </a:t>
            </a:r>
          </a:p>
          <a:p>
            <a:pPr hangingPunct="0"/>
            <a:endParaRPr lang="cs-CZ" sz="1600" dirty="0">
              <a:latin typeface="+mj-lt"/>
              <a:ea typeface="Verdana" pitchFamily="34" charset="0"/>
              <a:cs typeface="Verdana" pitchFamily="34" charset="0"/>
            </a:endParaRPr>
          </a:p>
          <a:p>
            <a:pPr hangingPunct="0"/>
            <a:r>
              <a:rPr lang="cs-CZ" sz="1600" b="1" dirty="0">
                <a:latin typeface="+mj-lt"/>
              </a:rPr>
              <a:t>Při vysílání politicko-publicistických pořadů České televize</a:t>
            </a:r>
            <a:r>
              <a:rPr lang="cs-CZ" sz="1600" dirty="0">
                <a:latin typeface="+mj-lt"/>
              </a:rPr>
              <a:t>, je přístup jiný, neboť jednak zde má redakční odpovědnost Česká televize a jednak se postupuje </a:t>
            </a:r>
            <a:r>
              <a:rPr lang="cs-CZ" sz="1600" b="1" dirty="0">
                <a:latin typeface="+mj-lt"/>
              </a:rPr>
              <a:t>v souladu s principem odstupňované rovnosti</a:t>
            </a:r>
            <a:r>
              <a:rPr lang="cs-CZ" sz="1600" dirty="0">
                <a:latin typeface="+mj-lt"/>
              </a:rPr>
              <a:t> (srov. NSS Vol 15/2006), který obsahuje dvě pravidla. Pravidlem prvním je, že každý kandidující subjekt dostane alespoň minimální šanci, aby byl naplněn požadavek plurality a pravidlem druhým je, že nad tuto minimální úroveň musí být zastoupení kandidujících subjektů ve vysílání přiměřené jejich politickému a společenskému významu. </a:t>
            </a:r>
          </a:p>
          <a:p>
            <a:pPr hangingPunct="0"/>
            <a:endParaRPr lang="cs-CZ" sz="1600" dirty="0">
              <a:latin typeface="+mj-lt"/>
              <a:ea typeface="Verdana" pitchFamily="34" charset="0"/>
              <a:cs typeface="Verdana" pitchFamily="34" charset="0"/>
            </a:endParaRPr>
          </a:p>
          <a:p>
            <a:pPr hangingPunct="0"/>
            <a:r>
              <a:rPr lang="cs-CZ" sz="1600" dirty="0">
                <a:latin typeface="+mj-lt"/>
              </a:rPr>
              <a:t>V souladu s Pravidly předvolebního a volebního vysílání pozvala Česká televize do pořadu </a:t>
            </a:r>
            <a:r>
              <a:rPr lang="cs-CZ" sz="1600" b="1" dirty="0">
                <a:latin typeface="+mj-lt"/>
              </a:rPr>
              <a:t>Události komentáře na předvolební rozhovory s čelnými představiteli všech 22 kandidujících subjektů</a:t>
            </a:r>
            <a:r>
              <a:rPr lang="cs-CZ" sz="1600" dirty="0">
                <a:latin typeface="+mj-lt"/>
              </a:rPr>
              <a:t>. V uvedeném pořadu hovořili zástupci kandidujících subjektů o svém programu. Do  vysílání pořadu </a:t>
            </a:r>
            <a:r>
              <a:rPr lang="cs-CZ" sz="1600" b="1" dirty="0">
                <a:latin typeface="+mj-lt"/>
              </a:rPr>
              <a:t>Politické spektrum pozvala Česká televize lídry těch kandidujících subjektů, které nesplnily kritéria pro účast ve 14 předvolebních debatách</a:t>
            </a:r>
            <a:r>
              <a:rPr lang="cs-CZ" sz="1600" dirty="0">
                <a:latin typeface="+mj-lt"/>
              </a:rPr>
              <a:t>. </a:t>
            </a:r>
          </a:p>
          <a:p>
            <a:pPr hangingPunct="0"/>
            <a:endParaRPr lang="cs-CZ" sz="1600" b="1" dirty="0">
              <a:latin typeface="+mj-lt"/>
              <a:ea typeface="Verdana" pitchFamily="34" charset="0"/>
              <a:cs typeface="Verdana" pitchFamily="34" charset="0"/>
            </a:endParaRPr>
          </a:p>
          <a:p>
            <a:pPr hangingPunct="0"/>
            <a:r>
              <a:rPr lang="cs-CZ" sz="1600" dirty="0"/>
              <a:t>V případě počtu účastníků v předvolebních debatách Česká televize měla na zřeteli zájem voličů na tom, aby před svým volebním rozhodnutím </a:t>
            </a:r>
            <a:r>
              <a:rPr lang="cs-CZ" sz="1600" b="1" dirty="0"/>
              <a:t>viděli srozumitelnou a atraktivní debatu klíčových politických aktérů </a:t>
            </a:r>
            <a:r>
              <a:rPr lang="cs-CZ" sz="1600" dirty="0"/>
              <a:t>v příslušném území, nezatíženou rozmělněním diskuze mezi desítky politických subjektů. Úvahy České televize při výběru účastníků nejdůležitějších diskuzí nebyly svévolné, ale byl založeny na racionální úvaze a relevantních datech o podpoře jednotlivých politických stran a hnutí.</a:t>
            </a:r>
          </a:p>
          <a:p>
            <a:pPr hangingPunct="0"/>
            <a:endParaRPr lang="cs-CZ" sz="1600" b="1" dirty="0">
              <a:latin typeface="+mj-lt"/>
              <a:ea typeface="Verdana" pitchFamily="34" charset="0"/>
              <a:cs typeface="Verdana" pitchFamily="34" charset="0"/>
            </a:endParaRPr>
          </a:p>
        </p:txBody>
      </p:sp>
      <p:sp>
        <p:nvSpPr>
          <p:cNvPr id="14" name="Zástupný symbol pro datum 7"/>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400" b="1" spc="-171" dirty="0">
                <a:solidFill>
                  <a:srgbClr val="1A1F52"/>
                </a:solidFill>
                <a:latin typeface="Verdana" pitchFamily="34" charset="0"/>
                <a:ea typeface="Verdana" pitchFamily="34" charset="0"/>
                <a:cs typeface="Verdana" pitchFamily="34" charset="0"/>
              </a:rPr>
              <a:t>PRAVIDLA PŘEDVOLEBNÍHO A VOLEBNÍHO VYSÍLÁNÍ ČT  </a:t>
            </a:r>
          </a:p>
          <a:p>
            <a:pPr>
              <a:defRPr/>
            </a:pPr>
            <a:r>
              <a:rPr lang="cs-CZ" sz="2000" b="1" spc="-171" dirty="0">
                <a:solidFill>
                  <a:srgbClr val="FF0000"/>
                </a:solidFill>
                <a:latin typeface="Verdana" pitchFamily="34" charset="0"/>
                <a:ea typeface="Verdana" pitchFamily="34" charset="0"/>
                <a:cs typeface="Verdana" pitchFamily="34" charset="0"/>
              </a:rPr>
              <a:t>ZVANÍ HOSTŮ DO POŘADŮ ČT (1/2)</a:t>
            </a: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Tree>
    <p:extLst>
      <p:ext uri="{BB962C8B-B14F-4D97-AF65-F5344CB8AC3E}">
        <p14:creationId xmlns:p14="http://schemas.microsoft.com/office/powerpoint/2010/main" val="4203875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249488" y="1234362"/>
            <a:ext cx="10209780" cy="5138557"/>
          </a:xfrm>
          <a:prstGeom prst="roundRect">
            <a:avLst>
              <a:gd name="adj" fmla="val 9792"/>
            </a:avLst>
          </a:prstGeom>
          <a:solidFill>
            <a:schemeClr val="bg1"/>
          </a:solidFill>
          <a:ln>
            <a:noFill/>
          </a:ln>
        </p:spPr>
        <p:txBody>
          <a:bodyPr lIns="104295" tIns="52148" rIns="104295" bIns="52148"/>
          <a:lstStyle/>
          <a:p>
            <a:pPr hangingPunct="0"/>
            <a:r>
              <a:rPr lang="cs-CZ" sz="1600" b="1" dirty="0"/>
              <a:t>Do 14 Předvolebních debat byli zváni lídři kandidujících subjektů relevantních politických sil  v rámci příslušného kraje. Česká televize pozvala do příslušné debaty lídry kandidujících subjektů uvedené na příslušné kandidátce v rámci příslušného kraje, které se umístily v celostátním reprezentativním sociologickém průzkumu volebního potenciálu realizovaného na přelomu srpna a září roku 2021 na prvním až sedmém místě.</a:t>
            </a:r>
            <a:r>
              <a:rPr lang="cs-CZ" sz="1600" dirty="0"/>
              <a:t> </a:t>
            </a:r>
          </a:p>
          <a:p>
            <a:pPr hangingPunct="0"/>
            <a:endParaRPr lang="cs-CZ" sz="1600" b="1" dirty="0"/>
          </a:p>
          <a:p>
            <a:pPr hangingPunct="0"/>
            <a:r>
              <a:rPr lang="cs-CZ" sz="1600" b="1" dirty="0"/>
              <a:t>Klíčem ke zvaní hostů do těchto debat byly nejen výsledky uvedeného výzkumu volebního potenciálu, dále též váha kandidujících subjektů v hlavních orgánech zastupitelské demokracie, přičemž při posuzování se bere v úvahu tradice politické strany, hnutí nebo koalice, velikost členské základny, významnost zastoupení v některé z komor Parlamentu ČR nebo dlouhodobě relevantní podpora zjištěná ve veřejně dostupných průzkumech volebního modelu realizovanému výzkumným agenturami, které jsou členem sdružení SIMAR. </a:t>
            </a:r>
            <a:r>
              <a:rPr lang="cs-CZ" sz="1600" dirty="0"/>
              <a:t>Pokud půjde o subjekt nový, ale podle průzkumů s mimořádně výraznou nebo dynamicky se vyvíjející podporou, vyplývá z Pravidel předvolebního a volebního vysílání, že tuto skutečnost bere Česká televize v úvahu. Pro </a:t>
            </a:r>
            <a:r>
              <a:rPr lang="cs-CZ" sz="1600" dirty="0" err="1"/>
              <a:t>Superdebatu</a:t>
            </a:r>
            <a:r>
              <a:rPr lang="cs-CZ" sz="1600" dirty="0"/>
              <a:t> pak platilo obdobné pravidlo jako pro Předvolební debaty. </a:t>
            </a:r>
            <a:r>
              <a:rPr lang="cs-CZ" sz="1600" dirty="0" err="1"/>
              <a:t>Superdebaty</a:t>
            </a:r>
            <a:r>
              <a:rPr lang="cs-CZ" sz="1600" dirty="0"/>
              <a:t> se nakonec zúčastnilo celkem 8 subjektů, protože na sedmém místě se umístily dva subjekty se stejným výsledkem. </a:t>
            </a:r>
          </a:p>
          <a:p>
            <a:pPr hangingPunct="0"/>
            <a:endParaRPr lang="cs-CZ" sz="1600" dirty="0"/>
          </a:p>
          <a:p>
            <a:pPr hangingPunct="0"/>
            <a:r>
              <a:rPr lang="cs-CZ" sz="1600" b="1" dirty="0"/>
              <a:t>Česká televize je přesvědčena, že Pravidla předvolebního a volebního vysílání byla vydána v souladu s právním předpisy, s Kodexem České televize a v souladu s aktuální judikaturou, zejm. principem odstupňované rovnosti, neboť postup České televize byl úměrný politickému a společenskému významu jednotlivých kandidujících subjektů a je zde dán i zájem  voličů, aby byli informován zejména o relevantních skutečnostech, které mají dopad na většinu nich.</a:t>
            </a: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
        <p:nvSpPr>
          <p:cNvPr id="8" name="Zástupný symbol pro datum 7">
            <a:extLst>
              <a:ext uri="{FF2B5EF4-FFF2-40B4-BE49-F238E27FC236}">
                <a16:creationId xmlns:a16="http://schemas.microsoft.com/office/drawing/2014/main" id="{E2C9A7E4-845A-442B-A555-A91AAA45F5A3}"/>
              </a:ext>
            </a:extLst>
          </p:cNvPr>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400" b="1" spc="-171" dirty="0">
                <a:solidFill>
                  <a:srgbClr val="1A1F52"/>
                </a:solidFill>
                <a:latin typeface="Verdana" pitchFamily="34" charset="0"/>
                <a:ea typeface="Verdana" pitchFamily="34" charset="0"/>
                <a:cs typeface="Verdana" pitchFamily="34" charset="0"/>
              </a:rPr>
              <a:t>PRAVIDLA PŘEDVOLEBNÍHO A VOLEBNÍHO VYSÍLÁNÍ ČT  </a:t>
            </a:r>
          </a:p>
          <a:p>
            <a:pPr>
              <a:defRPr/>
            </a:pPr>
            <a:r>
              <a:rPr lang="cs-CZ" sz="2000" b="1" spc="-171" dirty="0">
                <a:solidFill>
                  <a:srgbClr val="FF0000"/>
                </a:solidFill>
                <a:latin typeface="Verdana" pitchFamily="34" charset="0"/>
                <a:ea typeface="Verdana" pitchFamily="34" charset="0"/>
                <a:cs typeface="Verdana" pitchFamily="34" charset="0"/>
              </a:rPr>
              <a:t>ZVANÍ HOSTŮ DO POŘADŮ ČT (2/2)</a:t>
            </a:r>
          </a:p>
        </p:txBody>
      </p:sp>
    </p:spTree>
    <p:extLst>
      <p:ext uri="{BB962C8B-B14F-4D97-AF65-F5344CB8AC3E}">
        <p14:creationId xmlns:p14="http://schemas.microsoft.com/office/powerpoint/2010/main" val="468479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7">
            <a:extLst>
              <a:ext uri="{FF2B5EF4-FFF2-40B4-BE49-F238E27FC236}">
                <a16:creationId xmlns:a16="http://schemas.microsoft.com/office/drawing/2014/main" id="{578F9337-C061-4D40-AE48-571936B97B7C}"/>
              </a:ext>
            </a:extLst>
          </p:cNvPr>
          <p:cNvSpPr txBox="1">
            <a:spLocks/>
          </p:cNvSpPr>
          <p:nvPr/>
        </p:nvSpPr>
        <p:spPr>
          <a:xfrm>
            <a:off x="421425" y="2672858"/>
            <a:ext cx="8957723" cy="2619941"/>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cs-CZ" sz="3600" b="1" spc="-171" dirty="0">
                <a:solidFill>
                  <a:srgbClr val="1A1F52"/>
                </a:solidFill>
                <a:latin typeface="Verdana" pitchFamily="34" charset="0"/>
                <a:ea typeface="Verdana" pitchFamily="34" charset="0"/>
                <a:cs typeface="Verdana" pitchFamily="34" charset="0"/>
              </a:rPr>
              <a:t>POSUDEK VOLEBNÍHO POTENCIÁLU JAKO KRITÉRIA PRO ZVANÍ HOSTŮ DO PŘEDVOLEBNÍCH DEBAT</a:t>
            </a:r>
          </a:p>
        </p:txBody>
      </p:sp>
    </p:spTree>
    <p:extLst>
      <p:ext uri="{BB962C8B-B14F-4D97-AF65-F5344CB8AC3E}">
        <p14:creationId xmlns:p14="http://schemas.microsoft.com/office/powerpoint/2010/main" val="309982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15469"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800" b="1" spc="-171" dirty="0">
                <a:solidFill>
                  <a:srgbClr val="1A1F52"/>
                </a:solidFill>
                <a:latin typeface="Verdana" pitchFamily="34" charset="0"/>
                <a:ea typeface="Verdana" pitchFamily="34" charset="0"/>
              </a:rPr>
              <a:t>Základy metodiky provádění  předvolebních výzkumů</a:t>
            </a:r>
          </a:p>
          <a:p>
            <a:pPr>
              <a:lnSpc>
                <a:spcPts val="3500"/>
              </a:lnSpc>
              <a:defRPr/>
            </a:pPr>
            <a:endParaRPr lang="cs-CZ" sz="2800" b="1" spc="-171" dirty="0">
              <a:solidFill>
                <a:srgbClr val="1A1F52"/>
              </a:solidFill>
              <a:latin typeface="Verdana" pitchFamily="34" charset="0"/>
              <a:ea typeface="Verdana" pitchFamily="34" charset="0"/>
              <a:cs typeface="Verdana" pitchFamily="34" charset="0"/>
            </a:endParaRPr>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
        <p:nvSpPr>
          <p:cNvPr id="3" name="TextovéPole 2">
            <a:extLst>
              <a:ext uri="{FF2B5EF4-FFF2-40B4-BE49-F238E27FC236}">
                <a16:creationId xmlns:a16="http://schemas.microsoft.com/office/drawing/2014/main" id="{8D9605F5-1A23-EDD0-9669-12DE2AFA3DA9}"/>
              </a:ext>
            </a:extLst>
          </p:cNvPr>
          <p:cNvSpPr txBox="1"/>
          <p:nvPr/>
        </p:nvSpPr>
        <p:spPr>
          <a:xfrm>
            <a:off x="776579" y="539534"/>
            <a:ext cx="9526240" cy="6555641"/>
          </a:xfrm>
          <a:prstGeom prst="rect">
            <a:avLst/>
          </a:prstGeom>
          <a:noFill/>
        </p:spPr>
        <p:txBody>
          <a:bodyPr wrap="square" rtlCol="0">
            <a:spAutoFit/>
          </a:bodyPr>
          <a:lstStyle/>
          <a:p>
            <a:pPr algn="l"/>
            <a:r>
              <a:rPr lang="cs-CZ" dirty="0">
                <a:solidFill>
                  <a:srgbClr val="0000FF"/>
                </a:solidFill>
              </a:rPr>
              <a:t>CAWI</a:t>
            </a:r>
            <a:r>
              <a:rPr lang="cs-CZ" dirty="0"/>
              <a:t> </a:t>
            </a:r>
          </a:p>
          <a:p>
            <a:pPr algn="just"/>
            <a:r>
              <a:rPr lang="cs-CZ" dirty="0"/>
              <a:t>Jedná se o metody dotazování </a:t>
            </a:r>
            <a:r>
              <a:rPr lang="cs-CZ" b="1" dirty="0"/>
              <a:t>pomocí elektronického dotazníku</a:t>
            </a:r>
            <a:r>
              <a:rPr lang="cs-CZ" dirty="0"/>
              <a:t>, při kterých respondent v dotazovacím prostředí sám vybírá odpovědi na otázky, výstupy se pak shromažďují v elektronickém zařízení nebo jsou přes webové rozhraní odesílány k hromadnému zpracování. </a:t>
            </a:r>
          </a:p>
          <a:p>
            <a:pPr algn="just"/>
            <a:r>
              <a:rPr lang="cs-CZ" dirty="0"/>
              <a:t>Respondent zpravidla obdrží pozvánku k výzkumu </a:t>
            </a:r>
            <a:r>
              <a:rPr lang="cs-CZ" b="1" dirty="0"/>
              <a:t>elektronickou formou </a:t>
            </a:r>
            <a:r>
              <a:rPr lang="cs-CZ" dirty="0"/>
              <a:t>a vyplní dotazník v počítači (či jiném podobném zařízení, např. mobilu) nebo k vyplňování využije nějakého elektronického zařízení umístěného např. v nákupním středisku, v prostorách nemocnice nebo třeba letiště. </a:t>
            </a:r>
          </a:p>
          <a:p>
            <a:pPr algn="just"/>
            <a:r>
              <a:rPr lang="cs-CZ" dirty="0"/>
              <a:t>Respondenti jsou vybírání do výzkumu </a:t>
            </a:r>
            <a:r>
              <a:rPr lang="cs-CZ" b="1" dirty="0"/>
              <a:t>z aktivně spravovaného online panelu</a:t>
            </a:r>
            <a:r>
              <a:rPr lang="cs-CZ" dirty="0"/>
              <a:t>, databáze poskytnuté klientem nebo jinými, eticky a legálně přípustnými způsoby.</a:t>
            </a:r>
          </a:p>
          <a:p>
            <a:pPr algn="just"/>
            <a:r>
              <a:rPr lang="cs-CZ" b="1" u="sng" dirty="0" err="1"/>
              <a:t>Rekrutace</a:t>
            </a:r>
            <a:r>
              <a:rPr lang="cs-CZ" b="1" u="sng" dirty="0"/>
              <a:t> a ověřování identity respondentů </a:t>
            </a:r>
          </a:p>
          <a:p>
            <a:pPr algn="just"/>
            <a:r>
              <a:rPr lang="cs-CZ" b="1" dirty="0" err="1"/>
              <a:t>Rekrutaci</a:t>
            </a:r>
            <a:r>
              <a:rPr lang="cs-CZ" b="1" dirty="0"/>
              <a:t> respondentů do panelu lze provádět </a:t>
            </a:r>
            <a:r>
              <a:rPr lang="cs-CZ" b="1" dirty="0" err="1"/>
              <a:t>offline</a:t>
            </a:r>
            <a:r>
              <a:rPr lang="cs-CZ" b="1" dirty="0"/>
              <a:t> i online</a:t>
            </a:r>
            <a:r>
              <a:rPr lang="cs-CZ" dirty="0"/>
              <a:t>. Správce panelu u respondenta eviduje zdroj </a:t>
            </a:r>
            <a:r>
              <a:rPr lang="cs-CZ" dirty="0" err="1"/>
              <a:t>rekrutace</a:t>
            </a:r>
            <a:r>
              <a:rPr lang="cs-CZ" dirty="0"/>
              <a:t>. Při online </a:t>
            </a:r>
            <a:r>
              <a:rPr lang="cs-CZ" dirty="0" err="1"/>
              <a:t>rekrutaci</a:t>
            </a:r>
            <a:r>
              <a:rPr lang="cs-CZ" dirty="0"/>
              <a:t> se doporučuje omezit maximální počet respondentů přivedených do panelu jiným respondentem / </a:t>
            </a:r>
            <a:r>
              <a:rPr lang="cs-CZ" dirty="0" err="1"/>
              <a:t>rekrutérem</a:t>
            </a:r>
            <a:r>
              <a:rPr lang="cs-CZ" dirty="0"/>
              <a:t> (tzv. </a:t>
            </a:r>
            <a:r>
              <a:rPr lang="cs-CZ" dirty="0" err="1"/>
              <a:t>snowballing</a:t>
            </a:r>
            <a:r>
              <a:rPr lang="cs-CZ" dirty="0"/>
              <a:t>). </a:t>
            </a:r>
            <a:r>
              <a:rPr lang="cs-CZ" b="1" dirty="0"/>
              <a:t>Provozovatel panelu zajistí ověřování identity respondentů při vstupu do panelu.</a:t>
            </a:r>
            <a:r>
              <a:rPr lang="cs-CZ" dirty="0"/>
              <a:t> </a:t>
            </a:r>
            <a:r>
              <a:rPr lang="cs-CZ" b="1" dirty="0"/>
              <a:t>Za minimální požadavek ověření se považuje telefonická nebo korespondenční kontrola a ověření e-mailové adresy, tzv. double </a:t>
            </a:r>
            <a:r>
              <a:rPr lang="cs-CZ" b="1" dirty="0" err="1"/>
              <a:t>opt</a:t>
            </a:r>
            <a:r>
              <a:rPr lang="cs-CZ" b="1" dirty="0"/>
              <a:t>-in. Dalším efektivním způsobem kontroly respondenta je ověření unikátnosti bankovního účtu a prověření IP adresy. Doporučuje se též ověření fyzické adresy.</a:t>
            </a:r>
            <a:endParaRPr lang="cs-CZ" dirty="0"/>
          </a:p>
        </p:txBody>
      </p:sp>
    </p:spTree>
    <p:extLst>
      <p:ext uri="{BB962C8B-B14F-4D97-AF65-F5344CB8AC3E}">
        <p14:creationId xmlns:p14="http://schemas.microsoft.com/office/powerpoint/2010/main" val="1869240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249488" y="1234362"/>
            <a:ext cx="10022489" cy="5786629"/>
          </a:xfrm>
          <a:prstGeom prst="roundRect">
            <a:avLst>
              <a:gd name="adj" fmla="val 9792"/>
            </a:avLst>
          </a:prstGeom>
          <a:solidFill>
            <a:schemeClr val="bg1"/>
          </a:solidFill>
          <a:ln>
            <a:noFill/>
          </a:ln>
        </p:spPr>
        <p:txBody>
          <a:bodyPr lIns="104295" tIns="52148" rIns="104295" bIns="52148"/>
          <a:lstStyle/>
          <a:p>
            <a:r>
              <a:rPr lang="cs-CZ" sz="2000" dirty="0"/>
              <a:t>Posudek vypracovali: </a:t>
            </a:r>
            <a:r>
              <a:rPr lang="cs-CZ" sz="2000" b="1" dirty="0"/>
              <a:t>Ing. Hana Huntová</a:t>
            </a:r>
            <a:r>
              <a:rPr lang="cs-CZ" sz="2000" dirty="0"/>
              <a:t>, výkonná ředitelka SIMAR a </a:t>
            </a:r>
            <a:r>
              <a:rPr lang="cs-CZ" sz="2000" b="1" dirty="0"/>
              <a:t>PhDr. Václav Forst, CSc., </a:t>
            </a:r>
            <a:r>
              <a:rPr lang="cs-CZ" sz="2000" dirty="0"/>
              <a:t>smluvní konzultant SIMAR. Své odborné stanovisko k problematice vydalo také několik odborníků. </a:t>
            </a:r>
          </a:p>
          <a:p>
            <a:endParaRPr lang="cs-CZ" sz="2000" dirty="0"/>
          </a:p>
          <a:p>
            <a:r>
              <a:rPr lang="cs-CZ" sz="2000" i="1" dirty="0"/>
              <a:t>„Jako kritérium pro výběr hostů do předvolebních debat je volební potenciál hodnocen jako nástroj vhodný, dostatečně spolehlivý a zároveň tolerantní zejména k malým a novým politickým </a:t>
            </a:r>
            <a:r>
              <a:rPr lang="cs-CZ" sz="2000" i="1"/>
              <a:t>subjektům.“</a:t>
            </a:r>
            <a:endParaRPr lang="cs-CZ" sz="2000" i="1" dirty="0"/>
          </a:p>
          <a:p>
            <a:endParaRPr lang="cs-CZ" sz="2000" i="1" dirty="0"/>
          </a:p>
          <a:p>
            <a:endParaRPr lang="cs-CZ" sz="2000" i="1" dirty="0"/>
          </a:p>
          <a:p>
            <a:endParaRPr lang="cs-CZ" sz="2000" i="1" dirty="0"/>
          </a:p>
          <a:p>
            <a:r>
              <a:rPr lang="cs-CZ" sz="2000" b="1" dirty="0"/>
              <a:t>Dr. Václav Štětka Senior </a:t>
            </a:r>
            <a:r>
              <a:rPr lang="cs-CZ" sz="2000" b="1" dirty="0" err="1"/>
              <a:t>Lecturer</a:t>
            </a:r>
            <a:r>
              <a:rPr lang="cs-CZ" sz="2000" b="1" dirty="0"/>
              <a:t> in </a:t>
            </a:r>
            <a:r>
              <a:rPr lang="cs-CZ" sz="2000" b="1" dirty="0" err="1"/>
              <a:t>Communication</a:t>
            </a:r>
            <a:r>
              <a:rPr lang="cs-CZ" sz="2000" b="1" dirty="0"/>
              <a:t> and Media </a:t>
            </a:r>
            <a:r>
              <a:rPr lang="cs-CZ" sz="2000" b="1" dirty="0" err="1"/>
              <a:t>Studies</a:t>
            </a:r>
            <a:r>
              <a:rPr lang="cs-CZ" sz="2000" b="1" dirty="0"/>
              <a:t>, </a:t>
            </a:r>
            <a:r>
              <a:rPr lang="cs-CZ" sz="2000" b="1" dirty="0" err="1"/>
              <a:t>Loughborough</a:t>
            </a:r>
            <a:r>
              <a:rPr lang="cs-CZ" sz="2000" b="1" dirty="0"/>
              <a:t> University:</a:t>
            </a:r>
            <a:endParaRPr lang="cs-CZ" sz="2000" i="1" dirty="0"/>
          </a:p>
          <a:p>
            <a:r>
              <a:rPr lang="cs-CZ" sz="2000" i="1" dirty="0"/>
              <a:t>„Ze všech ukazatelů, které se ve volebních výzkumech používají, je volební potenciál pravděpodobně nejspravedlivějším způsobem, jak selekci kandidujících subjektů do mediálních debat realizovat. Všechny ostatní nástroje jsou vůči voličům příliš restriktivní a neakcentují možnost, že se voliči často rozhodují mezi několika stranami do posledního okamžiku před volbami.“ </a:t>
            </a:r>
          </a:p>
          <a:p>
            <a:endParaRPr lang="cs-CZ" sz="2000" i="1" dirty="0"/>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
        <p:nvSpPr>
          <p:cNvPr id="8" name="Zástupný symbol pro datum 7">
            <a:extLst>
              <a:ext uri="{FF2B5EF4-FFF2-40B4-BE49-F238E27FC236}">
                <a16:creationId xmlns:a16="http://schemas.microsoft.com/office/drawing/2014/main" id="{E2C9A7E4-845A-442B-A555-A91AAA45F5A3}"/>
              </a:ext>
            </a:extLst>
          </p:cNvPr>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400" b="1" spc="-171" dirty="0">
                <a:solidFill>
                  <a:srgbClr val="1A1F52"/>
                </a:solidFill>
                <a:latin typeface="Verdana" pitchFamily="34" charset="0"/>
                <a:ea typeface="Verdana" pitchFamily="34" charset="0"/>
                <a:cs typeface="Verdana" pitchFamily="34" charset="0"/>
              </a:rPr>
              <a:t>POSUDEK VOLEBNÍHO POTENCIÁLU JAKO KRITÉRIA PRO </a:t>
            </a:r>
          </a:p>
          <a:p>
            <a:pPr>
              <a:lnSpc>
                <a:spcPts val="3500"/>
              </a:lnSpc>
              <a:defRPr/>
            </a:pPr>
            <a:r>
              <a:rPr lang="cs-CZ" sz="2400" b="1" spc="-171" dirty="0">
                <a:solidFill>
                  <a:srgbClr val="1A1F52"/>
                </a:solidFill>
                <a:latin typeface="Verdana" pitchFamily="34" charset="0"/>
                <a:ea typeface="Verdana" pitchFamily="34" charset="0"/>
                <a:cs typeface="Verdana" pitchFamily="34" charset="0"/>
              </a:rPr>
              <a:t>ZVANÍ HOSTŮ DO PŘEDVOLEBNÍCH DEBAT</a:t>
            </a:r>
            <a:endParaRPr lang="cs-CZ" sz="20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84770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260375" y="1116335"/>
            <a:ext cx="10022489" cy="5786629"/>
          </a:xfrm>
          <a:prstGeom prst="roundRect">
            <a:avLst>
              <a:gd name="adj" fmla="val 9792"/>
            </a:avLst>
          </a:prstGeom>
          <a:solidFill>
            <a:schemeClr val="bg1"/>
          </a:solidFill>
          <a:ln>
            <a:noFill/>
          </a:ln>
        </p:spPr>
        <p:txBody>
          <a:bodyPr lIns="104295" tIns="52148" rIns="104295" bIns="52148"/>
          <a:lstStyle/>
          <a:p>
            <a:r>
              <a:rPr lang="cs-CZ" sz="1800" b="1" dirty="0"/>
              <a:t>doc. PhDr. Ing. Ondřej Císař, Ph.D., politolog, Sociologický ústav Akademie věd ČR:</a:t>
            </a:r>
            <a:endParaRPr lang="cs-CZ" sz="1800" dirty="0"/>
          </a:p>
          <a:p>
            <a:r>
              <a:rPr lang="cs-CZ" sz="1800" i="1" dirty="0"/>
              <a:t>„Historicky se ukazuje, že volební potenciál je vhodnější kritérium pro výběr účastníků debat než např. volební model. Vzhledem k tomu, že volební potenciál zahrnuje všechny voliče, kteří volbu strany reálně zvažují a nevylučují účast ve volbách, nenutí nerozhodnuté respondenty k výběru jediné strany. Dává jim možnost uvést také stranu, za jejíž volbu by se mohli kvůli sociálnímu tlaku stydět, pokud by byli nuceni uvést, že ji budou volit a nejen to, že ji zvažují. A v neposlední řadě se vyhýbá také tomu, že uvedou jen tu stranu, která je napadne jako první, což je popsaný problém ve výzkumu veřejného mínění.“</a:t>
            </a:r>
          </a:p>
          <a:p>
            <a:endParaRPr lang="cs-CZ" sz="1800" i="1" dirty="0"/>
          </a:p>
          <a:p>
            <a:r>
              <a:rPr lang="cs-CZ" sz="1800" b="1" dirty="0"/>
              <a:t>Mgr. et Mgr. Daniel Prokop, sociolog, zakladatel PAQ </a:t>
            </a:r>
            <a:r>
              <a:rPr lang="cs-CZ" sz="1800" b="1" dirty="0" err="1"/>
              <a:t>Research</a:t>
            </a:r>
            <a:r>
              <a:rPr lang="cs-CZ" sz="1800" b="1" dirty="0"/>
              <a:t>:</a:t>
            </a:r>
            <a:r>
              <a:rPr lang="cs-CZ" sz="1800" dirty="0"/>
              <a:t> </a:t>
            </a:r>
          </a:p>
          <a:p>
            <a:r>
              <a:rPr lang="cs-CZ" sz="1800" i="1" dirty="0"/>
              <a:t>„Volební potenciál obecně považuji za vhodný nástroj. Účelem těchto výzkumů je poskytnout nominační kritérium do debat – nikoli odhadovat hypotetický výsledek voleb. To je relativně těžké, díky tomu, že velká část lidí si není jista účastí a ani volbou strany. Tyto rizika narůstají s velkým předstihem výzkumů před konáním voleb (nutný pro včasnost nominace, pokud se koná mnoho debat).Výhodou potenciálu je v tomto prostředí, že měří jakési nejlepší volební scénáře pro každou stranu a tím minimalizuje zásah do volební soutěže.“</a:t>
            </a:r>
          </a:p>
          <a:p>
            <a:endParaRPr lang="cs-CZ" sz="1800" i="1" dirty="0"/>
          </a:p>
          <a:p>
            <a:r>
              <a:rPr lang="cs-CZ" sz="1800" b="1" dirty="0"/>
              <a:t>Doc. PhDr. Tomáš Lebeda, Ph.D., Filozofická fakulta Univerzity Palackého v Olomouci :</a:t>
            </a:r>
          </a:p>
          <a:p>
            <a:r>
              <a:rPr lang="cs-CZ" sz="1800" i="1" dirty="0"/>
              <a:t>„Volební potenciál se postupně stal prověřeným způsobem výběru hostů do televizních debat. Ze všech dosud užívaných možností jej považuji za nejlepší“</a:t>
            </a:r>
          </a:p>
          <a:p>
            <a:endParaRPr lang="cs-CZ" sz="1800" i="1" dirty="0"/>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datum 7">
            <a:extLst>
              <a:ext uri="{FF2B5EF4-FFF2-40B4-BE49-F238E27FC236}">
                <a16:creationId xmlns:a16="http://schemas.microsoft.com/office/drawing/2014/main" id="{08B07891-AFD5-4382-B671-29328E1C9200}"/>
              </a:ext>
            </a:extLst>
          </p:cNvPr>
          <p:cNvSpPr txBox="1">
            <a:spLocks/>
          </p:cNvSpPr>
          <p:nvPr/>
        </p:nvSpPr>
        <p:spPr bwMode="auto">
          <a:xfrm>
            <a:off x="421425" y="7174258"/>
            <a:ext cx="2936972"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říjen 2021</a:t>
            </a:r>
            <a:endParaRPr lang="cs-CZ" sz="1400" b="1" dirty="0">
              <a:solidFill>
                <a:srgbClr val="1A1F52"/>
              </a:solidFill>
              <a:latin typeface="Verdana" pitchFamily="34" charset="0"/>
            </a:endParaRPr>
          </a:p>
        </p:txBody>
      </p:sp>
      <p:sp>
        <p:nvSpPr>
          <p:cNvPr id="15" name="Zástupný symbol pro datum 7">
            <a:extLst>
              <a:ext uri="{FF2B5EF4-FFF2-40B4-BE49-F238E27FC236}">
                <a16:creationId xmlns:a16="http://schemas.microsoft.com/office/drawing/2014/main" id="{22F177C7-1B3B-4CD5-973C-123997EF1474}"/>
              </a:ext>
            </a:extLst>
          </p:cNvPr>
          <p:cNvSpPr txBox="1">
            <a:spLocks/>
          </p:cNvSpPr>
          <p:nvPr/>
        </p:nvSpPr>
        <p:spPr bwMode="auto">
          <a:xfrm>
            <a:off x="6570836" y="7197381"/>
            <a:ext cx="3801068" cy="3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2153" rIns="104306" bIns="52153"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sz="1400" dirty="0">
                <a:solidFill>
                  <a:srgbClr val="1A1F52"/>
                </a:solidFill>
                <a:latin typeface="Verdana" pitchFamily="34" charset="0"/>
              </a:rPr>
              <a:t>Zpracovalo: odd. Výzkumu a analýz ČT</a:t>
            </a:r>
            <a:endParaRPr lang="cs-CZ" sz="1400" b="1" dirty="0">
              <a:solidFill>
                <a:srgbClr val="1A1F52"/>
              </a:solidFill>
              <a:latin typeface="Verdana" pitchFamily="34" charset="0"/>
            </a:endParaRPr>
          </a:p>
        </p:txBody>
      </p:sp>
      <p:sp>
        <p:nvSpPr>
          <p:cNvPr id="8" name="Zástupný symbol pro datum 7">
            <a:extLst>
              <a:ext uri="{FF2B5EF4-FFF2-40B4-BE49-F238E27FC236}">
                <a16:creationId xmlns:a16="http://schemas.microsoft.com/office/drawing/2014/main" id="{E2C9A7E4-845A-442B-A555-A91AAA45F5A3}"/>
              </a:ext>
            </a:extLst>
          </p:cNvPr>
          <p:cNvSpPr txBox="1">
            <a:spLocks/>
          </p:cNvSpPr>
          <p:nvPr/>
        </p:nvSpPr>
        <p:spPr bwMode="auto">
          <a:xfrm>
            <a:off x="421425" y="180231"/>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3500"/>
              </a:lnSpc>
              <a:defRPr/>
            </a:pPr>
            <a:r>
              <a:rPr lang="cs-CZ" sz="2400" b="1" spc="-171" dirty="0">
                <a:solidFill>
                  <a:srgbClr val="1A1F52"/>
                </a:solidFill>
                <a:latin typeface="Verdana" pitchFamily="34" charset="0"/>
                <a:ea typeface="Verdana" pitchFamily="34" charset="0"/>
                <a:cs typeface="Verdana" pitchFamily="34" charset="0"/>
              </a:rPr>
              <a:t>POSUDEK VOLEBNÍHO POTENCIÁLU JAKO KRITÉRIA PRO </a:t>
            </a:r>
          </a:p>
          <a:p>
            <a:pPr>
              <a:lnSpc>
                <a:spcPts val="3500"/>
              </a:lnSpc>
              <a:defRPr/>
            </a:pPr>
            <a:r>
              <a:rPr lang="cs-CZ" sz="2400" b="1" spc="-171" dirty="0">
                <a:solidFill>
                  <a:srgbClr val="1A1F52"/>
                </a:solidFill>
                <a:latin typeface="Verdana" pitchFamily="34" charset="0"/>
                <a:ea typeface="Verdana" pitchFamily="34" charset="0"/>
                <a:cs typeface="Verdana" pitchFamily="34" charset="0"/>
              </a:rPr>
              <a:t>ZVANÍ HOSTŮ DO PŘEDVOLEBNÍCH DEBAT</a:t>
            </a:r>
            <a:endParaRPr lang="cs-CZ" sz="2000" b="1" spc="-171" dirty="0">
              <a:solidFill>
                <a:srgbClr val="FF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61783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14A58D-965B-F25F-C4FB-934298F83D33}"/>
              </a:ext>
            </a:extLst>
          </p:cNvPr>
          <p:cNvSpPr>
            <a:spLocks noGrp="1"/>
          </p:cNvSpPr>
          <p:nvPr>
            <p:ph type="title"/>
          </p:nvPr>
        </p:nvSpPr>
        <p:spPr>
          <a:xfrm>
            <a:off x="525785" y="150525"/>
            <a:ext cx="9624060" cy="1260211"/>
          </a:xfrm>
        </p:spPr>
        <p:txBody>
          <a:bodyPr>
            <a:noAutofit/>
          </a:bodyPr>
          <a:lstStyle/>
          <a:p>
            <a:r>
              <a:rPr lang="cs-CZ" sz="3600" b="1" i="0" dirty="0">
                <a:solidFill>
                  <a:srgbClr val="33363B"/>
                </a:solidFill>
                <a:effectLst/>
                <a:latin typeface="Calibri" panose="020F0502020204030204" pitchFamily="34" charset="0"/>
                <a:cs typeface="Calibri" panose="020F0502020204030204" pitchFamily="34" charset="0"/>
              </a:rPr>
              <a:t>10 nejčastějších chyb médií při interpretaci výzkumu</a:t>
            </a:r>
            <a:br>
              <a:rPr lang="cs-CZ" sz="3600" b="1" i="0" dirty="0">
                <a:solidFill>
                  <a:srgbClr val="33363B"/>
                </a:solidFill>
                <a:effectLst/>
                <a:latin typeface="Calibri" panose="020F0502020204030204" pitchFamily="34" charset="0"/>
                <a:cs typeface="Calibri" panose="020F0502020204030204" pitchFamily="34" charset="0"/>
              </a:rPr>
            </a:br>
            <a:endParaRPr lang="cs-CZ" sz="3600" dirty="0">
              <a:latin typeface="Calibri" panose="020F0502020204030204" pitchFamily="34" charset="0"/>
              <a:cs typeface="Calibri" panose="020F0502020204030204" pitchFamily="34" charset="0"/>
            </a:endParaRPr>
          </a:p>
        </p:txBody>
      </p:sp>
      <p:sp>
        <p:nvSpPr>
          <p:cNvPr id="3" name="Zástupný obsah 2">
            <a:extLst>
              <a:ext uri="{FF2B5EF4-FFF2-40B4-BE49-F238E27FC236}">
                <a16:creationId xmlns:a16="http://schemas.microsoft.com/office/drawing/2014/main" id="{83C74193-7BFC-3E1D-A8CB-342331CE9466}"/>
              </a:ext>
            </a:extLst>
          </p:cNvPr>
          <p:cNvSpPr>
            <a:spLocks noGrp="1"/>
          </p:cNvSpPr>
          <p:nvPr>
            <p:ph idx="1"/>
          </p:nvPr>
        </p:nvSpPr>
        <p:spPr/>
        <p:txBody>
          <a:bodyPr>
            <a:normAutofit fontScale="70000" lnSpcReduction="20000"/>
          </a:bodyPr>
          <a:lstStyle/>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Záměna ankety se seriózním výzkumem</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Zobecnění výsledků výzkumu z konkrétní cílové skupiny </a:t>
            </a:r>
            <a:r>
              <a:rPr lang="cs-CZ" sz="3200" b="0" i="0" dirty="0">
                <a:solidFill>
                  <a:srgbClr val="33363B"/>
                </a:solidFill>
                <a:effectLst/>
                <a:latin typeface="Calibri" panose="020F0502020204030204" pitchFamily="34" charset="0"/>
                <a:cs typeface="Calibri" panose="020F0502020204030204" pitchFamily="34" charset="0"/>
              </a:rPr>
              <a:t>na běžnou populaci (či širší cílovou skupinu)</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Interpretace výsledků nad rámec zjišťovaných údajů</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Nepřesná interpretace znění otázky </a:t>
            </a:r>
            <a:r>
              <a:rPr lang="cs-CZ" sz="3200" b="0" i="0" dirty="0">
                <a:solidFill>
                  <a:srgbClr val="33363B"/>
                </a:solidFill>
                <a:effectLst/>
                <a:latin typeface="Calibri" panose="020F0502020204030204" pitchFamily="34" charset="0"/>
                <a:cs typeface="Calibri" panose="020F0502020204030204" pitchFamily="34" charset="0"/>
              </a:rPr>
              <a:t>(či variant odpovědí)</a:t>
            </a:r>
          </a:p>
          <a:p>
            <a:pPr algn="l">
              <a:buFont typeface="Arial" panose="020B0604020202020204" pitchFamily="34" charset="0"/>
              <a:buChar char="•"/>
            </a:pPr>
            <a:r>
              <a:rPr lang="cs-CZ" sz="3200" b="0" i="0" dirty="0">
                <a:solidFill>
                  <a:srgbClr val="33363B"/>
                </a:solidFill>
                <a:effectLst/>
                <a:latin typeface="Calibri" panose="020F0502020204030204" pitchFamily="34" charset="0"/>
                <a:cs typeface="Calibri" panose="020F0502020204030204" pitchFamily="34" charset="0"/>
              </a:rPr>
              <a:t>Záměna výzkumu a tvrdých dat</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Neúplné sdělení </a:t>
            </a:r>
            <a:r>
              <a:rPr lang="cs-CZ" sz="3200" b="0" i="0" dirty="0">
                <a:solidFill>
                  <a:srgbClr val="33363B"/>
                </a:solidFill>
                <a:effectLst/>
                <a:latin typeface="Calibri" panose="020F0502020204030204" pitchFamily="34" charset="0"/>
                <a:cs typeface="Calibri" panose="020F0502020204030204" pitchFamily="34" charset="0"/>
              </a:rPr>
              <a:t>(Důvěra ve veřejného činitele „X“ klesla; ale klesla v rámci statistické chyby a zároveň je důvěra v něj stále nejvyšší v porovnání s ostatními veřejnými činiteli)</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Srovnávání výsledků metodicky nesrovnatelných výzkumů</a:t>
            </a:r>
            <a:r>
              <a:rPr lang="cs-CZ" sz="3200" b="0" i="0" dirty="0">
                <a:solidFill>
                  <a:srgbClr val="33363B"/>
                </a:solidFill>
                <a:effectLst/>
                <a:latin typeface="Calibri" panose="020F0502020204030204" pitchFamily="34" charset="0"/>
                <a:cs typeface="Calibri" panose="020F0502020204030204" pitchFamily="34" charset="0"/>
              </a:rPr>
              <a:t> (jiný vzorek, jiná metoda – např. anketa versus kvótní sběr)</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Uvedení výsledků výzkumu bez zdroje </a:t>
            </a:r>
            <a:r>
              <a:rPr lang="cs-CZ" sz="3200" b="0" i="0" dirty="0">
                <a:solidFill>
                  <a:srgbClr val="33363B"/>
                </a:solidFill>
                <a:effectLst/>
                <a:latin typeface="Calibri" panose="020F0502020204030204" pitchFamily="34" charset="0"/>
                <a:cs typeface="Calibri" panose="020F0502020204030204" pitchFamily="34" charset="0"/>
              </a:rPr>
              <a:t>(kdo a jak realizoval…)</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Použití časově zastaralých či věcně překonaných dat</a:t>
            </a:r>
          </a:p>
          <a:p>
            <a:pPr algn="l">
              <a:buFont typeface="Arial" panose="020B0604020202020204" pitchFamily="34" charset="0"/>
              <a:buChar char="•"/>
            </a:pPr>
            <a:r>
              <a:rPr lang="cs-CZ" sz="3200" b="1" i="0" dirty="0">
                <a:solidFill>
                  <a:srgbClr val="33363B"/>
                </a:solidFill>
                <a:effectLst/>
                <a:latin typeface="Calibri" panose="020F0502020204030204" pitchFamily="34" charset="0"/>
                <a:cs typeface="Calibri" panose="020F0502020204030204" pitchFamily="34" charset="0"/>
              </a:rPr>
              <a:t>Neověření si původu výzkumu, solidnosti realizátora</a:t>
            </a:r>
          </a:p>
          <a:p>
            <a:endParaRPr lang="cs-CZ" dirty="0"/>
          </a:p>
        </p:txBody>
      </p:sp>
      <p:sp>
        <p:nvSpPr>
          <p:cNvPr id="4" name="Zástupný symbol pro číslo snímku 3">
            <a:extLst>
              <a:ext uri="{FF2B5EF4-FFF2-40B4-BE49-F238E27FC236}">
                <a16:creationId xmlns:a16="http://schemas.microsoft.com/office/drawing/2014/main" id="{6F3C5A80-1806-CAE1-AB84-E10E040BA72A}"/>
              </a:ext>
            </a:extLst>
          </p:cNvPr>
          <p:cNvSpPr>
            <a:spLocks noGrp="1"/>
          </p:cNvSpPr>
          <p:nvPr>
            <p:ph type="sldNum" sz="quarter" idx="12"/>
          </p:nvPr>
        </p:nvSpPr>
        <p:spPr/>
        <p:txBody>
          <a:bodyPr/>
          <a:lstStyle/>
          <a:p>
            <a:fld id="{54EC008C-FFD2-4177-8978-C579969B1230}" type="slidenum">
              <a:rPr lang="cs-CZ" smtClean="0"/>
              <a:t>62</a:t>
            </a:fld>
            <a:endParaRPr lang="cs-CZ" dirty="0"/>
          </a:p>
        </p:txBody>
      </p:sp>
    </p:spTree>
    <p:extLst>
      <p:ext uri="{BB962C8B-B14F-4D97-AF65-F5344CB8AC3E}">
        <p14:creationId xmlns:p14="http://schemas.microsoft.com/office/powerpoint/2010/main" val="262930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F2AEF8-D4B9-2D6A-62F4-98151E7F933F}"/>
              </a:ext>
            </a:extLst>
          </p:cNvPr>
          <p:cNvSpPr>
            <a:spLocks noGrp="1"/>
          </p:cNvSpPr>
          <p:nvPr>
            <p:ph type="title"/>
          </p:nvPr>
        </p:nvSpPr>
        <p:spPr/>
        <p:txBody>
          <a:bodyPr>
            <a:normAutofit fontScale="90000"/>
          </a:bodyPr>
          <a:lstStyle/>
          <a:p>
            <a:r>
              <a:rPr lang="cs-CZ" dirty="0"/>
              <a:t>Neexistující agentura – Star </a:t>
            </a:r>
            <a:r>
              <a:rPr lang="cs-CZ" dirty="0" err="1"/>
              <a:t>Research</a:t>
            </a:r>
            <a:endParaRPr lang="cs-CZ" dirty="0"/>
          </a:p>
        </p:txBody>
      </p:sp>
      <p:pic>
        <p:nvPicPr>
          <p:cNvPr id="6" name="Zástupný obsah 5">
            <a:extLst>
              <a:ext uri="{FF2B5EF4-FFF2-40B4-BE49-F238E27FC236}">
                <a16:creationId xmlns:a16="http://schemas.microsoft.com/office/drawing/2014/main" id="{CA1CC98F-71FB-911D-089F-4DE589F4345A}"/>
              </a:ext>
            </a:extLst>
          </p:cNvPr>
          <p:cNvPicPr>
            <a:picLocks noGrp="1" noChangeAspect="1"/>
          </p:cNvPicPr>
          <p:nvPr>
            <p:ph idx="1"/>
          </p:nvPr>
        </p:nvPicPr>
        <p:blipFill>
          <a:blip r:embed="rId2"/>
          <a:stretch>
            <a:fillRect/>
          </a:stretch>
        </p:blipFill>
        <p:spPr>
          <a:xfrm>
            <a:off x="3246584" y="1763713"/>
            <a:ext cx="4200233" cy="4991100"/>
          </a:xfrm>
        </p:spPr>
      </p:pic>
      <p:sp>
        <p:nvSpPr>
          <p:cNvPr id="4" name="Zástupný symbol pro číslo snímku 3">
            <a:extLst>
              <a:ext uri="{FF2B5EF4-FFF2-40B4-BE49-F238E27FC236}">
                <a16:creationId xmlns:a16="http://schemas.microsoft.com/office/drawing/2014/main" id="{828F585E-00DA-59A1-6498-4C9B52B10536}"/>
              </a:ext>
            </a:extLst>
          </p:cNvPr>
          <p:cNvSpPr>
            <a:spLocks noGrp="1"/>
          </p:cNvSpPr>
          <p:nvPr>
            <p:ph type="sldNum" sz="quarter" idx="12"/>
          </p:nvPr>
        </p:nvSpPr>
        <p:spPr/>
        <p:txBody>
          <a:bodyPr/>
          <a:lstStyle/>
          <a:p>
            <a:fld id="{54EC008C-FFD2-4177-8978-C579969B1230}" type="slidenum">
              <a:rPr lang="cs-CZ" smtClean="0"/>
              <a:t>63</a:t>
            </a:fld>
            <a:endParaRPr lang="cs-CZ" dirty="0"/>
          </a:p>
        </p:txBody>
      </p:sp>
    </p:spTree>
    <p:extLst>
      <p:ext uri="{BB962C8B-B14F-4D97-AF65-F5344CB8AC3E}">
        <p14:creationId xmlns:p14="http://schemas.microsoft.com/office/powerpoint/2010/main" val="1883315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3E5E3B-F20D-D7F0-0DD0-029D8A854D98}"/>
              </a:ext>
            </a:extLst>
          </p:cNvPr>
          <p:cNvSpPr>
            <a:spLocks noGrp="1"/>
          </p:cNvSpPr>
          <p:nvPr>
            <p:ph type="title"/>
          </p:nvPr>
        </p:nvSpPr>
        <p:spPr/>
        <p:txBody>
          <a:bodyPr>
            <a:normAutofit/>
          </a:bodyPr>
          <a:lstStyle/>
          <a:p>
            <a:r>
              <a:rPr lang="cs-CZ" sz="2000" b="1" dirty="0">
                <a:effectLst/>
                <a:latin typeface="Calibri" panose="020F0502020204030204" pitchFamily="34" charset="0"/>
                <a:ea typeface="Calibri" panose="020F0502020204030204" pitchFamily="34" charset="0"/>
                <a:cs typeface="Times New Roman" panose="02020603050405020304" pitchFamily="18" charset="0"/>
              </a:rPr>
              <a:t>Ničím nepodložené tvrzení, že předvolební výzkumy něco „předpovídají“ a nějak se „mýlí“. </a:t>
            </a:r>
            <a:br>
              <a:rPr lang="cs-CZ" sz="2000" dirty="0">
                <a:effectLst/>
                <a:latin typeface="Calibri" panose="020F0502020204030204" pitchFamily="34" charset="0"/>
                <a:ea typeface="Calibri" panose="020F0502020204030204" pitchFamily="34" charset="0"/>
                <a:cs typeface="Times New Roman" panose="02020603050405020304" pitchFamily="18" charset="0"/>
              </a:rPr>
            </a:br>
            <a:endParaRPr lang="cs-CZ" sz="2000" dirty="0"/>
          </a:p>
        </p:txBody>
      </p:sp>
      <p:sp>
        <p:nvSpPr>
          <p:cNvPr id="3" name="Zástupný obsah 2">
            <a:extLst>
              <a:ext uri="{FF2B5EF4-FFF2-40B4-BE49-F238E27FC236}">
                <a16:creationId xmlns:a16="http://schemas.microsoft.com/office/drawing/2014/main" id="{427A0A0B-84DA-B802-B473-997FCCD19192}"/>
              </a:ext>
            </a:extLst>
          </p:cNvPr>
          <p:cNvSpPr>
            <a:spLocks noGrp="1"/>
          </p:cNvSpPr>
          <p:nvPr>
            <p:ph idx="1"/>
          </p:nvPr>
        </p:nvSpPr>
        <p:spPr/>
        <p:txBody>
          <a:bodyPr/>
          <a:lstStyle/>
          <a:p>
            <a:r>
              <a:rPr lang="cs-CZ" sz="1800" dirty="0">
                <a:effectLst/>
                <a:latin typeface="Calibri" panose="020F0502020204030204" pitchFamily="34" charset="0"/>
                <a:ea typeface="Calibri" panose="020F0502020204030204" pitchFamily="34" charset="0"/>
                <a:cs typeface="Times New Roman" panose="02020603050405020304" pitchFamily="18" charset="0"/>
              </a:rPr>
              <a:t>Když jsem toto sousloví </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zadala do vyhledavače</a:t>
            </a:r>
            <a:r>
              <a:rPr lang="cs-CZ" sz="1800" dirty="0">
                <a:effectLst/>
                <a:latin typeface="Calibri" panose="020F0502020204030204" pitchFamily="34" charset="0"/>
                <a:ea typeface="Calibri" panose="020F0502020204030204" pitchFamily="34" charset="0"/>
                <a:cs typeface="Times New Roman" panose="02020603050405020304" pitchFamily="18" charset="0"/>
              </a:rPr>
              <a:t>, nabídlo mi to 23 000 zmínek. Je to takové novinářské klišé. </a:t>
            </a:r>
          </a:p>
          <a:p>
            <a:r>
              <a:rPr lang="cs-CZ" sz="1800" b="1" u="sng" dirty="0">
                <a:effectLst/>
                <a:latin typeface="Calibri" panose="020F0502020204030204" pitchFamily="34" charset="0"/>
                <a:ea typeface="Calibri" panose="020F0502020204030204" pitchFamily="34" charset="0"/>
                <a:cs typeface="Times New Roman" panose="02020603050405020304" pitchFamily="18" charset="0"/>
              </a:rPr>
              <a:t>Výzkum totiž nic nepředpovídá, jen popisuje situaci v době sběru dat</a:t>
            </a:r>
            <a:r>
              <a:rPr lang="cs-CZ" sz="1800" dirty="0">
                <a:effectLst/>
                <a:latin typeface="Calibri" panose="020F0502020204030204" pitchFamily="34" charset="0"/>
                <a:ea typeface="Calibri" panose="020F0502020204030204" pitchFamily="34" charset="0"/>
                <a:cs typeface="Times New Roman" panose="02020603050405020304" pitchFamily="18" charset="0"/>
              </a:rPr>
              <a:t>. Výzkum je snímek v čase, film běží dál. Pokud se situace mění, probíhá předvolební kampaň, nebo nás čekají události, které volby ovlivní, je pochopitelné, že lidé přehodnotí svou preferenci a v dalším měření se data promění. </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Přitom výzkumy realizované těsně před volbami, i když i ve </a:t>
            </a:r>
            <a:r>
              <a:rPr lang="cs-CZ" sz="1800" b="1" u="sng" dirty="0" err="1">
                <a:effectLst/>
                <a:latin typeface="Calibri" panose="020F0502020204030204" pitchFamily="34" charset="0"/>
                <a:ea typeface="Calibri" panose="020F0502020204030204" pitchFamily="34" charset="0"/>
                <a:cs typeface="Times New Roman" panose="02020603050405020304" pitchFamily="18" charset="0"/>
              </a:rPr>
              <a:t>finishi</a:t>
            </a:r>
            <a:r>
              <a:rPr lang="cs-CZ" sz="1800" b="1" u="sng" dirty="0">
                <a:effectLst/>
                <a:latin typeface="Calibri" panose="020F0502020204030204" pitchFamily="34" charset="0"/>
                <a:ea typeface="Calibri" panose="020F0502020204030204" pitchFamily="34" charset="0"/>
                <a:cs typeface="Times New Roman" panose="02020603050405020304" pitchFamily="18" charset="0"/>
              </a:rPr>
              <a:t> se postoje a názory lidí dále vyvíjí. </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Je to také novinářská lenost. </a:t>
            </a:r>
            <a:r>
              <a:rPr lang="cs-CZ" sz="1800" b="1" dirty="0">
                <a:effectLst/>
                <a:latin typeface="Calibri" panose="020F0502020204030204" pitchFamily="34" charset="0"/>
                <a:ea typeface="Calibri" panose="020F0502020204030204" pitchFamily="34" charset="0"/>
                <a:cs typeface="Times New Roman" panose="02020603050405020304" pitchFamily="18" charset="0"/>
              </a:rPr>
              <a:t>Výzkum je podklad pro další společenskou debatu, nikoliv její výsledek. </a:t>
            </a:r>
            <a:r>
              <a:rPr lang="cs-CZ" sz="1800" dirty="0">
                <a:effectLst/>
                <a:latin typeface="Calibri" panose="020F0502020204030204" pitchFamily="34" charset="0"/>
                <a:ea typeface="Calibri" panose="020F0502020204030204" pitchFamily="34" charset="0"/>
                <a:cs typeface="Times New Roman" panose="02020603050405020304" pitchFamily="18" charset="0"/>
              </a:rPr>
              <a:t>Vlastní znalost novináře o kvalitách a kampani kandidátů, nebo úvahy o událostech, které rozhodování lidí mohou ovlivnit by bylo vhodnější. </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a:extLst>
              <a:ext uri="{FF2B5EF4-FFF2-40B4-BE49-F238E27FC236}">
                <a16:creationId xmlns:a16="http://schemas.microsoft.com/office/drawing/2014/main" id="{8068B9ED-F99D-E3A2-774E-53FD155B0627}"/>
              </a:ext>
            </a:extLst>
          </p:cNvPr>
          <p:cNvSpPr>
            <a:spLocks noGrp="1"/>
          </p:cNvSpPr>
          <p:nvPr>
            <p:ph type="sldNum" sz="quarter" idx="12"/>
          </p:nvPr>
        </p:nvSpPr>
        <p:spPr/>
        <p:txBody>
          <a:bodyPr/>
          <a:lstStyle/>
          <a:p>
            <a:fld id="{54EC008C-FFD2-4177-8978-C579969B1230}" type="slidenum">
              <a:rPr lang="cs-CZ" smtClean="0"/>
              <a:t>64</a:t>
            </a:fld>
            <a:endParaRPr lang="cs-CZ" dirty="0"/>
          </a:p>
        </p:txBody>
      </p:sp>
    </p:spTree>
    <p:extLst>
      <p:ext uri="{BB962C8B-B14F-4D97-AF65-F5344CB8AC3E}">
        <p14:creationId xmlns:p14="http://schemas.microsoft.com/office/powerpoint/2010/main" val="40783243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4B860C-9123-B8BB-6D1D-BA2DE421BF30}"/>
              </a:ext>
            </a:extLst>
          </p:cNvPr>
          <p:cNvSpPr>
            <a:spLocks noGrp="1"/>
          </p:cNvSpPr>
          <p:nvPr>
            <p:ph type="title"/>
          </p:nvPr>
        </p:nvSpPr>
        <p:spPr/>
        <p:txBody>
          <a:bodyPr>
            <a:normAutofit/>
          </a:bodyPr>
          <a:lstStyle/>
          <a:p>
            <a:r>
              <a:rPr lang="cs-CZ" sz="3200" b="1" dirty="0">
                <a:latin typeface="Calibri" panose="020F0502020204030204" pitchFamily="34" charset="0"/>
                <a:ea typeface="Calibri" panose="020F0502020204030204" pitchFamily="34" charset="0"/>
                <a:cs typeface="Times New Roman" panose="02020603050405020304" pitchFamily="18" charset="0"/>
              </a:rPr>
              <a:t>T</a:t>
            </a:r>
            <a:r>
              <a:rPr lang="cs-CZ" sz="3200" b="1" dirty="0">
                <a:effectLst/>
                <a:latin typeface="Calibri" panose="020F0502020204030204" pitchFamily="34" charset="0"/>
                <a:ea typeface="Calibri" panose="020F0502020204030204" pitchFamily="34" charset="0"/>
                <a:cs typeface="Times New Roman" panose="02020603050405020304" pitchFamily="18" charset="0"/>
              </a:rPr>
              <a:t>itulky článků </a:t>
            </a:r>
            <a:endParaRPr lang="cs-CZ" sz="3200" dirty="0"/>
          </a:p>
        </p:txBody>
      </p:sp>
      <p:sp>
        <p:nvSpPr>
          <p:cNvPr id="3" name="Zástupný obsah 2">
            <a:extLst>
              <a:ext uri="{FF2B5EF4-FFF2-40B4-BE49-F238E27FC236}">
                <a16:creationId xmlns:a16="http://schemas.microsoft.com/office/drawing/2014/main" id="{49A0235C-7E68-1903-5340-B181833F55A5}"/>
              </a:ext>
            </a:extLst>
          </p:cNvPr>
          <p:cNvSpPr>
            <a:spLocks noGrp="1"/>
          </p:cNvSpPr>
          <p:nvPr>
            <p:ph idx="1"/>
          </p:nvPr>
        </p:nvSpPr>
        <p:spPr/>
        <p:txBody>
          <a:bodyPr/>
          <a:lstStyle/>
          <a:p>
            <a:r>
              <a:rPr lang="cs-CZ" sz="1800" b="1" u="sng" dirty="0">
                <a:effectLst/>
                <a:latin typeface="Calibri" panose="020F0502020204030204" pitchFamily="34" charset="0"/>
                <a:ea typeface="Calibri" panose="020F0502020204030204" pitchFamily="34" charset="0"/>
                <a:cs typeface="Times New Roman" panose="02020603050405020304" pitchFamily="18" charset="0"/>
              </a:rPr>
              <a:t>Opravdu smutný je častý fenomén oslavy vítězství v rámci statistické chyby!</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Bohužel se to děje i ve veřejnoprávních médiích, jak dokazuje </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tento titulek</a:t>
            </a:r>
            <a:r>
              <a:rPr lang="cs-CZ" sz="1800" dirty="0">
                <a:effectLst/>
                <a:latin typeface="Calibri" panose="020F0502020204030204" pitchFamily="34" charset="0"/>
                <a:ea typeface="Calibri" panose="020F0502020204030204" pitchFamily="34" charset="0"/>
                <a:cs typeface="Times New Roman" panose="02020603050405020304" pitchFamily="18" charset="0"/>
              </a:rPr>
              <a:t> na irozhlas.cz</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b="1" dirty="0">
                <a:effectLst/>
                <a:latin typeface="Calibri" panose="020F0502020204030204" pitchFamily="34" charset="0"/>
                <a:ea typeface="Calibri" panose="020F0502020204030204" pitchFamily="34" charset="0"/>
                <a:cs typeface="Times New Roman" panose="02020603050405020304" pitchFamily="18" charset="0"/>
              </a:rPr>
              <a:t>„Prezidentský volební model Data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Collect</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Kantar</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vede Babiš s náskokem 0,5 procenta před Pavlem“</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b="1" dirty="0">
                <a:effectLst/>
                <a:latin typeface="Calibri" panose="020F0502020204030204" pitchFamily="34" charset="0"/>
                <a:ea typeface="Calibri" panose="020F0502020204030204" pitchFamily="34" charset="0"/>
                <a:cs typeface="Times New Roman" panose="02020603050405020304" pitchFamily="18" charset="0"/>
              </a:rPr>
              <a:t>Velká energie je vynaložena na porovnávání hodnot místo toho, aby se sledovaly trendy.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799237" lvl="1" indent="-342900">
              <a:buFont typeface="Calibri" panose="020F0502020204030204" pitchFamily="34" charset="0"/>
              <a:buChar char="-"/>
            </a:pPr>
            <a:r>
              <a:rPr lang="cs-CZ" sz="1300" dirty="0">
                <a:effectLst/>
                <a:latin typeface="Calibri" panose="020F0502020204030204" pitchFamily="34" charset="0"/>
                <a:ea typeface="Calibri" panose="020F0502020204030204" pitchFamily="34" charset="0"/>
                <a:cs typeface="Times New Roman" panose="02020603050405020304" pitchFamily="18" charset="0"/>
              </a:rPr>
              <a:t>Zbytečný důraz na konkrétní číslo, spíše než na celkový trend. </a:t>
            </a:r>
          </a:p>
          <a:p>
            <a:pPr marL="799237" lvl="1" indent="-342900">
              <a:buFont typeface="Calibri" panose="020F0502020204030204" pitchFamily="34" charset="0"/>
              <a:buChar char="-"/>
            </a:pPr>
            <a:r>
              <a:rPr lang="cs-CZ" sz="1300" dirty="0">
                <a:effectLst/>
                <a:latin typeface="Calibri" panose="020F0502020204030204" pitchFamily="34" charset="0"/>
                <a:ea typeface="Calibri" panose="020F0502020204030204" pitchFamily="34" charset="0"/>
                <a:cs typeface="Times New Roman" panose="02020603050405020304" pitchFamily="18" charset="0"/>
              </a:rPr>
              <a:t>Průměrování metodicky odlišných výzkumů do jakési ovocné kaše. Průměry nesrovnatelného do jednoho grafu. </a:t>
            </a:r>
          </a:p>
          <a:p>
            <a:pPr marL="799237" lvl="1" indent="-342900">
              <a:buFont typeface="Calibri" panose="020F0502020204030204" pitchFamily="34" charset="0"/>
              <a:buChar char="-"/>
            </a:pPr>
            <a:r>
              <a:rPr lang="cs-CZ" sz="1300" dirty="0">
                <a:effectLst/>
                <a:latin typeface="Calibri" panose="020F0502020204030204" pitchFamily="34" charset="0"/>
                <a:ea typeface="Calibri" panose="020F0502020204030204" pitchFamily="34" charset="0"/>
                <a:cs typeface="Times New Roman" panose="02020603050405020304" pitchFamily="18" charset="0"/>
              </a:rPr>
              <a:t>Možná v této kampani zaznívá méně.</a:t>
            </a:r>
          </a:p>
          <a:p>
            <a:r>
              <a:rPr lang="cs-CZ" sz="1800" b="1" dirty="0">
                <a:latin typeface="Calibri" panose="020F0502020204030204" pitchFamily="34" charset="0"/>
                <a:cs typeface="Times New Roman" panose="02020603050405020304" pitchFamily="18" charset="0"/>
              </a:rPr>
              <a:t>Např. Novinky, viz </a:t>
            </a:r>
            <a:r>
              <a:rPr lang="cs-CZ" sz="1800" b="1" dirty="0">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článek zde</a:t>
            </a:r>
            <a:r>
              <a:rPr lang="cs-CZ" sz="1800" b="1" dirty="0">
                <a:latin typeface="Calibri" panose="020F0502020204030204" pitchFamily="34" charset="0"/>
                <a:cs typeface="Times New Roman" panose="02020603050405020304" pitchFamily="18" charset="0"/>
              </a:rPr>
              <a:t>. </a:t>
            </a:r>
          </a:p>
          <a:p>
            <a:pPr marL="799237" lvl="1" indent="-342900">
              <a:buFont typeface="Calibri" panose="020F0502020204030204" pitchFamily="34" charset="0"/>
              <a:buChar char="-"/>
            </a:pPr>
            <a:r>
              <a:rPr lang="cs-CZ" sz="1300" b="1" dirty="0">
                <a:latin typeface="Calibri" panose="020F0502020204030204" pitchFamily="34" charset="0"/>
                <a:cs typeface="Times New Roman" panose="02020603050405020304" pitchFamily="18" charset="0"/>
              </a:rPr>
              <a:t>Poskytují svým čtenářům jakousi trendovou křivku, která je složena z průměrů různých výzkumů </a:t>
            </a:r>
          </a:p>
          <a:p>
            <a:pPr marL="799237" lvl="1" indent="-342900">
              <a:buFont typeface="Calibri" panose="020F0502020204030204" pitchFamily="34" charset="0"/>
              <a:buChar char="-"/>
            </a:pPr>
            <a:r>
              <a:rPr lang="cs-CZ" sz="1300" b="1" dirty="0">
                <a:latin typeface="Calibri" panose="020F0502020204030204" pitchFamily="34" charset="0"/>
                <a:cs typeface="Times New Roman" panose="02020603050405020304" pitchFamily="18" charset="0"/>
              </a:rPr>
              <a:t>Jinak ale celkem pěkně popisují dlouhodobější trendy v jednotlivých výzkumech</a:t>
            </a:r>
          </a:p>
          <a:p>
            <a:pPr marL="799237" lvl="1" indent="-342900">
              <a:buFont typeface="Calibri" panose="020F0502020204030204" pitchFamily="34" charset="0"/>
              <a:buChar char="-"/>
            </a:pPr>
            <a:endParaRPr lang="cs-CZ" sz="1800" b="1" dirty="0">
              <a:latin typeface="Calibri" panose="020F0502020204030204" pitchFamily="34" charset="0"/>
              <a:cs typeface="Times New Roman" panose="02020603050405020304" pitchFamily="18" charset="0"/>
            </a:endParaRPr>
          </a:p>
          <a:p>
            <a:pPr marL="0" indent="0">
              <a:buNone/>
            </a:pPr>
            <a:endParaRPr lang="cs-CZ" dirty="0"/>
          </a:p>
        </p:txBody>
      </p:sp>
      <p:sp>
        <p:nvSpPr>
          <p:cNvPr id="4" name="Zástupný symbol pro číslo snímku 3">
            <a:extLst>
              <a:ext uri="{FF2B5EF4-FFF2-40B4-BE49-F238E27FC236}">
                <a16:creationId xmlns:a16="http://schemas.microsoft.com/office/drawing/2014/main" id="{C249FF9F-64E8-EA37-1FB4-9823A9AD99F3}"/>
              </a:ext>
            </a:extLst>
          </p:cNvPr>
          <p:cNvSpPr>
            <a:spLocks noGrp="1"/>
          </p:cNvSpPr>
          <p:nvPr>
            <p:ph type="sldNum" sz="quarter" idx="12"/>
          </p:nvPr>
        </p:nvSpPr>
        <p:spPr/>
        <p:txBody>
          <a:bodyPr/>
          <a:lstStyle/>
          <a:p>
            <a:fld id="{54EC008C-FFD2-4177-8978-C579969B1230}" type="slidenum">
              <a:rPr lang="cs-CZ" smtClean="0"/>
              <a:t>65</a:t>
            </a:fld>
            <a:endParaRPr lang="cs-CZ" dirty="0"/>
          </a:p>
        </p:txBody>
      </p:sp>
    </p:spTree>
    <p:extLst>
      <p:ext uri="{BB962C8B-B14F-4D97-AF65-F5344CB8AC3E}">
        <p14:creationId xmlns:p14="http://schemas.microsoft.com/office/powerpoint/2010/main" val="3586817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16176-6901-C271-D377-53124D1B586F}"/>
              </a:ext>
            </a:extLst>
          </p:cNvPr>
          <p:cNvSpPr>
            <a:spLocks noGrp="1"/>
          </p:cNvSpPr>
          <p:nvPr>
            <p:ph type="title"/>
          </p:nvPr>
        </p:nvSpPr>
        <p:spPr/>
        <p:txBody>
          <a:bodyPr/>
          <a:lstStyle/>
          <a:p>
            <a:r>
              <a:rPr lang="cs-CZ" dirty="0"/>
              <a:t>Chybná interpretace</a:t>
            </a:r>
          </a:p>
        </p:txBody>
      </p:sp>
      <p:sp>
        <p:nvSpPr>
          <p:cNvPr id="4" name="Zástupný symbol pro číslo snímku 3">
            <a:extLst>
              <a:ext uri="{FF2B5EF4-FFF2-40B4-BE49-F238E27FC236}">
                <a16:creationId xmlns:a16="http://schemas.microsoft.com/office/drawing/2014/main" id="{FCC0B8B8-F804-FDED-8641-7E05AF13F404}"/>
              </a:ext>
            </a:extLst>
          </p:cNvPr>
          <p:cNvSpPr>
            <a:spLocks noGrp="1"/>
          </p:cNvSpPr>
          <p:nvPr>
            <p:ph type="sldNum" sz="quarter" idx="12"/>
          </p:nvPr>
        </p:nvSpPr>
        <p:spPr/>
        <p:txBody>
          <a:bodyPr/>
          <a:lstStyle/>
          <a:p>
            <a:fld id="{54EC008C-FFD2-4177-8978-C579969B1230}" type="slidenum">
              <a:rPr lang="cs-CZ" smtClean="0"/>
              <a:t>66</a:t>
            </a:fld>
            <a:endParaRPr lang="cs-CZ" dirty="0"/>
          </a:p>
        </p:txBody>
      </p:sp>
      <p:sp>
        <p:nvSpPr>
          <p:cNvPr id="7" name="Zástupný obsah 6">
            <a:extLst>
              <a:ext uri="{FF2B5EF4-FFF2-40B4-BE49-F238E27FC236}">
                <a16:creationId xmlns:a16="http://schemas.microsoft.com/office/drawing/2014/main" id="{8E3820C2-0C87-4409-56C8-D93FC6CDB9B1}"/>
              </a:ext>
            </a:extLst>
          </p:cNvPr>
          <p:cNvSpPr>
            <a:spLocks noGrp="1"/>
          </p:cNvSpPr>
          <p:nvPr>
            <p:ph idx="1"/>
          </p:nvPr>
        </p:nvSpPr>
        <p:spPr/>
        <p:txBody>
          <a:bodyPr/>
          <a:lstStyle/>
          <a:p>
            <a:pPr marL="0" indent="0">
              <a:buNone/>
            </a:pPr>
            <a:r>
              <a:rPr lang="cs-CZ" sz="1800" dirty="0">
                <a:effectLst/>
                <a:latin typeface="Calibri" panose="020F0502020204030204" pitchFamily="34" charset="0"/>
                <a:ea typeface="Calibri" panose="020F0502020204030204" pitchFamily="34" charset="0"/>
              </a:rPr>
              <a:t> </a:t>
            </a:r>
          </a:p>
          <a:p>
            <a:r>
              <a:rPr lang="cs-CZ" sz="1800" dirty="0">
                <a:effectLst/>
                <a:latin typeface="Verdana" panose="020B0604030504040204" pitchFamily="34" charset="0"/>
                <a:ea typeface="Calibri" panose="020F0502020204030204" pitchFamily="34" charset="0"/>
              </a:rPr>
              <a:t>Tohle je ukázkový příklad jak novináři nejsou schopni uchopit výsledky výzkumu. Nazvou to </a:t>
            </a:r>
            <a:r>
              <a:rPr lang="cs-CZ" sz="1800" i="1" dirty="0">
                <a:effectLst/>
                <a:latin typeface="Verdana" panose="020B0604030504040204" pitchFamily="34" charset="0"/>
                <a:ea typeface="Calibri" panose="020F0502020204030204" pitchFamily="34" charset="0"/>
              </a:rPr>
              <a:t>Jen třetina Čechů chce prozápadního prezidenta </a:t>
            </a:r>
            <a:r>
              <a:rPr lang="cs-CZ" sz="1800" dirty="0">
                <a:effectLst/>
                <a:latin typeface="Verdana" panose="020B0604030504040204" pitchFamily="34" charset="0"/>
                <a:ea typeface="Calibri" panose="020F0502020204030204" pitchFamily="34" charset="0"/>
              </a:rPr>
              <a:t>ale vyznění těch dat je jiné. Pokud chtěli použít takovýto titulek, tak by se musel ptát jinak a ne přes single response otázku. Navíc je to nějaká anketa dělaná na </a:t>
            </a:r>
            <a:r>
              <a:rPr lang="cs-CZ" sz="1800" u="sng" dirty="0">
                <a:solidFill>
                  <a:srgbClr val="0563C1"/>
                </a:solidFill>
                <a:effectLst/>
                <a:latin typeface="Verdana" panose="020B0604030504040204" pitchFamily="34" charset="0"/>
                <a:ea typeface="Calibri" panose="020F0502020204030204" pitchFamily="34" charset="0"/>
                <a:hlinkClick r:id="rId2"/>
              </a:rPr>
              <a:t>https://vyzkumnik.seznam.cz/</a:t>
            </a:r>
            <a:endParaRPr lang="cs-CZ" sz="1800" dirty="0">
              <a:effectLst/>
              <a:latin typeface="Calibri" panose="020F0502020204030204" pitchFamily="34" charset="0"/>
              <a:ea typeface="Calibri" panose="020F0502020204030204" pitchFamily="34" charset="0"/>
            </a:endParaRPr>
          </a:p>
          <a:p>
            <a:endParaRPr lang="cs-CZ" sz="1800" dirty="0">
              <a:effectLst/>
              <a:latin typeface="Calibri" panose="020F0502020204030204" pitchFamily="34" charset="0"/>
              <a:ea typeface="Calibri" panose="020F0502020204030204" pitchFamily="34" charset="0"/>
            </a:endParaRPr>
          </a:p>
          <a:p>
            <a:r>
              <a:rPr lang="cs-CZ" sz="1800" u="sng" dirty="0">
                <a:solidFill>
                  <a:srgbClr val="0563C1"/>
                </a:solidFill>
                <a:effectLst/>
                <a:latin typeface="Verdana" panose="020B0604030504040204" pitchFamily="34" charset="0"/>
                <a:ea typeface="Calibri" panose="020F0502020204030204" pitchFamily="34" charset="0"/>
                <a:hlinkClick r:id="rId3"/>
              </a:rPr>
              <a:t>https://www.seznamzpravy.cz/clanek/volby-prezidentske-jen-tretina-cechu-chce-prozapadniho-prezidenta-221508#dop_ab_variant=0&amp;dop_source_zone_name=zpravy.sznhp.box&amp;source=hp&amp;seq_no=2&amp;utm_campaign=&amp;utm_medium=z-boxiku&amp;utm_source=www.seznam.cz</a:t>
            </a:r>
            <a:endParaRPr lang="cs-CZ" sz="1800" dirty="0">
              <a:effectLst/>
              <a:latin typeface="Calibri" panose="020F0502020204030204" pitchFamily="34" charset="0"/>
              <a:ea typeface="Calibri" panose="020F0502020204030204" pitchFamily="34" charset="0"/>
            </a:endParaRPr>
          </a:p>
          <a:p>
            <a:endParaRPr lang="cs-CZ" sz="1800" dirty="0">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3256325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16176-6901-C271-D377-53124D1B586F}"/>
              </a:ext>
            </a:extLst>
          </p:cNvPr>
          <p:cNvSpPr>
            <a:spLocks noGrp="1"/>
          </p:cNvSpPr>
          <p:nvPr>
            <p:ph type="title"/>
          </p:nvPr>
        </p:nvSpPr>
        <p:spPr/>
        <p:txBody>
          <a:bodyPr/>
          <a:lstStyle/>
          <a:p>
            <a:r>
              <a:rPr lang="cs-CZ" dirty="0"/>
              <a:t>Chybná interpretace</a:t>
            </a:r>
          </a:p>
        </p:txBody>
      </p:sp>
      <p:sp>
        <p:nvSpPr>
          <p:cNvPr id="4" name="Zástupný symbol pro číslo snímku 3">
            <a:extLst>
              <a:ext uri="{FF2B5EF4-FFF2-40B4-BE49-F238E27FC236}">
                <a16:creationId xmlns:a16="http://schemas.microsoft.com/office/drawing/2014/main" id="{FCC0B8B8-F804-FDED-8641-7E05AF13F404}"/>
              </a:ext>
            </a:extLst>
          </p:cNvPr>
          <p:cNvSpPr>
            <a:spLocks noGrp="1"/>
          </p:cNvSpPr>
          <p:nvPr>
            <p:ph type="sldNum" sz="quarter" idx="12"/>
          </p:nvPr>
        </p:nvSpPr>
        <p:spPr/>
        <p:txBody>
          <a:bodyPr/>
          <a:lstStyle/>
          <a:p>
            <a:fld id="{54EC008C-FFD2-4177-8978-C579969B1230}" type="slidenum">
              <a:rPr lang="cs-CZ" smtClean="0"/>
              <a:t>67</a:t>
            </a:fld>
            <a:endParaRPr lang="cs-CZ" dirty="0"/>
          </a:p>
        </p:txBody>
      </p:sp>
      <p:pic>
        <p:nvPicPr>
          <p:cNvPr id="8" name="Obrázek 7">
            <a:extLst>
              <a:ext uri="{FF2B5EF4-FFF2-40B4-BE49-F238E27FC236}">
                <a16:creationId xmlns:a16="http://schemas.microsoft.com/office/drawing/2014/main" id="{CD7D0DF6-9B22-FBCE-4D9D-B26A6E7CA3BE}"/>
              </a:ext>
            </a:extLst>
          </p:cNvPr>
          <p:cNvPicPr>
            <a:picLocks noChangeAspect="1"/>
          </p:cNvPicPr>
          <p:nvPr/>
        </p:nvPicPr>
        <p:blipFill>
          <a:blip r:embed="rId2"/>
          <a:stretch>
            <a:fillRect/>
          </a:stretch>
        </p:blipFill>
        <p:spPr>
          <a:xfrm>
            <a:off x="2538388" y="1620391"/>
            <a:ext cx="5374927" cy="4984747"/>
          </a:xfrm>
          <a:prstGeom prst="rect">
            <a:avLst/>
          </a:prstGeom>
        </p:spPr>
      </p:pic>
    </p:spTree>
    <p:extLst>
      <p:ext uri="{BB962C8B-B14F-4D97-AF65-F5344CB8AC3E}">
        <p14:creationId xmlns:p14="http://schemas.microsoft.com/office/powerpoint/2010/main" val="1749097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E4500F-2F57-4B2C-E435-B801FEFFDBDA}"/>
              </a:ext>
            </a:extLst>
          </p:cNvPr>
          <p:cNvSpPr>
            <a:spLocks noGrp="1"/>
          </p:cNvSpPr>
          <p:nvPr>
            <p:ph type="title"/>
          </p:nvPr>
        </p:nvSpPr>
        <p:spPr/>
        <p:txBody>
          <a:bodyPr/>
          <a:lstStyle/>
          <a:p>
            <a:r>
              <a:rPr lang="cs-CZ" dirty="0"/>
              <a:t>Shrnutí za média</a:t>
            </a:r>
          </a:p>
        </p:txBody>
      </p:sp>
      <p:sp>
        <p:nvSpPr>
          <p:cNvPr id="3" name="Zástupný obsah 2">
            <a:extLst>
              <a:ext uri="{FF2B5EF4-FFF2-40B4-BE49-F238E27FC236}">
                <a16:creationId xmlns:a16="http://schemas.microsoft.com/office/drawing/2014/main" id="{2D584F1E-D8EC-DA8A-01F9-0FE3D07DEC72}"/>
              </a:ext>
            </a:extLst>
          </p:cNvPr>
          <p:cNvSpPr>
            <a:spLocks noGrp="1"/>
          </p:cNvSpPr>
          <p:nvPr>
            <p:ph idx="1"/>
          </p:nvPr>
        </p:nvSpPr>
        <p:spPr/>
        <p:txBody>
          <a:bodyPr/>
          <a:lstStyle/>
          <a:p>
            <a:pPr marL="0" indent="0">
              <a:buNone/>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Echo24</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dirty="0">
                <a:effectLst/>
                <a:latin typeface="Calibri" panose="020F0502020204030204" pitchFamily="34" charset="0"/>
                <a:ea typeface="Calibri" panose="020F0502020204030204" pitchFamily="34" charset="0"/>
                <a:cs typeface="Times New Roman" panose="02020603050405020304" pitchFamily="18" charset="0"/>
              </a:rPr>
              <a:t>V článku je i srovnání metod sběru dat a způsob, jakým se vybírají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respondentí</a:t>
            </a:r>
            <a:r>
              <a:rPr lang="cs-CZ" sz="1800" dirty="0">
                <a:effectLst/>
                <a:latin typeface="Calibri" panose="020F0502020204030204" pitchFamily="34" charset="0"/>
                <a:ea typeface="Calibri" panose="020F0502020204030204" pitchFamily="34" charset="0"/>
                <a:cs typeface="Times New Roman" panose="02020603050405020304" pitchFamily="18" charset="0"/>
              </a:rPr>
              <a:t>. Tato informace tam ale není uvedena a chybně to uvádí jako „propočet“. Viz tabulka „Čím se metody agentur liší?“</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Je z toho patrné, že autor se úplně neorientuje v problematice a nehledal pomoc odborníka. </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„souboj agentur o přesnější průzkum“</a:t>
            </a:r>
          </a:p>
          <a:p>
            <a:pPr marL="0" indent="0">
              <a:buNone/>
            </a:pP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CNN Prima </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V grafech, které agregují různé výzkumy se dopouští jisté nepřesnosti třeba tím, že poskytuje stejnou legendu u všech grafů, i když každá agentura přistoupila k seznamu kandidátů před potvrzením jejich registrace trochu jinak. To samozřejmě může mít vliv na dosažená procenta.  </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Z nějakých důvodů zmiňuje jako zdroj průzkumů další média, aniž poskytuje odkaz k původnímu zdroji výzkumu, tedy konkrétní agentuře</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Vyberou si z výzkumného výstupu to, na co slyší jejich čtenáři, nebo si tam schovají svou agendu. </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 zmiňuje i SANEP, jehož výzkum se nedá veřejně posoudit, protože není dostupný. Druhé kolo je trochu jiná disciplína. Data vycházejí hodně odlišně, redakce to nekomentuje. Text, který je pod tímto grafem s výzkumy vlastně nesouvisí. </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78912B03-04E9-A732-70AA-882E0A0B08F0}"/>
              </a:ext>
            </a:extLst>
          </p:cNvPr>
          <p:cNvSpPr>
            <a:spLocks noGrp="1"/>
          </p:cNvSpPr>
          <p:nvPr>
            <p:ph type="sldNum" sz="quarter" idx="12"/>
          </p:nvPr>
        </p:nvSpPr>
        <p:spPr/>
        <p:txBody>
          <a:bodyPr/>
          <a:lstStyle/>
          <a:p>
            <a:fld id="{54EC008C-FFD2-4177-8978-C579969B1230}" type="slidenum">
              <a:rPr lang="cs-CZ" smtClean="0"/>
              <a:t>68</a:t>
            </a:fld>
            <a:endParaRPr lang="cs-CZ" dirty="0"/>
          </a:p>
        </p:txBody>
      </p:sp>
    </p:spTree>
    <p:extLst>
      <p:ext uri="{BB962C8B-B14F-4D97-AF65-F5344CB8AC3E}">
        <p14:creationId xmlns:p14="http://schemas.microsoft.com/office/powerpoint/2010/main" val="3699724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FA16EB-6250-14C1-A6AD-BB3D3F00119F}"/>
              </a:ext>
            </a:extLst>
          </p:cNvPr>
          <p:cNvSpPr>
            <a:spLocks noGrp="1"/>
          </p:cNvSpPr>
          <p:nvPr>
            <p:ph type="title"/>
          </p:nvPr>
        </p:nvSpPr>
        <p:spPr/>
        <p:txBody>
          <a:bodyPr/>
          <a:lstStyle/>
          <a:p>
            <a:r>
              <a:rPr lang="cs-CZ" dirty="0"/>
              <a:t>Shrnutí za média</a:t>
            </a:r>
          </a:p>
        </p:txBody>
      </p:sp>
      <p:sp>
        <p:nvSpPr>
          <p:cNvPr id="3" name="Zástupný obsah 2">
            <a:extLst>
              <a:ext uri="{FF2B5EF4-FFF2-40B4-BE49-F238E27FC236}">
                <a16:creationId xmlns:a16="http://schemas.microsoft.com/office/drawing/2014/main" id="{0BA7F091-D97D-4059-8314-5D9251DA8678}"/>
              </a:ext>
            </a:extLst>
          </p:cNvPr>
          <p:cNvSpPr>
            <a:spLocks noGrp="1"/>
          </p:cNvSpPr>
          <p:nvPr>
            <p:ph idx="1"/>
          </p:nvPr>
        </p:nvSpPr>
        <p:spPr/>
        <p:txBody>
          <a:bodyPr/>
          <a:lstStyle/>
          <a:p>
            <a:r>
              <a:rPr lang="cs-CZ" sz="1800" dirty="0" err="1">
                <a:effectLst/>
                <a:latin typeface="Calibri" panose="020F0502020204030204" pitchFamily="34" charset="0"/>
                <a:ea typeface="Calibri" panose="020F0502020204030204" pitchFamily="34" charset="0"/>
                <a:cs typeface="Times New Roman" panose="02020603050405020304" pitchFamily="18" charset="0"/>
              </a:rPr>
              <a:t>Idnes</a:t>
            </a:r>
            <a:r>
              <a:rPr lang="cs-CZ" sz="1800" dirty="0">
                <a:effectLst/>
                <a:latin typeface="Calibri" panose="020F0502020204030204" pitchFamily="34" charset="0"/>
                <a:ea typeface="Calibri" panose="020F0502020204030204" pitchFamily="34" charset="0"/>
                <a:cs typeface="Times New Roman" panose="02020603050405020304" pitchFamily="18" charset="0"/>
              </a:rPr>
              <a:t> neaktualizuje </a:t>
            </a:r>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informace pro volby</a:t>
            </a:r>
            <a:r>
              <a:rPr lang="cs-CZ" sz="1800" dirty="0">
                <a:effectLst/>
                <a:latin typeface="Calibri" panose="020F0502020204030204" pitchFamily="34" charset="0"/>
                <a:ea typeface="Calibri" panose="020F0502020204030204" pitchFamily="34" charset="0"/>
                <a:cs typeface="Times New Roman" panose="02020603050405020304" pitchFamily="18" charset="0"/>
              </a:rPr>
              <a:t> a je vidět, že i jim se SANEP líbil</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Objevují se data ještě ze Phoenix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research</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Obě dvě tyto agentury nedělají výzkumy, ale ankety….</a:t>
            </a:r>
          </a:p>
          <a:p>
            <a:pPr marL="0"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Wikipedia</a:t>
            </a:r>
            <a:r>
              <a:rPr lang="cs-CZ" sz="1800" dirty="0">
                <a:effectLst/>
                <a:latin typeface="Calibri" panose="020F0502020204030204" pitchFamily="34" charset="0"/>
                <a:ea typeface="Calibri" panose="020F0502020204030204" pitchFamily="34" charset="0"/>
                <a:cs typeface="Times New Roman" panose="02020603050405020304" pitchFamily="18" charset="0"/>
              </a:rPr>
              <a:t> ukazuje přehled výzkumů bez další interpretace</a:t>
            </a:r>
          </a:p>
          <a:p>
            <a:pPr marL="0" indent="0">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cs-CZ" dirty="0"/>
          </a:p>
        </p:txBody>
      </p:sp>
      <p:sp>
        <p:nvSpPr>
          <p:cNvPr id="4" name="Zástupný symbol pro číslo snímku 3">
            <a:extLst>
              <a:ext uri="{FF2B5EF4-FFF2-40B4-BE49-F238E27FC236}">
                <a16:creationId xmlns:a16="http://schemas.microsoft.com/office/drawing/2014/main" id="{ABA74745-0308-B8EE-4917-F33FB914BD72}"/>
              </a:ext>
            </a:extLst>
          </p:cNvPr>
          <p:cNvSpPr>
            <a:spLocks noGrp="1"/>
          </p:cNvSpPr>
          <p:nvPr>
            <p:ph type="sldNum" sz="quarter" idx="12"/>
          </p:nvPr>
        </p:nvSpPr>
        <p:spPr/>
        <p:txBody>
          <a:bodyPr/>
          <a:lstStyle/>
          <a:p>
            <a:fld id="{54EC008C-FFD2-4177-8978-C579969B1230}" type="slidenum">
              <a:rPr lang="cs-CZ" smtClean="0"/>
              <a:t>69</a:t>
            </a:fld>
            <a:endParaRPr lang="cs-CZ" dirty="0"/>
          </a:p>
        </p:txBody>
      </p:sp>
    </p:spTree>
    <p:extLst>
      <p:ext uri="{BB962C8B-B14F-4D97-AF65-F5344CB8AC3E}">
        <p14:creationId xmlns:p14="http://schemas.microsoft.com/office/powerpoint/2010/main" val="229108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cs-CZ" dirty="0"/>
              <a:t>Pravidla publikování výzkumu veřejného mínění</a:t>
            </a:r>
          </a:p>
          <a:p>
            <a:endParaRPr lang="cs-CZ" dirty="0"/>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42096" y="972319"/>
            <a:ext cx="9413116" cy="4616648"/>
          </a:xfrm>
          <a:prstGeom prst="rect">
            <a:avLst/>
          </a:prstGeom>
          <a:noFill/>
        </p:spPr>
        <p:txBody>
          <a:bodyPr wrap="square" rtlCol="0">
            <a:spAutoFit/>
          </a:bodyPr>
          <a:lstStyle/>
          <a:p>
            <a:pPr marL="342900" indent="-342900">
              <a:buFont typeface="Arial" panose="020B0604020202020204" pitchFamily="34" charset="0"/>
              <a:buChar char="•"/>
            </a:pPr>
            <a:r>
              <a:rPr lang="cs-CZ" b="1" i="0" dirty="0">
                <a:solidFill>
                  <a:srgbClr val="33363B"/>
                </a:solidFill>
                <a:effectLst/>
                <a:latin typeface="Verdana" panose="020B0604030504040204" pitchFamily="34" charset="0"/>
                <a:ea typeface="Verdana" panose="020B0604030504040204" pitchFamily="34" charset="0"/>
              </a:rPr>
              <a:t>Pasport VVM</a:t>
            </a:r>
          </a:p>
          <a:p>
            <a:pPr marL="342900" indent="-342900">
              <a:buFont typeface="Arial" panose="020B0604020202020204" pitchFamily="34" charset="0"/>
              <a:buChar char="•"/>
            </a:pPr>
            <a:endParaRPr lang="cs-CZ" b="1" u="sng" dirty="0">
              <a:solidFill>
                <a:srgbClr val="33363B"/>
              </a:solidFill>
              <a:latin typeface="Verdana" panose="020B0604030504040204" pitchFamily="34" charset="0"/>
              <a:ea typeface="Verdana" panose="020B0604030504040204" pitchFamily="34" charset="0"/>
              <a:hlinkClick r:id="rId4"/>
            </a:endParaRPr>
          </a:p>
          <a:p>
            <a:pPr marL="864428" lvl="1" indent="-342900">
              <a:buFont typeface="Arial" panose="020B0604020202020204" pitchFamily="34" charset="0"/>
              <a:buChar char="•"/>
            </a:pPr>
            <a:r>
              <a:rPr lang="cs-CZ" b="1" i="0" u="sng" dirty="0">
                <a:solidFill>
                  <a:srgbClr val="368CBF"/>
                </a:solidFill>
                <a:effectLst/>
                <a:latin typeface="Verdana" panose="020B0604030504040204" pitchFamily="34" charset="0"/>
                <a:ea typeface="Verdana" panose="020B0604030504040204" pitchFamily="34" charset="0"/>
                <a:hlinkClick r:id="rId4"/>
              </a:rPr>
              <a:t>Pasport výzkumu veřejného mínění</a:t>
            </a:r>
            <a:r>
              <a:rPr lang="cs-CZ" b="0" i="0" dirty="0">
                <a:solidFill>
                  <a:srgbClr val="33363B"/>
                </a:solidFill>
                <a:effectLst/>
                <a:latin typeface="Verdana" panose="020B0604030504040204" pitchFamily="34" charset="0"/>
                <a:ea typeface="Verdana" panose="020B0604030504040204" pitchFamily="34" charset="0"/>
              </a:rPr>
              <a:t> je seznam informací, které poskytuje realizátor při publikaci výzkumu veřejného mínění. </a:t>
            </a:r>
          </a:p>
          <a:p>
            <a:pPr lvl="3">
              <a:buFont typeface="Arial" panose="020B0604020202020204" pitchFamily="34" charset="0"/>
              <a:buChar char="•"/>
            </a:pPr>
            <a:r>
              <a:rPr lang="cs-CZ" b="0" i="0" dirty="0">
                <a:solidFill>
                  <a:srgbClr val="33363B"/>
                </a:solidFill>
                <a:effectLst/>
                <a:latin typeface="Verdana" panose="020B0604030504040204" pitchFamily="34" charset="0"/>
                <a:ea typeface="Verdana" panose="020B0604030504040204" pitchFamily="34" charset="0"/>
              </a:rPr>
              <a:t>agentura / zadavatel výzkumu</a:t>
            </a:r>
          </a:p>
          <a:p>
            <a:pPr lvl="3">
              <a:buFont typeface="Arial" panose="020B0604020202020204" pitchFamily="34" charset="0"/>
              <a:buChar char="•"/>
            </a:pPr>
            <a:r>
              <a:rPr lang="cs-CZ" b="0" i="0" dirty="0">
                <a:solidFill>
                  <a:srgbClr val="33363B"/>
                </a:solidFill>
                <a:effectLst/>
                <a:latin typeface="Verdana" panose="020B0604030504040204" pitchFamily="34" charset="0"/>
                <a:ea typeface="Verdana" panose="020B0604030504040204" pitchFamily="34" charset="0"/>
              </a:rPr>
              <a:t>počet respondentů</a:t>
            </a:r>
          </a:p>
          <a:p>
            <a:pPr lvl="3">
              <a:buFont typeface="Arial" panose="020B0604020202020204" pitchFamily="34" charset="0"/>
              <a:buChar char="•"/>
            </a:pPr>
            <a:r>
              <a:rPr lang="cs-CZ" b="0" i="0" dirty="0">
                <a:solidFill>
                  <a:srgbClr val="33363B"/>
                </a:solidFill>
                <a:effectLst/>
                <a:latin typeface="Verdana" panose="020B0604030504040204" pitchFamily="34" charset="0"/>
                <a:ea typeface="Verdana" panose="020B0604030504040204" pitchFamily="34" charset="0"/>
              </a:rPr>
              <a:t>metoda sběru dat</a:t>
            </a:r>
          </a:p>
          <a:p>
            <a:pPr lvl="3">
              <a:buFont typeface="Arial" panose="020B0604020202020204" pitchFamily="34" charset="0"/>
              <a:buChar char="•"/>
            </a:pPr>
            <a:r>
              <a:rPr lang="cs-CZ" b="0" i="0" dirty="0">
                <a:solidFill>
                  <a:srgbClr val="33363B"/>
                </a:solidFill>
                <a:effectLst/>
                <a:latin typeface="Verdana" panose="020B0604030504040204" pitchFamily="34" charset="0"/>
                <a:ea typeface="Verdana" panose="020B0604030504040204" pitchFamily="34" charset="0"/>
              </a:rPr>
              <a:t>datum sběru / dotazovací období</a:t>
            </a:r>
          </a:p>
          <a:p>
            <a:pPr lvl="3">
              <a:buFont typeface="Arial" panose="020B0604020202020204" pitchFamily="34" charset="0"/>
              <a:buChar char="•"/>
            </a:pPr>
            <a:endParaRPr lang="cs-CZ" dirty="0">
              <a:solidFill>
                <a:srgbClr val="33363B"/>
              </a:solidFill>
              <a:latin typeface="Verdana" panose="020B0604030504040204" pitchFamily="34" charset="0"/>
              <a:ea typeface="Verdana" panose="020B0604030504040204" pitchFamily="34" charset="0"/>
            </a:endParaRPr>
          </a:p>
          <a:p>
            <a:pPr lvl="3">
              <a:buFont typeface="Arial" panose="020B0604020202020204" pitchFamily="34" charset="0"/>
              <a:buChar char="•"/>
            </a:pPr>
            <a:endParaRPr lang="cs-CZ" b="0" i="0" dirty="0">
              <a:solidFill>
                <a:srgbClr val="33363B"/>
              </a:solidFill>
              <a:effectLst/>
              <a:latin typeface="Verdana" panose="020B0604030504040204" pitchFamily="34" charset="0"/>
              <a:ea typeface="Verdana" panose="020B0604030504040204" pitchFamily="34" charset="0"/>
            </a:endParaRPr>
          </a:p>
          <a:p>
            <a:pPr lvl="3"/>
            <a:r>
              <a:rPr lang="cs-CZ" b="1" dirty="0">
                <a:solidFill>
                  <a:srgbClr val="33363B"/>
                </a:solidFill>
                <a:latin typeface="Verdana" panose="020B0604030504040204" pitchFamily="34" charset="0"/>
                <a:ea typeface="Verdana" panose="020B0604030504040204" pitchFamily="34" charset="0"/>
              </a:rPr>
              <a:t>     </a:t>
            </a:r>
            <a:r>
              <a:rPr lang="cs-CZ" b="1" i="0" dirty="0">
                <a:solidFill>
                  <a:srgbClr val="33363B"/>
                </a:solidFill>
                <a:effectLst/>
                <a:latin typeface="Verdana" panose="020B0604030504040204" pitchFamily="34" charset="0"/>
                <a:ea typeface="Verdana" panose="020B0604030504040204" pitchFamily="34" charset="0"/>
              </a:rPr>
              <a:t>Minimální pasport </a:t>
            </a:r>
          </a:p>
          <a:p>
            <a:pPr lvl="3"/>
            <a:endParaRPr lang="cs-CZ" b="0" i="0" dirty="0">
              <a:solidFill>
                <a:srgbClr val="33363B"/>
              </a:solidFill>
              <a:effectLst/>
              <a:latin typeface="Libre Baskerville" panose="02000000000000000000" pitchFamily="2" charset="0"/>
            </a:endParaRPr>
          </a:p>
          <a:p>
            <a:pPr marL="864428" lvl="1" indent="-342900">
              <a:buFont typeface="Arial" panose="020B0604020202020204" pitchFamily="34" charset="0"/>
              <a:buChar char="•"/>
            </a:pPr>
            <a:endParaRPr lang="cs-CZ" dirty="0"/>
          </a:p>
        </p:txBody>
      </p:sp>
      <p:sp>
        <p:nvSpPr>
          <p:cNvPr id="3" name="Šipka: doprava 2">
            <a:extLst>
              <a:ext uri="{FF2B5EF4-FFF2-40B4-BE49-F238E27FC236}">
                <a16:creationId xmlns:a16="http://schemas.microsoft.com/office/drawing/2014/main" id="{71029CA8-975A-93E6-A3FA-CB4F81560FD4}"/>
              </a:ext>
            </a:extLst>
          </p:cNvPr>
          <p:cNvSpPr/>
          <p:nvPr/>
        </p:nvSpPr>
        <p:spPr>
          <a:xfrm>
            <a:off x="1026220" y="450071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46157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F211B-34CF-4702-8759-0DA52E4B4A54}"/>
              </a:ext>
            </a:extLst>
          </p:cNvPr>
          <p:cNvSpPr>
            <a:spLocks noGrp="1"/>
          </p:cNvSpPr>
          <p:nvPr>
            <p:ph type="title"/>
          </p:nvPr>
        </p:nvSpPr>
        <p:spPr/>
        <p:txBody>
          <a:bodyPr/>
          <a:lstStyle/>
          <a:p>
            <a:r>
              <a:rPr lang="cs-CZ" dirty="0"/>
              <a:t>Požadavky:</a:t>
            </a:r>
          </a:p>
        </p:txBody>
      </p:sp>
      <p:sp>
        <p:nvSpPr>
          <p:cNvPr id="3" name="Zástupný obsah 2">
            <a:extLst>
              <a:ext uri="{FF2B5EF4-FFF2-40B4-BE49-F238E27FC236}">
                <a16:creationId xmlns:a16="http://schemas.microsoft.com/office/drawing/2014/main" id="{F493D85E-FB13-D190-7B99-E98E554F2C19}"/>
              </a:ext>
            </a:extLst>
          </p:cNvPr>
          <p:cNvSpPr>
            <a:spLocks noGrp="1"/>
          </p:cNvSpPr>
          <p:nvPr>
            <p:ph idx="1"/>
          </p:nvPr>
        </p:nvSpPr>
        <p:spPr/>
        <p:txBody>
          <a:bodyPr/>
          <a:lstStyle/>
          <a:p>
            <a:r>
              <a:rPr lang="cs-CZ" sz="1800" dirty="0">
                <a:effectLst/>
                <a:latin typeface="Calibri" panose="020F0502020204030204" pitchFamily="34" charset="0"/>
                <a:ea typeface="Calibri" panose="020F0502020204030204" pitchFamily="34" charset="0"/>
              </a:rPr>
              <a:t>Student vypracuje práci  ve formě žurnalistického výstupu ( zpráva; zpravodajský a publicistický článek; komentář )  na téma interpretace dat z předvolebních výzkumů. </a:t>
            </a:r>
          </a:p>
          <a:p>
            <a:pPr marL="0" indent="0">
              <a:buNone/>
            </a:pPr>
            <a:endParaRPr lang="cs-CZ" sz="1800" dirty="0">
              <a:effectLst/>
              <a:latin typeface="Calibri" panose="020F0502020204030204" pitchFamily="34" charset="0"/>
              <a:ea typeface="Calibri" panose="020F0502020204030204" pitchFamily="34" charset="0"/>
            </a:endParaRPr>
          </a:p>
          <a:p>
            <a:r>
              <a:rPr lang="cs-CZ" sz="1800" dirty="0">
                <a:effectLst/>
                <a:latin typeface="Calibri" panose="020F0502020204030204" pitchFamily="34" charset="0"/>
                <a:ea typeface="Calibri" panose="020F0502020204030204" pitchFamily="34" charset="0"/>
              </a:rPr>
              <a:t>Student si vyžádá data z Datového archívu Sociologického ústavu a na vybraném vzorku dat z předvolebních výzkumů pro parlamentní volby, prezidentské volby či komunální volby si připraví vlastní interpretaci dat z výzkumu. </a:t>
            </a:r>
          </a:p>
          <a:p>
            <a:endParaRPr lang="cs-CZ" dirty="0"/>
          </a:p>
        </p:txBody>
      </p:sp>
      <p:sp>
        <p:nvSpPr>
          <p:cNvPr id="4" name="Zástupný symbol pro číslo snímku 3">
            <a:extLst>
              <a:ext uri="{FF2B5EF4-FFF2-40B4-BE49-F238E27FC236}">
                <a16:creationId xmlns:a16="http://schemas.microsoft.com/office/drawing/2014/main" id="{115DDDAC-0534-113C-CD5E-7CDFCB2D687D}"/>
              </a:ext>
            </a:extLst>
          </p:cNvPr>
          <p:cNvSpPr>
            <a:spLocks noGrp="1"/>
          </p:cNvSpPr>
          <p:nvPr>
            <p:ph type="sldNum" sz="quarter" idx="12"/>
          </p:nvPr>
        </p:nvSpPr>
        <p:spPr/>
        <p:txBody>
          <a:bodyPr/>
          <a:lstStyle/>
          <a:p>
            <a:fld id="{54EC008C-FFD2-4177-8978-C579969B1230}" type="slidenum">
              <a:rPr lang="cs-CZ" smtClean="0"/>
              <a:t>70</a:t>
            </a:fld>
            <a:endParaRPr lang="cs-CZ" dirty="0"/>
          </a:p>
        </p:txBody>
      </p:sp>
    </p:spTree>
    <p:extLst>
      <p:ext uri="{BB962C8B-B14F-4D97-AF65-F5344CB8AC3E}">
        <p14:creationId xmlns:p14="http://schemas.microsoft.com/office/powerpoint/2010/main" val="2818504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F211B-34CF-4702-8759-0DA52E4B4A54}"/>
              </a:ext>
            </a:extLst>
          </p:cNvPr>
          <p:cNvSpPr>
            <a:spLocks noGrp="1"/>
          </p:cNvSpPr>
          <p:nvPr>
            <p:ph type="title"/>
          </p:nvPr>
        </p:nvSpPr>
        <p:spPr/>
        <p:txBody>
          <a:bodyPr/>
          <a:lstStyle/>
          <a:p>
            <a:r>
              <a:rPr lang="cs-CZ" dirty="0"/>
              <a:t>Kde najdete data:</a:t>
            </a:r>
          </a:p>
        </p:txBody>
      </p:sp>
      <p:sp>
        <p:nvSpPr>
          <p:cNvPr id="3" name="Zástupný obsah 2">
            <a:extLst>
              <a:ext uri="{FF2B5EF4-FFF2-40B4-BE49-F238E27FC236}">
                <a16:creationId xmlns:a16="http://schemas.microsoft.com/office/drawing/2014/main" id="{F493D85E-FB13-D190-7B99-E98E554F2C19}"/>
              </a:ext>
            </a:extLst>
          </p:cNvPr>
          <p:cNvSpPr>
            <a:spLocks noGrp="1"/>
          </p:cNvSpPr>
          <p:nvPr>
            <p:ph idx="1"/>
          </p:nvPr>
        </p:nvSpPr>
        <p:spPr>
          <a:xfrm>
            <a:off x="234132" y="1332359"/>
            <a:ext cx="10356646" cy="4990084"/>
          </a:xfrm>
        </p:spPr>
        <p:txBody>
          <a:bodyPr>
            <a:normAutofit fontScale="92500" lnSpcReduction="20000"/>
          </a:bodyPr>
          <a:lstStyle/>
          <a:p>
            <a:r>
              <a:rPr lang="cs-CZ" dirty="0">
                <a:hlinkClick r:id="rId2"/>
              </a:rPr>
              <a:t>Datový archiv AVČR </a:t>
            </a:r>
          </a:p>
          <a:p>
            <a:pPr algn="l" fontAlgn="base"/>
            <a:r>
              <a:rPr lang="cs-CZ" b="1" i="0" dirty="0">
                <a:solidFill>
                  <a:srgbClr val="0000FF"/>
                </a:solidFill>
                <a:effectLst/>
              </a:rPr>
              <a:t>Český sociálně - vědní datový archiv:</a:t>
            </a:r>
          </a:p>
          <a:p>
            <a:pPr algn="l" fontAlgn="base"/>
            <a:endParaRPr lang="cs-CZ" b="0" i="0" dirty="0">
              <a:solidFill>
                <a:srgbClr val="001B3F"/>
              </a:solidFill>
              <a:effectLst/>
              <a:latin typeface="Spartan"/>
            </a:endParaRPr>
          </a:p>
          <a:p>
            <a:pPr algn="l" fontAlgn="base"/>
            <a:r>
              <a:rPr lang="cs-CZ" b="1" i="0" dirty="0" err="1">
                <a:solidFill>
                  <a:srgbClr val="001B3F"/>
                </a:solidFill>
                <a:effectLst/>
                <a:latin typeface="inherit"/>
              </a:rPr>
              <a:t>Získává</a:t>
            </a:r>
            <a:r>
              <a:rPr lang="cs-CZ" b="0" i="0" dirty="0" err="1">
                <a:solidFill>
                  <a:srgbClr val="001B3F"/>
                </a:solidFill>
                <a:effectLst/>
                <a:latin typeface="inherit"/>
              </a:rPr>
              <a:t>,dlouhodobě</a:t>
            </a:r>
            <a:r>
              <a:rPr lang="cs-CZ" b="0" i="0" dirty="0">
                <a:solidFill>
                  <a:srgbClr val="001B3F"/>
                </a:solidFill>
                <a:effectLst/>
                <a:latin typeface="inherit"/>
              </a:rPr>
              <a:t> </a:t>
            </a:r>
            <a:r>
              <a:rPr lang="cs-CZ" b="1" i="0" dirty="0">
                <a:solidFill>
                  <a:srgbClr val="001B3F"/>
                </a:solidFill>
                <a:effectLst/>
                <a:latin typeface="inherit"/>
              </a:rPr>
              <a:t>uchovává</a:t>
            </a:r>
            <a:r>
              <a:rPr lang="cs-CZ" b="0" i="0" dirty="0">
                <a:solidFill>
                  <a:srgbClr val="001B3F"/>
                </a:solidFill>
                <a:effectLst/>
                <a:latin typeface="inherit"/>
              </a:rPr>
              <a:t> a </a:t>
            </a:r>
            <a:r>
              <a:rPr lang="cs-CZ" b="1" i="0" dirty="0">
                <a:solidFill>
                  <a:srgbClr val="001B3F"/>
                </a:solidFill>
                <a:effectLst/>
                <a:latin typeface="inherit"/>
              </a:rPr>
              <a:t>zpřístupňuje</a:t>
            </a:r>
            <a:r>
              <a:rPr lang="cs-CZ" b="0" i="0" dirty="0">
                <a:solidFill>
                  <a:srgbClr val="001B3F"/>
                </a:solidFill>
                <a:effectLst/>
                <a:latin typeface="inherit"/>
              </a:rPr>
              <a:t> </a:t>
            </a:r>
            <a:r>
              <a:rPr lang="cs-CZ" b="1" i="0" dirty="0">
                <a:solidFill>
                  <a:srgbClr val="001B3F"/>
                </a:solidFill>
                <a:effectLst/>
                <a:latin typeface="inherit"/>
              </a:rPr>
              <a:t>data</a:t>
            </a:r>
            <a:r>
              <a:rPr lang="cs-CZ" b="0" i="0" dirty="0">
                <a:solidFill>
                  <a:srgbClr val="001B3F"/>
                </a:solidFill>
                <a:effectLst/>
                <a:latin typeface="inherit"/>
              </a:rPr>
              <a:t> ze </a:t>
            </a:r>
            <a:r>
              <a:rPr lang="cs-CZ" b="0" i="0" dirty="0" err="1">
                <a:solidFill>
                  <a:srgbClr val="001B3F"/>
                </a:solidFill>
                <a:effectLst/>
                <a:latin typeface="inherit"/>
              </a:rPr>
              <a:t>sociálněvědních</a:t>
            </a:r>
            <a:r>
              <a:rPr lang="cs-CZ" b="0" i="0" dirty="0">
                <a:solidFill>
                  <a:srgbClr val="001B3F"/>
                </a:solidFill>
                <a:effectLst/>
                <a:latin typeface="inherit"/>
              </a:rPr>
              <a:t> výzkumů</a:t>
            </a:r>
          </a:p>
          <a:p>
            <a:pPr algn="l" fontAlgn="base"/>
            <a:r>
              <a:rPr lang="cs-CZ" b="1" i="0" dirty="0">
                <a:solidFill>
                  <a:srgbClr val="001B3F"/>
                </a:solidFill>
                <a:effectLst/>
                <a:latin typeface="inherit"/>
              </a:rPr>
              <a:t>Poskytujeme znalosti</a:t>
            </a:r>
            <a:r>
              <a:rPr lang="cs-CZ" b="0" i="0" dirty="0">
                <a:solidFill>
                  <a:srgbClr val="001B3F"/>
                </a:solidFill>
                <a:effectLst/>
                <a:latin typeface="inherit"/>
              </a:rPr>
              <a:t> pro vyhledávání dat a práci s nimi, </a:t>
            </a:r>
            <a:r>
              <a:rPr lang="cs-CZ" b="1" i="0" dirty="0">
                <a:solidFill>
                  <a:srgbClr val="001B3F"/>
                </a:solidFill>
                <a:effectLst/>
                <a:latin typeface="inherit"/>
              </a:rPr>
              <a:t>podporujeme opětovné využívání dat</a:t>
            </a:r>
            <a:r>
              <a:rPr lang="cs-CZ" b="0" i="0" dirty="0">
                <a:solidFill>
                  <a:srgbClr val="001B3F"/>
                </a:solidFill>
                <a:effectLst/>
                <a:latin typeface="inherit"/>
              </a:rPr>
              <a:t> ve výzkumu a výuce.</a:t>
            </a:r>
            <a:endParaRPr lang="cs-CZ" b="0" i="0" dirty="0">
              <a:solidFill>
                <a:srgbClr val="001B3F"/>
              </a:solidFill>
              <a:effectLst/>
              <a:latin typeface="Spartan"/>
            </a:endParaRPr>
          </a:p>
          <a:p>
            <a:r>
              <a:rPr lang="cs-CZ" dirty="0">
                <a:hlinkClick r:id="rId2"/>
              </a:rPr>
              <a:t>cas.cz)</a:t>
            </a:r>
            <a:endParaRPr lang="cs-CZ" dirty="0"/>
          </a:p>
          <a:p>
            <a:r>
              <a:rPr lang="cs-CZ" sz="1800" u="sng" dirty="0">
                <a:solidFill>
                  <a:srgbClr val="0563C1"/>
                </a:solidFill>
                <a:effectLst/>
                <a:latin typeface="Verdana" panose="020B0604030504040204" pitchFamily="34" charset="0"/>
                <a:ea typeface="Calibri" panose="020F0502020204030204" pitchFamily="34" charset="0"/>
                <a:hlinkClick r:id="rId3"/>
              </a:rPr>
              <a:t>http://nesstar.soc.cas.cz/webview/-</a:t>
            </a:r>
            <a:r>
              <a:rPr lang="cs-CZ" sz="1800" u="sng" dirty="0">
                <a:solidFill>
                  <a:srgbClr val="0563C1"/>
                </a:solidFill>
                <a:effectLst/>
                <a:latin typeface="Verdana" panose="020B0604030504040204" pitchFamily="34" charset="0"/>
                <a:ea typeface="Calibri" panose="020F0502020204030204" pitchFamily="34" charset="0"/>
              </a:rPr>
              <a:t> volební výzkumy</a:t>
            </a:r>
            <a:endParaRPr lang="cs-CZ" sz="1800" dirty="0">
              <a:effectLst/>
              <a:latin typeface="Calibri" panose="020F0502020204030204" pitchFamily="34" charset="0"/>
              <a:ea typeface="Calibri" panose="020F0502020204030204" pitchFamily="34" charset="0"/>
            </a:endParaRPr>
          </a:p>
        </p:txBody>
      </p:sp>
      <p:sp>
        <p:nvSpPr>
          <p:cNvPr id="4" name="Zástupný symbol pro číslo snímku 3">
            <a:extLst>
              <a:ext uri="{FF2B5EF4-FFF2-40B4-BE49-F238E27FC236}">
                <a16:creationId xmlns:a16="http://schemas.microsoft.com/office/drawing/2014/main" id="{115DDDAC-0534-113C-CD5E-7CDFCB2D687D}"/>
              </a:ext>
            </a:extLst>
          </p:cNvPr>
          <p:cNvSpPr>
            <a:spLocks noGrp="1"/>
          </p:cNvSpPr>
          <p:nvPr>
            <p:ph type="sldNum" sz="quarter" idx="12"/>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54EC008C-FFD2-4177-8978-C579969B1230}" type="slidenum">
              <a:rPr kumimoji="0" lang="cs-CZ"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043056" rtl="0" eaLnBrk="1" fontAlgn="auto" latinLnBrk="0" hangingPunct="1">
                <a:lnSpc>
                  <a:spcPct val="100000"/>
                </a:lnSpc>
                <a:spcBef>
                  <a:spcPts val="0"/>
                </a:spcBef>
                <a:spcAft>
                  <a:spcPts val="0"/>
                </a:spcAft>
                <a:buClrTx/>
                <a:buSzTx/>
                <a:buFontTx/>
                <a:buNone/>
                <a:tabLst/>
                <a:defRPr/>
              </a:pPr>
              <a:t>71</a:t>
            </a:fld>
            <a:endParaRPr kumimoji="0" lang="cs-CZ"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3482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F211B-34CF-4702-8759-0DA52E4B4A54}"/>
              </a:ext>
            </a:extLst>
          </p:cNvPr>
          <p:cNvSpPr>
            <a:spLocks noGrp="1"/>
          </p:cNvSpPr>
          <p:nvPr>
            <p:ph type="title"/>
          </p:nvPr>
        </p:nvSpPr>
        <p:spPr/>
        <p:txBody>
          <a:bodyPr/>
          <a:lstStyle/>
          <a:p>
            <a:r>
              <a:rPr lang="cs-CZ" dirty="0"/>
              <a:t>Registrace:</a:t>
            </a:r>
          </a:p>
        </p:txBody>
      </p:sp>
      <p:pic>
        <p:nvPicPr>
          <p:cNvPr id="6" name="Zástupný obsah 5">
            <a:extLst>
              <a:ext uri="{FF2B5EF4-FFF2-40B4-BE49-F238E27FC236}">
                <a16:creationId xmlns:a16="http://schemas.microsoft.com/office/drawing/2014/main" id="{7A841A37-2D27-AE04-9A3C-696DA0D113D3}"/>
              </a:ext>
            </a:extLst>
          </p:cNvPr>
          <p:cNvPicPr>
            <a:picLocks noGrp="1" noChangeAspect="1"/>
          </p:cNvPicPr>
          <p:nvPr>
            <p:ph idx="1"/>
          </p:nvPr>
        </p:nvPicPr>
        <p:blipFill>
          <a:blip r:embed="rId2"/>
          <a:stretch>
            <a:fillRect/>
          </a:stretch>
        </p:blipFill>
        <p:spPr>
          <a:xfrm>
            <a:off x="534988" y="3076898"/>
            <a:ext cx="9623425" cy="2364730"/>
          </a:xfrm>
        </p:spPr>
      </p:pic>
      <p:sp>
        <p:nvSpPr>
          <p:cNvPr id="4" name="Zástupný symbol pro číslo snímku 3">
            <a:extLst>
              <a:ext uri="{FF2B5EF4-FFF2-40B4-BE49-F238E27FC236}">
                <a16:creationId xmlns:a16="http://schemas.microsoft.com/office/drawing/2014/main" id="{115DDDAC-0534-113C-CD5E-7CDFCB2D687D}"/>
              </a:ext>
            </a:extLst>
          </p:cNvPr>
          <p:cNvSpPr>
            <a:spLocks noGrp="1"/>
          </p:cNvSpPr>
          <p:nvPr>
            <p:ph type="sldNum" sz="quarter" idx="12"/>
          </p:nvPr>
        </p:nvSpPr>
        <p:spPr/>
        <p:txBody>
          <a:bodyPr/>
          <a:lstStyle/>
          <a:p>
            <a:fld id="{54EC008C-FFD2-4177-8978-C579969B1230}" type="slidenum">
              <a:rPr lang="cs-CZ" smtClean="0"/>
              <a:t>72</a:t>
            </a:fld>
            <a:endParaRPr lang="cs-CZ" dirty="0"/>
          </a:p>
        </p:txBody>
      </p:sp>
    </p:spTree>
    <p:extLst>
      <p:ext uri="{BB962C8B-B14F-4D97-AF65-F5344CB8AC3E}">
        <p14:creationId xmlns:p14="http://schemas.microsoft.com/office/powerpoint/2010/main" val="3135091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DF211B-34CF-4702-8759-0DA52E4B4A54}"/>
              </a:ext>
            </a:extLst>
          </p:cNvPr>
          <p:cNvSpPr>
            <a:spLocks noGrp="1"/>
          </p:cNvSpPr>
          <p:nvPr>
            <p:ph type="title"/>
          </p:nvPr>
        </p:nvSpPr>
        <p:spPr/>
        <p:txBody>
          <a:bodyPr/>
          <a:lstStyle/>
          <a:p>
            <a:r>
              <a:rPr lang="cs-CZ" dirty="0"/>
              <a:t>Možné další zdroje:</a:t>
            </a:r>
          </a:p>
        </p:txBody>
      </p:sp>
      <p:sp>
        <p:nvSpPr>
          <p:cNvPr id="3" name="Zástupný obsah 2">
            <a:extLst>
              <a:ext uri="{FF2B5EF4-FFF2-40B4-BE49-F238E27FC236}">
                <a16:creationId xmlns:a16="http://schemas.microsoft.com/office/drawing/2014/main" id="{F493D85E-FB13-D190-7B99-E98E554F2C19}"/>
              </a:ext>
            </a:extLst>
          </p:cNvPr>
          <p:cNvSpPr>
            <a:spLocks noGrp="1"/>
          </p:cNvSpPr>
          <p:nvPr>
            <p:ph idx="1"/>
          </p:nvPr>
        </p:nvSpPr>
        <p:spPr/>
        <p:txBody>
          <a:bodyPr/>
          <a:lstStyle/>
          <a:p>
            <a:r>
              <a:rPr lang="cs-CZ" dirty="0">
                <a:hlinkClick r:id="rId2"/>
              </a:rPr>
              <a:t>Stem.cz | Empirický výzkum pro fungující demokracii</a:t>
            </a:r>
            <a:endParaRPr lang="cs-CZ" dirty="0"/>
          </a:p>
          <a:p>
            <a:r>
              <a:rPr lang="cs-CZ" dirty="0">
                <a:hlinkClick r:id="rId3"/>
              </a:rPr>
              <a:t>MEDIAN, s.r.o. | Výzkum trhu, médií a veřejného mínění &amp; vývoj software</a:t>
            </a:r>
            <a:endParaRPr lang="cs-CZ" dirty="0"/>
          </a:p>
          <a:p>
            <a:r>
              <a:rPr lang="cs-CZ">
                <a:hlinkClick r:id="rId4"/>
              </a:rPr>
              <a:t>Téma Trendy Česka — ČT24 — Česká televize (ceskatelevize.cz)</a:t>
            </a:r>
            <a:endParaRPr lang="cs-CZ" dirty="0"/>
          </a:p>
        </p:txBody>
      </p:sp>
      <p:sp>
        <p:nvSpPr>
          <p:cNvPr id="4" name="Zástupný symbol pro číslo snímku 3">
            <a:extLst>
              <a:ext uri="{FF2B5EF4-FFF2-40B4-BE49-F238E27FC236}">
                <a16:creationId xmlns:a16="http://schemas.microsoft.com/office/drawing/2014/main" id="{115DDDAC-0534-113C-CD5E-7CDFCB2D687D}"/>
              </a:ext>
            </a:extLst>
          </p:cNvPr>
          <p:cNvSpPr>
            <a:spLocks noGrp="1"/>
          </p:cNvSpPr>
          <p:nvPr>
            <p:ph type="sldNum" sz="quarter" idx="12"/>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54EC008C-FFD2-4177-8978-C579969B1230}" type="slidenum">
              <a:rPr kumimoji="0" lang="cs-CZ"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043056" rtl="0" eaLnBrk="1" fontAlgn="auto" latinLnBrk="0" hangingPunct="1">
                <a:lnSpc>
                  <a:spcPct val="100000"/>
                </a:lnSpc>
                <a:spcBef>
                  <a:spcPts val="0"/>
                </a:spcBef>
                <a:spcAft>
                  <a:spcPts val="0"/>
                </a:spcAft>
                <a:buClrTx/>
                <a:buSzTx/>
                <a:buFontTx/>
                <a:buNone/>
                <a:tabLst/>
                <a:defRPr/>
              </a:pPr>
              <a:t>73</a:t>
            </a:fld>
            <a:endParaRPr kumimoji="0" lang="cs-CZ"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696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cs-CZ" dirty="0"/>
              <a:t>Pravidla publikování výzkumu veřejného mínění</a:t>
            </a:r>
          </a:p>
          <a:p>
            <a:endParaRPr lang="cs-CZ" dirty="0"/>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20331" y="972319"/>
            <a:ext cx="9413116" cy="6971139"/>
          </a:xfrm>
          <a:prstGeom prst="rect">
            <a:avLst/>
          </a:prstGeom>
          <a:noFill/>
        </p:spPr>
        <p:txBody>
          <a:bodyPr wrap="square" rtlCol="0">
            <a:spAutoFit/>
          </a:bodyPr>
          <a:lstStyle/>
          <a:p>
            <a:pPr marL="342900" indent="-342900">
              <a:buFont typeface="Arial" panose="020B0604020202020204" pitchFamily="34" charset="0"/>
              <a:buChar char="•"/>
            </a:pPr>
            <a:r>
              <a:rPr lang="cs-CZ" b="1" i="0" dirty="0">
                <a:solidFill>
                  <a:srgbClr val="33363B"/>
                </a:solidFill>
                <a:effectLst/>
                <a:latin typeface="Verdana" panose="020B0604030504040204" pitchFamily="34" charset="0"/>
                <a:ea typeface="Verdana" panose="020B0604030504040204" pitchFamily="34" charset="0"/>
              </a:rPr>
              <a:t>Podrobný pasport výzkumu veřejného mínění</a:t>
            </a:r>
          </a:p>
          <a:p>
            <a:endParaRPr lang="cs-CZ" b="1" i="0" dirty="0">
              <a:solidFill>
                <a:srgbClr val="33363B"/>
              </a:solidFill>
              <a:effectLst/>
              <a:latin typeface="Verdana" panose="020B0604030504040204" pitchFamily="34" charset="0"/>
              <a:ea typeface="Verdana" panose="020B0604030504040204" pitchFamily="34" charset="0"/>
            </a:endParaRPr>
          </a:p>
          <a:p>
            <a:pPr marL="864428" lvl="1" indent="-342900">
              <a:buFont typeface="Arial" panose="020B0604020202020204" pitchFamily="34" charset="0"/>
              <a:buChar char="•"/>
            </a:pPr>
            <a:r>
              <a:rPr lang="cs-CZ" b="0" i="0" dirty="0">
                <a:solidFill>
                  <a:srgbClr val="33363B"/>
                </a:solidFill>
                <a:effectLst/>
                <a:latin typeface="Verdana" panose="020B0604030504040204" pitchFamily="34" charset="0"/>
                <a:ea typeface="Verdana" panose="020B0604030504040204" pitchFamily="34" charset="0"/>
              </a:rPr>
              <a:t>Podrobný pasport by měl být snadno </a:t>
            </a:r>
            <a:r>
              <a:rPr lang="cs-CZ" b="1" i="0" u="sng" dirty="0">
                <a:solidFill>
                  <a:srgbClr val="33363B"/>
                </a:solidFill>
                <a:effectLst/>
                <a:latin typeface="Verdana" panose="020B0604030504040204" pitchFamily="34" charset="0"/>
                <a:ea typeface="Verdana" panose="020B0604030504040204" pitchFamily="34" charset="0"/>
              </a:rPr>
              <a:t>dohledatelný</a:t>
            </a:r>
            <a:r>
              <a:rPr lang="cs-CZ" b="0" i="0" dirty="0">
                <a:solidFill>
                  <a:srgbClr val="33363B"/>
                </a:solidFill>
                <a:effectLst/>
                <a:latin typeface="Verdana" panose="020B0604030504040204" pitchFamily="34" charset="0"/>
                <a:ea typeface="Verdana" panose="020B0604030504040204" pitchFamily="34" charset="0"/>
              </a:rPr>
              <a:t> (pro novináře, či pro kohokoliv, kdo se chce na výzkum podrobněji podívat) a dostupný v okamžiku veřejné publikace daného výzkumu.</a:t>
            </a:r>
          </a:p>
          <a:p>
            <a:pPr lvl="1"/>
            <a:endParaRPr lang="cs-CZ" dirty="0">
              <a:solidFill>
                <a:srgbClr val="33363B"/>
              </a:solidFill>
              <a:latin typeface="Verdana" panose="020B0604030504040204" pitchFamily="34" charset="0"/>
              <a:ea typeface="Verdana" panose="020B0604030504040204" pitchFamily="34" charset="0"/>
            </a:endParaRPr>
          </a:p>
          <a:p>
            <a:pPr marL="864428" lvl="1" indent="-342900">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jméno výzkumné organizace</a:t>
            </a:r>
            <a:r>
              <a:rPr lang="cs-CZ" sz="1800" b="0" i="0" dirty="0">
                <a:solidFill>
                  <a:srgbClr val="33363B"/>
                </a:solidFill>
                <a:effectLst/>
                <a:latin typeface="Verdana" panose="020B0604030504040204" pitchFamily="34" charset="0"/>
                <a:ea typeface="Verdana" panose="020B0604030504040204" pitchFamily="34" charset="0"/>
              </a:rPr>
              <a:t>, která výzkum realizovala</a:t>
            </a:r>
          </a:p>
          <a:p>
            <a:pPr marL="864428" lvl="1" indent="-342900">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kontakt</a:t>
            </a:r>
            <a:r>
              <a:rPr lang="cs-CZ" sz="1800" b="0" i="0" dirty="0">
                <a:solidFill>
                  <a:srgbClr val="33363B"/>
                </a:solidFill>
                <a:effectLst/>
                <a:latin typeface="Verdana" panose="020B0604030504040204" pitchFamily="34" charset="0"/>
                <a:ea typeface="Verdana" panose="020B0604030504040204" pitchFamily="34" charset="0"/>
              </a:rPr>
              <a:t> na realizátora</a:t>
            </a:r>
          </a:p>
          <a:p>
            <a:pPr marL="864428" lvl="1" indent="-342900">
              <a:buFont typeface="Arial" panose="020B0604020202020204" pitchFamily="34" charset="0"/>
              <a:buChar char="•"/>
            </a:pPr>
            <a:r>
              <a:rPr lang="cs-CZ" sz="1800" b="1" i="0" dirty="0">
                <a:solidFill>
                  <a:srgbClr val="FF0000"/>
                </a:solidFill>
                <a:effectLst/>
                <a:latin typeface="Verdana" panose="020B0604030504040204" pitchFamily="34" charset="0"/>
                <a:ea typeface="Verdana" panose="020B0604030504040204" pitchFamily="34" charset="0"/>
              </a:rPr>
              <a:t>zadavatel a kdo výzkum platil</a:t>
            </a:r>
            <a:r>
              <a:rPr lang="cs-CZ" sz="1800" b="1" i="0" dirty="0">
                <a:solidFill>
                  <a:srgbClr val="33363B"/>
                </a:solidFill>
                <a:effectLst/>
                <a:latin typeface="Verdana" panose="020B0604030504040204" pitchFamily="34" charset="0"/>
                <a:ea typeface="Verdana" panose="020B0604030504040204" pitchFamily="34" charset="0"/>
              </a:rPr>
              <a:t> !</a:t>
            </a:r>
          </a:p>
          <a:p>
            <a:pPr marL="864428" lvl="1" indent="-342900">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počet respondentů</a:t>
            </a:r>
          </a:p>
          <a:p>
            <a:pPr marL="864428" lvl="1" indent="-342900">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základní soubor pro výběr</a:t>
            </a:r>
          </a:p>
          <a:p>
            <a:pPr marL="864428" lvl="1" indent="-342900">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na co je výsledek reprezentativní? </a:t>
            </a:r>
          </a:p>
          <a:p>
            <a:pPr marL="864428" lvl="1" indent="-342900">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způsob výběru respondentů</a:t>
            </a:r>
          </a:p>
          <a:p>
            <a:pPr marL="864428" lvl="1" indent="-342900">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metoda sběru dat </a:t>
            </a:r>
            <a:r>
              <a:rPr lang="cs-CZ" sz="1800" b="0" i="0" dirty="0">
                <a:solidFill>
                  <a:srgbClr val="33363B"/>
                </a:solidFill>
                <a:effectLst/>
                <a:latin typeface="Verdana" panose="020B0604030504040204" pitchFamily="34" charset="0"/>
                <a:ea typeface="Verdana" panose="020B0604030504040204" pitchFamily="34" charset="0"/>
              </a:rPr>
              <a:t>(osobní dotazování – CAPI nebo PAPI, telefonické, internet)</a:t>
            </a:r>
          </a:p>
          <a:p>
            <a:pPr marL="864428" lvl="1" indent="-342900">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počet tazatelů </a:t>
            </a:r>
            <a:r>
              <a:rPr lang="cs-CZ" sz="1800" b="0" i="0" dirty="0">
                <a:solidFill>
                  <a:srgbClr val="33363B"/>
                </a:solidFill>
                <a:effectLst/>
                <a:latin typeface="Verdana" panose="020B0604030504040204" pitchFamily="34" charset="0"/>
                <a:ea typeface="Verdana" panose="020B0604030504040204" pitchFamily="34" charset="0"/>
              </a:rPr>
              <a:t>(u osobního dotazování)</a:t>
            </a:r>
          </a:p>
          <a:p>
            <a:pPr marL="864428" lvl="1" indent="-342900">
              <a:buFont typeface="Arial" panose="020B0604020202020204" pitchFamily="34" charset="0"/>
              <a:buChar char="•"/>
            </a:pPr>
            <a:r>
              <a:rPr lang="cs-CZ" sz="1800" b="1" i="0" dirty="0">
                <a:solidFill>
                  <a:srgbClr val="33363B"/>
                </a:solidFill>
                <a:effectLst/>
                <a:latin typeface="Verdana" panose="020B0604030504040204" pitchFamily="34" charset="0"/>
                <a:ea typeface="Verdana" panose="020B0604030504040204" pitchFamily="34" charset="0"/>
              </a:rPr>
              <a:t>termín dotazování </a:t>
            </a:r>
          </a:p>
          <a:p>
            <a:pPr marL="864428" lvl="1" indent="-342900">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(vhodný je komentář k událostem, které mohly výsledky ovlivnit)</a:t>
            </a:r>
          </a:p>
          <a:p>
            <a:pPr marL="864428" lvl="1" indent="-342900">
              <a:buFont typeface="Arial" panose="020B0604020202020204" pitchFamily="34" charset="0"/>
              <a:buChar char="•"/>
            </a:pPr>
            <a:endParaRPr lang="cs-CZ" i="0" dirty="0">
              <a:solidFill>
                <a:srgbClr val="33363B"/>
              </a:solidFill>
              <a:effectLst/>
              <a:latin typeface="Libre Baskerville" panose="02000000000000000000" pitchFamily="2" charset="0"/>
            </a:endParaRPr>
          </a:p>
          <a:p>
            <a:endParaRPr lang="cs-CZ" b="1" u="sng" dirty="0">
              <a:solidFill>
                <a:srgbClr val="33363B"/>
              </a:solidFill>
              <a:latin typeface="Libre Baskerville" panose="020B0604020202020204" pitchFamily="2" charset="0"/>
              <a:hlinkClick r:id="rId4"/>
            </a:endParaRPr>
          </a:p>
          <a:p>
            <a:pPr lvl="3"/>
            <a:endParaRPr lang="cs-CZ" b="0" i="0" dirty="0">
              <a:solidFill>
                <a:srgbClr val="33363B"/>
              </a:solidFill>
              <a:effectLst/>
              <a:latin typeface="Libre Baskerville" panose="02000000000000000000" pitchFamily="2" charset="0"/>
            </a:endParaRPr>
          </a:p>
          <a:p>
            <a:pPr marL="864428" lvl="1" indent="-342900">
              <a:buFont typeface="Arial" panose="020B0604020202020204" pitchFamily="34" charset="0"/>
              <a:buChar char="•"/>
            </a:pPr>
            <a:endParaRPr lang="cs-CZ" dirty="0"/>
          </a:p>
        </p:txBody>
      </p:sp>
    </p:spTree>
    <p:extLst>
      <p:ext uri="{BB962C8B-B14F-4D97-AF65-F5344CB8AC3E}">
        <p14:creationId xmlns:p14="http://schemas.microsoft.com/office/powerpoint/2010/main" val="238024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7"/>
          <p:cNvSpPr txBox="1">
            <a:spLocks/>
          </p:cNvSpPr>
          <p:nvPr/>
        </p:nvSpPr>
        <p:spPr bwMode="auto">
          <a:xfrm>
            <a:off x="542096" y="268050"/>
            <a:ext cx="1015130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cs-CZ"/>
            </a:defPPr>
            <a:lvl1pPr eaLnBrk="0" hangingPunct="0">
              <a:lnSpc>
                <a:spcPts val="3500"/>
              </a:lnSpc>
              <a:defRPr sz="2800" b="1" spc="-171">
                <a:solidFill>
                  <a:srgbClr val="1A1F52"/>
                </a:solidFill>
                <a:latin typeface="Verdana" pitchFamily="34" charset="0"/>
                <a:ea typeface="Verdana"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cs-CZ" dirty="0"/>
              <a:t>Pravidla publikování výzkumu veřejného mínění</a:t>
            </a:r>
          </a:p>
          <a:p>
            <a:endParaRPr lang="cs-CZ" dirty="0"/>
          </a:p>
        </p:txBody>
      </p:sp>
      <p:pic>
        <p:nvPicPr>
          <p:cNvPr id="10" name="Obrázek 6">
            <a:extLst>
              <a:ext uri="{FF2B5EF4-FFF2-40B4-BE49-F238E27FC236}">
                <a16:creationId xmlns:a16="http://schemas.microsoft.com/office/drawing/2014/main" id="{0575DF7F-923C-4263-A262-50609ADCB5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425" y="7129244"/>
            <a:ext cx="9850552" cy="8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D6363A2-2163-6588-1E21-799A66A967D2}"/>
              </a:ext>
            </a:extLst>
          </p:cNvPr>
          <p:cNvSpPr txBox="1"/>
          <p:nvPr/>
        </p:nvSpPr>
        <p:spPr>
          <a:xfrm>
            <a:off x="520331" y="972319"/>
            <a:ext cx="9413116" cy="5586145"/>
          </a:xfrm>
          <a:prstGeom prst="rect">
            <a:avLst/>
          </a:prstGeom>
          <a:noFill/>
        </p:spPr>
        <p:txBody>
          <a:bodyPr wrap="square" rtlCol="0">
            <a:spAutoFit/>
          </a:bodyPr>
          <a:lstStyle/>
          <a:p>
            <a:pPr algn="l"/>
            <a:endParaRPr lang="cs-CZ" b="1" i="0" dirty="0">
              <a:solidFill>
                <a:srgbClr val="33363B"/>
              </a:solidFill>
              <a:effectLst/>
              <a:latin typeface="Libre Baskerville" panose="02000000000000000000" pitchFamily="2" charset="0"/>
            </a:endParaRPr>
          </a:p>
          <a:p>
            <a:pPr algn="l"/>
            <a:endParaRPr lang="cs-CZ" b="1" dirty="0">
              <a:solidFill>
                <a:srgbClr val="33363B"/>
              </a:solidFill>
              <a:latin typeface="Libre Baskerville" panose="02000000000000000000" pitchFamily="2" charset="0"/>
            </a:endParaRPr>
          </a:p>
          <a:p>
            <a:pPr algn="l"/>
            <a:r>
              <a:rPr lang="cs-CZ" sz="1800" b="1" i="0" dirty="0">
                <a:solidFill>
                  <a:srgbClr val="33363B"/>
                </a:solidFill>
                <a:effectLst/>
                <a:latin typeface="Verdana" panose="020B0604030504040204" pitchFamily="34" charset="0"/>
                <a:ea typeface="Verdana" panose="020B0604030504040204" pitchFamily="34" charset="0"/>
              </a:rPr>
              <a:t>Další vhodné (nepovinné) informace</a:t>
            </a:r>
          </a:p>
          <a:p>
            <a:pPr algn="l"/>
            <a:endParaRPr lang="cs-CZ" sz="1800" b="1" dirty="0">
              <a:solidFill>
                <a:srgbClr val="33363B"/>
              </a:solidFill>
              <a:latin typeface="Verdana" panose="020B0604030504040204" pitchFamily="34" charset="0"/>
              <a:ea typeface="Verdana" panose="020B0604030504040204" pitchFamily="34" charset="0"/>
            </a:endParaRPr>
          </a:p>
          <a:p>
            <a:pPr algn="l"/>
            <a:endParaRPr lang="cs-CZ" sz="1800" b="1" i="0" dirty="0">
              <a:solidFill>
                <a:srgbClr val="33363B"/>
              </a:solidFill>
              <a:effectLst/>
              <a:latin typeface="Verdana" panose="020B0604030504040204" pitchFamily="34" charset="0"/>
              <a:ea typeface="Verdana" panose="020B0604030504040204" pitchFamily="34" charset="0"/>
            </a:endParaRPr>
          </a:p>
          <a:p>
            <a:pPr lvl="1">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vážení dat (pokud bylo použito)</a:t>
            </a:r>
          </a:p>
          <a:p>
            <a:pPr lvl="1"/>
            <a:endParaRPr lang="cs-CZ" sz="1800" b="0" i="0" dirty="0">
              <a:solidFill>
                <a:srgbClr val="33363B"/>
              </a:solidFill>
              <a:effectLst/>
              <a:latin typeface="Verdana" panose="020B0604030504040204" pitchFamily="34" charset="0"/>
              <a:ea typeface="Verdana" panose="020B0604030504040204" pitchFamily="34" charset="0"/>
            </a:endParaRPr>
          </a:p>
          <a:p>
            <a:pPr lvl="1">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znění otázek a pořadí otázek (dotazník a dotazovací předpis)</a:t>
            </a:r>
          </a:p>
          <a:p>
            <a:pPr lvl="1"/>
            <a:endParaRPr lang="cs-CZ" sz="1800" b="0" i="0" dirty="0">
              <a:solidFill>
                <a:srgbClr val="33363B"/>
              </a:solidFill>
              <a:effectLst/>
              <a:latin typeface="Verdana" panose="020B0604030504040204" pitchFamily="34" charset="0"/>
              <a:ea typeface="Verdana" panose="020B0604030504040204" pitchFamily="34" charset="0"/>
            </a:endParaRPr>
          </a:p>
          <a:p>
            <a:pPr lvl="1">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způsob kladení otázek (např. s kartou nebo bez karty, </a:t>
            </a:r>
            <a:r>
              <a:rPr lang="cs-CZ" sz="1800" b="0" i="0" dirty="0" err="1">
                <a:solidFill>
                  <a:srgbClr val="33363B"/>
                </a:solidFill>
                <a:effectLst/>
                <a:latin typeface="Verdana" panose="020B0604030504040204" pitchFamily="34" charset="0"/>
                <a:ea typeface="Verdana" panose="020B0604030504040204" pitchFamily="34" charset="0"/>
              </a:rPr>
              <a:t>samovyplňování</a:t>
            </a:r>
            <a:r>
              <a:rPr lang="cs-CZ" sz="1800" b="0" i="0" dirty="0">
                <a:solidFill>
                  <a:srgbClr val="33363B"/>
                </a:solidFill>
                <a:effectLst/>
                <a:latin typeface="Verdana" panose="020B0604030504040204" pitchFamily="34" charset="0"/>
                <a:ea typeface="Verdana" panose="020B0604030504040204" pitchFamily="34" charset="0"/>
              </a:rPr>
              <a:t>)</a:t>
            </a:r>
          </a:p>
          <a:p>
            <a:pPr lvl="1"/>
            <a:endParaRPr lang="cs-CZ" sz="1800" b="0" i="0" dirty="0">
              <a:solidFill>
                <a:srgbClr val="33363B"/>
              </a:solidFill>
              <a:effectLst/>
              <a:latin typeface="Verdana" panose="020B0604030504040204" pitchFamily="34" charset="0"/>
              <a:ea typeface="Verdana" panose="020B0604030504040204" pitchFamily="34" charset="0"/>
            </a:endParaRPr>
          </a:p>
          <a:p>
            <a:pPr lvl="1">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počet dotazovací bodů</a:t>
            </a:r>
          </a:p>
          <a:p>
            <a:pPr lvl="1">
              <a:buFont typeface="Arial" panose="020B0604020202020204" pitchFamily="34" charset="0"/>
              <a:buChar char="•"/>
            </a:pPr>
            <a:endParaRPr lang="cs-CZ" sz="1800" b="0" i="0" dirty="0">
              <a:solidFill>
                <a:srgbClr val="33363B"/>
              </a:solidFill>
              <a:effectLst/>
              <a:latin typeface="Verdana" panose="020B0604030504040204" pitchFamily="34" charset="0"/>
              <a:ea typeface="Verdana" panose="020B0604030504040204" pitchFamily="34" charset="0"/>
            </a:endParaRPr>
          </a:p>
          <a:p>
            <a:pPr lvl="1">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statistická chyba výběrového souboru</a:t>
            </a:r>
          </a:p>
          <a:p>
            <a:pPr lvl="1"/>
            <a:endParaRPr lang="cs-CZ" sz="1800" b="0" i="0" dirty="0">
              <a:solidFill>
                <a:srgbClr val="33363B"/>
              </a:solidFill>
              <a:effectLst/>
              <a:latin typeface="Verdana" panose="020B0604030504040204" pitchFamily="34" charset="0"/>
              <a:ea typeface="Verdana" panose="020B0604030504040204" pitchFamily="34" charset="0"/>
            </a:endParaRPr>
          </a:p>
          <a:p>
            <a:pPr lvl="1">
              <a:buFont typeface="Arial" panose="020B0604020202020204" pitchFamily="34" charset="0"/>
              <a:buChar char="•"/>
            </a:pPr>
            <a:r>
              <a:rPr lang="cs-CZ" sz="1800" b="0" i="0" dirty="0">
                <a:solidFill>
                  <a:srgbClr val="33363B"/>
                </a:solidFill>
                <a:effectLst/>
                <a:latin typeface="Verdana" panose="020B0604030504040204" pitchFamily="34" charset="0"/>
                <a:ea typeface="Verdana" panose="020B0604030504040204" pitchFamily="34" charset="0"/>
              </a:rPr>
              <a:t>vysvětlení konstrukce zvoleného modelu</a:t>
            </a:r>
          </a:p>
          <a:p>
            <a:endParaRPr lang="cs-CZ" b="1" u="sng" dirty="0">
              <a:solidFill>
                <a:srgbClr val="33363B"/>
              </a:solidFill>
              <a:latin typeface="Libre Baskerville" panose="020B0604020202020204" pitchFamily="2" charset="0"/>
              <a:hlinkClick r:id="rId4"/>
            </a:endParaRPr>
          </a:p>
          <a:p>
            <a:pPr lvl="3"/>
            <a:endParaRPr lang="cs-CZ" b="0" i="0" dirty="0">
              <a:solidFill>
                <a:srgbClr val="33363B"/>
              </a:solidFill>
              <a:effectLst/>
              <a:latin typeface="Libre Baskerville" panose="02000000000000000000" pitchFamily="2" charset="0"/>
            </a:endParaRPr>
          </a:p>
          <a:p>
            <a:pPr marL="864428" lvl="1" indent="-342900">
              <a:buFont typeface="Arial" panose="020B0604020202020204" pitchFamily="34" charset="0"/>
              <a:buChar char="•"/>
            </a:pPr>
            <a:endParaRPr lang="cs-CZ" dirty="0"/>
          </a:p>
        </p:txBody>
      </p:sp>
    </p:spTree>
    <p:extLst>
      <p:ext uri="{BB962C8B-B14F-4D97-AF65-F5344CB8AC3E}">
        <p14:creationId xmlns:p14="http://schemas.microsoft.com/office/powerpoint/2010/main" val="238308981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47C05E4A392DD469BFB84D003011A62" ma:contentTypeVersion="2" ma:contentTypeDescription="Vytvoří nový dokument" ma:contentTypeScope="" ma:versionID="fbfcedcc45d72696d00b8790135dff5e">
  <xsd:schema xmlns:xsd="http://www.w3.org/2001/XMLSchema" xmlns:xs="http://www.w3.org/2001/XMLSchema" xmlns:p="http://schemas.microsoft.com/office/2006/metadata/properties" xmlns:ns3="5ecfb247-7104-475d-ac47-856ca49fc5a8" targetNamespace="http://schemas.microsoft.com/office/2006/metadata/properties" ma:root="true" ma:fieldsID="fabbbab6a73f8119bf69d33a446ffaa4" ns3:_="">
    <xsd:import namespace="5ecfb247-7104-475d-ac47-856ca49fc5a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fb247-7104-475d-ac47-856ca49fc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8711AA-129B-462E-9DFC-F8166E68A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cfb247-7104-475d-ac47-856ca49fc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5937D-3A26-4D3A-9FB9-CD7050B50C60}">
  <ds:schemaRefs>
    <ds:schemaRef ds:uri="http://schemas.microsoft.com/sharepoint/v3/contenttype/forms"/>
  </ds:schemaRefs>
</ds:datastoreItem>
</file>

<file path=customXml/itemProps3.xml><?xml version="1.0" encoding="utf-8"?>
<ds:datastoreItem xmlns:ds="http://schemas.openxmlformats.org/officeDocument/2006/customXml" ds:itemID="{A805C71E-75F6-41F9-A6FC-4D4415554CE3}">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elements/1.1/"/>
    <ds:schemaRef ds:uri="5ecfb247-7104-475d-ac47-856ca49fc5a8"/>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13054</TotalTime>
  <Words>11141</Words>
  <Application>Microsoft Office PowerPoint</Application>
  <PresentationFormat>Vlastní</PresentationFormat>
  <Paragraphs>1941</Paragraphs>
  <Slides>73</Slides>
  <Notes>42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73</vt:i4>
      </vt:variant>
    </vt:vector>
  </HeadingPairs>
  <TitlesOfParts>
    <vt:vector size="83" baseType="lpstr">
      <vt:lpstr>Arial</vt:lpstr>
      <vt:lpstr>Arial</vt:lpstr>
      <vt:lpstr>Calibri</vt:lpstr>
      <vt:lpstr>inherit</vt:lpstr>
      <vt:lpstr>Lato</vt:lpstr>
      <vt:lpstr>Libre Baskerville</vt:lpstr>
      <vt:lpstr>Poppins</vt:lpstr>
      <vt:lpstr>Spartan</vt:lpstr>
      <vt:lpstr>Verdana</vt:lpstr>
      <vt:lpstr>Motiv systému Office</vt:lpstr>
      <vt:lpstr>Prezentace aplikace PowerPoint</vt:lpstr>
      <vt:lpstr>Obsah: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Vývoj volebního potenciálu, modelu a jádra pro 1. kolo prezidentských voleb</vt:lpstr>
      <vt:lpstr>Vývoj postojů k jednotlivým kandidátům v 1. kole prezidentské volby</vt:lpstr>
      <vt:lpstr>Volební model – třídění podle demografií</vt:lpstr>
      <vt:lpstr>Volební model - třídění podle volby ve volbách do poslanecké sněmovny 2021</vt:lpstr>
      <vt:lpstr>Volební model - třídění podle volby ve 2. Kole prezidentských voleb 2018</vt:lpstr>
      <vt:lpstr>Prezentace aplikace PowerPoint</vt:lpstr>
      <vt:lpstr>Prezentace aplikace PowerPoint</vt:lpstr>
      <vt:lpstr>Volba ve 2. kole prezidentských voleb</vt:lpstr>
      <vt:lpstr>Vnímání jednotlivých kandidátů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10 nejčastějších chyb médií při interpretaci výzkumu </vt:lpstr>
      <vt:lpstr>Neexistující agentura – Star Research</vt:lpstr>
      <vt:lpstr>Ničím nepodložené tvrzení, že předvolební výzkumy něco „předpovídají“ a nějak se „mýlí“.  </vt:lpstr>
      <vt:lpstr>Titulky článků </vt:lpstr>
      <vt:lpstr>Chybná interpretace</vt:lpstr>
      <vt:lpstr>Chybná interpretace</vt:lpstr>
      <vt:lpstr>Shrnutí za média</vt:lpstr>
      <vt:lpstr>Shrnutí za média</vt:lpstr>
      <vt:lpstr>Požadavky:</vt:lpstr>
      <vt:lpstr>Kde najdete data:</vt:lpstr>
      <vt:lpstr>Registrace:</vt:lpstr>
      <vt:lpstr>Možné další 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Jiri.Kubicek@czech-tv.cz</dc:creator>
  <cp:lastModifiedBy>Týmová Renata</cp:lastModifiedBy>
  <cp:revision>1120</cp:revision>
  <cp:lastPrinted>2013-08-08T08:43:06Z</cp:lastPrinted>
  <dcterms:created xsi:type="dcterms:W3CDTF">2012-01-05T13:02:36Z</dcterms:created>
  <dcterms:modified xsi:type="dcterms:W3CDTF">2023-04-13T20:40:42Z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0x010100047C05E4A392DD469BFB84D003011A62</vt:lpwstr>
  </property>
</Properties>
</file>