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4" r:id="rId9"/>
    <p:sldId id="263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24FB-D804-4B90-8BB8-A98070E67DD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930-A3B7-4B7E-88D3-2A4EEC38D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7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24FB-D804-4B90-8BB8-A98070E67DD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930-A3B7-4B7E-88D3-2A4EEC38D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36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24FB-D804-4B90-8BB8-A98070E67DD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930-A3B7-4B7E-88D3-2A4EEC38D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39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24FB-D804-4B90-8BB8-A98070E67DD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930-A3B7-4B7E-88D3-2A4EEC38D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36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24FB-D804-4B90-8BB8-A98070E67DD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930-A3B7-4B7E-88D3-2A4EEC38D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70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24FB-D804-4B90-8BB8-A98070E67DD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930-A3B7-4B7E-88D3-2A4EEC38D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32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24FB-D804-4B90-8BB8-A98070E67DD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930-A3B7-4B7E-88D3-2A4EEC38D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3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24FB-D804-4B90-8BB8-A98070E67DD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930-A3B7-4B7E-88D3-2A4EEC38D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38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24FB-D804-4B90-8BB8-A98070E67DD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930-A3B7-4B7E-88D3-2A4EEC38D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80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24FB-D804-4B90-8BB8-A98070E67DD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930-A3B7-4B7E-88D3-2A4EEC38D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43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24FB-D804-4B90-8BB8-A98070E67DD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A930-A3B7-4B7E-88D3-2A4EEC38D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21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D24FB-D804-4B90-8BB8-A98070E67DD6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EA930-A3B7-4B7E-88D3-2A4EEC38D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37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UdalostiBrno/status/1571890687418695680" TargetMode="External"/><Relationship Id="rId2" Type="http://schemas.openxmlformats.org/officeDocument/2006/relationships/hyperlink" Target="https://twitter.com/UdalostiBrno/status/157004761644806963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bartkovskym/status/164100924906817126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 err="1" smtClean="0">
                <a:solidFill>
                  <a:srgbClr val="002060"/>
                </a:solidFill>
              </a:rPr>
              <a:t>Twitter</a:t>
            </a:r>
            <a:r>
              <a:rPr lang="cs-CZ" sz="6000" b="1" dirty="0" smtClean="0">
                <a:solidFill>
                  <a:srgbClr val="002060"/>
                </a:solidFill>
              </a:rPr>
              <a:t> a zpravodajství</a:t>
            </a:r>
            <a:endParaRPr lang="cs-CZ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ile:Twitter-logo.sv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346" y="365125"/>
            <a:ext cx="1313160" cy="10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52" y="1690688"/>
            <a:ext cx="3180703" cy="441524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069" y="1968136"/>
            <a:ext cx="3787244" cy="44152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249" y="1690688"/>
            <a:ext cx="3866607" cy="441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4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326" y="2519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L</a:t>
            </a:r>
            <a:r>
              <a:rPr lang="cs-CZ" sz="6000" b="1" dirty="0" err="1" smtClean="0">
                <a:solidFill>
                  <a:srgbClr val="002060"/>
                </a:solidFill>
              </a:rPr>
              <a:t>ákadlo</a:t>
            </a:r>
            <a:r>
              <a:rPr lang="cs-CZ" sz="6000" b="1" dirty="0" smtClean="0">
                <a:solidFill>
                  <a:srgbClr val="002060"/>
                </a:solidFill>
              </a:rPr>
              <a:t> </a:t>
            </a:r>
            <a:r>
              <a:rPr lang="cs-CZ" sz="6000" b="1" dirty="0" err="1" smtClean="0">
                <a:solidFill>
                  <a:srgbClr val="002060"/>
                </a:solidFill>
              </a:rPr>
              <a:t>lajků</a:t>
            </a:r>
            <a:r>
              <a:rPr lang="cs-CZ" sz="6000" b="1" dirty="0" smtClean="0">
                <a:solidFill>
                  <a:srgbClr val="002060"/>
                </a:solidFill>
              </a:rPr>
              <a:t> a novinářská objektivita</a:t>
            </a:r>
            <a:endParaRPr lang="cs-CZ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61" y="1942011"/>
            <a:ext cx="9026329" cy="28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9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326" y="251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rgbClr val="002060"/>
                </a:solidFill>
              </a:rPr>
              <a:t>Specifika </a:t>
            </a:r>
            <a:r>
              <a:rPr lang="cs-CZ" sz="6000" b="1" dirty="0" err="1" smtClean="0">
                <a:solidFill>
                  <a:srgbClr val="002060"/>
                </a:solidFill>
              </a:rPr>
              <a:t>Twitteru</a:t>
            </a:r>
            <a:r>
              <a:rPr lang="cs-CZ" sz="6000" b="1" dirty="0" smtClean="0">
                <a:solidFill>
                  <a:srgbClr val="002060"/>
                </a:solidFill>
              </a:rPr>
              <a:t> ve zpravodajství</a:t>
            </a:r>
            <a:endParaRPr lang="cs-CZ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92778" y="1678973"/>
            <a:ext cx="766354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200" dirty="0">
                <a:solidFill>
                  <a:srgbClr val="002060"/>
                </a:solidFill>
              </a:rPr>
              <a:t>r</a:t>
            </a:r>
            <a:r>
              <a:rPr lang="cs-CZ" sz="2200" dirty="0" smtClean="0">
                <a:solidFill>
                  <a:srgbClr val="002060"/>
                </a:solidFill>
              </a:rPr>
              <a:t>ychlé a stručné sdílení klíčových informací se širokým dosahem</a:t>
            </a:r>
          </a:p>
          <a:p>
            <a:pPr marL="285750" indent="-285750">
              <a:buFontTx/>
              <a:buChar char="-"/>
            </a:pPr>
            <a:r>
              <a:rPr lang="cs-CZ" sz="2200" dirty="0" smtClean="0">
                <a:solidFill>
                  <a:srgbClr val="002060"/>
                </a:solidFill>
              </a:rPr>
              <a:t>větší orientace na aktuální </a:t>
            </a:r>
            <a:r>
              <a:rPr lang="cs-CZ" sz="2200" dirty="0">
                <a:solidFill>
                  <a:srgbClr val="002060"/>
                </a:solidFill>
              </a:rPr>
              <a:t>události a krátké zprávy</a:t>
            </a:r>
            <a:endParaRPr lang="cs-CZ" sz="22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200" dirty="0" smtClean="0">
                <a:solidFill>
                  <a:srgbClr val="002060"/>
                </a:solidFill>
              </a:rPr>
              <a:t>možnost okamžité a přímé diskuse a reakce </a:t>
            </a:r>
          </a:p>
          <a:p>
            <a:pPr marL="285750" indent="-285750">
              <a:buFontTx/>
              <a:buChar char="-"/>
            </a:pPr>
            <a:r>
              <a:rPr lang="cs-CZ" sz="2200" dirty="0" smtClean="0">
                <a:solidFill>
                  <a:srgbClr val="002060"/>
                </a:solidFill>
              </a:rPr>
              <a:t>publikum více orientované na zpravodajství a informace obecně – vzdělanější?</a:t>
            </a:r>
          </a:p>
          <a:p>
            <a:pPr marL="285750" indent="-285750">
              <a:buFontTx/>
              <a:buChar char="-"/>
            </a:pPr>
            <a:r>
              <a:rPr lang="cs-CZ" sz="2200" dirty="0" smtClean="0">
                <a:solidFill>
                  <a:srgbClr val="002060"/>
                </a:solidFill>
              </a:rPr>
              <a:t>snadné sdílení odkazů a využívání </a:t>
            </a:r>
            <a:r>
              <a:rPr lang="cs-CZ" sz="2200" dirty="0" err="1" smtClean="0">
                <a:solidFill>
                  <a:srgbClr val="002060"/>
                </a:solidFill>
              </a:rPr>
              <a:t>hashtagů</a:t>
            </a:r>
            <a:r>
              <a:rPr lang="cs-CZ" sz="2200" dirty="0" smtClean="0">
                <a:solidFill>
                  <a:srgbClr val="002060"/>
                </a:solidFill>
              </a:rPr>
              <a:t> </a:t>
            </a:r>
            <a:r>
              <a:rPr lang="cs-CZ" sz="2200" dirty="0">
                <a:solidFill>
                  <a:srgbClr val="002060"/>
                </a:solidFill>
              </a:rPr>
              <a:t>pro sledování určitých témat. </a:t>
            </a:r>
            <a:endParaRPr lang="cs-CZ" sz="22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200" dirty="0" smtClean="0">
                <a:solidFill>
                  <a:srgbClr val="002060"/>
                </a:solidFill>
              </a:rPr>
              <a:t>omezení </a:t>
            </a:r>
            <a:r>
              <a:rPr lang="cs-CZ" sz="2200" dirty="0">
                <a:solidFill>
                  <a:srgbClr val="002060"/>
                </a:solidFill>
              </a:rPr>
              <a:t>délky </a:t>
            </a:r>
            <a:r>
              <a:rPr lang="cs-CZ" sz="2200" dirty="0" err="1">
                <a:solidFill>
                  <a:srgbClr val="002060"/>
                </a:solidFill>
              </a:rPr>
              <a:t>tweetů</a:t>
            </a:r>
            <a:r>
              <a:rPr lang="cs-CZ" sz="2200" dirty="0">
                <a:solidFill>
                  <a:srgbClr val="002060"/>
                </a:solidFill>
              </a:rPr>
              <a:t> na 280 znaků vyžaduje krátké a výstižné informace. </a:t>
            </a:r>
            <a:endParaRPr lang="cs-CZ" sz="22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200" dirty="0" smtClean="0">
                <a:solidFill>
                  <a:srgbClr val="002060"/>
                </a:solidFill>
              </a:rPr>
              <a:t>nevýhodou </a:t>
            </a:r>
            <a:r>
              <a:rPr lang="cs-CZ" sz="2200" dirty="0">
                <a:solidFill>
                  <a:srgbClr val="002060"/>
                </a:solidFill>
              </a:rPr>
              <a:t>může být vysoká míra šíření dezinformací a falešných zpráv</a:t>
            </a:r>
            <a:r>
              <a:rPr lang="cs-CZ" sz="22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cs-CZ" sz="2200" dirty="0" smtClean="0">
                <a:solidFill>
                  <a:srgbClr val="002060"/>
                </a:solidFill>
              </a:rPr>
              <a:t>nemožnost zpětné editace příspěvků</a:t>
            </a:r>
          </a:p>
          <a:p>
            <a:pPr marL="285750" indent="-285750">
              <a:buFontTx/>
              <a:buChar char="-"/>
            </a:pPr>
            <a:r>
              <a:rPr lang="cs-CZ" sz="2200" dirty="0" err="1" smtClean="0">
                <a:solidFill>
                  <a:srgbClr val="002060"/>
                </a:solidFill>
              </a:rPr>
              <a:t>instucionální</a:t>
            </a:r>
            <a:r>
              <a:rPr lang="cs-CZ" sz="2200" dirty="0" smtClean="0">
                <a:solidFill>
                  <a:srgbClr val="002060"/>
                </a:solidFill>
              </a:rPr>
              <a:t> x individuální – možnost vydobýt si prostor</a:t>
            </a:r>
            <a:endParaRPr lang="cs-CZ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2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 err="1" smtClean="0">
                <a:solidFill>
                  <a:srgbClr val="002060"/>
                </a:solidFill>
              </a:rPr>
              <a:t>Twitter</a:t>
            </a:r>
            <a:r>
              <a:rPr lang="cs-CZ" sz="6000" b="1" dirty="0" smtClean="0">
                <a:solidFill>
                  <a:srgbClr val="002060"/>
                </a:solidFill>
              </a:rPr>
              <a:t> a česká média</a:t>
            </a:r>
            <a:endParaRPr lang="cs-CZ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ile:Twitter-logo.sv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346" y="365125"/>
            <a:ext cx="1313160" cy="10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9" y="2168572"/>
            <a:ext cx="1152017" cy="115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78591" y="3438144"/>
            <a:ext cx="180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ČT24 – 760 tisíc</a:t>
            </a:r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308400" y="3457877"/>
            <a:ext cx="2553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CNN Prima – 36,5 tisíce</a:t>
            </a:r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30" name="Picture 6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65" y="2132314"/>
            <a:ext cx="1188275" cy="11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89" y="2132314"/>
            <a:ext cx="1188275" cy="11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134678" y="3457877"/>
            <a:ext cx="17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TN.CZ – 10 tisíc</a:t>
            </a:r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38" name="Picture 14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03" y="2132314"/>
            <a:ext cx="1188275" cy="11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7416389" y="3457877"/>
            <a:ext cx="2222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Aktuálně  – 253 tisíc</a:t>
            </a:r>
          </a:p>
          <a:p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40" name="Picture 16" descr="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788998"/>
            <a:ext cx="1316736" cy="13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148747" y="5165086"/>
            <a:ext cx="2061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Deník N – 111 tisíc</a:t>
            </a:r>
          </a:p>
          <a:p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42" name="Picture 18" descr="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65" y="3920636"/>
            <a:ext cx="1185098" cy="118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2552422" y="5186088"/>
            <a:ext cx="2352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iRozhlas.cz – 123 tisíc</a:t>
            </a:r>
          </a:p>
          <a:p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44" name="Picture 20" descr="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12" y="3980788"/>
            <a:ext cx="1191452" cy="11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4999966" y="5186088"/>
            <a:ext cx="206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Respekt – 270 tisíc</a:t>
            </a:r>
          </a:p>
          <a:p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46" name="Picture 22" descr="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534" y="4011808"/>
            <a:ext cx="1158844" cy="11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7249277" y="5186088"/>
            <a:ext cx="2473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Hospodářky – 243 tisíc</a:t>
            </a:r>
          </a:p>
          <a:p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48" name="Picture 24" descr="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16" y="2132313"/>
            <a:ext cx="1188275" cy="11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9638792" y="3457876"/>
            <a:ext cx="2156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iDnes.cz  – 324 tisíc</a:t>
            </a:r>
          </a:p>
          <a:p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50" name="Picture 26" descr="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16" y="4039633"/>
            <a:ext cx="1162165" cy="11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9638792" y="5209873"/>
            <a:ext cx="2600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Události Brno – 13,3 tis.</a:t>
            </a:r>
          </a:p>
          <a:p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92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dirty="0" err="1" smtClean="0">
                <a:solidFill>
                  <a:srgbClr val="002060"/>
                </a:solidFill>
              </a:rPr>
              <a:t>Twitter</a:t>
            </a:r>
            <a:r>
              <a:rPr lang="cs-CZ" sz="6000" b="1" dirty="0" smtClean="0">
                <a:solidFill>
                  <a:srgbClr val="002060"/>
                </a:solidFill>
              </a:rPr>
              <a:t> a čeští novináři</a:t>
            </a:r>
            <a:endParaRPr lang="cs-CZ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ile:Twitter-logo.sv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346" y="365125"/>
            <a:ext cx="1313160" cy="10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75" y="1588896"/>
            <a:ext cx="1816917" cy="181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19" y="1517278"/>
            <a:ext cx="1888535" cy="18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698254" y="3477431"/>
            <a:ext cx="2021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Martin Veselovský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363 tisíc</a:t>
            </a:r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879258" y="3477431"/>
            <a:ext cx="175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Václav Moravec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200 tisíc</a:t>
            </a:r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6" descr="Obr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92" y="1517278"/>
            <a:ext cx="1960153" cy="196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5104758" y="3477431"/>
            <a:ext cx="1510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Jindřich Šídlo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331 tisíc</a:t>
            </a:r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32" name="Picture 8" descr="Obráz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62" y="1500813"/>
            <a:ext cx="1980836" cy="198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7257651" y="3483735"/>
            <a:ext cx="1432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Daniel Stach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109 tisíc</a:t>
            </a:r>
          </a:p>
        </p:txBody>
      </p:sp>
      <p:pic>
        <p:nvPicPr>
          <p:cNvPr id="1034" name="Picture 10" descr="Obráz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515" y="1500813"/>
            <a:ext cx="1976618" cy="19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9238084" y="3477431"/>
            <a:ext cx="1818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Martin Řezníček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67 tisíc</a:t>
            </a:r>
          </a:p>
        </p:txBody>
      </p:sp>
      <p:pic>
        <p:nvPicPr>
          <p:cNvPr id="7" name="Picture 12" descr="Obráze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0" y="4274883"/>
            <a:ext cx="1835346" cy="183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629427" y="6110229"/>
            <a:ext cx="208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Světlana </a:t>
            </a:r>
            <a:r>
              <a:rPr lang="cs-CZ" sz="2000" b="1" dirty="0" err="1" smtClean="0">
                <a:solidFill>
                  <a:srgbClr val="002060"/>
                </a:solidFill>
                <a:latin typeface="+mj-lt"/>
              </a:rPr>
              <a:t>Witowská</a:t>
            </a:r>
            <a:endParaRPr lang="cs-CZ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89 tisíc</a:t>
            </a:r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Picture 14" descr="Obráze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19" y="4274883"/>
            <a:ext cx="1841856" cy="1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2741015" y="6150114"/>
            <a:ext cx="1945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Radek Bartoníček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65 tisíc</a:t>
            </a:r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Picture 16" descr="Obráze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97" y="4274883"/>
            <a:ext cx="1874422" cy="18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/>
          <p:cNvSpPr txBox="1"/>
          <p:nvPr/>
        </p:nvSpPr>
        <p:spPr>
          <a:xfrm>
            <a:off x="4732104" y="6152526"/>
            <a:ext cx="2122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Apolena Rychlíková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22 tisíc</a:t>
            </a:r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Picture 18" descr="Obráze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02" y="4261674"/>
            <a:ext cx="1848555" cy="1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ovéPole 40"/>
          <p:cNvSpPr txBox="1"/>
          <p:nvPr/>
        </p:nvSpPr>
        <p:spPr>
          <a:xfrm>
            <a:off x="7154441" y="6149305"/>
            <a:ext cx="1631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Vojtěch Boháč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30 tisíc</a:t>
            </a:r>
          </a:p>
          <a:p>
            <a:pPr algn="ctr"/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" name="Picture 20" descr="Obráze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66" y="4261674"/>
            <a:ext cx="1855065" cy="18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ovéPole 42"/>
          <p:cNvSpPr txBox="1"/>
          <p:nvPr/>
        </p:nvSpPr>
        <p:spPr>
          <a:xfrm>
            <a:off x="9326638" y="6149304"/>
            <a:ext cx="1703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Josef Kvasnička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latin typeface="+mj-lt"/>
              </a:rPr>
              <a:t>6 tisíc</a:t>
            </a:r>
            <a:endParaRPr lang="cs-CZ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175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326" y="2519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b="1" dirty="0" smtClean="0">
                <a:solidFill>
                  <a:srgbClr val="002060"/>
                </a:solidFill>
              </a:rPr>
              <a:t>Běžná redakční kontinuální agenda</a:t>
            </a:r>
            <a:endParaRPr lang="cs-CZ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5" y="1854924"/>
            <a:ext cx="3624817" cy="372726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380" y="1854924"/>
            <a:ext cx="3871491" cy="4395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592" y="1854924"/>
            <a:ext cx="3574644" cy="150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5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326" y="251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rgbClr val="002060"/>
                </a:solidFill>
              </a:rPr>
              <a:t>Informační vlákna</a:t>
            </a:r>
            <a:endParaRPr lang="cs-CZ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89463" y="2151017"/>
            <a:ext cx="8540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 smtClean="0">
                <a:solidFill>
                  <a:srgbClr val="002060"/>
                </a:solidFill>
              </a:rPr>
              <a:t>Podrobnější rozbor tématu – osobnost, výročí, fenomén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cs-CZ" sz="2400" dirty="0" smtClean="0">
                <a:solidFill>
                  <a:srgbClr val="002060"/>
                </a:solidFill>
                <a:hlinkClick r:id="rId2"/>
              </a:rPr>
              <a:t>twitter.com/UdalostiBrno/status/1570047616448069637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cs-CZ" sz="2400" dirty="0" smtClean="0">
                <a:solidFill>
                  <a:srgbClr val="002060"/>
                </a:solidFill>
                <a:hlinkClick r:id="rId3"/>
              </a:rPr>
              <a:t>twitter.com/UdalostiBrno/status/1571890687418695680</a:t>
            </a:r>
            <a:endParaRPr lang="cs-CZ" sz="2400" dirty="0" smtClean="0">
              <a:solidFill>
                <a:srgbClr val="002060"/>
              </a:solidFill>
            </a:endParaRPr>
          </a:p>
          <a:p>
            <a:endParaRPr lang="cs-CZ" sz="24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400" dirty="0" smtClean="0">
                <a:solidFill>
                  <a:srgbClr val="002060"/>
                </a:solidFill>
              </a:rPr>
              <a:t>„Online“ informování o zpravodajské situaci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cs-CZ" sz="2400" dirty="0" smtClean="0">
                <a:solidFill>
                  <a:srgbClr val="002060"/>
                </a:solidFill>
                <a:hlinkClick r:id="rId4"/>
              </a:rPr>
              <a:t>twitter.com/bartkovskym/status/1641009249068171264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79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326" y="2519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b="1" dirty="0" smtClean="0">
                <a:solidFill>
                  <a:srgbClr val="002060"/>
                </a:solidFill>
              </a:rPr>
              <a:t>Individuální agenda – běžná zpráva</a:t>
            </a:r>
            <a:endParaRPr lang="cs-CZ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81" y="1577477"/>
            <a:ext cx="4185691" cy="43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8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326" y="2519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b="1" dirty="0" smtClean="0">
                <a:solidFill>
                  <a:srgbClr val="002060"/>
                </a:solidFill>
              </a:rPr>
              <a:t>Individuální agenda – postřeh/zajímavost</a:t>
            </a:r>
            <a:endParaRPr lang="cs-CZ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26" y="1528858"/>
            <a:ext cx="4768596" cy="53291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116" y="1528858"/>
            <a:ext cx="5725324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3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326" y="251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rgbClr val="002060"/>
                </a:solidFill>
              </a:rPr>
              <a:t>Rešeršní a agenturní </a:t>
            </a:r>
            <a:r>
              <a:rPr lang="cs-CZ" sz="6000" b="1" dirty="0" err="1" smtClean="0">
                <a:solidFill>
                  <a:srgbClr val="002060"/>
                </a:solidFill>
              </a:rPr>
              <a:t>tweety</a:t>
            </a:r>
            <a:endParaRPr lang="cs-CZ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1" y="1229134"/>
            <a:ext cx="3616170" cy="140947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31" y="2315089"/>
            <a:ext cx="3616170" cy="13007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288" y="1438140"/>
            <a:ext cx="3984948" cy="49458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31" y="3615831"/>
            <a:ext cx="3412306" cy="29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780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230</Words>
  <Application>Microsoft Office PowerPoint</Application>
  <PresentationFormat>Širokoúhlá obrazovka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Twitter a zpravodajství</vt:lpstr>
      <vt:lpstr>Specifika Twitteru ve zpravodajství</vt:lpstr>
      <vt:lpstr>Twitter a česká média</vt:lpstr>
      <vt:lpstr>Twitter a čeští novináři</vt:lpstr>
      <vt:lpstr>Běžná redakční kontinuální agenda</vt:lpstr>
      <vt:lpstr>Informační vlákna</vt:lpstr>
      <vt:lpstr>Individuální agenda – běžná zpráva</vt:lpstr>
      <vt:lpstr>Individuální agenda – postřeh/zajímavost</vt:lpstr>
      <vt:lpstr>Rešeršní a agenturní tweety</vt:lpstr>
      <vt:lpstr>Lákadlo lajků a novinářská objektivita</vt:lpstr>
    </vt:vector>
  </TitlesOfParts>
  <Company>Česká televize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Schneider Ondřej</dc:creator>
  <cp:lastModifiedBy>Schneider Ondřej</cp:lastModifiedBy>
  <cp:revision>26</cp:revision>
  <dcterms:created xsi:type="dcterms:W3CDTF">2023-03-22T08:49:32Z</dcterms:created>
  <dcterms:modified xsi:type="dcterms:W3CDTF">2023-03-30T11:26:34Z</dcterms:modified>
</cp:coreProperties>
</file>