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72"/>
  </p:notesMasterIdLst>
  <p:handoutMasterIdLst>
    <p:handoutMasterId r:id="rId73"/>
  </p:handoutMasterIdLst>
  <p:sldIdLst>
    <p:sldId id="471" r:id="rId5"/>
    <p:sldId id="422" r:id="rId6"/>
    <p:sldId id="526" r:id="rId7"/>
    <p:sldId id="525" r:id="rId8"/>
    <p:sldId id="527" r:id="rId9"/>
    <p:sldId id="530" r:id="rId10"/>
    <p:sldId id="531" r:id="rId11"/>
    <p:sldId id="528" r:id="rId12"/>
    <p:sldId id="532" r:id="rId13"/>
    <p:sldId id="533" r:id="rId14"/>
    <p:sldId id="511" r:id="rId15"/>
    <p:sldId id="519" r:id="rId16"/>
    <p:sldId id="534" r:id="rId17"/>
    <p:sldId id="546" r:id="rId18"/>
    <p:sldId id="547" r:id="rId19"/>
    <p:sldId id="535" r:id="rId20"/>
    <p:sldId id="549" r:id="rId21"/>
    <p:sldId id="404" r:id="rId22"/>
    <p:sldId id="550" r:id="rId23"/>
    <p:sldId id="551" r:id="rId24"/>
    <p:sldId id="553" r:id="rId25"/>
    <p:sldId id="555" r:id="rId26"/>
    <p:sldId id="556" r:id="rId27"/>
    <p:sldId id="554" r:id="rId28"/>
    <p:sldId id="557" r:id="rId29"/>
    <p:sldId id="559" r:id="rId30"/>
    <p:sldId id="562" r:id="rId31"/>
    <p:sldId id="558" r:id="rId32"/>
    <p:sldId id="564" r:id="rId33"/>
    <p:sldId id="563" r:id="rId34"/>
    <p:sldId id="565" r:id="rId35"/>
    <p:sldId id="566" r:id="rId36"/>
    <p:sldId id="567" r:id="rId37"/>
    <p:sldId id="261" r:id="rId38"/>
    <p:sldId id="601" r:id="rId39"/>
    <p:sldId id="545" r:id="rId40"/>
    <p:sldId id="542" r:id="rId41"/>
    <p:sldId id="569" r:id="rId42"/>
    <p:sldId id="570" r:id="rId43"/>
    <p:sldId id="312" r:id="rId44"/>
    <p:sldId id="303" r:id="rId45"/>
    <p:sldId id="571" r:id="rId46"/>
    <p:sldId id="538" r:id="rId47"/>
    <p:sldId id="578" r:id="rId48"/>
    <p:sldId id="580" r:id="rId49"/>
    <p:sldId id="581" r:id="rId50"/>
    <p:sldId id="582" r:id="rId51"/>
    <p:sldId id="583" r:id="rId52"/>
    <p:sldId id="584" r:id="rId53"/>
    <p:sldId id="587" r:id="rId54"/>
    <p:sldId id="588" r:id="rId55"/>
    <p:sldId id="585" r:id="rId56"/>
    <p:sldId id="586" r:id="rId57"/>
    <p:sldId id="589" r:id="rId58"/>
    <p:sldId id="594" r:id="rId59"/>
    <p:sldId id="590" r:id="rId60"/>
    <p:sldId id="591" r:id="rId61"/>
    <p:sldId id="592" r:id="rId62"/>
    <p:sldId id="595" r:id="rId63"/>
    <p:sldId id="597" r:id="rId64"/>
    <p:sldId id="596" r:id="rId65"/>
    <p:sldId id="598" r:id="rId66"/>
    <p:sldId id="599" r:id="rId67"/>
    <p:sldId id="600" r:id="rId68"/>
    <p:sldId id="509" r:id="rId69"/>
    <p:sldId id="604" r:id="rId70"/>
    <p:sldId id="605" r:id="rId7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edrošová" initials="MB" lastIdx="1" clrIdx="0">
    <p:extLst>
      <p:ext uri="{19B8F6BF-5375-455C-9EA6-DF929625EA0E}">
        <p15:presenceInfo xmlns:p15="http://schemas.microsoft.com/office/powerpoint/2012/main" userId="Marie Bedroš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00"/>
    <a:srgbClr val="4BB9EC"/>
    <a:srgbClr val="0000DC"/>
    <a:srgbClr val="F01928"/>
    <a:srgbClr val="008C78"/>
    <a:srgbClr val="F6C313"/>
    <a:srgbClr val="FF7733"/>
    <a:srgbClr val="46C8FF"/>
    <a:srgbClr val="9100DC"/>
    <a:srgbClr val="5A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9" autoAdjust="0"/>
  </p:normalViewPr>
  <p:slideViewPr>
    <p:cSldViewPr snapToGrid="0">
      <p:cViewPr varScale="1">
        <p:scale>
          <a:sx n="74" d="100"/>
          <a:sy n="74" d="100"/>
        </p:scale>
        <p:origin x="330" y="3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28468815597912E-2"/>
          <c:y val="4.7316962429566595E-2"/>
          <c:w val="0.9326788232577109"/>
          <c:h val="0.7279252183640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Expozice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C-4511-B0E3-F15251D4EA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Finsko</c:v>
                </c:pt>
                <c:pt idx="1">
                  <c:v>USA</c:v>
                </c:pt>
                <c:pt idx="2">
                  <c:v>Německo</c:v>
                </c:pt>
                <c:pt idx="3">
                  <c:v>UK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31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C-4511-B0E3-F15251D4EA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Viktimizace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4C-4511-B0E3-F15251D4EA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Finsko</c:v>
                </c:pt>
                <c:pt idx="1">
                  <c:v>USA</c:v>
                </c:pt>
                <c:pt idx="2">
                  <c:v>Německo</c:v>
                </c:pt>
                <c:pt idx="3">
                  <c:v>UK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4C-4511-B0E3-F15251D4E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909888"/>
        <c:axId val="231912240"/>
      </c:barChart>
      <c:catAx>
        <c:axId val="2319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912240"/>
        <c:crosses val="autoZero"/>
        <c:auto val="1"/>
        <c:lblAlgn val="ctr"/>
        <c:lblOffset val="100"/>
        <c:noMultiLvlLbl val="0"/>
      </c:catAx>
      <c:valAx>
        <c:axId val="231912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19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10737222347413"/>
          <c:y val="0.87698356352996865"/>
          <c:w val="0.33304033407811584"/>
          <c:h val="0.11171700873456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66540404040403E-2"/>
          <c:y val="5.6621331424481031E-2"/>
          <c:w val="0.92341224747474748"/>
          <c:h val="0.80601574803149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Expozice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33-4960-9071-9CB1753AD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Finsko</c:v>
                </c:pt>
                <c:pt idx="1">
                  <c:v>USA</c:v>
                </c:pt>
                <c:pt idx="2">
                  <c:v>Německo</c:v>
                </c:pt>
                <c:pt idx="3">
                  <c:v>UK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31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3-4960-9071-9CB1753AD09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Viktimizace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633-4960-9071-9CB1753AD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Finsko</c:v>
                </c:pt>
                <c:pt idx="1">
                  <c:v>USA</c:v>
                </c:pt>
                <c:pt idx="2">
                  <c:v>Německo</c:v>
                </c:pt>
                <c:pt idx="3">
                  <c:v>UK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33-4960-9071-9CB1753AD09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Agrese</c:v>
                </c:pt>
              </c:strCache>
            </c:strRef>
          </c:tx>
          <c:spPr>
            <a:solidFill>
              <a:srgbClr val="FF4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Finsko</c:v>
                </c:pt>
                <c:pt idx="1">
                  <c:v>USA</c:v>
                </c:pt>
                <c:pt idx="2">
                  <c:v>Německo</c:v>
                </c:pt>
                <c:pt idx="3">
                  <c:v>UK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4</c:v>
                </c:pt>
                <c:pt idx="1">
                  <c:v>4.0999999999999996</c:v>
                </c:pt>
                <c:pt idx="2">
                  <c:v>0.9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33-4960-9071-9CB1753AD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027072"/>
        <c:axId val="228026288"/>
      </c:barChart>
      <c:catAx>
        <c:axId val="228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026288"/>
        <c:crosses val="autoZero"/>
        <c:auto val="1"/>
        <c:lblAlgn val="ctr"/>
        <c:lblOffset val="100"/>
        <c:noMultiLvlLbl val="0"/>
      </c:catAx>
      <c:valAx>
        <c:axId val="228026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0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63661616161616"/>
          <c:y val="0.94170794559770943"/>
          <c:w val="0.35234797979797977"/>
          <c:h val="5.829205440229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7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22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11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4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85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77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98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28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956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7A80-94F3-4D10-BE95-4BF72BFEFBF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3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635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044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22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8477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sz="1200" i="1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149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866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467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498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5340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9591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9469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8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06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203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121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590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587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92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2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732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340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3662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39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766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18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08B28-1A76-4192-BE76-E328BD09B00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00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3056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3919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839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4385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469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7706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29389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260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99912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4666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sz="12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8806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274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24697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907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9545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7578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38844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6210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7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922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1122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8140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4378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50377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5707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2489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6418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65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104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78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495778" TargetMode="External"/><Relationship Id="rId3" Type="http://schemas.openxmlformats.org/officeDocument/2006/relationships/hyperlink" Target="https://doi.org/10.1207/s15327957pspr0303_3" TargetMode="External"/><Relationship Id="rId7" Type="http://schemas.openxmlformats.org/officeDocument/2006/relationships/hyperlink" Target="https://rm.coe.int/prems-083822-gbr-2018-recommendation-on-combating-hate-speech-memorand/1680a70b37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chb.2016.05.033" TargetMode="External"/><Relationship Id="rId5" Type="http://schemas.openxmlformats.org/officeDocument/2006/relationships/hyperlink" Target="https://doi.org/10.2307/2094589" TargetMode="External"/><Relationship Id="rId4" Type="http://schemas.openxmlformats.org/officeDocument/2006/relationships/hyperlink" Target="https://doi.org/10.1177/08862605221140037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4792779443000049" TargetMode="External"/><Relationship Id="rId3" Type="http://schemas.openxmlformats.org/officeDocument/2006/relationships/hyperlink" Target="https://10.0.4.183/s15327957pspr0503_1" TargetMode="External"/><Relationship Id="rId7" Type="http://schemas.openxmlformats.org/officeDocument/2006/relationships/hyperlink" Target="https://doi.org/10.1002/ab.21442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7/0033-2909.123.3.238" TargetMode="External"/><Relationship Id="rId5" Type="http://schemas.openxmlformats.org/officeDocument/2006/relationships/hyperlink" Target="https://doi.org/10.1016/0020-7373(91)90045-9" TargetMode="External"/><Relationship Id="rId4" Type="http://schemas.openxmlformats.org/officeDocument/2006/relationships/hyperlink" Target="https://doi.org/10.1111/josi.120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4" y="2285993"/>
            <a:ext cx="5576510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3" y="2704930"/>
            <a:ext cx="4667995" cy="584833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Média a minoritní skupiny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 err="1">
                <a:solidFill>
                  <a:schemeClr val="bg1"/>
                </a:solidFill>
              </a:rPr>
              <a:t>Kybernenávist</a:t>
            </a:r>
            <a:r>
              <a:rPr lang="cs-CZ" sz="1800" dirty="0">
                <a:solidFill>
                  <a:schemeClr val="bg1"/>
                </a:solidFill>
              </a:rPr>
              <a:t> a online diskriminace</a:t>
            </a: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760162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30099B-EF39-4D94-B8D2-75E25C8F6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226" y="-29077"/>
            <a:ext cx="6753726" cy="6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77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76ABC0F-0F6E-40DE-B0FA-EA496029FFE8}"/>
              </a:ext>
            </a:extLst>
          </p:cNvPr>
          <p:cNvSpPr txBox="1">
            <a:spLocks/>
          </p:cNvSpPr>
          <p:nvPr/>
        </p:nvSpPr>
        <p:spPr>
          <a:xfrm>
            <a:off x="568663" y="3566022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Benigní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CE1182A3-364D-4F75-9ED2-7C7C1AAF364B}"/>
              </a:ext>
            </a:extLst>
          </p:cNvPr>
          <p:cNvSpPr txBox="1">
            <a:spLocks/>
          </p:cNvSpPr>
          <p:nvPr/>
        </p:nvSpPr>
        <p:spPr>
          <a:xfrm>
            <a:off x="8410336" y="3566021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Toxická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DACA2-F084-44A5-A598-0694A02AB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71"/>
          <a:stretch/>
        </p:blipFill>
        <p:spPr bwMode="auto">
          <a:xfrm>
            <a:off x="568663" y="1788051"/>
            <a:ext cx="3099916" cy="16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A45839-F1B2-45AC-98A5-9B0EAB644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2"/>
          <a:stretch/>
        </p:blipFill>
        <p:spPr>
          <a:xfrm>
            <a:off x="8410336" y="1774693"/>
            <a:ext cx="3062864" cy="16111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DB6ECBD-AF09-49CD-9764-AF2ABB52C691}"/>
              </a:ext>
            </a:extLst>
          </p:cNvPr>
          <p:cNvSpPr txBox="1"/>
          <p:nvPr/>
        </p:nvSpPr>
        <p:spPr>
          <a:xfrm>
            <a:off x="3048838" y="3506363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</a:rPr>
              <a:t>Chování se sníženými zábranami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9CAF69-212B-4B37-A9EC-0DC9261F256A}"/>
              </a:ext>
            </a:extLst>
          </p:cNvPr>
          <p:cNvSpPr txBox="1"/>
          <p:nvPr/>
        </p:nvSpPr>
        <p:spPr>
          <a:xfrm>
            <a:off x="2877175" y="4244581"/>
            <a:ext cx="6225791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6 rysů online prostředí:</a:t>
            </a:r>
          </a:p>
          <a:p>
            <a:pPr marL="0" lvl="1" algn="ctr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Anonymita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Neviditelnost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Asynchronicita</a:t>
            </a: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Solipsistická introjekce</a:t>
            </a:r>
          </a:p>
          <a:p>
            <a:pPr marL="0" lvl="1" algn="ctr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Disociativní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představivost</a:t>
            </a:r>
          </a:p>
          <a:p>
            <a:pPr marL="0" lvl="1" algn="ctr"/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Minimalizace autority</a:t>
            </a:r>
            <a:endParaRPr lang="cs-CZ" sz="1800" i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DEC15EC-02F0-4412-8EDC-FD68BEC62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429000"/>
            <a:ext cx="4480995" cy="3429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81A4167-67F9-43B9-9387-B7B1420A7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94" y="3428999"/>
            <a:ext cx="4480995" cy="3429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E012AEF-F8EB-4023-BF93-3B7B6C6DA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989" y="3428998"/>
            <a:ext cx="3230011" cy="3429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A94C61-9448-40F1-9D8E-22B8A4EACE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991" y="0"/>
            <a:ext cx="3230010" cy="32154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417554-A734-40D0-9DFD-EFDFA5321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95" y="0"/>
            <a:ext cx="4480995" cy="32154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17245F-85B6-433C-B048-0E5FD7EC64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80995" cy="321547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FB486F-A409-26A3-F9E0-404B703CE35B}"/>
              </a:ext>
            </a:extLst>
          </p:cNvPr>
          <p:cNvSpPr/>
          <p:nvPr/>
        </p:nvSpPr>
        <p:spPr bwMode="auto">
          <a:xfrm>
            <a:off x="0" y="2869221"/>
            <a:ext cx="12192000" cy="1119557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0" kern="0" dirty="0" err="1">
                <a:solidFill>
                  <a:schemeClr val="bg1"/>
                </a:solidFill>
                <a:latin typeface="+mj-lt"/>
              </a:rPr>
              <a:t>Kybernenávist</a:t>
            </a:r>
            <a:r>
              <a:rPr lang="cs-CZ" sz="3600" b="0" kern="0" dirty="0">
                <a:solidFill>
                  <a:schemeClr val="bg1"/>
                </a:solidFill>
                <a:latin typeface="+mj-lt"/>
              </a:rPr>
              <a:t> a online diskriminace</a:t>
            </a:r>
          </a:p>
        </p:txBody>
      </p:sp>
    </p:spTree>
    <p:extLst>
      <p:ext uri="{BB962C8B-B14F-4D97-AF65-F5344CB8AC3E}">
        <p14:creationId xmlns:p14="http://schemas.microsoft.com/office/powerpoint/2010/main" val="7970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sz="2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  <a:endParaRPr lang="cs-CZ" sz="240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03314" cy="4139998"/>
          </a:xfrm>
        </p:spPr>
        <p:txBody>
          <a:bodyPr/>
          <a:lstStyle/>
          <a:p>
            <a:pPr marL="457200" indent="-457200"/>
            <a:r>
              <a:rPr lang="cs-CZ" sz="2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E948911C-69D3-4D36-BDF6-9A9A04C52B94}"/>
              </a:ext>
            </a:extLst>
          </p:cNvPr>
          <p:cNvSpPr/>
          <p:nvPr/>
        </p:nvSpPr>
        <p:spPr bwMode="auto">
          <a:xfrm>
            <a:off x="7375489" y="2144178"/>
            <a:ext cx="2384677" cy="789941"/>
          </a:xfrm>
          <a:prstGeom prst="wedgeRectCallout">
            <a:avLst>
              <a:gd name="adj1" fmla="val -73050"/>
              <a:gd name="adj2" fmla="val 56165"/>
            </a:avLst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Příklady sociální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identity?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66EA7405-358C-4EBA-A564-F09A7DEE6532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620331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cs-CZ" sz="2600" kern="0" dirty="0"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kern="0" dirty="0" err="1"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kern="0" dirty="0"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kern="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předsudky. 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kern="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3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Kybernenávist</a:t>
            </a:r>
            <a:r>
              <a:rPr lang="cs-CZ" altLang="cs-CZ" sz="4000" dirty="0"/>
              <a:t> (</a:t>
            </a:r>
            <a:r>
              <a:rPr lang="cs-CZ" altLang="cs-CZ" sz="4000" dirty="0" err="1"/>
              <a:t>cyberhate</a:t>
            </a:r>
            <a:r>
              <a:rPr lang="cs-CZ" altLang="cs-CZ" sz="4000" dirty="0"/>
              <a:t> / online </a:t>
            </a:r>
            <a:r>
              <a:rPr lang="cs-CZ" altLang="cs-CZ" sz="4000" dirty="0" err="1"/>
              <a:t>hate</a:t>
            </a:r>
            <a:r>
              <a:rPr lang="cs-CZ" altLang="cs-CZ" sz="4000" dirty="0"/>
              <a:t>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6AA3BD-DE6B-4211-ABB5-8632231C791B}"/>
              </a:ext>
            </a:extLst>
          </p:cNvPr>
          <p:cNvSpPr txBox="1"/>
          <p:nvPr/>
        </p:nvSpPr>
        <p:spPr>
          <a:xfrm>
            <a:off x="7836710" y="3168057"/>
            <a:ext cx="3846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6"/>
                </a:solidFill>
                <a:latin typeface="+mj-lt"/>
              </a:rPr>
              <a:t>Etnicita, národnost, náboženství, sexuální orientace, gender, postižení nebo nemoc, třída, politická orientace, věk, nadváha …</a:t>
            </a:r>
          </a:p>
          <a:p>
            <a:pPr algn="ctr"/>
            <a:endParaRPr lang="cs-CZ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53E36C7B-A716-4A46-8352-94D6930DFBB9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620331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cs-CZ" sz="2600" kern="0" dirty="0">
                <a:latin typeface="+mj-lt"/>
                <a:cs typeface="Calibri Light" panose="020F0302020204030204" pitchFamily="34" charset="0"/>
              </a:rPr>
              <a:t>Jeden z projevů </a:t>
            </a:r>
            <a:r>
              <a:rPr lang="cs-CZ" sz="2600" kern="0" dirty="0" err="1">
                <a:latin typeface="+mj-lt"/>
                <a:cs typeface="Calibri Light" panose="020F0302020204030204" pitchFamily="34" charset="0"/>
              </a:rPr>
              <a:t>kyberagrese</a:t>
            </a:r>
            <a:endParaRPr lang="cs-CZ" sz="2600" kern="0" dirty="0">
              <a:latin typeface="+mj-lt"/>
              <a:cs typeface="Calibri Light" panose="020F0302020204030204" pitchFamily="34" charset="0"/>
            </a:endParaRPr>
          </a:p>
          <a:p>
            <a:pPr marL="457200" indent="-457200"/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Co je pro </a:t>
            </a:r>
            <a:r>
              <a:rPr lang="cs-CZ" sz="2600" kern="0" dirty="0" err="1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2600" kern="0" dirty="0">
                <a:solidFill>
                  <a:srgbClr val="0000DC"/>
                </a:solidFill>
                <a:latin typeface="+mj-lt"/>
                <a:cs typeface="Calibri Light" panose="020F0302020204030204" pitchFamily="34" charset="0"/>
              </a:rPr>
              <a:t> specifické?</a:t>
            </a: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Útoky kvůli sociální identitě – skupinové příslušnosti nebo skupinovým vlastnostem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>
                <a:latin typeface="+mj-lt"/>
                <a:cs typeface="Calibri Light" panose="020F0302020204030204" pitchFamily="34" charset="0"/>
              </a:rPr>
              <a:t>Sociální identita a příslušnost ke skupině může být vnímaná a přisuzovaná pouze agresorem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je často motivována stereotypy a předsudky. </a:t>
            </a:r>
          </a:p>
          <a:p>
            <a:pPr marL="709200" lvl="1" indent="-457200"/>
            <a:endParaRPr lang="cs-CZ" sz="1800" kern="0" dirty="0">
              <a:latin typeface="+mj-lt"/>
              <a:cs typeface="Calibri Light" panose="020F0302020204030204" pitchFamily="34" charset="0"/>
            </a:endParaRPr>
          </a:p>
          <a:p>
            <a:pPr marL="709200" lvl="1" indent="-457200"/>
            <a:r>
              <a:rPr lang="cs-CZ" sz="1800" kern="0" dirty="0" err="1">
                <a:latin typeface="+mj-lt"/>
                <a:cs typeface="Calibri Light" panose="020F0302020204030204" pitchFamily="34" charset="0"/>
              </a:rPr>
              <a:t>Kybernenávist</a:t>
            </a:r>
            <a:r>
              <a:rPr lang="cs-CZ" sz="1800" kern="0" dirty="0">
                <a:latin typeface="+mj-lt"/>
                <a:cs typeface="Calibri Light" panose="020F0302020204030204" pitchFamily="34" charset="0"/>
              </a:rPr>
              <a:t> není kyberšikana (ale může se s ní někdy překrývat)</a:t>
            </a:r>
          </a:p>
          <a:p>
            <a:pPr marL="457200" indent="-457200"/>
            <a:endParaRPr lang="cs-CZ" sz="2400" kern="0" dirty="0">
              <a:solidFill>
                <a:srgbClr val="0000D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F230010A-C637-4B63-A4C4-017D2C8CA5CB}"/>
              </a:ext>
            </a:extLst>
          </p:cNvPr>
          <p:cNvSpPr/>
          <p:nvPr/>
        </p:nvSpPr>
        <p:spPr bwMode="auto">
          <a:xfrm>
            <a:off x="7375489" y="2144178"/>
            <a:ext cx="2384677" cy="789941"/>
          </a:xfrm>
          <a:prstGeom prst="wedgeRectCallout">
            <a:avLst>
              <a:gd name="adj1" fmla="val -73050"/>
              <a:gd name="adj2" fmla="val 56165"/>
            </a:avLst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Příklady sociální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identity?</a:t>
            </a:r>
          </a:p>
        </p:txBody>
      </p:sp>
    </p:spTree>
    <p:extLst>
      <p:ext uri="{BB962C8B-B14F-4D97-AF65-F5344CB8AC3E}">
        <p14:creationId xmlns:p14="http://schemas.microsoft.com/office/powerpoint/2010/main" val="59069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E472A9-349D-4198-9A8A-B57FDDF0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říkají definice?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A735EF-34DF-4948-A0AA-3045DEF5F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Nenávistné projevy spadají do skupiny tzv. </a:t>
            </a:r>
            <a:r>
              <a:rPr lang="cs-CZ" sz="2000" b="1" dirty="0" err="1"/>
              <a:t>hate</a:t>
            </a:r>
            <a:r>
              <a:rPr lang="cs-CZ" sz="2000" b="1" dirty="0"/>
              <a:t> </a:t>
            </a:r>
            <a:r>
              <a:rPr lang="cs-CZ" sz="2000" b="1" dirty="0" err="1"/>
              <a:t>crimes</a:t>
            </a:r>
            <a:r>
              <a:rPr lang="cs-CZ" sz="2000" dirty="0"/>
              <a:t>: </a:t>
            </a:r>
            <a:r>
              <a:rPr lang="cs-CZ" sz="2000" i="1" dirty="0"/>
              <a:t>Protiprávní činy proti lidem, majetku nebo organizaci na základě toho, že je k těmto objektům deliktní činnosti přiřčena kolektivní identita a jsou kvůli této identitě nenávistně napadeni </a:t>
            </a:r>
            <a:r>
              <a:rPr lang="cs-CZ" sz="2000" dirty="0"/>
              <a:t>(Mareš, 2011).</a:t>
            </a:r>
          </a:p>
          <a:p>
            <a:endParaRPr lang="cs-CZ" sz="2000" dirty="0"/>
          </a:p>
          <a:p>
            <a:endParaRPr lang="cs-CZ" sz="1000" dirty="0"/>
          </a:p>
          <a:p>
            <a:r>
              <a:rPr lang="cs-CZ" sz="2000" dirty="0" err="1"/>
              <a:t>Council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Europe</a:t>
            </a:r>
            <a:r>
              <a:rPr lang="cs-CZ" sz="2000" dirty="0"/>
              <a:t>, 2022: </a:t>
            </a:r>
            <a:r>
              <a:rPr lang="cs-CZ" sz="2000" b="1" i="1" dirty="0"/>
              <a:t>H</a:t>
            </a:r>
            <a:r>
              <a:rPr lang="en-US" sz="2000" b="1" i="1" dirty="0"/>
              <a:t>ate speech </a:t>
            </a:r>
            <a:r>
              <a:rPr lang="en-US" sz="2000" i="1" dirty="0"/>
              <a:t>is understood as </a:t>
            </a:r>
            <a:r>
              <a:rPr lang="en-US" sz="2000" b="1" i="1" dirty="0"/>
              <a:t>all types of expression </a:t>
            </a:r>
            <a:r>
              <a:rPr lang="en-US" sz="2000" i="1" dirty="0"/>
              <a:t>that incite, promote, spread or justify violence, hatred or discrimination against a person or group of persons, or that denigrates them, by reason of their real or attributed personal characteristics or status such as “race”, </a:t>
            </a:r>
            <a:r>
              <a:rPr lang="en-US" sz="2000" i="1" dirty="0" err="1"/>
              <a:t>colour</a:t>
            </a:r>
            <a:r>
              <a:rPr lang="en-US" sz="2000" i="1" dirty="0"/>
              <a:t>, language, religion, nationality, national or ethnic origin, age, disability, sex, gender identity and sexual orientation</a:t>
            </a:r>
            <a:r>
              <a:rPr lang="cs-CZ" sz="2000" i="1" dirty="0"/>
              <a:t>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950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E11354-9915-4FCC-88C0-02F7B04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</a:t>
            </a:r>
            <a:r>
              <a:rPr lang="cs-CZ" dirty="0" err="1"/>
              <a:t>kybernenávisti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3EEA24-F504-4719-BE60-17F7969C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kern="0" dirty="0">
                <a:latin typeface="+mj-lt"/>
                <a:cs typeface="Calibri Light" panose="020F0302020204030204" pitchFamily="34" charset="0"/>
              </a:rPr>
              <a:t>Může se jednat o útoky na skupiny i jedince</a:t>
            </a:r>
          </a:p>
          <a:p>
            <a:r>
              <a:rPr lang="cs-CZ" sz="2600" dirty="0">
                <a:latin typeface="+mj-lt"/>
                <a:cs typeface="Calibri Light" panose="020F0302020204030204" pitchFamily="34" charset="0"/>
              </a:rPr>
              <a:t>Různé podoby: soukromé zprávy, příspěvky na SNS, komentáře ve veřejných diskuzích, extrémistické skupiny a stránky</a:t>
            </a:r>
          </a:p>
          <a:p>
            <a:r>
              <a:rPr lang="cs-CZ" sz="2600" kern="0" dirty="0">
                <a:latin typeface="+mj-lt"/>
                <a:cs typeface="Calibri Light" panose="020F0302020204030204" pitchFamily="34" charset="0"/>
              </a:rPr>
              <a:t>Text, audiovizuální obsahy, interaktivní obsahy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08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5AD4790-A650-497A-9888-0EF4A981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6" y="239096"/>
            <a:ext cx="5138057" cy="349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8E9117-2B89-48CB-BE6C-CF836CF20F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062" y="4095301"/>
            <a:ext cx="4655091" cy="251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BF8544-E00C-4B17-8820-E2F09A3DA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3" y="3282785"/>
            <a:ext cx="3331455" cy="333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86BF4AD-25C6-4CE9-9A91-45BC707D1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963" y="5343132"/>
            <a:ext cx="3172890" cy="127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146EB4-495C-40D3-9155-348585829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53" y="195173"/>
            <a:ext cx="3680039" cy="228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4B8DCFF-01BA-40CB-A48E-0879DC0DCB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5223" y="3142289"/>
            <a:ext cx="2680370" cy="76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789C53A-86BE-48AC-908A-A80B577FF7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008" y="2189067"/>
            <a:ext cx="2089191" cy="6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94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C4FCE-B54C-4C67-B5FE-A5BA98BF3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AA59F6-AC0E-4A75-BC2D-9F7426424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914C79-3E44-4182-843B-50B5D54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431E6C-25F0-4EC2-ACF4-A3860325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C2FB37-7615-497D-9259-6D4AC570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7972"/>
            <a:ext cx="12192000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ózování&#10;&#10;Popis byl vytvořen automaticky">
            <a:extLst>
              <a:ext uri="{FF2B5EF4-FFF2-40B4-BE49-F238E27FC236}">
                <a16:creationId xmlns:a16="http://schemas.microsoft.com/office/drawing/2014/main" id="{24D4AF05-F680-473B-BF61-4A39E6FE2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099" y="1904603"/>
            <a:ext cx="3874475" cy="3874475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0C82B85-DB1B-4755-BC8A-A3E742B7BAE8}"/>
              </a:ext>
            </a:extLst>
          </p:cNvPr>
          <p:cNvGrpSpPr/>
          <p:nvPr/>
        </p:nvGrpSpPr>
        <p:grpSpPr>
          <a:xfrm>
            <a:off x="3642570" y="4444743"/>
            <a:ext cx="3991532" cy="905001"/>
            <a:chOff x="3554778" y="3841841"/>
            <a:chExt cx="3991532" cy="905001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7FBF953-D042-4518-97A0-40CC1457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78" y="3841841"/>
              <a:ext cx="3991532" cy="905001"/>
            </a:xfrm>
            <a:prstGeom prst="rect">
              <a:avLst/>
            </a:prstGeom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A161D5B3-5D40-4E88-80FF-91EB3C6BCDE4}"/>
                </a:ext>
              </a:extLst>
            </p:cNvPr>
            <p:cNvSpPr txBox="1"/>
            <p:nvPr/>
          </p:nvSpPr>
          <p:spPr>
            <a:xfrm>
              <a:off x="3613306" y="3841841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</a:t>
              </a:r>
              <a:r>
                <a:rPr lang="cs-CZ" sz="2200" dirty="0" err="1">
                  <a:latin typeface="+mj-lt"/>
                </a:rPr>
                <a:t>kyberagrese</a:t>
              </a:r>
              <a:r>
                <a:rPr lang="cs-CZ" sz="2200" dirty="0">
                  <a:latin typeface="+mj-lt"/>
                </a:rPr>
                <a:t>?</a:t>
              </a:r>
              <a:br>
                <a:rPr lang="cs-CZ" sz="2200" dirty="0">
                  <a:latin typeface="+mj-lt"/>
                </a:rPr>
              </a:br>
              <a:r>
                <a:rPr lang="cs-CZ" sz="2200" dirty="0">
                  <a:latin typeface="+mj-lt"/>
                </a:rPr>
                <a:t>Jaké projevy do ní spadají?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62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75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721ED1-9C4A-94EC-1715-3614F287F858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72E78C-45B6-32A3-4D27-D04D4DDD2278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71739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0764C2-FA6A-4212-8879-F355A42E3D6F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073BFA-5713-45C9-B357-1EF46D759F37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76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39D021-FE1F-451F-AAE4-381555C43C28}"/>
              </a:ext>
            </a:extLst>
          </p:cNvPr>
          <p:cNvSpPr txBox="1"/>
          <p:nvPr/>
        </p:nvSpPr>
        <p:spPr>
          <a:xfrm>
            <a:off x="6394370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Ingroup</a:t>
            </a:r>
            <a:r>
              <a:rPr lang="cs-CZ" sz="1600" dirty="0">
                <a:latin typeface="+mj-lt"/>
              </a:rPr>
              <a:t> vs. </a:t>
            </a:r>
            <a:r>
              <a:rPr lang="cs-CZ" sz="1600" dirty="0" err="1">
                <a:latin typeface="+mj-lt"/>
              </a:rPr>
              <a:t>outgroup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5DD3986-0021-451E-9381-3438F3D516DB}"/>
              </a:ext>
            </a:extLst>
          </p:cNvPr>
          <p:cNvSpPr txBox="1"/>
          <p:nvPr/>
        </p:nvSpPr>
        <p:spPr>
          <a:xfrm>
            <a:off x="3817501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Uniqueness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26E608-4436-8314-665B-A43128BB121E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405566-FDA0-49C1-407E-79F492FC8A8E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88083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09A1D4-368F-466D-9192-8D34F1A5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identita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274E932-68A1-4622-A08E-860C0A1BCD45}"/>
              </a:ext>
            </a:extLst>
          </p:cNvPr>
          <p:cNvGrpSpPr/>
          <p:nvPr/>
        </p:nvGrpSpPr>
        <p:grpSpPr>
          <a:xfrm>
            <a:off x="3643554" y="2271272"/>
            <a:ext cx="4526768" cy="2642372"/>
            <a:chOff x="3641545" y="1989919"/>
            <a:chExt cx="4930711" cy="28781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679B519-D94E-425D-9305-E55930531A26}"/>
                </a:ext>
              </a:extLst>
            </p:cNvPr>
            <p:cNvGrpSpPr/>
            <p:nvPr/>
          </p:nvGrpSpPr>
          <p:grpSpPr>
            <a:xfrm>
              <a:off x="3641545" y="1989919"/>
              <a:ext cx="2878162" cy="2878162"/>
              <a:chOff x="116682" y="215498"/>
              <a:chExt cx="2878162" cy="2878162"/>
            </a:xfrm>
            <a:solidFill>
              <a:srgbClr val="92D050"/>
            </a:solidFill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271C9BED-91EF-4A72-B3DD-FD758BF72B7F}"/>
                  </a:ext>
                </a:extLst>
              </p:cNvPr>
              <p:cNvSpPr/>
              <p:nvPr/>
            </p:nvSpPr>
            <p:spPr>
              <a:xfrm>
                <a:off x="116682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ál 4">
                <a:extLst>
                  <a:ext uri="{FF2B5EF4-FFF2-40B4-BE49-F238E27FC236}">
                    <a16:creationId xmlns:a16="http://schemas.microsoft.com/office/drawing/2014/main" id="{A0452398-CDFC-4D02-8AE7-29339C46B2EA}"/>
                  </a:ext>
                </a:extLst>
              </p:cNvPr>
              <p:cNvSpPr txBox="1"/>
              <p:nvPr/>
            </p:nvSpPr>
            <p:spPr>
              <a:xfrm>
                <a:off x="760787" y="737667"/>
                <a:ext cx="1417280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Osobní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4273E8B2-47DF-4048-BA6C-19C267B74AC4}"/>
                </a:ext>
              </a:extLst>
            </p:cNvPr>
            <p:cNvGrpSpPr/>
            <p:nvPr/>
          </p:nvGrpSpPr>
          <p:grpSpPr>
            <a:xfrm>
              <a:off x="5694094" y="1989919"/>
              <a:ext cx="2878162" cy="2878162"/>
              <a:chOff x="2191033" y="215498"/>
              <a:chExt cx="2878162" cy="28781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4E6A7EA-3A84-463D-9B31-C23DDA9E9B72}"/>
                  </a:ext>
                </a:extLst>
              </p:cNvPr>
              <p:cNvSpPr/>
              <p:nvPr/>
            </p:nvSpPr>
            <p:spPr>
              <a:xfrm>
                <a:off x="2191033" y="215498"/>
                <a:ext cx="2878162" cy="287816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359873"/>
                  <a:satOff val="17380"/>
                  <a:lumOff val="980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ál 6">
                <a:extLst>
                  <a:ext uri="{FF2B5EF4-FFF2-40B4-BE49-F238E27FC236}">
                    <a16:creationId xmlns:a16="http://schemas.microsoft.com/office/drawing/2014/main" id="{052BB0B0-05A1-4399-942C-89C17DA028D5}"/>
                  </a:ext>
                </a:extLst>
              </p:cNvPr>
              <p:cNvSpPr txBox="1"/>
              <p:nvPr/>
            </p:nvSpPr>
            <p:spPr>
              <a:xfrm>
                <a:off x="3007809" y="737667"/>
                <a:ext cx="1417279" cy="20165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2800" dirty="0">
                    <a:solidFill>
                      <a:schemeClr val="bg1"/>
                    </a:solidFill>
                  </a:rPr>
                  <a:t>Sociální identita</a:t>
                </a:r>
                <a:endParaRPr lang="cs-CZ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BE9B65A-D6D5-4C5C-BF41-84A4CD9C4BB1}"/>
              </a:ext>
            </a:extLst>
          </p:cNvPr>
          <p:cNvSpPr txBox="1"/>
          <p:nvPr/>
        </p:nvSpPr>
        <p:spPr>
          <a:xfrm>
            <a:off x="1175129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as </a:t>
            </a:r>
            <a:r>
              <a:rPr lang="cs-CZ" sz="1600" i="1" dirty="0" err="1">
                <a:latin typeface="+mj-lt"/>
              </a:rPr>
              <a:t>different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from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481233F-5838-49C7-A059-6CFA96B80DD7}"/>
              </a:ext>
            </a:extLst>
          </p:cNvPr>
          <p:cNvSpPr txBox="1"/>
          <p:nvPr/>
        </p:nvSpPr>
        <p:spPr>
          <a:xfrm>
            <a:off x="7678884" y="4623509"/>
            <a:ext cx="278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 err="1">
                <a:latin typeface="+mj-lt"/>
              </a:rPr>
              <a:t>How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see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>
                <a:latin typeface="+mj-lt"/>
              </a:rPr>
              <a:t>yourself</a:t>
            </a:r>
            <a:r>
              <a:rPr lang="cs-CZ" sz="1600" i="1" dirty="0">
                <a:latin typeface="+mj-lt"/>
              </a:rPr>
              <a:t> in </a:t>
            </a:r>
            <a:r>
              <a:rPr lang="cs-CZ" sz="1600" i="1" dirty="0" err="1">
                <a:latin typeface="+mj-lt"/>
              </a:rPr>
              <a:t>relation</a:t>
            </a:r>
            <a:r>
              <a:rPr lang="cs-CZ" sz="1600" i="1" dirty="0">
                <a:latin typeface="+mj-lt"/>
              </a:rPr>
              <a:t> to </a:t>
            </a:r>
            <a:r>
              <a:rPr lang="cs-CZ" sz="1600" i="1" dirty="0" err="1">
                <a:latin typeface="+mj-lt"/>
              </a:rPr>
              <a:t>others</a:t>
            </a:r>
            <a:r>
              <a:rPr lang="cs-CZ" sz="1600" i="1" dirty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39D021-FE1F-451F-AAE4-381555C43C28}"/>
              </a:ext>
            </a:extLst>
          </p:cNvPr>
          <p:cNvSpPr txBox="1"/>
          <p:nvPr/>
        </p:nvSpPr>
        <p:spPr>
          <a:xfrm>
            <a:off x="6394370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Ingroup</a:t>
            </a:r>
            <a:r>
              <a:rPr lang="cs-CZ" sz="1600" dirty="0">
                <a:latin typeface="+mj-lt"/>
              </a:rPr>
              <a:t> vs. </a:t>
            </a:r>
            <a:r>
              <a:rPr lang="cs-CZ" sz="1600" dirty="0" err="1">
                <a:latin typeface="+mj-lt"/>
              </a:rPr>
              <a:t>outgroup</a:t>
            </a:r>
            <a:r>
              <a:rPr lang="cs-CZ" sz="1600" dirty="0">
                <a:latin typeface="+mj-lt"/>
              </a:rPr>
              <a:t>.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13DAC5D-D5DE-4FBE-A3F7-898767FC8329}"/>
              </a:ext>
            </a:extLst>
          </p:cNvPr>
          <p:cNvGrpSpPr/>
          <p:nvPr/>
        </p:nvGrpSpPr>
        <p:grpSpPr>
          <a:xfrm>
            <a:off x="3567471" y="1886166"/>
            <a:ext cx="1956809" cy="805635"/>
            <a:chOff x="1155085" y="3444627"/>
            <a:chExt cx="1956809" cy="805635"/>
          </a:xfrm>
        </p:grpSpPr>
        <p:pic>
          <p:nvPicPr>
            <p:cNvPr id="20" name="Picture 10" descr="https://cdn-icons-png.flaticon.com/512/5374/5374223.png">
              <a:extLst>
                <a:ext uri="{FF2B5EF4-FFF2-40B4-BE49-F238E27FC236}">
                  <a16:creationId xmlns:a16="http://schemas.microsoft.com/office/drawing/2014/main" id="{FA187197-BF13-4A55-B68B-BC16575B6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531" y="3444627"/>
              <a:ext cx="343363" cy="34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cdn-icons.flaticon.com/png/512/3145/premium/3145858.png?token=exp=1646056751~hmac=aa178dcb4bacc945234ca4c552145145">
              <a:extLst>
                <a:ext uri="{FF2B5EF4-FFF2-40B4-BE49-F238E27FC236}">
                  <a16:creationId xmlns:a16="http://schemas.microsoft.com/office/drawing/2014/main" id="{ED5D238C-377F-4376-8652-24408A4FB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472" y="346260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s://cdn-icons.flaticon.com/png/512/4481/premium/4481770.png?token=exp=1646056796~hmac=c60b12f65ece5801af7a95e199b35d80">
              <a:extLst>
                <a:ext uri="{FF2B5EF4-FFF2-40B4-BE49-F238E27FC236}">
                  <a16:creationId xmlns:a16="http://schemas.microsoft.com/office/drawing/2014/main" id="{39673B9E-EA4E-49E7-9276-4E37D5DDE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80" y="3458046"/>
              <a:ext cx="404349" cy="40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https://cdn-icons-png.flaticon.com/512/3997/3997691.png">
              <a:extLst>
                <a:ext uri="{FF2B5EF4-FFF2-40B4-BE49-F238E27FC236}">
                  <a16:creationId xmlns:a16="http://schemas.microsoft.com/office/drawing/2014/main" id="{C5F0C239-A59A-42A6-AC0D-DA20F175A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85" y="3906939"/>
              <a:ext cx="343323" cy="3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835F73F3-4434-4F97-A40E-FEE5D00171DA}"/>
              </a:ext>
            </a:extLst>
          </p:cNvPr>
          <p:cNvGrpSpPr/>
          <p:nvPr/>
        </p:nvGrpSpPr>
        <p:grpSpPr>
          <a:xfrm>
            <a:off x="6082385" y="1810628"/>
            <a:ext cx="2238349" cy="957932"/>
            <a:chOff x="5058911" y="3214971"/>
            <a:chExt cx="2238349" cy="957932"/>
          </a:xfrm>
        </p:grpSpPr>
        <p:pic>
          <p:nvPicPr>
            <p:cNvPr id="25" name="Picture 2" descr="Female  free icon">
              <a:extLst>
                <a:ext uri="{FF2B5EF4-FFF2-40B4-BE49-F238E27FC236}">
                  <a16:creationId xmlns:a16="http://schemas.microsoft.com/office/drawing/2014/main" id="{74506A7A-9DE3-46C6-8175-BBA1463E8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911" y="3359202"/>
              <a:ext cx="328115" cy="32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cdn-icons-png.flaticon.com/512/197/197576.png">
              <a:extLst>
                <a:ext uri="{FF2B5EF4-FFF2-40B4-BE49-F238E27FC236}">
                  <a16:creationId xmlns:a16="http://schemas.microsoft.com/office/drawing/2014/main" id="{8B24AE9E-F2B4-4914-B46A-254D3664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162" y="3214971"/>
              <a:ext cx="270789" cy="27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cdn-icons.flaticon.com/png/512/3048/premium/3048709.png?token=exp=1646052206~hmac=6aa62847762d23c22816fb92c5236611">
              <a:extLst>
                <a:ext uri="{FF2B5EF4-FFF2-40B4-BE49-F238E27FC236}">
                  <a16:creationId xmlns:a16="http://schemas.microsoft.com/office/drawing/2014/main" id="{733DB257-3B1A-47D1-B2F7-3836F0F97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90" y="3295906"/>
              <a:ext cx="434847" cy="43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cdn-icons-png.flaticon.com/512/1157/1157034.png">
              <a:extLst>
                <a:ext uri="{FF2B5EF4-FFF2-40B4-BE49-F238E27FC236}">
                  <a16:creationId xmlns:a16="http://schemas.microsoft.com/office/drawing/2014/main" id="{62500D54-958E-4DB9-AE21-3E87441CD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178" y="3752821"/>
              <a:ext cx="420082" cy="42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0" descr="https://cdn-icons-png.flaticon.com/512/5374/5374223.png">
            <a:extLst>
              <a:ext uri="{FF2B5EF4-FFF2-40B4-BE49-F238E27FC236}">
                <a16:creationId xmlns:a16="http://schemas.microsoft.com/office/drawing/2014/main" id="{0373B932-1AAF-4F75-BD86-DBFDDBF9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68" y="2005115"/>
            <a:ext cx="343363" cy="3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9DA78D6D-BA21-4811-ABAD-8AD8C01AC3D2}"/>
              </a:ext>
            </a:extLst>
          </p:cNvPr>
          <p:cNvSpPr txBox="1"/>
          <p:nvPr/>
        </p:nvSpPr>
        <p:spPr>
          <a:xfrm>
            <a:off x="3817501" y="5208284"/>
            <a:ext cx="27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>
                <a:latin typeface="+mj-lt"/>
              </a:rPr>
              <a:t>Uniqueness</a:t>
            </a:r>
            <a:r>
              <a:rPr lang="cs-CZ" sz="1600" dirty="0">
                <a:latin typeface="+mj-lt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A73E7F-959E-DA36-473E-D2DEC12EA3D0}"/>
              </a:ext>
            </a:extLst>
          </p:cNvPr>
          <p:cNvSpPr txBox="1"/>
          <p:nvPr/>
        </p:nvSpPr>
        <p:spPr>
          <a:xfrm>
            <a:off x="665523" y="2662561"/>
            <a:ext cx="2785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+mj-lt"/>
              </a:rPr>
              <a:t>Kategorie, které definují jedince jako jedinečnou osobu z hlediska jeho </a:t>
            </a:r>
            <a:r>
              <a:rPr lang="cs-CZ" sz="1600" b="1" dirty="0">
                <a:latin typeface="+mj-lt"/>
              </a:rPr>
              <a:t>individuálních odlišností od ostatních osob</a:t>
            </a:r>
            <a:r>
              <a:rPr lang="cs-CZ" sz="1600" dirty="0">
                <a:latin typeface="+mj-lt"/>
              </a:rPr>
              <a:t>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827FA3-269B-ADF4-609B-DACC7198EB99}"/>
              </a:ext>
            </a:extLst>
          </p:cNvPr>
          <p:cNvSpPr txBox="1"/>
          <p:nvPr/>
        </p:nvSpPr>
        <p:spPr>
          <a:xfrm>
            <a:off x="8320734" y="2315185"/>
            <a:ext cx="2571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</a:rPr>
              <a:t>Kategorie, které definují jedince z hlediska jeho </a:t>
            </a:r>
            <a:r>
              <a:rPr lang="cs-CZ" sz="1600" b="1" dirty="0">
                <a:latin typeface="+mj-lt"/>
              </a:rPr>
              <a:t>společných podobností s příslušníky určitých sociálních kategorií </a:t>
            </a:r>
            <a:r>
              <a:rPr lang="cs-CZ" sz="1600" dirty="0">
                <a:latin typeface="+mj-lt"/>
              </a:rPr>
              <a:t>v kontrastu s jinými sociálními kategoriemi (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1978; </a:t>
            </a:r>
            <a:r>
              <a:rPr lang="cs-CZ" sz="1600" dirty="0" err="1">
                <a:latin typeface="+mj-lt"/>
              </a:rPr>
              <a:t>Tajfel</a:t>
            </a:r>
            <a:r>
              <a:rPr lang="cs-CZ" sz="1600" dirty="0">
                <a:latin typeface="+mj-lt"/>
              </a:rPr>
              <a:t> &amp; Turner, 1979).</a:t>
            </a:r>
          </a:p>
        </p:txBody>
      </p:sp>
    </p:spTree>
    <p:extLst>
      <p:ext uri="{BB962C8B-B14F-4D97-AF65-F5344CB8AC3E}">
        <p14:creationId xmlns:p14="http://schemas.microsoft.com/office/powerpoint/2010/main" val="18158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405201" cy="4139998"/>
          </a:xfrm>
        </p:spPr>
        <p:txBody>
          <a:bodyPr/>
          <a:lstStyle/>
          <a:p>
            <a:r>
              <a:rPr lang="cs-CZ" sz="2200" b="1" dirty="0" err="1"/>
              <a:t>Social</a:t>
            </a:r>
            <a:r>
              <a:rPr lang="cs-CZ" sz="2200" b="1" dirty="0"/>
              <a:t> Identity </a:t>
            </a:r>
            <a:r>
              <a:rPr lang="cs-CZ" sz="2200" b="1" dirty="0" err="1"/>
              <a:t>Theory</a:t>
            </a:r>
            <a:r>
              <a:rPr lang="cs-CZ" sz="2200" b="1" dirty="0"/>
              <a:t> </a:t>
            </a:r>
            <a:r>
              <a:rPr lang="cs-CZ" sz="2200" dirty="0"/>
              <a:t>(SIT) (</a:t>
            </a:r>
            <a:r>
              <a:rPr lang="cs-CZ" sz="2200" dirty="0" err="1"/>
              <a:t>Tajfel</a:t>
            </a:r>
            <a:r>
              <a:rPr lang="cs-CZ" sz="2200" dirty="0"/>
              <a:t>, 1978; </a:t>
            </a:r>
            <a:r>
              <a:rPr lang="cs-CZ" sz="2200" dirty="0" err="1"/>
              <a:t>Tajfel</a:t>
            </a:r>
            <a:r>
              <a:rPr lang="cs-CZ" sz="2200" dirty="0"/>
              <a:t> &amp; Turner, 1979)</a:t>
            </a:r>
          </a:p>
          <a:p>
            <a:r>
              <a:rPr lang="cs-CZ" sz="2200" dirty="0"/>
              <a:t>Sociálně kognitivní tradice</a:t>
            </a:r>
          </a:p>
          <a:p>
            <a:r>
              <a:rPr lang="cs-CZ" sz="2200" dirty="0"/>
              <a:t>Součást našeho sebepojetí, odvíjí se od členství v určité skupině</a:t>
            </a:r>
          </a:p>
          <a:p>
            <a:pPr lvl="1"/>
            <a:r>
              <a:rPr lang="cs-CZ" sz="1800" dirty="0"/>
              <a:t>Emoční důležitost, sdílené normy, hodnoty, ovlivňuje jednání</a:t>
            </a:r>
          </a:p>
          <a:p>
            <a:r>
              <a:rPr lang="cs-CZ" sz="2200" dirty="0"/>
              <a:t>3 procesy:</a:t>
            </a:r>
          </a:p>
          <a:p>
            <a:pPr lvl="1"/>
            <a:r>
              <a:rPr lang="cs-CZ" sz="1800" dirty="0"/>
              <a:t>Kategorizace</a:t>
            </a:r>
          </a:p>
          <a:p>
            <a:pPr lvl="1"/>
            <a:r>
              <a:rPr lang="cs-CZ" sz="1800" dirty="0"/>
              <a:t>Soc. identifikace</a:t>
            </a:r>
          </a:p>
          <a:p>
            <a:pPr lvl="1"/>
            <a:r>
              <a:rPr lang="cs-CZ" sz="1800" dirty="0"/>
              <a:t>Soc. srovnávání</a:t>
            </a:r>
          </a:p>
        </p:txBody>
      </p:sp>
      <p:pic>
        <p:nvPicPr>
          <p:cNvPr id="2050" name="Picture 2" descr="social identity theory">
            <a:extLst>
              <a:ext uri="{FF2B5EF4-FFF2-40B4-BE49-F238E27FC236}">
                <a16:creationId xmlns:a16="http://schemas.microsoft.com/office/drawing/2014/main" id="{648B47BC-871B-4625-AEFC-E4189A2F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98" y="3947256"/>
            <a:ext cx="4165233" cy="28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0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15262" cy="4139998"/>
          </a:xfrm>
        </p:spPr>
        <p:txBody>
          <a:bodyPr/>
          <a:lstStyle/>
          <a:p>
            <a:r>
              <a:rPr lang="cs-CZ" sz="2000" dirty="0"/>
              <a:t>Skupinová a </a:t>
            </a:r>
            <a:r>
              <a:rPr lang="cs-CZ" sz="2000" dirty="0" err="1"/>
              <a:t>meziskupinová</a:t>
            </a:r>
            <a:r>
              <a:rPr lang="cs-CZ" sz="2000" dirty="0"/>
              <a:t> interakce</a:t>
            </a:r>
          </a:p>
          <a:p>
            <a:r>
              <a:rPr lang="cs-CZ" sz="2000" i="1" dirty="0"/>
              <a:t>In-</a:t>
            </a:r>
            <a:r>
              <a:rPr lang="cs-CZ" sz="2000" i="1" dirty="0" err="1"/>
              <a:t>group</a:t>
            </a:r>
            <a:endParaRPr lang="cs-CZ" sz="2000" i="1" dirty="0"/>
          </a:p>
          <a:p>
            <a:pPr lvl="1"/>
            <a:r>
              <a:rPr lang="cs-CZ" dirty="0"/>
              <a:t>Moje skupina, heterogenní</a:t>
            </a:r>
          </a:p>
          <a:p>
            <a:r>
              <a:rPr lang="cs-CZ" sz="2000" i="1" dirty="0"/>
              <a:t>Out-</a:t>
            </a:r>
            <a:r>
              <a:rPr lang="cs-CZ" sz="2000" i="1" dirty="0" err="1"/>
              <a:t>group</a:t>
            </a:r>
            <a:endParaRPr lang="cs-CZ" sz="2000" i="1" dirty="0"/>
          </a:p>
          <a:p>
            <a:pPr lvl="1"/>
            <a:r>
              <a:rPr lang="cs-CZ" dirty="0"/>
              <a:t>Jiné skupiny, homogenní</a:t>
            </a:r>
          </a:p>
          <a:p>
            <a:r>
              <a:rPr lang="cs-CZ" sz="2000" dirty="0"/>
              <a:t>Chceme dosáhnout pozitivního srovnání mezi vlastními (a relevantními jinými) skupinami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 </a:t>
            </a:r>
            <a:r>
              <a:rPr lang="cs-CZ" i="1" dirty="0"/>
              <a:t>In-</a:t>
            </a:r>
            <a:r>
              <a:rPr lang="cs-CZ" i="1" dirty="0" err="1"/>
              <a:t>group</a:t>
            </a:r>
            <a:r>
              <a:rPr lang="cs-CZ" i="1" dirty="0"/>
              <a:t> </a:t>
            </a:r>
            <a:r>
              <a:rPr lang="cs-CZ" i="1" dirty="0" err="1"/>
              <a:t>favoritism</a:t>
            </a:r>
            <a:r>
              <a:rPr lang="cs-CZ" dirty="0"/>
              <a:t>, </a:t>
            </a:r>
            <a:r>
              <a:rPr lang="cs-CZ" i="1" dirty="0"/>
              <a:t>in-</a:t>
            </a:r>
            <a:r>
              <a:rPr lang="cs-CZ" i="1" dirty="0" err="1"/>
              <a:t>group</a:t>
            </a:r>
            <a:r>
              <a:rPr lang="cs-CZ" i="1" dirty="0"/>
              <a:t> </a:t>
            </a:r>
            <a:r>
              <a:rPr lang="cs-CZ" i="1" dirty="0" err="1"/>
              <a:t>bias</a:t>
            </a:r>
            <a:r>
              <a:rPr lang="cs-CZ" i="1" dirty="0"/>
              <a:t> </a:t>
            </a:r>
            <a:r>
              <a:rPr lang="cs-CZ" dirty="0"/>
              <a:t>(pozitivní nahlížení na vlastní skupinu; </a:t>
            </a:r>
            <a:r>
              <a:rPr lang="cs-CZ" dirty="0" err="1"/>
              <a:t>favoritizace</a:t>
            </a:r>
            <a:r>
              <a:rPr lang="cs-CZ" dirty="0"/>
              <a:t> naší skupiny před ostatními)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C78617-2111-4740-8C13-A7F9F74CD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35" y="128023"/>
            <a:ext cx="5198388" cy="3300977"/>
          </a:xfrm>
          <a:prstGeom prst="rect">
            <a:avLst/>
          </a:prstGeom>
        </p:spPr>
      </p:pic>
      <p:pic>
        <p:nvPicPr>
          <p:cNvPr id="9" name="Picture 2" descr="In-group bias - The Decision Lab">
            <a:extLst>
              <a:ext uri="{FF2B5EF4-FFF2-40B4-BE49-F238E27FC236}">
                <a16:creationId xmlns:a16="http://schemas.microsoft.com/office/drawing/2014/main" id="{95E93608-D93F-4B98-9422-21ACB1F3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49" y="3290887"/>
            <a:ext cx="337996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27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b="1" dirty="0"/>
              <a:t>Michael A. </a:t>
            </a:r>
            <a:r>
              <a:rPr lang="cs-CZ" sz="2000" b="1" dirty="0" err="1"/>
              <a:t>Hogg</a:t>
            </a:r>
            <a:r>
              <a:rPr lang="cs-CZ" sz="2000" dirty="0"/>
              <a:t>, navazuje na SIT</a:t>
            </a:r>
            <a:endParaRPr lang="cs-CZ" sz="2000" b="1" dirty="0"/>
          </a:p>
          <a:p>
            <a:r>
              <a:rPr lang="cs-CZ" sz="2000" dirty="0"/>
              <a:t>Pokud prožíváme </a:t>
            </a:r>
            <a:r>
              <a:rPr lang="cs-CZ" sz="2000" b="1" dirty="0"/>
              <a:t>nejistotu</a:t>
            </a:r>
            <a:r>
              <a:rPr lang="cs-CZ" sz="2000" dirty="0"/>
              <a:t>, motivuje nás to ke chování, které nejistotu sníží</a:t>
            </a:r>
          </a:p>
          <a:p>
            <a:pPr lvl="1"/>
            <a:r>
              <a:rPr lang="cs-CZ" sz="1800" dirty="0"/>
              <a:t>Ale: snížení nejistoty je kognitivně náročné – budeme investovat svoji kognitivní energii pouze do snižování nejistoty, která je pro nás důležitá, týká se nás a naší identity</a:t>
            </a:r>
          </a:p>
          <a:p>
            <a:pPr lvl="1"/>
            <a:endParaRPr lang="cs-CZ" sz="1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Jedním ze způsobů, jak docílit snížení nejistoty je </a:t>
            </a:r>
            <a:r>
              <a:rPr lang="cs-CZ" sz="2000" b="1" dirty="0"/>
              <a:t>identifikace se skupinou</a:t>
            </a:r>
          </a:p>
          <a:p>
            <a:pPr lvl="1"/>
            <a:r>
              <a:rPr lang="cs-CZ" sz="1800" dirty="0"/>
              <a:t>Procesy sociální kategorizace (sebe a ostatních)</a:t>
            </a:r>
          </a:p>
          <a:p>
            <a:pPr lvl="1"/>
            <a:r>
              <a:rPr lang="cs-CZ" sz="1800" dirty="0"/>
              <a:t>Předepsané normy a hodnoty skupiny (pro </a:t>
            </a:r>
            <a:r>
              <a:rPr lang="cs-CZ" sz="1800" dirty="0" err="1"/>
              <a:t>intraskupinové</a:t>
            </a:r>
            <a:r>
              <a:rPr lang="cs-CZ" sz="1800" dirty="0"/>
              <a:t> i </a:t>
            </a:r>
            <a:r>
              <a:rPr lang="cs-CZ" sz="1800" dirty="0" err="1"/>
              <a:t>interskupinové</a:t>
            </a:r>
            <a:r>
              <a:rPr lang="cs-CZ" sz="1800" dirty="0"/>
              <a:t> interakce)</a:t>
            </a:r>
          </a:p>
          <a:p>
            <a:pPr lvl="1"/>
            <a:r>
              <a:rPr lang="cs-CZ" sz="1800" dirty="0"/>
              <a:t>Chování (naše i jiných lidí) se stává předvídatelné; víme, jak se chovat ke členům skupiny i ke členům cizích skupin</a:t>
            </a:r>
          </a:p>
          <a:p>
            <a:pPr lvl="1"/>
            <a:r>
              <a:rPr lang="cs-CZ" sz="1800" dirty="0"/>
              <a:t>Sdílení norem a hodnot ve skupině - validace dalšími členy skupiny (</a:t>
            </a:r>
            <a:r>
              <a:rPr lang="cs-CZ" sz="1800" i="1" dirty="0"/>
              <a:t>“</a:t>
            </a:r>
            <a:r>
              <a:rPr lang="cs-CZ" sz="1800" i="1" dirty="0" err="1"/>
              <a:t>We</a:t>
            </a:r>
            <a:r>
              <a:rPr lang="cs-CZ" sz="1800" i="1" dirty="0"/>
              <a:t>“ </a:t>
            </a:r>
            <a:r>
              <a:rPr lang="cs-CZ" sz="1800" i="1" dirty="0" err="1"/>
              <a:t>agree</a:t>
            </a:r>
            <a:r>
              <a:rPr lang="cs-CZ" sz="1800" i="1" dirty="0"/>
              <a:t> „</a:t>
            </a:r>
            <a:r>
              <a:rPr lang="cs-CZ" sz="1800" i="1" dirty="0" err="1"/>
              <a:t>we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this</a:t>
            </a:r>
            <a:r>
              <a:rPr lang="cs-CZ" sz="1800" i="1" dirty="0"/>
              <a:t>, „</a:t>
            </a:r>
            <a:r>
              <a:rPr lang="cs-CZ" sz="1800" i="1" dirty="0" err="1"/>
              <a:t>they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that</a:t>
            </a:r>
            <a:r>
              <a:rPr lang="cs-CZ" sz="1800" dirty="0"/>
              <a:t>)</a:t>
            </a:r>
          </a:p>
          <a:p>
            <a:pPr lvl="1"/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0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Jedním ze způsobů, jak docílit snížení nejistoty je </a:t>
            </a:r>
            <a:r>
              <a:rPr lang="cs-CZ" sz="2000" b="1" dirty="0"/>
              <a:t>identifikace se skupinou</a:t>
            </a:r>
          </a:p>
          <a:p>
            <a:pPr lvl="1"/>
            <a:r>
              <a:rPr lang="cs-CZ" sz="1800" dirty="0"/>
              <a:t>Procesy sociální kategorizace (sebe a ostatních)</a:t>
            </a:r>
          </a:p>
          <a:p>
            <a:pPr lvl="1"/>
            <a:r>
              <a:rPr lang="cs-CZ" sz="1800" dirty="0"/>
              <a:t>Předepsané normy a hodnoty skupiny (pro </a:t>
            </a:r>
            <a:r>
              <a:rPr lang="cs-CZ" sz="1800" dirty="0" err="1"/>
              <a:t>intraskupinové</a:t>
            </a:r>
            <a:r>
              <a:rPr lang="cs-CZ" sz="1800" dirty="0"/>
              <a:t> i </a:t>
            </a:r>
            <a:r>
              <a:rPr lang="cs-CZ" sz="1800" dirty="0" err="1"/>
              <a:t>interskupinové</a:t>
            </a:r>
            <a:r>
              <a:rPr lang="cs-CZ" sz="1800" dirty="0"/>
              <a:t> interakce)</a:t>
            </a:r>
          </a:p>
          <a:p>
            <a:pPr lvl="1"/>
            <a:r>
              <a:rPr lang="cs-CZ" sz="1800" dirty="0"/>
              <a:t>Chování (naše i jiných lidí) se stává předvídatelné; víme, jak se chovat ke členům skupiny i ke členům cizích skupin</a:t>
            </a:r>
          </a:p>
          <a:p>
            <a:pPr lvl="1"/>
            <a:r>
              <a:rPr lang="cs-CZ" sz="1800" dirty="0"/>
              <a:t>Sdílení norem a hodnot ve skupině - validace dalšími členy skupiny (</a:t>
            </a:r>
            <a:r>
              <a:rPr lang="cs-CZ" sz="1800" i="1" dirty="0"/>
              <a:t>“</a:t>
            </a:r>
            <a:r>
              <a:rPr lang="cs-CZ" sz="1800" i="1" dirty="0" err="1"/>
              <a:t>We</a:t>
            </a:r>
            <a:r>
              <a:rPr lang="cs-CZ" sz="1800" i="1" dirty="0"/>
              <a:t>“ </a:t>
            </a:r>
            <a:r>
              <a:rPr lang="cs-CZ" sz="1800" i="1" dirty="0" err="1"/>
              <a:t>agree</a:t>
            </a:r>
            <a:r>
              <a:rPr lang="cs-CZ" sz="1800" i="1" dirty="0"/>
              <a:t> „</a:t>
            </a:r>
            <a:r>
              <a:rPr lang="cs-CZ" sz="1800" i="1" dirty="0" err="1"/>
              <a:t>we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this</a:t>
            </a:r>
            <a:r>
              <a:rPr lang="cs-CZ" sz="1800" i="1" dirty="0"/>
              <a:t>, „</a:t>
            </a:r>
            <a:r>
              <a:rPr lang="cs-CZ" sz="1800" i="1" dirty="0" err="1"/>
              <a:t>they</a:t>
            </a:r>
            <a:r>
              <a:rPr lang="cs-CZ" sz="1800" i="1" dirty="0"/>
              <a:t>“ are </a:t>
            </a:r>
            <a:r>
              <a:rPr lang="cs-CZ" sz="1800" i="1" dirty="0" err="1"/>
              <a:t>like</a:t>
            </a:r>
            <a:r>
              <a:rPr lang="cs-CZ" sz="1800" i="1" dirty="0"/>
              <a:t> </a:t>
            </a:r>
            <a:r>
              <a:rPr lang="cs-CZ" sz="1800" i="1" dirty="0" err="1"/>
              <a:t>that</a:t>
            </a:r>
            <a:r>
              <a:rPr lang="cs-CZ" sz="1800" dirty="0"/>
              <a:t>)</a:t>
            </a:r>
          </a:p>
          <a:p>
            <a:pPr lvl="1"/>
            <a:endParaRPr lang="cs-CZ" sz="1800" dirty="0"/>
          </a:p>
          <a:p>
            <a:r>
              <a:rPr lang="cs-CZ" sz="1400" i="1" dirty="0"/>
              <a:t>P</a:t>
            </a:r>
            <a:r>
              <a:rPr lang="en-US" sz="1400" i="1" dirty="0" err="1"/>
              <a:t>eople</a:t>
            </a:r>
            <a:r>
              <a:rPr lang="cs-CZ" sz="1400" i="1" dirty="0"/>
              <a:t> </a:t>
            </a:r>
            <a:r>
              <a:rPr lang="en-US" sz="1400" i="1" dirty="0"/>
              <a:t>identify more strongly with groups when they feel uncertain; uncertainty</a:t>
            </a:r>
            <a:r>
              <a:rPr lang="cs-CZ" sz="1400" i="1" dirty="0"/>
              <a:t> </a:t>
            </a:r>
            <a:r>
              <a:rPr lang="en-US" sz="1400" i="1" dirty="0"/>
              <a:t>based identification reduces uncertainty, and </a:t>
            </a:r>
            <a:r>
              <a:rPr lang="cs-CZ" sz="1400" i="1" dirty="0"/>
              <a:t>p</a:t>
            </a:r>
            <a:r>
              <a:rPr lang="en-US" sz="1400" i="1" dirty="0" err="1"/>
              <a:t>eople</a:t>
            </a:r>
            <a:r>
              <a:rPr lang="en-US" sz="1400" i="1" dirty="0"/>
              <a:t> who feel uncertain will</a:t>
            </a:r>
            <a:r>
              <a:rPr lang="cs-CZ" sz="1400" i="1" dirty="0"/>
              <a:t> </a:t>
            </a:r>
            <a:r>
              <a:rPr lang="en-US" sz="1400" i="1" dirty="0"/>
              <a:t>identify even with a group that mediates low status</a:t>
            </a:r>
            <a:r>
              <a:rPr lang="cs-CZ" sz="1400" i="1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Hogg</a:t>
            </a:r>
            <a:r>
              <a:rPr lang="cs-CZ" sz="1400" dirty="0"/>
              <a:t> &amp; </a:t>
            </a:r>
            <a:r>
              <a:rPr lang="cs-CZ" sz="1400" dirty="0" err="1"/>
              <a:t>Adelman</a:t>
            </a:r>
            <a:r>
              <a:rPr lang="cs-CZ" sz="1400" dirty="0"/>
              <a:t>, 2013).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ózování&#10;&#10;Popis byl vytvořen automaticky">
            <a:extLst>
              <a:ext uri="{FF2B5EF4-FFF2-40B4-BE49-F238E27FC236}">
                <a16:creationId xmlns:a16="http://schemas.microsoft.com/office/drawing/2014/main" id="{24D4AF05-F680-473B-BF61-4A39E6FE2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099" y="1904603"/>
            <a:ext cx="3874475" cy="3874475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0C82B85-DB1B-4755-BC8A-A3E742B7BAE8}"/>
              </a:ext>
            </a:extLst>
          </p:cNvPr>
          <p:cNvGrpSpPr/>
          <p:nvPr/>
        </p:nvGrpSpPr>
        <p:grpSpPr>
          <a:xfrm>
            <a:off x="3642570" y="4444743"/>
            <a:ext cx="3991532" cy="905001"/>
            <a:chOff x="3554778" y="3841841"/>
            <a:chExt cx="3991532" cy="905001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7FBF953-D042-4518-97A0-40CC1457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78" y="3841841"/>
              <a:ext cx="3991532" cy="905001"/>
            </a:xfrm>
            <a:prstGeom prst="rect">
              <a:avLst/>
            </a:prstGeom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A161D5B3-5D40-4E88-80FF-91EB3C6BCDE4}"/>
                </a:ext>
              </a:extLst>
            </p:cNvPr>
            <p:cNvSpPr txBox="1"/>
            <p:nvPr/>
          </p:nvSpPr>
          <p:spPr>
            <a:xfrm>
              <a:off x="3613306" y="3841841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</a:t>
              </a:r>
              <a:r>
                <a:rPr lang="cs-CZ" sz="2200" dirty="0" err="1">
                  <a:latin typeface="+mj-lt"/>
                </a:rPr>
                <a:t>kyberagrese</a:t>
              </a:r>
              <a:r>
                <a:rPr lang="cs-CZ" sz="2200" dirty="0">
                  <a:latin typeface="+mj-lt"/>
                </a:rPr>
                <a:t>?</a:t>
              </a:r>
              <a:br>
                <a:rPr lang="cs-CZ" sz="2200" dirty="0">
                  <a:latin typeface="+mj-lt"/>
                </a:rPr>
              </a:br>
              <a:r>
                <a:rPr lang="cs-CZ" sz="2200" dirty="0">
                  <a:latin typeface="+mj-lt"/>
                </a:rPr>
                <a:t>Jaké projevy do ní spadají?</a:t>
              </a:r>
            </a:p>
          </p:txBody>
        </p:sp>
      </p:grpSp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D7F239BE-9047-4CED-A779-62E136CE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97" y="2697804"/>
            <a:ext cx="2991060" cy="1462391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000" i="1" dirty="0"/>
              <a:t>Úmyslné jednání způsobující újmu jiné osobě nebo osobám pomocí ICT</a:t>
            </a:r>
          </a:p>
        </p:txBody>
      </p: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3BE877B8-3AE1-4D2D-B778-4D0409D5FD5C}"/>
              </a:ext>
            </a:extLst>
          </p:cNvPr>
          <p:cNvSpPr txBox="1">
            <a:spLocks/>
          </p:cNvSpPr>
          <p:nvPr/>
        </p:nvSpPr>
        <p:spPr>
          <a:xfrm>
            <a:off x="8234625" y="2374744"/>
            <a:ext cx="299106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 err="1"/>
              <a:t>Cyberbullying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/>
              <a:t>Cyberstalking</a:t>
            </a:r>
          </a:p>
          <a:p>
            <a:pPr marL="324000" lvl="1" indent="0" algn="ctr">
              <a:buNone/>
            </a:pPr>
            <a:r>
              <a:rPr lang="cs-CZ" kern="0" dirty="0"/>
              <a:t>Online </a:t>
            </a:r>
            <a:r>
              <a:rPr lang="cs-CZ" kern="0" dirty="0" err="1"/>
              <a:t>harassment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 err="1"/>
              <a:t>Flaming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 err="1"/>
              <a:t>Outing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 err="1"/>
              <a:t>Cyberterrorism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 err="1"/>
              <a:t>Cyberhate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/>
              <a:t>Identity </a:t>
            </a:r>
            <a:r>
              <a:rPr lang="cs-CZ" kern="0" dirty="0" err="1"/>
              <a:t>theft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 err="1"/>
              <a:t>Cybergrooming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/>
              <a:t>Happy </a:t>
            </a:r>
            <a:r>
              <a:rPr lang="cs-CZ" kern="0" dirty="0" err="1"/>
              <a:t>slapping</a:t>
            </a:r>
            <a:endParaRPr lang="cs-CZ" kern="0" dirty="0"/>
          </a:p>
          <a:p>
            <a:pPr marL="324000" lvl="1" indent="0" algn="ctr">
              <a:buNone/>
            </a:pPr>
            <a:r>
              <a:rPr lang="cs-CZ" kern="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366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Některé skupiny jsou „efektivnější“ ve snižování nejistoty</a:t>
            </a:r>
          </a:p>
          <a:p>
            <a:r>
              <a:rPr lang="cs-CZ" sz="2000" b="1" dirty="0" err="1"/>
              <a:t>Entitativita</a:t>
            </a:r>
            <a:endParaRPr lang="cs-CZ" sz="2000" b="1" dirty="0"/>
          </a:p>
          <a:p>
            <a:pPr lvl="1"/>
            <a:r>
              <a:rPr lang="cs-CZ" sz="1600" dirty="0"/>
              <a:t>Jasné ohraničení, vymezenost, vnitřní homogenita, společný cíl, sociální interakce</a:t>
            </a:r>
          </a:p>
          <a:p>
            <a:pPr lvl="1"/>
            <a:r>
              <a:rPr lang="cs-CZ" sz="1600" i="1" dirty="0" err="1"/>
              <a:t>What</a:t>
            </a:r>
            <a:r>
              <a:rPr lang="cs-CZ" sz="1600" i="1" dirty="0"/>
              <a:t> </a:t>
            </a:r>
            <a:r>
              <a:rPr lang="cs-CZ" sz="1600" i="1" dirty="0" err="1"/>
              <a:t>makes</a:t>
            </a:r>
            <a:r>
              <a:rPr lang="cs-CZ" sz="1600" i="1" dirty="0"/>
              <a:t> </a:t>
            </a:r>
            <a:r>
              <a:rPr lang="cs-CZ" sz="1600" i="1" dirty="0" err="1"/>
              <a:t>group</a:t>
            </a:r>
            <a:r>
              <a:rPr lang="cs-CZ" sz="1600" i="1" dirty="0"/>
              <a:t> „</a:t>
            </a:r>
            <a:r>
              <a:rPr lang="cs-CZ" sz="1600" i="1" dirty="0" err="1"/>
              <a:t>groupy</a:t>
            </a:r>
            <a:r>
              <a:rPr lang="cs-CZ" sz="1600" i="1" dirty="0"/>
              <a:t>“</a:t>
            </a:r>
          </a:p>
          <a:p>
            <a:r>
              <a:rPr lang="cs-CZ" sz="2000" dirty="0"/>
              <a:t>Větší nejistota </a:t>
            </a:r>
            <a:r>
              <a:rPr lang="cs-CZ" sz="2000" dirty="0">
                <a:sym typeface="Wingdings" panose="05000000000000000000" pitchFamily="2" charset="2"/>
              </a:rPr>
              <a:t> vyšší identifikace s vysoce </a:t>
            </a:r>
            <a:r>
              <a:rPr lang="cs-CZ" sz="2000" dirty="0" err="1">
                <a:sym typeface="Wingdings" panose="05000000000000000000" pitchFamily="2" charset="2"/>
              </a:rPr>
              <a:t>entitativními</a:t>
            </a:r>
            <a:r>
              <a:rPr lang="cs-CZ" sz="2000" dirty="0">
                <a:sym typeface="Wingdings" panose="05000000000000000000" pitchFamily="2" charset="2"/>
              </a:rPr>
              <a:t> skupinami</a:t>
            </a:r>
            <a:endParaRPr lang="cs-CZ" sz="2000" dirty="0"/>
          </a:p>
          <a:p>
            <a:endParaRPr lang="cs-CZ" sz="1200" dirty="0"/>
          </a:p>
          <a:p>
            <a:r>
              <a:rPr lang="cs-CZ" sz="2000" dirty="0">
                <a:solidFill>
                  <a:srgbClr val="0000DC"/>
                </a:solidFill>
              </a:rPr>
              <a:t>Příklady skupin s vysokou </a:t>
            </a:r>
            <a:r>
              <a:rPr lang="cs-CZ" sz="2000" dirty="0" err="1">
                <a:solidFill>
                  <a:srgbClr val="0000DC"/>
                </a:solidFill>
              </a:rPr>
              <a:t>entitativitou</a:t>
            </a:r>
            <a:r>
              <a:rPr lang="cs-CZ" sz="2000" dirty="0">
                <a:solidFill>
                  <a:srgbClr val="0000DC"/>
                </a:solidFill>
              </a:rPr>
              <a:t>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Uncertainty</a:t>
            </a:r>
            <a:r>
              <a:rPr lang="cs-CZ" dirty="0"/>
              <a:t>-Identity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2000" dirty="0"/>
              <a:t>Některé skupiny jsou „efektivnější“ ve snižování nejistoty</a:t>
            </a:r>
          </a:p>
          <a:p>
            <a:r>
              <a:rPr lang="cs-CZ" sz="2000" b="1" dirty="0" err="1"/>
              <a:t>Entitativita</a:t>
            </a:r>
            <a:endParaRPr lang="cs-CZ" sz="2000" b="1" dirty="0"/>
          </a:p>
          <a:p>
            <a:pPr lvl="1"/>
            <a:r>
              <a:rPr lang="cs-CZ" sz="1600" dirty="0"/>
              <a:t>Jasné ohraničení, vymezenost, vnitřní homogenita, společný cíl, sociální interakce</a:t>
            </a:r>
          </a:p>
          <a:p>
            <a:pPr lvl="1"/>
            <a:r>
              <a:rPr lang="cs-CZ" sz="1600" i="1" dirty="0" err="1"/>
              <a:t>What</a:t>
            </a:r>
            <a:r>
              <a:rPr lang="cs-CZ" sz="1600" i="1" dirty="0"/>
              <a:t> </a:t>
            </a:r>
            <a:r>
              <a:rPr lang="cs-CZ" sz="1600" i="1" dirty="0" err="1"/>
              <a:t>makes</a:t>
            </a:r>
            <a:r>
              <a:rPr lang="cs-CZ" sz="1600" i="1" dirty="0"/>
              <a:t> </a:t>
            </a:r>
            <a:r>
              <a:rPr lang="cs-CZ" sz="1600" i="1" dirty="0" err="1"/>
              <a:t>group</a:t>
            </a:r>
            <a:r>
              <a:rPr lang="cs-CZ" sz="1600" i="1" dirty="0"/>
              <a:t> „</a:t>
            </a:r>
            <a:r>
              <a:rPr lang="cs-CZ" sz="1600" i="1" dirty="0" err="1"/>
              <a:t>groupy</a:t>
            </a:r>
            <a:r>
              <a:rPr lang="cs-CZ" sz="1600" i="1" dirty="0"/>
              <a:t>“</a:t>
            </a:r>
          </a:p>
          <a:p>
            <a:r>
              <a:rPr lang="cs-CZ" sz="2000" dirty="0"/>
              <a:t>Větší nejistota </a:t>
            </a:r>
            <a:r>
              <a:rPr lang="cs-CZ" sz="2000" dirty="0">
                <a:sym typeface="Wingdings" panose="05000000000000000000" pitchFamily="2" charset="2"/>
              </a:rPr>
              <a:t> vyšší identifikace s vysoce </a:t>
            </a:r>
            <a:r>
              <a:rPr lang="cs-CZ" sz="2000" dirty="0" err="1">
                <a:sym typeface="Wingdings" panose="05000000000000000000" pitchFamily="2" charset="2"/>
              </a:rPr>
              <a:t>entitativními</a:t>
            </a:r>
            <a:r>
              <a:rPr lang="cs-CZ" sz="2000" dirty="0">
                <a:sym typeface="Wingdings" panose="05000000000000000000" pitchFamily="2" charset="2"/>
              </a:rPr>
              <a:t> skupinami</a:t>
            </a:r>
            <a:endParaRPr lang="cs-CZ" sz="2000" dirty="0"/>
          </a:p>
          <a:p>
            <a:endParaRPr lang="cs-CZ" sz="1200" dirty="0"/>
          </a:p>
          <a:p>
            <a:r>
              <a:rPr lang="cs-CZ" sz="2000" dirty="0">
                <a:solidFill>
                  <a:srgbClr val="0000DC"/>
                </a:solidFill>
              </a:rPr>
              <a:t>Příklady skupin s vysokou </a:t>
            </a:r>
            <a:r>
              <a:rPr lang="cs-CZ" sz="2000" dirty="0" err="1">
                <a:solidFill>
                  <a:srgbClr val="0000DC"/>
                </a:solidFill>
              </a:rPr>
              <a:t>entitativitou</a:t>
            </a:r>
            <a:r>
              <a:rPr lang="cs-CZ" sz="2000" dirty="0">
                <a:solidFill>
                  <a:srgbClr val="0000DC"/>
                </a:solidFill>
              </a:rPr>
              <a:t>?</a:t>
            </a:r>
          </a:p>
          <a:p>
            <a:pPr lvl="1"/>
            <a:r>
              <a:rPr lang="cs-CZ" sz="1600" dirty="0"/>
              <a:t>Blízké skupiny – rodina, blízcí přátelé</a:t>
            </a:r>
          </a:p>
          <a:p>
            <a:pPr lvl="1"/>
            <a:r>
              <a:rPr lang="cs-CZ" sz="1600" dirty="0"/>
              <a:t>Fanoušci</a:t>
            </a:r>
          </a:p>
          <a:p>
            <a:pPr lvl="1"/>
            <a:r>
              <a:rPr lang="cs-CZ" sz="1600" dirty="0" err="1"/>
              <a:t>Fraternities</a:t>
            </a:r>
            <a:endParaRPr lang="cs-CZ" sz="1600" dirty="0"/>
          </a:p>
          <a:p>
            <a:pPr lvl="1"/>
            <a:r>
              <a:rPr lang="cs-CZ" sz="1600" dirty="0"/>
              <a:t>…</a:t>
            </a:r>
          </a:p>
          <a:p>
            <a:pPr lvl="1"/>
            <a:r>
              <a:rPr lang="cs-CZ" sz="1600" dirty="0" err="1">
                <a:solidFill>
                  <a:schemeClr val="accent6"/>
                </a:solidFill>
              </a:rPr>
              <a:t>Hate</a:t>
            </a:r>
            <a:r>
              <a:rPr lang="cs-CZ" sz="1600" dirty="0">
                <a:solidFill>
                  <a:schemeClr val="accent6"/>
                </a:solidFill>
              </a:rPr>
              <a:t> </a:t>
            </a:r>
            <a:r>
              <a:rPr lang="cs-CZ" sz="1600" dirty="0" err="1">
                <a:solidFill>
                  <a:schemeClr val="accent6"/>
                </a:solidFill>
              </a:rPr>
              <a:t>groups</a:t>
            </a:r>
            <a:r>
              <a:rPr lang="cs-CZ" sz="1600" dirty="0">
                <a:solidFill>
                  <a:schemeClr val="accent6"/>
                </a:solidFill>
              </a:rPr>
              <a:t>, extrémisté, 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DD883F-104B-42E0-AE9E-1EEE4A93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92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C995FA1-3739-4896-A083-8DFE73AD4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a extremismus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837109" cy="4139998"/>
          </a:xfrm>
        </p:spPr>
        <p:txBody>
          <a:bodyPr/>
          <a:lstStyle/>
          <a:p>
            <a:r>
              <a:rPr lang="cs-CZ" sz="1600" dirty="0"/>
              <a:t>Jasně dané role, funkce, hierarchie, silné vedení</a:t>
            </a:r>
          </a:p>
          <a:p>
            <a:endParaRPr lang="cs-CZ" sz="1600" dirty="0"/>
          </a:p>
          <a:p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social</a:t>
            </a:r>
            <a:r>
              <a:rPr lang="cs-CZ" sz="1600" b="1" dirty="0"/>
              <a:t> identity </a:t>
            </a:r>
            <a:r>
              <a:rPr lang="cs-CZ" sz="1600" b="1" dirty="0" err="1"/>
              <a:t>theory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leadership </a:t>
            </a:r>
            <a:r>
              <a:rPr lang="cs-CZ" sz="1600" dirty="0"/>
              <a:t>(</a:t>
            </a:r>
            <a:r>
              <a:rPr lang="cs-CZ" sz="1600" dirty="0" err="1"/>
              <a:t>Hogg</a:t>
            </a:r>
            <a:r>
              <a:rPr lang="cs-CZ" sz="1600" dirty="0"/>
              <a:t>, 2001)</a:t>
            </a:r>
          </a:p>
          <a:p>
            <a:pPr lvl="1"/>
            <a:r>
              <a:rPr lang="cs-CZ" sz="1600" dirty="0"/>
              <a:t>Důležitost sociální identity a členství ve skupině = tendence více vnímat informace o „prototypu“ naší skupiny a být více ovlivnitelní členy skupiny, kteří odpovídají prototypu</a:t>
            </a:r>
          </a:p>
          <a:p>
            <a:pPr lvl="1"/>
            <a:r>
              <a:rPr lang="cs-CZ" sz="1600" dirty="0"/>
              <a:t>Prototypičtí vůdci jako vlivnější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7897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183F-5784-4AB3-BE9B-063FA5E3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Hate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a extremismus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84ECF-FF62-482F-AAAF-9438E74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71570" cy="4139998"/>
          </a:xfrm>
        </p:spPr>
        <p:txBody>
          <a:bodyPr/>
          <a:lstStyle/>
          <a:p>
            <a:r>
              <a:rPr lang="cs-CZ" sz="1800" dirty="0"/>
              <a:t>Pocity nejistoty posilují…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identifikace s vysoce </a:t>
            </a:r>
            <a:r>
              <a:rPr lang="cs-CZ" sz="1400" dirty="0" err="1">
                <a:sym typeface="Wingdings" panose="05000000000000000000" pitchFamily="2" charset="2"/>
              </a:rPr>
              <a:t>entitativními</a:t>
            </a:r>
            <a:r>
              <a:rPr lang="cs-CZ" sz="1400" dirty="0">
                <a:sym typeface="Wingdings" panose="05000000000000000000" pitchFamily="2" charset="2"/>
              </a:rPr>
              <a:t> (až extrémistickými) skupinami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záměry chovat se extrémněji ve prospěch skupiny a podporovat extrémní opatření na ochranu a podporu své skupiny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touhu po vůdcovství ve skupině jako takovém (takže i relativně méně prototypičtí vůdci ve skupině se stávají reálnou možností vůdcovství)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preferenci silného, hierarchického a autokratického vedení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Platí to pro všechny členy skupiny stejně? Proč se někteří členové skupiny chovají více extrémně a agresivně než jiní?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Jejich skupina je vysoce </a:t>
            </a:r>
            <a:r>
              <a:rPr lang="cs-CZ" sz="1400" dirty="0" err="1">
                <a:sym typeface="Wingdings" panose="05000000000000000000" pitchFamily="2" charset="2"/>
              </a:rPr>
              <a:t>entitativní</a:t>
            </a:r>
            <a:r>
              <a:rPr lang="cs-CZ" sz="1400" dirty="0">
                <a:sym typeface="Wingdings" panose="05000000000000000000" pitchFamily="2" charset="2"/>
              </a:rPr>
              <a:t>, její normy nevylučují extrémní a agresivní </a:t>
            </a:r>
            <a:r>
              <a:rPr lang="cs-CZ" sz="1400" dirty="0" err="1">
                <a:sym typeface="Wingdings" panose="05000000000000000000" pitchFamily="2" charset="2"/>
              </a:rPr>
              <a:t>meziskupinové</a:t>
            </a:r>
            <a:r>
              <a:rPr lang="cs-CZ" sz="1400" dirty="0">
                <a:sym typeface="Wingdings" panose="05000000000000000000" pitchFamily="2" charset="2"/>
              </a:rPr>
              <a:t> chování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>
                <a:sym typeface="Wingdings" panose="05000000000000000000" pitchFamily="2" charset="2"/>
              </a:rPr>
              <a:t>Vysoce se identifikují se skupinou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Jsou spíše periferními něž ústředními členy skupiny</a:t>
            </a:r>
          </a:p>
          <a:p>
            <a:pPr marL="789750" lvl="1" indent="-285750">
              <a:buFont typeface="Wingdings" panose="05000000000000000000" pitchFamily="2" charset="2"/>
              <a:buChar char="ð"/>
            </a:pPr>
            <a:r>
              <a:rPr lang="cs-CZ" sz="1400" dirty="0"/>
              <a:t>Věří, že díky extrémnímu chování mohou být „povýšeni“ mezi ústřední členy skupiny</a:t>
            </a:r>
          </a:p>
          <a:p>
            <a:pPr lvl="1"/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6E3C8D-4FDF-48A1-9A54-4D3BC423A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8" y="1775816"/>
            <a:ext cx="4056184" cy="4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FFBE3C3-A979-4760-8315-BE410BD2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99" y="807306"/>
            <a:ext cx="5409511" cy="3233741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9DB95C-BEA0-4021-AECB-37DF11562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006"/>
            <a:ext cx="5217897" cy="55759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F920BE4-14D4-462F-95D8-1A5D7CF52DBC}"/>
              </a:ext>
            </a:extLst>
          </p:cNvPr>
          <p:cNvSpPr/>
          <p:nvPr/>
        </p:nvSpPr>
        <p:spPr>
          <a:xfrm>
            <a:off x="230660" y="6254738"/>
            <a:ext cx="5865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fotografii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jsou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žáci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ZŠ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Plynárenská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Teplice, 1.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třída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EB5A17C-61AF-4D4E-BEEB-CDEF9F36D1DD}"/>
              </a:ext>
            </a:extLst>
          </p:cNvPr>
          <p:cNvSpPr/>
          <p:nvPr/>
        </p:nvSpPr>
        <p:spPr>
          <a:xfrm>
            <a:off x="6096000" y="1228725"/>
            <a:ext cx="5217897" cy="671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23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7D9F70-9E8A-4FF2-B45A-9E0E6FA3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A9C157-A12D-4936-9CA6-F6D4896D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Jaký je vliv anonymity na </a:t>
            </a:r>
            <a:r>
              <a:rPr lang="cs-CZ" sz="2000" dirty="0" err="1">
                <a:latin typeface="+mj-lt"/>
              </a:rPr>
              <a:t>kyberagresi</a:t>
            </a:r>
            <a:r>
              <a:rPr lang="cs-CZ" sz="2000" dirty="0">
                <a:latin typeface="+mj-lt"/>
              </a:rPr>
              <a:t> a toxickou online komunikaci?</a:t>
            </a:r>
          </a:p>
          <a:p>
            <a:pPr lvl="1"/>
            <a:r>
              <a:rPr lang="cs-CZ" sz="1800" dirty="0" err="1">
                <a:latin typeface="+mj-lt"/>
              </a:rPr>
              <a:t>Suler</a:t>
            </a:r>
            <a:r>
              <a:rPr lang="cs-CZ" sz="1800" dirty="0">
                <a:latin typeface="+mj-lt"/>
              </a:rPr>
              <a:t> – přispívá k </a:t>
            </a:r>
            <a:r>
              <a:rPr lang="cs-CZ" sz="1800" b="1" dirty="0" err="1">
                <a:latin typeface="+mj-lt"/>
              </a:rPr>
              <a:t>disinhibici</a:t>
            </a:r>
            <a:endParaRPr lang="cs-CZ" sz="1800" b="1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r>
              <a:rPr lang="cs-CZ" sz="2000" b="1" dirty="0" err="1">
                <a:latin typeface="+mj-lt"/>
              </a:rPr>
              <a:t>Deindividuace</a:t>
            </a:r>
            <a:endParaRPr lang="cs-CZ" sz="2000" b="1" dirty="0">
              <a:latin typeface="+mj-lt"/>
            </a:endParaRP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Leon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Festinger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, Philip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Zimbardo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 (50.- 80. léta)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Vliv davu nebo skupiny na individuální chování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Imerze ve skupině, redukce či ztráta sebe-uvědomění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inhibice, především v podmínkách anonymity; snadnější deviace od sociálně akceptovaného chování, když jsme ve skupině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Diener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experiment, 1976: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Haloween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trick-or-treating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2"/>
            <a:endParaRPr lang="cs-CZ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pPr lvl="2"/>
            <a:r>
              <a:rPr lang="cs-CZ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Které děti ukradly více cukroví, když byly o samotě ponechány s miskou na cukroví?</a:t>
            </a:r>
          </a:p>
          <a:p>
            <a:pPr lvl="1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cs-CZ" sz="1800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8C7D4C-6E47-C160-68C2-40368C639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06" y="4270206"/>
            <a:ext cx="1561794" cy="15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4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7D9F70-9E8A-4FF2-B45A-9E0E6FA3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A9C157-A12D-4936-9CA6-F6D4896D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Jaký je vliv anonymity na </a:t>
            </a:r>
            <a:r>
              <a:rPr lang="cs-CZ" sz="2000" dirty="0" err="1">
                <a:latin typeface="+mj-lt"/>
              </a:rPr>
              <a:t>kyberagresi</a:t>
            </a:r>
            <a:r>
              <a:rPr lang="cs-CZ" sz="2000" dirty="0">
                <a:latin typeface="+mj-lt"/>
              </a:rPr>
              <a:t> a toxickou online komunikaci?</a:t>
            </a:r>
          </a:p>
          <a:p>
            <a:pPr lvl="1"/>
            <a:r>
              <a:rPr lang="cs-CZ" sz="1800" dirty="0" err="1">
                <a:latin typeface="+mj-lt"/>
              </a:rPr>
              <a:t>Suler</a:t>
            </a:r>
            <a:r>
              <a:rPr lang="cs-CZ" sz="1800" dirty="0">
                <a:latin typeface="+mj-lt"/>
              </a:rPr>
              <a:t> – přispívá k </a:t>
            </a:r>
            <a:r>
              <a:rPr lang="cs-CZ" sz="1800" b="1" dirty="0" err="1">
                <a:latin typeface="+mj-lt"/>
              </a:rPr>
              <a:t>disinhibici</a:t>
            </a:r>
            <a:endParaRPr lang="cs-CZ" sz="1800" b="1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r>
              <a:rPr lang="cs-CZ" sz="2000" b="1" dirty="0" err="1">
                <a:latin typeface="+mj-lt"/>
              </a:rPr>
              <a:t>Deindividuace</a:t>
            </a:r>
            <a:endParaRPr lang="cs-CZ" sz="2000" b="1" dirty="0">
              <a:latin typeface="+mj-lt"/>
            </a:endParaRP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Leon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Festinger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, Philip </a:t>
            </a:r>
            <a:r>
              <a:rPr lang="cs-CZ" sz="1800" dirty="0" err="1">
                <a:latin typeface="+mj-lt"/>
                <a:cs typeface="Calibri Light" panose="020F0302020204030204" pitchFamily="34" charset="0"/>
              </a:rPr>
              <a:t>Zimbardo</a:t>
            </a:r>
            <a:r>
              <a:rPr lang="cs-CZ" sz="1800" dirty="0">
                <a:latin typeface="+mj-lt"/>
                <a:cs typeface="Calibri Light" panose="020F0302020204030204" pitchFamily="34" charset="0"/>
              </a:rPr>
              <a:t> (50.- 80. léta)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Vliv davu nebo skupiny na individuální chování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Imerze ve skupině, redukce či ztráta sebe-uvědomění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inhibice, především v podmínkách anonymity; snadnější deviace od sociálně akceptovaného chování, když jsme ve skupině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Diener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experiment, 1976: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Haloween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trick-or-treating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2"/>
            <a:endParaRPr lang="cs-CZ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pPr lvl="2"/>
            <a:r>
              <a:rPr lang="cs-CZ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Které děti ukradly více cukroví, když byly o samotě ponechány s miskou na cukroví?</a:t>
            </a:r>
          </a:p>
          <a:p>
            <a:pPr lvl="1"/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Ale – co benigní projevy </a:t>
            </a:r>
            <a:r>
              <a:rPr lang="cs-CZ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disinhibice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? A někdy i menší agrese? A někdy naopak větší sebe-uvědomění?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cs-CZ" sz="1800" dirty="0">
              <a:latin typeface="+mj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162CAFA-B06A-BDBD-920A-A7437AD20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06" y="4270206"/>
            <a:ext cx="1561794" cy="15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0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Alternativní přístup: depersonalizace a zvýšené uvědomění v kategoriích sociální identity (Lea  &amp;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Spears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, 1991;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Postmes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 &amp;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Spears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, 1998; </a:t>
            </a:r>
            <a:r>
              <a:rPr lang="cs-CZ" sz="2000" dirty="0" err="1">
                <a:latin typeface="+mj-lt"/>
                <a:cs typeface="Calibri Light" panose="020F0302020204030204" pitchFamily="34" charset="0"/>
              </a:rPr>
              <a:t>Reicher</a:t>
            </a:r>
            <a:r>
              <a:rPr lang="cs-CZ" sz="2000" dirty="0">
                <a:latin typeface="+mj-lt"/>
                <a:cs typeface="Calibri Light" panose="020F0302020204030204" pitchFamily="34" charset="0"/>
              </a:rPr>
              <a:t> et al., 1995)</a:t>
            </a: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 </a:t>
            </a:r>
            <a:r>
              <a:rPr lang="cs-CZ" sz="2000" b="1" dirty="0">
                <a:latin typeface="+mj-lt"/>
                <a:cs typeface="Calibri Light" panose="020F0302020204030204" pitchFamily="34" charset="0"/>
              </a:rPr>
              <a:t>SIDE teorie</a:t>
            </a:r>
          </a:p>
          <a:p>
            <a:r>
              <a:rPr lang="cs-CZ" sz="2000" b="1" dirty="0" err="1">
                <a:latin typeface="+mj-lt"/>
              </a:rPr>
              <a:t>The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Social</a:t>
            </a:r>
            <a:r>
              <a:rPr lang="cs-CZ" sz="2000" b="1" dirty="0">
                <a:latin typeface="+mj-lt"/>
              </a:rPr>
              <a:t> Identity model </a:t>
            </a:r>
            <a:r>
              <a:rPr lang="cs-CZ" sz="2000" b="1" dirty="0" err="1">
                <a:latin typeface="+mj-lt"/>
              </a:rPr>
              <a:t>of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Deindividuation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Effects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(Model sociální identity a vlivů odosobnění)</a:t>
            </a:r>
          </a:p>
          <a:p>
            <a:pPr lvl="1"/>
            <a:r>
              <a:rPr lang="cs-CZ" sz="1800" dirty="0">
                <a:latin typeface="+mj-lt"/>
              </a:rPr>
              <a:t>Na rozdíl od teorie </a:t>
            </a:r>
            <a:r>
              <a:rPr lang="cs-CZ" sz="1800" dirty="0" err="1">
                <a:latin typeface="+mj-lt"/>
              </a:rPr>
              <a:t>deindividuace</a:t>
            </a:r>
            <a:r>
              <a:rPr lang="cs-CZ" sz="1800" dirty="0">
                <a:latin typeface="+mj-lt"/>
              </a:rPr>
              <a:t> se více soustředí na pozitivní projevy davového chování a chování ve skupině</a:t>
            </a:r>
          </a:p>
          <a:p>
            <a:pPr lvl="1"/>
            <a:r>
              <a:rPr lang="cs-CZ" sz="1800" dirty="0">
                <a:latin typeface="+mj-lt"/>
              </a:rPr>
              <a:t>Anonymita ve významné skupině snižuje povědomí o individuálních vlastnostech a odlišnostech – naopak přesouvá pozornost na skupinovou identitu a posiluje její vnímání a identifikaci s ní– proces </a:t>
            </a:r>
            <a:r>
              <a:rPr lang="cs-CZ" sz="1800" b="1" dirty="0">
                <a:latin typeface="+mj-lt"/>
              </a:rPr>
              <a:t>depersonalizace na základě sociální identity</a:t>
            </a:r>
            <a:endParaRPr lang="cs-CZ" sz="1800" dirty="0">
              <a:latin typeface="+mj-lt"/>
            </a:endParaRPr>
          </a:p>
          <a:p>
            <a:pPr lvl="1"/>
            <a:r>
              <a:rPr lang="cs-CZ" sz="1800" dirty="0">
                <a:latin typeface="+mj-lt"/>
              </a:rPr>
              <a:t>Vizuální anonymita tento proces posiluje; funguje to u skupin, které jsou pro nás významné (</a:t>
            </a:r>
            <a:r>
              <a:rPr lang="cs-CZ" sz="1800" i="1" dirty="0" err="1">
                <a:latin typeface="+mj-lt"/>
              </a:rPr>
              <a:t>salient</a:t>
            </a:r>
            <a:r>
              <a:rPr lang="cs-CZ" sz="1800" i="1" dirty="0">
                <a:latin typeface="+mj-lt"/>
              </a:rPr>
              <a:t> </a:t>
            </a:r>
            <a:r>
              <a:rPr lang="cs-CZ" sz="1800" i="1" dirty="0" err="1">
                <a:latin typeface="+mj-lt"/>
              </a:rPr>
              <a:t>groups</a:t>
            </a:r>
            <a:r>
              <a:rPr lang="cs-CZ" sz="1800" dirty="0">
                <a:latin typeface="+mj-lt"/>
              </a:rPr>
              <a:t>) </a:t>
            </a:r>
          </a:p>
          <a:p>
            <a:pPr lvl="1"/>
            <a:r>
              <a:rPr lang="cs-CZ" sz="1800" dirty="0">
                <a:latin typeface="+mj-lt"/>
              </a:rPr>
              <a:t>Rozdíl od teorie </a:t>
            </a:r>
            <a:r>
              <a:rPr lang="cs-CZ" sz="1800" dirty="0" err="1">
                <a:latin typeface="+mj-lt"/>
              </a:rPr>
              <a:t>deindividuace</a:t>
            </a:r>
            <a:r>
              <a:rPr lang="cs-CZ" sz="1800" dirty="0">
                <a:latin typeface="+mj-lt"/>
              </a:rPr>
              <a:t>: </a:t>
            </a:r>
            <a:r>
              <a:rPr lang="cs-CZ" sz="18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Ne ztráta sebe, ale vnímání v rámci skupiny; ne „antisociální“ či „nesociální“, ale „více sociální“ </a:t>
            </a:r>
          </a:p>
          <a:p>
            <a:pPr lvl="1"/>
            <a:endParaRPr lang="cs-CZ" sz="1800" dirty="0">
              <a:latin typeface="+mj-lt"/>
            </a:endParaRPr>
          </a:p>
          <a:p>
            <a:pPr lvl="2"/>
            <a:endParaRPr lang="cs-C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25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Může SIDE vysvětlit toxické projevy v online komunikaci a interakci?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důraz na individuální složku našeho já a posílení skupinové části naší identity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Online vizuální anonymita 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 méně individuálních znaků, méně informací o komunikačním partnerovi  větší citlivost vůči skupinové identitě (u ostatních i u sebe)  do hodnocení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moho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uvstupovat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předsudky a stereotypy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1"/>
            <a:endParaRPr lang="cs-CZ" sz="1200" dirty="0">
              <a:latin typeface="+mj-lt"/>
              <a:cs typeface="Calibri Light" panose="020F030202020403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</a:t>
            </a:r>
            <a:endParaRPr lang="cs-CZ" sz="1100" dirty="0">
              <a:latin typeface="+mj-lt"/>
            </a:endParaRP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F31A33FD-383E-3A44-1633-03AB0987F2E5}"/>
              </a:ext>
            </a:extLst>
          </p:cNvPr>
          <p:cNvGrpSpPr/>
          <p:nvPr/>
        </p:nvGrpSpPr>
        <p:grpSpPr>
          <a:xfrm>
            <a:off x="2966659" y="3677085"/>
            <a:ext cx="5979763" cy="2675341"/>
            <a:chOff x="2966659" y="3677085"/>
            <a:chExt cx="5979763" cy="2675341"/>
          </a:xfrm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A9C6AD96-1D41-ED24-4179-94312150A585}"/>
                </a:ext>
              </a:extLst>
            </p:cNvPr>
            <p:cNvGrpSpPr/>
            <p:nvPr/>
          </p:nvGrpSpPr>
          <p:grpSpPr>
            <a:xfrm>
              <a:off x="2966659" y="3677085"/>
              <a:ext cx="5979763" cy="2675341"/>
              <a:chOff x="2934002" y="3547737"/>
              <a:chExt cx="5979763" cy="2675341"/>
            </a:xfrm>
          </p:grpSpPr>
          <p:pic>
            <p:nvPicPr>
              <p:cNvPr id="35" name="Obrázek 34">
                <a:extLst>
                  <a:ext uri="{FF2B5EF4-FFF2-40B4-BE49-F238E27FC236}">
                    <a16:creationId xmlns:a16="http://schemas.microsoft.com/office/drawing/2014/main" id="{ED97F510-2507-B5D0-E869-5207C797B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8947" y="4624387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37" name="Obrázek 36">
                <a:extLst>
                  <a:ext uri="{FF2B5EF4-FFF2-40B4-BE49-F238E27FC236}">
                    <a16:creationId xmlns:a16="http://schemas.microsoft.com/office/drawing/2014/main" id="{6116C0D6-2021-70BD-6743-B9D343EAF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831" y="3650988"/>
                <a:ext cx="562634" cy="562634"/>
              </a:xfrm>
              <a:prstGeom prst="rect">
                <a:avLst/>
              </a:prstGeom>
            </p:spPr>
          </p:pic>
          <p:pic>
            <p:nvPicPr>
              <p:cNvPr id="41" name="Obrázek 40">
                <a:extLst>
                  <a:ext uri="{FF2B5EF4-FFF2-40B4-BE49-F238E27FC236}">
                    <a16:creationId xmlns:a16="http://schemas.microsoft.com/office/drawing/2014/main" id="{62E3EB87-C57A-A7D5-3B98-21648767A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543" y="5555264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43" name="Obrázek 42">
                <a:extLst>
                  <a:ext uri="{FF2B5EF4-FFF2-40B4-BE49-F238E27FC236}">
                    <a16:creationId xmlns:a16="http://schemas.microsoft.com/office/drawing/2014/main" id="{645F460F-F28B-76AA-3B35-7CB9B8C54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5986" y="4555185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45" name="Obrázek 44">
                <a:extLst>
                  <a:ext uri="{FF2B5EF4-FFF2-40B4-BE49-F238E27FC236}">
                    <a16:creationId xmlns:a16="http://schemas.microsoft.com/office/drawing/2014/main" id="{B6F1F605-4949-B7E0-9B5B-9643F87B1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8342" y="5537800"/>
                <a:ext cx="600200" cy="600200"/>
              </a:xfrm>
              <a:prstGeom prst="rect">
                <a:avLst/>
              </a:prstGeom>
            </p:spPr>
          </p:pic>
          <p:pic>
            <p:nvPicPr>
              <p:cNvPr id="47" name="Obrázek 46">
                <a:extLst>
                  <a:ext uri="{FF2B5EF4-FFF2-40B4-BE49-F238E27FC236}">
                    <a16:creationId xmlns:a16="http://schemas.microsoft.com/office/drawing/2014/main" id="{45977377-12A8-79F3-CD69-937B443B9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530" y="458034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49" name="Obrázek 48">
                <a:extLst>
                  <a:ext uri="{FF2B5EF4-FFF2-40B4-BE49-F238E27FC236}">
                    <a16:creationId xmlns:a16="http://schemas.microsoft.com/office/drawing/2014/main" id="{23849E05-ADEE-5C79-C10F-4E96E7E96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657" y="458586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1" name="Obrázek 50" descr="Obsah obrázku brýle, sluneční brýle, ochranné brýle&#10;&#10;Popis byl vytvořen automaticky">
                <a:extLst>
                  <a:ext uri="{FF2B5EF4-FFF2-40B4-BE49-F238E27FC236}">
                    <a16:creationId xmlns:a16="http://schemas.microsoft.com/office/drawing/2014/main" id="{381D9362-07EC-ED3F-A38E-46643CC16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9104" y="5448068"/>
                <a:ext cx="775010" cy="775010"/>
              </a:xfrm>
              <a:prstGeom prst="rect">
                <a:avLst/>
              </a:prstGeom>
            </p:spPr>
          </p:pic>
          <p:pic>
            <p:nvPicPr>
              <p:cNvPr id="53" name="Obrázek 52">
                <a:extLst>
                  <a:ext uri="{FF2B5EF4-FFF2-40B4-BE49-F238E27FC236}">
                    <a16:creationId xmlns:a16="http://schemas.microsoft.com/office/drawing/2014/main" id="{D43466EB-18DD-DE79-980F-746A6B5AC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338" y="3547737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55" name="Obrázek 54">
                <a:extLst>
                  <a:ext uri="{FF2B5EF4-FFF2-40B4-BE49-F238E27FC236}">
                    <a16:creationId xmlns:a16="http://schemas.microsoft.com/office/drawing/2014/main" id="{E6E225D6-D6BC-6E5F-3BCE-71B76A7F3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499" y="3682126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57" name="Obrázek 56">
                <a:extLst>
                  <a:ext uri="{FF2B5EF4-FFF2-40B4-BE49-F238E27FC236}">
                    <a16:creationId xmlns:a16="http://schemas.microsoft.com/office/drawing/2014/main" id="{85380742-6EAD-9E9E-0E7C-53E8F6854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71263" y="4569766"/>
                <a:ext cx="678395" cy="678395"/>
              </a:xfrm>
              <a:prstGeom prst="rect">
                <a:avLst/>
              </a:prstGeom>
            </p:spPr>
          </p:pic>
          <p:pic>
            <p:nvPicPr>
              <p:cNvPr id="59" name="Obrázek 58">
                <a:extLst>
                  <a:ext uri="{FF2B5EF4-FFF2-40B4-BE49-F238E27FC236}">
                    <a16:creationId xmlns:a16="http://schemas.microsoft.com/office/drawing/2014/main" id="{F5B4807D-7296-B0B1-F673-598F12692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4002" y="4626664"/>
                <a:ext cx="621497" cy="621497"/>
              </a:xfrm>
              <a:prstGeom prst="rect">
                <a:avLst/>
              </a:prstGeom>
            </p:spPr>
          </p:pic>
          <p:pic>
            <p:nvPicPr>
              <p:cNvPr id="61" name="Obrázek 60">
                <a:extLst>
                  <a:ext uri="{FF2B5EF4-FFF2-40B4-BE49-F238E27FC236}">
                    <a16:creationId xmlns:a16="http://schemas.microsoft.com/office/drawing/2014/main" id="{91D839FC-560E-A743-6CE7-FD75A3664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291" y="5425434"/>
                <a:ext cx="621496" cy="621496"/>
              </a:xfrm>
              <a:prstGeom prst="rect">
                <a:avLst/>
              </a:prstGeom>
            </p:spPr>
          </p:pic>
        </p:grp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A22FE6D1-B9E8-12FC-45C5-D659B185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55" y="3678367"/>
              <a:ext cx="608845" cy="60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022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A7CD8-86EF-48AA-8796-0F6B75F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anonymitě a sociální identitě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8B7AB-EE8C-433E-8EEB-FC85A4B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cs typeface="Calibri Light" panose="020F0302020204030204" pitchFamily="34" charset="0"/>
              </a:rPr>
              <a:t>Může SIDE vysvětlit toxické projevy v online komunikaci a interakci?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Menší důraz na individuální složku našeho já a posílení skupinové části naší identity</a:t>
            </a:r>
          </a:p>
          <a:p>
            <a:pPr lvl="1"/>
            <a:r>
              <a:rPr lang="cs-CZ" sz="1800" dirty="0">
                <a:latin typeface="+mj-lt"/>
                <a:cs typeface="Calibri Light" panose="020F0302020204030204" pitchFamily="34" charset="0"/>
              </a:rPr>
              <a:t>Online vizuální anonymita 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 méně individuálních znaků, méně informací o komunikačním partnerovi  větší citlivost vůči skupinové identitě (u ostatních i u sebe)  do hodnocení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moho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uvstupovat</a:t>
            </a:r>
            <a:r>
              <a:rPr lang="cs-CZ" sz="18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 předsudky a stereotypy</a:t>
            </a:r>
            <a:endParaRPr lang="cs-CZ" sz="1800" dirty="0">
              <a:latin typeface="+mj-lt"/>
              <a:cs typeface="Calibri Light" panose="020F0302020204030204" pitchFamily="34" charset="0"/>
            </a:endParaRPr>
          </a:p>
          <a:p>
            <a:pPr lvl="1"/>
            <a:endParaRPr lang="cs-CZ" sz="1200" dirty="0">
              <a:latin typeface="+mj-lt"/>
              <a:cs typeface="Calibri Light" panose="020F030202020403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+mj-lt"/>
                <a:cs typeface="Calibri Light" panose="020F0302020204030204" pitchFamily="34" charset="0"/>
                <a:sym typeface="Wingdings" panose="05000000000000000000" pitchFamily="2" charset="2"/>
              </a:rPr>
              <a:t>	</a:t>
            </a:r>
            <a:endParaRPr lang="cs-CZ" sz="1100" dirty="0">
              <a:latin typeface="+mj-lt"/>
            </a:endParaRP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7B5E5E38-DB70-A75B-B48D-90B55464D50C}"/>
              </a:ext>
            </a:extLst>
          </p:cNvPr>
          <p:cNvGrpSpPr/>
          <p:nvPr/>
        </p:nvGrpSpPr>
        <p:grpSpPr>
          <a:xfrm>
            <a:off x="2966659" y="3677085"/>
            <a:ext cx="5979763" cy="2675341"/>
            <a:chOff x="2966659" y="3677085"/>
            <a:chExt cx="5979763" cy="2675341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164BF32B-D911-DE0A-1051-2A3AC0316531}"/>
                </a:ext>
              </a:extLst>
            </p:cNvPr>
            <p:cNvGrpSpPr/>
            <p:nvPr/>
          </p:nvGrpSpPr>
          <p:grpSpPr>
            <a:xfrm>
              <a:off x="2966659" y="3677085"/>
              <a:ext cx="5979763" cy="2675341"/>
              <a:chOff x="2934002" y="3547737"/>
              <a:chExt cx="5979763" cy="2675341"/>
            </a:xfrm>
          </p:grpSpPr>
          <p:pic>
            <p:nvPicPr>
              <p:cNvPr id="52" name="Obrázek 51">
                <a:extLst>
                  <a:ext uri="{FF2B5EF4-FFF2-40B4-BE49-F238E27FC236}">
                    <a16:creationId xmlns:a16="http://schemas.microsoft.com/office/drawing/2014/main" id="{39811BA8-A0FF-3381-6690-4470F080F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8947" y="4624387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53" name="Obrázek 52">
                <a:extLst>
                  <a:ext uri="{FF2B5EF4-FFF2-40B4-BE49-F238E27FC236}">
                    <a16:creationId xmlns:a16="http://schemas.microsoft.com/office/drawing/2014/main" id="{04C7FAE5-31BB-1607-09CB-2301B20C0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831" y="3650988"/>
                <a:ext cx="562634" cy="562634"/>
              </a:xfrm>
              <a:prstGeom prst="rect">
                <a:avLst/>
              </a:prstGeom>
            </p:spPr>
          </p:pic>
          <p:pic>
            <p:nvPicPr>
              <p:cNvPr id="54" name="Obrázek 53">
                <a:extLst>
                  <a:ext uri="{FF2B5EF4-FFF2-40B4-BE49-F238E27FC236}">
                    <a16:creationId xmlns:a16="http://schemas.microsoft.com/office/drawing/2014/main" id="{D9EF3971-FE72-62E5-E98D-3DDCE631A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543" y="5555264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5" name="Obrázek 54">
                <a:extLst>
                  <a:ext uri="{FF2B5EF4-FFF2-40B4-BE49-F238E27FC236}">
                    <a16:creationId xmlns:a16="http://schemas.microsoft.com/office/drawing/2014/main" id="{2239AC6F-E34D-ABF3-00B5-75F96E89B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5986" y="4555185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56" name="Obrázek 55">
                <a:extLst>
                  <a:ext uri="{FF2B5EF4-FFF2-40B4-BE49-F238E27FC236}">
                    <a16:creationId xmlns:a16="http://schemas.microsoft.com/office/drawing/2014/main" id="{375E7C8F-A8AE-ADE6-0FB2-18AEEF916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8342" y="5537800"/>
                <a:ext cx="600200" cy="600200"/>
              </a:xfrm>
              <a:prstGeom prst="rect">
                <a:avLst/>
              </a:prstGeom>
            </p:spPr>
          </p:pic>
          <p:pic>
            <p:nvPicPr>
              <p:cNvPr id="57" name="Obrázek 56">
                <a:extLst>
                  <a:ext uri="{FF2B5EF4-FFF2-40B4-BE49-F238E27FC236}">
                    <a16:creationId xmlns:a16="http://schemas.microsoft.com/office/drawing/2014/main" id="{9BD79EFC-828B-C0CF-AB86-BCC7542ED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530" y="458034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8" name="Obrázek 57">
                <a:extLst>
                  <a:ext uri="{FF2B5EF4-FFF2-40B4-BE49-F238E27FC236}">
                    <a16:creationId xmlns:a16="http://schemas.microsoft.com/office/drawing/2014/main" id="{922D86E7-CFDB-1A57-A4B7-F7140EEC5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657" y="4585867"/>
                <a:ext cx="667814" cy="667814"/>
              </a:xfrm>
              <a:prstGeom prst="rect">
                <a:avLst/>
              </a:prstGeom>
            </p:spPr>
          </p:pic>
          <p:pic>
            <p:nvPicPr>
              <p:cNvPr id="59" name="Obrázek 58" descr="Obsah obrázku brýle, sluneční brýle, ochranné brýle&#10;&#10;Popis byl vytvořen automaticky">
                <a:extLst>
                  <a:ext uri="{FF2B5EF4-FFF2-40B4-BE49-F238E27FC236}">
                    <a16:creationId xmlns:a16="http://schemas.microsoft.com/office/drawing/2014/main" id="{5C5BF427-E972-F3EA-DD41-A072C5E3A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9104" y="5448068"/>
                <a:ext cx="775010" cy="775010"/>
              </a:xfrm>
              <a:prstGeom prst="rect">
                <a:avLst/>
              </a:prstGeom>
            </p:spPr>
          </p:pic>
          <p:pic>
            <p:nvPicPr>
              <p:cNvPr id="60" name="Obrázek 59">
                <a:extLst>
                  <a:ext uri="{FF2B5EF4-FFF2-40B4-BE49-F238E27FC236}">
                    <a16:creationId xmlns:a16="http://schemas.microsoft.com/office/drawing/2014/main" id="{13457E75-D299-77C0-4C00-850F5F705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338" y="3547737"/>
                <a:ext cx="627779" cy="627779"/>
              </a:xfrm>
              <a:prstGeom prst="rect">
                <a:avLst/>
              </a:prstGeom>
            </p:spPr>
          </p:pic>
          <p:pic>
            <p:nvPicPr>
              <p:cNvPr id="61" name="Obrázek 60">
                <a:extLst>
                  <a:ext uri="{FF2B5EF4-FFF2-40B4-BE49-F238E27FC236}">
                    <a16:creationId xmlns:a16="http://schemas.microsoft.com/office/drawing/2014/main" id="{0A89BCB8-8FBF-2E78-3C4A-A7C79FF4B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5499" y="3682126"/>
                <a:ext cx="558577" cy="558577"/>
              </a:xfrm>
              <a:prstGeom prst="rect">
                <a:avLst/>
              </a:prstGeom>
            </p:spPr>
          </p:pic>
          <p:pic>
            <p:nvPicPr>
              <p:cNvPr id="62" name="Obrázek 61">
                <a:extLst>
                  <a:ext uri="{FF2B5EF4-FFF2-40B4-BE49-F238E27FC236}">
                    <a16:creationId xmlns:a16="http://schemas.microsoft.com/office/drawing/2014/main" id="{F253F675-3D86-6D00-0A8B-0DEDD5E22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71263" y="4569766"/>
                <a:ext cx="678395" cy="678395"/>
              </a:xfrm>
              <a:prstGeom prst="rect">
                <a:avLst/>
              </a:prstGeom>
            </p:spPr>
          </p:pic>
          <p:pic>
            <p:nvPicPr>
              <p:cNvPr id="63" name="Obrázek 62">
                <a:extLst>
                  <a:ext uri="{FF2B5EF4-FFF2-40B4-BE49-F238E27FC236}">
                    <a16:creationId xmlns:a16="http://schemas.microsoft.com/office/drawing/2014/main" id="{6E485ABD-756E-7088-9EA2-1BA4F7369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4002" y="4626664"/>
                <a:ext cx="621497" cy="621497"/>
              </a:xfrm>
              <a:prstGeom prst="rect">
                <a:avLst/>
              </a:prstGeom>
            </p:spPr>
          </p:pic>
          <p:pic>
            <p:nvPicPr>
              <p:cNvPr id="64" name="Obrázek 63">
                <a:extLst>
                  <a:ext uri="{FF2B5EF4-FFF2-40B4-BE49-F238E27FC236}">
                    <a16:creationId xmlns:a16="http://schemas.microsoft.com/office/drawing/2014/main" id="{49D4219B-D2DF-14E0-B6B6-3E4A2A95B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3291" y="5425434"/>
                <a:ext cx="621496" cy="621496"/>
              </a:xfrm>
              <a:prstGeom prst="rect">
                <a:avLst/>
              </a:prstGeom>
            </p:spPr>
          </p:pic>
        </p:grpSp>
        <p:pic>
          <p:nvPicPr>
            <p:cNvPr id="51" name="Obrázek 50">
              <a:extLst>
                <a:ext uri="{FF2B5EF4-FFF2-40B4-BE49-F238E27FC236}">
                  <a16:creationId xmlns:a16="http://schemas.microsoft.com/office/drawing/2014/main" id="{E52C5368-E05A-CD29-A950-24F1CC82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55" y="3678367"/>
              <a:ext cx="608845" cy="60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63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FF7626-6A36-458D-8D5B-50BED6B4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27" y="1276999"/>
            <a:ext cx="3203901" cy="3203901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35963F87-C614-4A01-AB01-FBBE4CE98D5B}"/>
              </a:ext>
            </a:extLst>
          </p:cNvPr>
          <p:cNvGrpSpPr/>
          <p:nvPr/>
        </p:nvGrpSpPr>
        <p:grpSpPr>
          <a:xfrm>
            <a:off x="1118670" y="4607854"/>
            <a:ext cx="3874475" cy="973147"/>
            <a:chOff x="1008137" y="5164852"/>
            <a:chExt cx="3874475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CF3FCF66-2810-4B32-A300-96823F0151CD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B9CE3768-E335-418D-90F6-A8B29EADF17D}"/>
                </a:ext>
              </a:extLst>
            </p:cNvPr>
            <p:cNvSpPr txBox="1"/>
            <p:nvPr/>
          </p:nvSpPr>
          <p:spPr>
            <a:xfrm>
              <a:off x="1008137" y="5266704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Jaké 3 role můžou mít účastníci </a:t>
              </a:r>
              <a:r>
                <a:rPr lang="cs-CZ" sz="2200" dirty="0" err="1">
                  <a:latin typeface="+mj-lt"/>
                </a:rPr>
                <a:t>kyber</a:t>
              </a:r>
              <a:r>
                <a:rPr lang="cs-CZ" sz="2200" dirty="0">
                  <a:latin typeface="+mj-lt"/>
                </a:rPr>
                <a:t>/agrese?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303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obsah 20" descr="Obsah obrázku text&#10;&#10;Popis byl vytvořen automaticky">
            <a:extLst>
              <a:ext uri="{FF2B5EF4-FFF2-40B4-BE49-F238E27FC236}">
                <a16:creationId xmlns:a16="http://schemas.microsoft.com/office/drawing/2014/main" id="{8758C059-B880-4297-8F49-272CE6E6D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9" y="996950"/>
            <a:ext cx="6641235" cy="456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Obrázek 24" descr="Obsah obrázku text&#10;&#10;Popis byl vytvořen automaticky">
            <a:extLst>
              <a:ext uri="{FF2B5EF4-FFF2-40B4-BE49-F238E27FC236}">
                <a16:creationId xmlns:a16="http://schemas.microsoft.com/office/drawing/2014/main" id="{0BF911A1-29E6-4C0D-B430-03135D172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69" y="1758935"/>
            <a:ext cx="3135631" cy="3340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98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B2194C0-C18F-4164-8D6D-C4EFDEAFE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159" y="447845"/>
            <a:ext cx="4400547" cy="5962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5D4F646-2911-45D2-B559-A0D21A7A8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67" y="276302"/>
            <a:ext cx="3523973" cy="3365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C44D0A3-6536-41AB-B640-7F7900B26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5220" y="1364413"/>
            <a:ext cx="3328188" cy="4129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0D1F519-E804-431D-98CE-4853D24B9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9" y="3752425"/>
            <a:ext cx="2889067" cy="3019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260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E6057D-91AE-45BE-8E06-7E0E0B0B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30C83-74C4-4584-901C-6656A117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305743" cy="4139998"/>
          </a:xfrm>
        </p:spPr>
        <p:txBody>
          <a:bodyPr/>
          <a:lstStyle/>
          <a:p>
            <a:r>
              <a:rPr lang="cs-CZ" sz="2000" dirty="0"/>
              <a:t>Teorie morálního vyvázání, Albert Bandura (1999)</a:t>
            </a:r>
          </a:p>
          <a:p>
            <a:r>
              <a:rPr lang="cs-CZ" sz="2000" dirty="0"/>
              <a:t>Seberegulace (sociální sankce a </a:t>
            </a:r>
            <a:r>
              <a:rPr lang="cs-CZ" sz="2000" dirty="0" err="1"/>
              <a:t>internalizované</a:t>
            </a:r>
            <a:r>
              <a:rPr lang="cs-CZ" sz="2000" dirty="0"/>
              <a:t> </a:t>
            </a:r>
            <a:r>
              <a:rPr lang="cs-CZ" sz="2000" dirty="0" err="1"/>
              <a:t>sebesankce</a:t>
            </a:r>
            <a:r>
              <a:rPr lang="cs-CZ" sz="2000" dirty="0"/>
              <a:t> jako kontrolní mechanismy)</a:t>
            </a:r>
          </a:p>
          <a:p>
            <a:r>
              <a:rPr lang="cs-CZ" sz="2000" dirty="0"/>
              <a:t>Morální vyvázání – </a:t>
            </a:r>
            <a:r>
              <a:rPr lang="cs-CZ" sz="2000" b="1" dirty="0"/>
              <a:t>vypojení těchto </a:t>
            </a:r>
            <a:r>
              <a:rPr lang="cs-CZ" sz="2000" b="1" dirty="0" err="1"/>
              <a:t>seberegulačních</a:t>
            </a:r>
            <a:r>
              <a:rPr lang="cs-CZ" sz="2000" b="1" dirty="0"/>
              <a:t> mechanismů </a:t>
            </a:r>
            <a:r>
              <a:rPr lang="cs-CZ" sz="2000" dirty="0"/>
              <a:t>(postupné vyvázání)</a:t>
            </a:r>
          </a:p>
          <a:p>
            <a:endParaRPr lang="cs-CZ" sz="2000" dirty="0"/>
          </a:p>
        </p:txBody>
      </p:sp>
      <p:pic>
        <p:nvPicPr>
          <p:cNvPr id="2050" name="Picture 2" descr="Mechanisms through which moral self-sanctions are selectively activated...  | Download Scientific Diagram">
            <a:extLst>
              <a:ext uri="{FF2B5EF4-FFF2-40B4-BE49-F238E27FC236}">
                <a16:creationId xmlns:a16="http://schemas.microsoft.com/office/drawing/2014/main" id="{DB2F5F4A-C607-63F9-C607-52E7BA0C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47" y="3984128"/>
            <a:ext cx="5232854" cy="27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bert Bandura: Self-Efficacy &amp; Agentic Positive Psychology">
            <a:extLst>
              <a:ext uri="{FF2B5EF4-FFF2-40B4-BE49-F238E27FC236}">
                <a16:creationId xmlns:a16="http://schemas.microsoft.com/office/drawing/2014/main" id="{4A9743DD-954F-7ADE-1134-9D0D93CE2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1982" y="0"/>
            <a:ext cx="239001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3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E6057D-91AE-45BE-8E06-7E0E0B0B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30C83-74C4-4584-901C-6656A117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305743" cy="4139998"/>
          </a:xfrm>
        </p:spPr>
        <p:txBody>
          <a:bodyPr/>
          <a:lstStyle/>
          <a:p>
            <a:r>
              <a:rPr lang="cs-CZ" sz="2000" dirty="0"/>
              <a:t>Teorie morálního vyvázání, Albert Bandura (1999)</a:t>
            </a:r>
          </a:p>
          <a:p>
            <a:r>
              <a:rPr lang="cs-CZ" sz="2000" dirty="0"/>
              <a:t>Seberegulace (sociální sankce a </a:t>
            </a:r>
            <a:r>
              <a:rPr lang="cs-CZ" sz="2000" dirty="0" err="1"/>
              <a:t>internalizované</a:t>
            </a:r>
            <a:r>
              <a:rPr lang="cs-CZ" sz="2000" dirty="0"/>
              <a:t> </a:t>
            </a:r>
            <a:r>
              <a:rPr lang="cs-CZ" sz="2000" dirty="0" err="1"/>
              <a:t>sebesankce</a:t>
            </a:r>
            <a:r>
              <a:rPr lang="cs-CZ" sz="2000" dirty="0"/>
              <a:t> jako kontrolní mechanismy)</a:t>
            </a:r>
          </a:p>
          <a:p>
            <a:r>
              <a:rPr lang="cs-CZ" sz="2000" dirty="0"/>
              <a:t>Morální vyvázání – </a:t>
            </a:r>
            <a:r>
              <a:rPr lang="cs-CZ" sz="2000" b="1" dirty="0"/>
              <a:t>vypojení těchto </a:t>
            </a:r>
            <a:r>
              <a:rPr lang="cs-CZ" sz="2000" b="1" dirty="0" err="1"/>
              <a:t>seberegulačních</a:t>
            </a:r>
            <a:r>
              <a:rPr lang="cs-CZ" sz="2000" b="1" dirty="0"/>
              <a:t> mechanismů </a:t>
            </a:r>
            <a:r>
              <a:rPr lang="cs-CZ" sz="2000" dirty="0"/>
              <a:t>(postupné vyvázání)</a:t>
            </a:r>
          </a:p>
          <a:p>
            <a:r>
              <a:rPr lang="cs-CZ" sz="2000" dirty="0"/>
              <a:t>Mechanismy:</a:t>
            </a:r>
          </a:p>
          <a:p>
            <a:pPr lvl="1"/>
            <a:r>
              <a:rPr lang="cs-CZ" sz="1600" b="1" dirty="0"/>
              <a:t>Morální ospravedlnění </a:t>
            </a:r>
            <a:r>
              <a:rPr lang="cs-CZ" sz="1600" dirty="0"/>
              <a:t>(např. dosažení vyššího cíle)</a:t>
            </a:r>
          </a:p>
          <a:p>
            <a:pPr lvl="1"/>
            <a:r>
              <a:rPr lang="cs-CZ" sz="1600" b="1" dirty="0"/>
              <a:t>Eufemistické označování </a:t>
            </a:r>
            <a:r>
              <a:rPr lang="cs-CZ" sz="1600" dirty="0"/>
              <a:t>(např. „boj za svobodu“ místo zabíjení)</a:t>
            </a:r>
          </a:p>
          <a:p>
            <a:pPr lvl="1"/>
            <a:r>
              <a:rPr lang="cs-CZ" sz="1600" b="1" dirty="0"/>
              <a:t>Výhodné srovnávání </a:t>
            </a:r>
            <a:r>
              <a:rPr lang="cs-CZ" sz="1600" dirty="0"/>
              <a:t>(vlastní jednání se jeví méně závažné proti jinému)</a:t>
            </a:r>
          </a:p>
          <a:p>
            <a:pPr lvl="1"/>
            <a:r>
              <a:rPr lang="cs-CZ" sz="1600" b="1" dirty="0"/>
              <a:t>Přenesení odpovědnosti </a:t>
            </a:r>
            <a:r>
              <a:rPr lang="cs-CZ" sz="1600" dirty="0"/>
              <a:t>(např. přisouzení odpovědnosti autoritě)</a:t>
            </a:r>
          </a:p>
          <a:p>
            <a:pPr lvl="1"/>
            <a:r>
              <a:rPr lang="cs-CZ" sz="1600" b="1" dirty="0"/>
              <a:t>Rozptýlení odpovědnosti </a:t>
            </a:r>
            <a:r>
              <a:rPr lang="cs-CZ" sz="1600" dirty="0"/>
              <a:t>(zastírá přímý vztah mezi jednáním a důsledky; např. kolektivní jednání)</a:t>
            </a:r>
          </a:p>
          <a:p>
            <a:pPr lvl="1"/>
            <a:r>
              <a:rPr lang="cs-CZ" sz="1600" b="1" dirty="0"/>
              <a:t>Nevšímavost k důsledkům nebo jejich zkreslení</a:t>
            </a:r>
          </a:p>
          <a:p>
            <a:pPr lvl="1"/>
            <a:r>
              <a:rPr lang="cs-CZ" sz="1600" b="1" dirty="0"/>
              <a:t>Dehumanizace obětí </a:t>
            </a:r>
            <a:r>
              <a:rPr lang="cs-CZ" sz="1600" dirty="0"/>
              <a:t>(např. „uprchlík“, „migrant“, „cizinec“)</a:t>
            </a:r>
          </a:p>
          <a:p>
            <a:pPr lvl="1"/>
            <a:r>
              <a:rPr lang="cs-CZ" sz="1600" b="1" dirty="0" err="1"/>
              <a:t>Atribuce</a:t>
            </a:r>
            <a:r>
              <a:rPr lang="cs-CZ" sz="1600" b="1" dirty="0"/>
              <a:t> viny </a:t>
            </a:r>
            <a:r>
              <a:rPr lang="cs-CZ" sz="1600" dirty="0"/>
              <a:t>(agresor vnímá své násilí jako vynucené provokací, oběti si za to mohou samy)</a:t>
            </a:r>
          </a:p>
          <a:p>
            <a:endParaRPr lang="cs-CZ" sz="2000" dirty="0"/>
          </a:p>
        </p:txBody>
      </p:sp>
      <p:pic>
        <p:nvPicPr>
          <p:cNvPr id="1026" name="Picture 2" descr="Albert Bandura: Self-Efficacy &amp; Agentic Positive Psychology">
            <a:extLst>
              <a:ext uri="{FF2B5EF4-FFF2-40B4-BE49-F238E27FC236}">
                <a16:creationId xmlns:a16="http://schemas.microsoft.com/office/drawing/2014/main" id="{93243A79-F8CE-BDEF-C975-C045BDF28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1982" y="0"/>
            <a:ext cx="239001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82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F9357F-AF04-39A6-D839-FB029D5B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kern="0" dirty="0" err="1"/>
              <a:t>Moral</a:t>
            </a:r>
            <a:r>
              <a:rPr lang="cs-CZ" kern="0" dirty="0"/>
              <a:t> </a:t>
            </a:r>
            <a:r>
              <a:rPr lang="cs-CZ" kern="0" dirty="0" err="1"/>
              <a:t>disengagement</a:t>
            </a:r>
            <a:br>
              <a:rPr lang="cs-CZ" kern="0" dirty="0"/>
            </a:br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3ECFF4B-7634-0750-7A27-B12DC588CC30}"/>
              </a:ext>
            </a:extLst>
          </p:cNvPr>
          <p:cNvGrpSpPr/>
          <p:nvPr/>
        </p:nvGrpSpPr>
        <p:grpSpPr>
          <a:xfrm>
            <a:off x="96043" y="1603104"/>
            <a:ext cx="4792127" cy="4162564"/>
            <a:chOff x="592975" y="1692002"/>
            <a:chExt cx="4792127" cy="4162564"/>
          </a:xfrm>
        </p:grpSpPr>
        <p:pic>
          <p:nvPicPr>
            <p:cNvPr id="6" name="Obrázek 1" descr="Obsah obrázku text, voda, snímek obrazovky&#10;&#10;Popis byl vytvořen automaticky">
              <a:extLst>
                <a:ext uri="{FF2B5EF4-FFF2-40B4-BE49-F238E27FC236}">
                  <a16:creationId xmlns:a16="http://schemas.microsoft.com/office/drawing/2014/main" id="{E8F14DC2-0FD7-FCC7-8497-7DD5403FC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6000" y="1692002"/>
              <a:ext cx="4681002" cy="41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F3C2314-32B5-96DB-EB99-87F856DD4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4627" y="1692003"/>
              <a:ext cx="1778635" cy="327928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7E3210F-8637-014C-AA01-7B312A0D5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3750" y="2092191"/>
              <a:ext cx="2051352" cy="3762375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F495C488-C96D-B801-EC99-1B6D441DF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975" y="2135829"/>
              <a:ext cx="2743200" cy="3696172"/>
            </a:xfrm>
            <a:prstGeom prst="rect">
              <a:avLst/>
            </a:prstGeom>
          </p:spPr>
        </p:pic>
      </p:grp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FC55BE3C-1100-F224-C02B-1763FC81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402" y="1603104"/>
            <a:ext cx="6446898" cy="4571121"/>
          </a:xfrm>
        </p:spPr>
        <p:txBody>
          <a:bodyPr/>
          <a:lstStyle/>
          <a:p>
            <a:pPr marL="72000" indent="0"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Victim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blaming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had the negative comments coming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caused it by posting a photo that was calling for it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It is Therese’s fault that people wrote her negative comments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If Therese had not posted the photo, she could have avoided the incident</a:t>
            </a:r>
            <a:endParaRPr lang="cs-CZ" sz="1400" kern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kern="1200" dirty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Minimizing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consequences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Negative comments on social media . . .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just a part of growing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have any long-lasting effects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cause any real harm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are not as serious as, for example, beating somebody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never killed anybody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there is nothing wrong with posting them</a:t>
            </a:r>
            <a:endParaRPr lang="cs-CZ" sz="1400" b="0" i="0" u="none" strike="noStrike" dirty="0">
              <a:effectLst/>
              <a:latin typeface="+mj-lt"/>
            </a:endParaRPr>
          </a:p>
          <a:p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407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3ECFF4B-7634-0750-7A27-B12DC588CC30}"/>
              </a:ext>
            </a:extLst>
          </p:cNvPr>
          <p:cNvGrpSpPr/>
          <p:nvPr/>
        </p:nvGrpSpPr>
        <p:grpSpPr>
          <a:xfrm>
            <a:off x="169068" y="1603104"/>
            <a:ext cx="4719102" cy="4162564"/>
            <a:chOff x="666000" y="1692002"/>
            <a:chExt cx="4719102" cy="4162564"/>
          </a:xfrm>
        </p:grpSpPr>
        <p:pic>
          <p:nvPicPr>
            <p:cNvPr id="6" name="Obrázek 1" descr="Obsah obrázku text, voda, snímek obrazovky&#10;&#10;Popis byl vytvořen automaticky">
              <a:extLst>
                <a:ext uri="{FF2B5EF4-FFF2-40B4-BE49-F238E27FC236}">
                  <a16:creationId xmlns:a16="http://schemas.microsoft.com/office/drawing/2014/main" id="{E8F14DC2-0FD7-FCC7-8497-7DD5403FC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6000" y="1692002"/>
              <a:ext cx="4681002" cy="41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F3C2314-32B5-96DB-EB99-87F856DD4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4627" y="1692003"/>
              <a:ext cx="1778635" cy="327928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C7E3210F-8637-014C-AA01-7B312A0D5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3750" y="2092191"/>
              <a:ext cx="2051352" cy="3762375"/>
            </a:xfrm>
            <a:prstGeom prst="rect">
              <a:avLst/>
            </a:prstGeom>
          </p:spPr>
        </p:pic>
      </p:grp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FC55BE3C-1100-F224-C02B-1763FC81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402" y="1603104"/>
            <a:ext cx="6446898" cy="4571121"/>
          </a:xfrm>
        </p:spPr>
        <p:txBody>
          <a:bodyPr/>
          <a:lstStyle/>
          <a:p>
            <a:pPr marL="72000" indent="0"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Victim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blaming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had the negative comments coming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Therese caused it by posting a photo that was calling for it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It is Therese’s fault that people wrote her negative comments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If Therese had not posted the photo, she could have avoided the incident</a:t>
            </a:r>
            <a:endParaRPr lang="cs-CZ" sz="1400" kern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kern="1200" dirty="0">
              <a:solidFill>
                <a:srgbClr val="000000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Minimizing</a:t>
            </a:r>
            <a:r>
              <a:rPr lang="cs-CZ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+mj-lt"/>
              </a:rPr>
              <a:t>consequences</a:t>
            </a:r>
            <a:endParaRPr lang="cs-CZ" sz="1400" b="1" dirty="0">
              <a:solidFill>
                <a:schemeClr val="tx2"/>
              </a:solidFill>
              <a:latin typeface="+mj-lt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kern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1400" b="0" i="0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Negative comments on social media . . .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just a part of growing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have any long-lasting effects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do not cause any real harm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are not as serious as, for example, beating somebody up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never killed anybody</a:t>
            </a:r>
            <a:endParaRPr lang="cs-CZ" sz="1400" b="0" i="0" u="none" strike="noStrike" dirty="0">
              <a:effectLst/>
              <a:latin typeface="+mj-lt"/>
            </a:endParaRPr>
          </a:p>
          <a:p>
            <a:pPr marL="252000" lvl="1" fontAlgn="t">
              <a:lnSpc>
                <a:spcPct val="107000"/>
              </a:lnSpc>
              <a:spcAft>
                <a:spcPts val="600"/>
              </a:spcAft>
            </a:pPr>
            <a:r>
              <a:rPr lang="en-US" sz="1400" b="0" i="1" u="none" strike="noStrike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. . . there is nothing wrong with posting them</a:t>
            </a:r>
            <a:endParaRPr lang="cs-CZ" sz="1400" b="0" i="0" u="none" strike="noStrike" dirty="0">
              <a:effectLst/>
              <a:latin typeface="+mj-lt"/>
            </a:endParaRPr>
          </a:p>
          <a:p>
            <a:endParaRPr lang="cs-CZ" sz="1400" dirty="0">
              <a:latin typeface="+mj-lt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5868865B-D1B9-2DCB-482C-A46FD58B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kern="0" dirty="0" err="1"/>
              <a:t>Moral</a:t>
            </a:r>
            <a:r>
              <a:rPr lang="cs-CZ" kern="0" dirty="0"/>
              <a:t> </a:t>
            </a:r>
            <a:r>
              <a:rPr lang="cs-CZ" kern="0" dirty="0" err="1"/>
              <a:t>disengagement</a:t>
            </a:r>
            <a:br>
              <a:rPr lang="cs-CZ" kern="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733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95C351A-3F9D-6428-108F-78386329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 kybernenávistí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012E7-402A-9B09-8D4E-25433679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typy zkušeností:</a:t>
            </a:r>
          </a:p>
          <a:p>
            <a:pPr lvl="1"/>
            <a:r>
              <a:rPr lang="cs-CZ" b="1" dirty="0">
                <a:solidFill>
                  <a:srgbClr val="4BB9EC"/>
                </a:solidFill>
              </a:rPr>
              <a:t>Viktimizace</a:t>
            </a:r>
            <a:r>
              <a:rPr lang="cs-CZ" dirty="0"/>
              <a:t> – oběť </a:t>
            </a:r>
            <a:r>
              <a:rPr lang="cs-CZ" dirty="0" err="1"/>
              <a:t>cyberhate</a:t>
            </a:r>
            <a:endParaRPr lang="cs-CZ" dirty="0"/>
          </a:p>
          <a:p>
            <a:pPr lvl="1"/>
            <a:r>
              <a:rPr lang="cs-CZ" b="1" dirty="0">
                <a:solidFill>
                  <a:srgbClr val="FF4B00"/>
                </a:solidFill>
              </a:rPr>
              <a:t>Agrese</a:t>
            </a:r>
            <a:r>
              <a:rPr lang="cs-CZ" dirty="0"/>
              <a:t> – produkce nenávistných obsahů (</a:t>
            </a:r>
            <a:r>
              <a:rPr lang="cs-CZ" dirty="0" err="1"/>
              <a:t>hate</a:t>
            </a:r>
            <a:r>
              <a:rPr lang="cs-CZ" dirty="0"/>
              <a:t> stránek, příspěvků, komentářů, zpráv, obrázků, videí, …)</a:t>
            </a:r>
          </a:p>
          <a:p>
            <a:pPr lvl="1"/>
            <a:r>
              <a:rPr lang="cs-CZ" b="1" dirty="0">
                <a:solidFill>
                  <a:schemeClr val="bg2"/>
                </a:solidFill>
              </a:rPr>
              <a:t>Expozice</a:t>
            </a:r>
            <a:r>
              <a:rPr lang="cs-CZ" dirty="0"/>
              <a:t> – setkání se s </a:t>
            </a:r>
            <a:r>
              <a:rPr lang="cs-CZ" dirty="0" err="1"/>
              <a:t>cyberhate</a:t>
            </a:r>
            <a:r>
              <a:rPr lang="cs-CZ" dirty="0"/>
              <a:t> jako publikum, přihlížející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0F5B6C-F63D-33B9-9C6D-4AE1358F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3429000"/>
            <a:ext cx="3203901" cy="3203901"/>
          </a:xfrm>
          <a:prstGeom prst="rect">
            <a:avLst/>
          </a:prstGeom>
        </p:spPr>
      </p:pic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31E9D97B-3E1E-396D-CA4A-36F713F0EA0B}"/>
              </a:ext>
            </a:extLst>
          </p:cNvPr>
          <p:cNvSpPr/>
          <p:nvPr/>
        </p:nvSpPr>
        <p:spPr bwMode="auto">
          <a:xfrm flipH="1">
            <a:off x="5623770" y="4852272"/>
            <a:ext cx="5017477" cy="451576"/>
          </a:xfrm>
          <a:prstGeom prst="homePlate">
            <a:avLst/>
          </a:prstGeom>
          <a:solidFill>
            <a:srgbClr val="FF4B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Agresor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79B9BECC-DEA0-28AC-99C1-163B555DC199}"/>
              </a:ext>
            </a:extLst>
          </p:cNvPr>
          <p:cNvSpPr/>
          <p:nvPr/>
        </p:nvSpPr>
        <p:spPr bwMode="auto">
          <a:xfrm flipH="1">
            <a:off x="5623773" y="3981183"/>
            <a:ext cx="5017477" cy="451576"/>
          </a:xfrm>
          <a:prstGeom prst="homePlate">
            <a:avLst/>
          </a:prstGeom>
          <a:solidFill>
            <a:srgbClr val="4BB9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Oběť</a:t>
            </a: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5D67B18B-3497-F5DA-82F0-0C0D59D356DB}"/>
              </a:ext>
            </a:extLst>
          </p:cNvPr>
          <p:cNvSpPr/>
          <p:nvPr/>
        </p:nvSpPr>
        <p:spPr bwMode="auto">
          <a:xfrm flipH="1">
            <a:off x="5623771" y="5818357"/>
            <a:ext cx="5017477" cy="451576"/>
          </a:xfrm>
          <a:prstGeom prst="homePlate">
            <a:avLst/>
          </a:prstGeom>
          <a:solidFill>
            <a:srgbClr val="F6C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Přihlížející</a:t>
            </a:r>
          </a:p>
        </p:txBody>
      </p:sp>
    </p:spTree>
    <p:extLst>
      <p:ext uri="{BB962C8B-B14F-4D97-AF65-F5344CB8AC3E}">
        <p14:creationId xmlns:p14="http://schemas.microsoft.com/office/powerpoint/2010/main" val="4276840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3F361D-9A2E-939F-6422-C90B9C0A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90183"/>
            <a:ext cx="10753200" cy="451576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Nejčastější témata a cíle </a:t>
            </a:r>
            <a:r>
              <a:rPr lang="cs-CZ" b="1" dirty="0" err="1">
                <a:solidFill>
                  <a:srgbClr val="0000DC"/>
                </a:solidFill>
              </a:rPr>
              <a:t>kybernenávisti</a:t>
            </a:r>
            <a:r>
              <a:rPr lang="cs-CZ" b="1" dirty="0">
                <a:solidFill>
                  <a:srgbClr val="0000DC"/>
                </a:solidFill>
              </a:rPr>
              <a:t>?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43C2EA-8A02-E8FE-CC76-7494B7DED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latin typeface="+mj-lt"/>
              </a:rPr>
              <a:t>In the past three months, have you seen</a:t>
            </a:r>
            <a:r>
              <a:rPr lang="cs-CZ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hateful or degrading writings or speech online, which inappropriately attacked certain</a:t>
            </a:r>
            <a:r>
              <a:rPr lang="cs-CZ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groups of people or individuals</a:t>
            </a:r>
            <a:r>
              <a:rPr lang="cs-CZ" sz="2000" i="1" dirty="0">
                <a:latin typeface="+mj-lt"/>
              </a:rPr>
              <a:t>?</a:t>
            </a:r>
          </a:p>
          <a:p>
            <a:pPr algn="just"/>
            <a:r>
              <a:rPr lang="en-US" sz="2000" dirty="0"/>
              <a:t>Hawdon</a:t>
            </a:r>
            <a:r>
              <a:rPr lang="cs-CZ" sz="2000" dirty="0"/>
              <a:t> et al.</a:t>
            </a:r>
            <a:r>
              <a:rPr lang="en-US" sz="2000" dirty="0"/>
              <a:t> (2015). Online </a:t>
            </a:r>
            <a:r>
              <a:rPr lang="cs-CZ" sz="2000" dirty="0"/>
              <a:t>e</a:t>
            </a:r>
            <a:r>
              <a:rPr lang="en-US" sz="2000" dirty="0" err="1"/>
              <a:t>xtremism</a:t>
            </a:r>
            <a:r>
              <a:rPr lang="en-US" sz="2000" dirty="0"/>
              <a:t> and </a:t>
            </a:r>
            <a:r>
              <a:rPr lang="cs-CZ" sz="2000" dirty="0"/>
              <a:t>o</a:t>
            </a:r>
            <a:r>
              <a:rPr lang="en-US" sz="2000" dirty="0" err="1"/>
              <a:t>nline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en-US" sz="2000" dirty="0"/>
              <a:t>ate: Exposure among </a:t>
            </a:r>
            <a:r>
              <a:rPr lang="cs-CZ" sz="2000" dirty="0"/>
              <a:t>a</a:t>
            </a:r>
            <a:r>
              <a:rPr lang="en-US" sz="2000" dirty="0" err="1"/>
              <a:t>dolescents</a:t>
            </a:r>
            <a:r>
              <a:rPr lang="en-US" sz="2000" dirty="0"/>
              <a:t> and </a:t>
            </a:r>
            <a:r>
              <a:rPr lang="cs-CZ" sz="2000" dirty="0"/>
              <a:t>y</a:t>
            </a:r>
            <a:r>
              <a:rPr lang="en-US" sz="2000" dirty="0" err="1"/>
              <a:t>oung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 err="1"/>
              <a:t>dults</a:t>
            </a:r>
            <a:r>
              <a:rPr lang="en-US" sz="2000" dirty="0"/>
              <a:t> in </a:t>
            </a:r>
            <a:r>
              <a:rPr lang="cs-CZ" sz="2000" dirty="0"/>
              <a:t>f</a:t>
            </a:r>
            <a:r>
              <a:rPr lang="en-US" sz="2000" dirty="0"/>
              <a:t>our </a:t>
            </a:r>
            <a:r>
              <a:rPr lang="cs-CZ" sz="2000" dirty="0"/>
              <a:t>n</a:t>
            </a:r>
            <a:r>
              <a:rPr lang="en-US" sz="2000" dirty="0" err="1"/>
              <a:t>ations</a:t>
            </a:r>
            <a:r>
              <a:rPr lang="en-US" sz="2000" dirty="0"/>
              <a:t>.</a:t>
            </a:r>
            <a:endParaRPr lang="cs-CZ" sz="2000" dirty="0"/>
          </a:p>
          <a:p>
            <a:pPr marL="541782" lvl="1" indent="-285750" algn="just">
              <a:buFont typeface="Wingdings" panose="05000000000000000000" pitchFamily="2" charset="2"/>
              <a:buChar char="§"/>
            </a:pPr>
            <a:r>
              <a:rPr lang="cs-CZ" sz="2200" dirty="0"/>
              <a:t>4 země; data 2013-2014; 15-30 let</a:t>
            </a:r>
          </a:p>
          <a:p>
            <a:pPr marL="541782" lvl="1" indent="-285750" algn="just">
              <a:buFont typeface="Wingdings" panose="05000000000000000000" pitchFamily="2" charset="2"/>
              <a:buChar char="§"/>
            </a:pPr>
            <a:endParaRPr lang="cs-CZ" sz="2200" dirty="0"/>
          </a:p>
          <a:p>
            <a:r>
              <a:rPr lang="cs-CZ" dirty="0">
                <a:solidFill>
                  <a:srgbClr val="0000DC"/>
                </a:solidFill>
              </a:rPr>
              <a:t>Jaké podle vás byly výsledky výzkumu?</a:t>
            </a:r>
            <a:br>
              <a:rPr lang="cs-CZ" dirty="0">
                <a:solidFill>
                  <a:srgbClr val="0000DC"/>
                </a:solidFill>
              </a:rPr>
            </a:br>
            <a:endParaRPr lang="cs-CZ" dirty="0">
              <a:solidFill>
                <a:srgbClr val="0000D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873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88F16BA-C2FD-B35F-E05F-3E99DBE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6">
            <a:extLst>
              <a:ext uri="{FF2B5EF4-FFF2-40B4-BE49-F238E27FC236}">
                <a16:creationId xmlns:a16="http://schemas.microsoft.com/office/drawing/2014/main" id="{8ADD46E7-B83A-48A7-9D76-7CF422CC8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743" y="1629688"/>
            <a:ext cx="932689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6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594" y="1947422"/>
            <a:ext cx="4365977" cy="349853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D5CF435-B95A-F006-0184-FB7FB4342E42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260208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FF7626-6A36-458D-8D5B-50BED6B4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27" y="1276999"/>
            <a:ext cx="3203901" cy="3203901"/>
          </a:xfrm>
          <a:prstGeom prst="rect">
            <a:avLst/>
          </a:prstGeom>
        </p:spPr>
      </p:pic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A7D1CBFE-9AA2-47D5-A8F5-DD9982D91552}"/>
              </a:ext>
            </a:extLst>
          </p:cNvPr>
          <p:cNvSpPr/>
          <p:nvPr/>
        </p:nvSpPr>
        <p:spPr bwMode="auto">
          <a:xfrm flipH="1">
            <a:off x="6248400" y="1829182"/>
            <a:ext cx="5017477" cy="451576"/>
          </a:xfrm>
          <a:prstGeom prst="homePlate">
            <a:avLst/>
          </a:prstGeom>
          <a:solidFill>
            <a:srgbClr val="4BB9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Oběť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6B3EFCD-3951-4389-BD2D-73DEE6F19B1C}"/>
              </a:ext>
            </a:extLst>
          </p:cNvPr>
          <p:cNvGrpSpPr/>
          <p:nvPr/>
        </p:nvGrpSpPr>
        <p:grpSpPr>
          <a:xfrm>
            <a:off x="1118670" y="4607854"/>
            <a:ext cx="3874475" cy="973147"/>
            <a:chOff x="1008137" y="5164852"/>
            <a:chExt cx="3874475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1279859-2067-45F4-99C5-00E56D39ED86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839BEF0-FE74-4096-A0BA-253549B610B8}"/>
                </a:ext>
              </a:extLst>
            </p:cNvPr>
            <p:cNvSpPr txBox="1"/>
            <p:nvPr/>
          </p:nvSpPr>
          <p:spPr>
            <a:xfrm>
              <a:off x="1008137" y="5266704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Jaké 3 role můžou mít účastníci </a:t>
              </a:r>
              <a:r>
                <a:rPr lang="cs-CZ" sz="2200" dirty="0" err="1">
                  <a:latin typeface="+mj-lt"/>
                </a:rPr>
                <a:t>kyber</a:t>
              </a:r>
              <a:r>
                <a:rPr lang="cs-CZ" sz="2200" dirty="0">
                  <a:latin typeface="+mj-lt"/>
                </a:rPr>
                <a:t>/agrese?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052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594" y="1947422"/>
            <a:ext cx="4365977" cy="3498530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D924F041-5251-C5D5-1CB7-3CA31750FCB4}"/>
              </a:ext>
            </a:extLst>
          </p:cNvPr>
          <p:cNvSpPr/>
          <p:nvPr/>
        </p:nvSpPr>
        <p:spPr bwMode="auto">
          <a:xfrm>
            <a:off x="5965371" y="3010710"/>
            <a:ext cx="1349829" cy="55517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47D41B-101F-CE3C-4D83-186C501FBD72}"/>
              </a:ext>
            </a:extLst>
          </p:cNvPr>
          <p:cNvSpPr txBox="1"/>
          <p:nvPr/>
        </p:nvSpPr>
        <p:spPr>
          <a:xfrm>
            <a:off x="7619999" y="3010710"/>
            <a:ext cx="3995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00DC"/>
                </a:solidFill>
                <a:latin typeface="+mj-lt"/>
              </a:rPr>
              <a:t>Co nám to říká?</a:t>
            </a:r>
          </a:p>
          <a:p>
            <a:pPr algn="just"/>
            <a:endParaRPr lang="cs-CZ" sz="1400" dirty="0">
              <a:latin typeface="+mj-lt"/>
            </a:endParaRPr>
          </a:p>
          <a:p>
            <a:pPr algn="just"/>
            <a:endParaRPr lang="cs-CZ" sz="14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5F204D-80C0-F71F-DC72-B02AB4850EFF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460466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C8A85-E5E8-E796-9726-F510CBD8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/ přihlížející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0DF66CB7-AA72-7B7E-6333-CC9F4582B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594" y="1947422"/>
            <a:ext cx="4365977" cy="3498530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D924F041-5251-C5D5-1CB7-3CA31750FCB4}"/>
              </a:ext>
            </a:extLst>
          </p:cNvPr>
          <p:cNvSpPr/>
          <p:nvPr/>
        </p:nvSpPr>
        <p:spPr bwMode="auto">
          <a:xfrm>
            <a:off x="5965371" y="3010710"/>
            <a:ext cx="1349829" cy="55517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9C9647-FA44-82D8-DB5D-50EC1A021F32}"/>
              </a:ext>
            </a:extLst>
          </p:cNvPr>
          <p:cNvSpPr txBox="1"/>
          <p:nvPr/>
        </p:nvSpPr>
        <p:spPr>
          <a:xfrm>
            <a:off x="7619999" y="3010710"/>
            <a:ext cx="3995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00DC"/>
                </a:solidFill>
                <a:latin typeface="+mj-lt"/>
              </a:rPr>
              <a:t>Co nám to říká?</a:t>
            </a:r>
          </a:p>
          <a:p>
            <a:pPr algn="just"/>
            <a:endParaRPr lang="cs-CZ" sz="1400" dirty="0">
              <a:latin typeface="+mj-lt"/>
            </a:endParaRPr>
          </a:p>
          <a:p>
            <a:pPr algn="just"/>
            <a:r>
              <a:rPr lang="cs-CZ" sz="1400" dirty="0">
                <a:latin typeface="+mj-lt"/>
              </a:rPr>
              <a:t>V souladu s výsledky jiných výzkumů se ukazuje, že většina nenávistných projevů přímo nevyzývá k násilí nebo diskriminaci, ale spíše odkazuje na stereotypy a předsudky a přenáší na konkrétní skupiny vinu za celospolečenské/individuální problémy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41DDD6-6073-A227-E8A1-FA1B2BC4D39B}"/>
              </a:ext>
            </a:extLst>
          </p:cNvPr>
          <p:cNvSpPr txBox="1"/>
          <p:nvPr/>
        </p:nvSpPr>
        <p:spPr>
          <a:xfrm>
            <a:off x="1294594" y="5960188"/>
            <a:ext cx="831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Costello</a:t>
            </a:r>
            <a:r>
              <a:rPr lang="cs-CZ" sz="1400" dirty="0"/>
              <a:t> et al.</a:t>
            </a:r>
            <a:r>
              <a:rPr lang="en-US" sz="1400" dirty="0"/>
              <a:t> (2016). Who views online extremism? Individual attributes leading to exposure. </a:t>
            </a:r>
            <a:endParaRPr lang="cs-CZ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USA; data 2015; 15-36 let</a:t>
            </a:r>
          </a:p>
        </p:txBody>
      </p:sp>
    </p:spTree>
    <p:extLst>
      <p:ext uri="{BB962C8B-B14F-4D97-AF65-F5344CB8AC3E}">
        <p14:creationId xmlns:p14="http://schemas.microsoft.com/office/powerpoint/2010/main" val="742014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2D5E82-8B73-B70E-F9CE-74480962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a viktimizace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C3BCEEF-F71B-CB66-AEB6-ACF0E32C4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613919"/>
              </p:ext>
            </p:extLst>
          </p:nvPr>
        </p:nvGraphicFramePr>
        <p:xfrm>
          <a:off x="2534557" y="1268967"/>
          <a:ext cx="712288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615B0E3-D69B-CE89-477A-9D9E47E5524C}"/>
              </a:ext>
            </a:extLst>
          </p:cNvPr>
          <p:cNvSpPr txBox="1"/>
          <p:nvPr/>
        </p:nvSpPr>
        <p:spPr>
          <a:xfrm>
            <a:off x="2409371" y="6031087"/>
            <a:ext cx="737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Hawdon</a:t>
            </a:r>
            <a:r>
              <a:rPr lang="cs-CZ" sz="1400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 (2015). Online </a:t>
            </a:r>
            <a:r>
              <a:rPr lang="cs-CZ" sz="1400" dirty="0">
                <a:latin typeface="+mn-lt"/>
              </a:rPr>
              <a:t>e</a:t>
            </a:r>
            <a:r>
              <a:rPr lang="en-US" sz="1400" dirty="0" err="1">
                <a:latin typeface="+mn-lt"/>
              </a:rPr>
              <a:t>xtremism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o</a:t>
            </a:r>
            <a:r>
              <a:rPr lang="en-US" sz="1400" dirty="0" err="1">
                <a:latin typeface="+mn-lt"/>
              </a:rPr>
              <a:t>nline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h</a:t>
            </a:r>
            <a:r>
              <a:rPr lang="en-US" sz="1400" dirty="0">
                <a:latin typeface="+mn-lt"/>
              </a:rPr>
              <a:t>ate: Exposure among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dolescents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y</a:t>
            </a:r>
            <a:r>
              <a:rPr lang="en-US" sz="1400" dirty="0" err="1">
                <a:latin typeface="+mn-lt"/>
              </a:rPr>
              <a:t>oung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dults</a:t>
            </a:r>
            <a:r>
              <a:rPr lang="en-US" sz="1400" dirty="0">
                <a:latin typeface="+mn-lt"/>
              </a:rPr>
              <a:t> in </a:t>
            </a:r>
            <a:r>
              <a:rPr lang="cs-CZ" sz="1400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our </a:t>
            </a:r>
            <a:r>
              <a:rPr lang="cs-CZ" sz="1400" dirty="0">
                <a:latin typeface="+mn-lt"/>
              </a:rPr>
              <a:t>n</a:t>
            </a:r>
            <a:r>
              <a:rPr lang="en-US" sz="1400" dirty="0" err="1">
                <a:latin typeface="+mn-lt"/>
              </a:rPr>
              <a:t>ations</a:t>
            </a:r>
            <a:r>
              <a:rPr lang="cs-CZ" sz="1400" dirty="0">
                <a:latin typeface="+mn-lt"/>
              </a:rPr>
              <a:t>; data 2013-2014; 15-30 let.</a:t>
            </a:r>
          </a:p>
        </p:txBody>
      </p:sp>
    </p:spTree>
    <p:extLst>
      <p:ext uri="{BB962C8B-B14F-4D97-AF65-F5344CB8AC3E}">
        <p14:creationId xmlns:p14="http://schemas.microsoft.com/office/powerpoint/2010/main" val="1135326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35112F2-6882-05C2-3B4B-EF02F38E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důsledky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94EC038-A764-531A-7926-4C884555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029" y="1605190"/>
            <a:ext cx="6760028" cy="414020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+mj-lt"/>
              </a:rPr>
              <a:t>Posilování stereotypů a stigmatizace zranitelných skupin, narušení sociální koheze</a:t>
            </a:r>
          </a:p>
          <a:p>
            <a:r>
              <a:rPr lang="cs-CZ" dirty="0">
                <a:latin typeface="+mj-lt"/>
              </a:rPr>
              <a:t>Expozice:</a:t>
            </a:r>
          </a:p>
          <a:p>
            <a:pPr lvl="1"/>
            <a:r>
              <a:rPr lang="cs-CZ" dirty="0">
                <a:latin typeface="+mj-lt"/>
              </a:rPr>
              <a:t>Nižší sociální důvěra (generalizovaná i partikulární)</a:t>
            </a:r>
          </a:p>
          <a:p>
            <a:pPr lvl="1"/>
            <a:r>
              <a:rPr lang="cs-CZ" dirty="0">
                <a:latin typeface="+mj-lt"/>
              </a:rPr>
              <a:t>Nižší subjektivní pocit štěstí a spokojenosti se životem</a:t>
            </a:r>
          </a:p>
          <a:p>
            <a:r>
              <a:rPr lang="cs-CZ" dirty="0">
                <a:latin typeface="+mj-lt"/>
              </a:rPr>
              <a:t>Viktimizace</a:t>
            </a:r>
          </a:p>
          <a:p>
            <a:pPr lvl="1"/>
            <a:r>
              <a:rPr lang="cs-CZ" dirty="0">
                <a:latin typeface="+mj-lt"/>
              </a:rPr>
              <a:t>Nižší subjektivní pocit štěstí a spokojenosti se životem</a:t>
            </a:r>
          </a:p>
          <a:p>
            <a:pPr lvl="1"/>
            <a:r>
              <a:rPr lang="cs-CZ" dirty="0">
                <a:latin typeface="+mj-lt"/>
              </a:rPr>
              <a:t>Deprese a úzkostnost</a:t>
            </a:r>
          </a:p>
          <a:p>
            <a:pPr lvl="1"/>
            <a:r>
              <a:rPr lang="cs-CZ" dirty="0">
                <a:latin typeface="+mj-lt"/>
              </a:rPr>
              <a:t>Nižší akademická motivace (u dětí z minorit)</a:t>
            </a:r>
          </a:p>
          <a:p>
            <a:pPr lvl="2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</p:txBody>
      </p:sp>
      <p:pic>
        <p:nvPicPr>
          <p:cNvPr id="8" name="Obrázek 7" descr="Obsah obrázku text, kniha, osoba, pózování&#10;&#10;Popis byl vytvořen automaticky">
            <a:extLst>
              <a:ext uri="{FF2B5EF4-FFF2-40B4-BE49-F238E27FC236}">
                <a16:creationId xmlns:a16="http://schemas.microsoft.com/office/drawing/2014/main" id="{EAB16883-BD3D-5EEA-E2E0-E281EC58D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9943" y="171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2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095999" y="1749754"/>
            <a:ext cx="2808514" cy="957943"/>
          </a:xfrm>
          <a:prstGeom prst="round2Diag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12" name="Obrázek 11" descr="Obsah obrázku kočka, sedící, interiér, savec&#10;&#10;Popis byl vytvořen automaticky">
            <a:extLst>
              <a:ext uri="{FF2B5EF4-FFF2-40B4-BE49-F238E27FC236}">
                <a16:creationId xmlns:a16="http://schemas.microsoft.com/office/drawing/2014/main" id="{DAB26287-EF94-AE97-F156-8CD3D1B2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444" y="1749754"/>
            <a:ext cx="2209800" cy="2209800"/>
          </a:xfrm>
          <a:prstGeom prst="ellipse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6EF21D-FDA8-96A9-A329-BFD891FA5146}"/>
              </a:ext>
            </a:extLst>
          </p:cNvPr>
          <p:cNvSpPr txBox="1"/>
          <p:nvPr/>
        </p:nvSpPr>
        <p:spPr>
          <a:xfrm>
            <a:off x="6387191" y="6223366"/>
            <a:ext cx="222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j-lt"/>
              </a:rPr>
              <a:t>(Cohen &amp; </a:t>
            </a:r>
            <a:r>
              <a:rPr lang="cs-CZ" sz="1400" dirty="0" err="1">
                <a:latin typeface="+mj-lt"/>
              </a:rPr>
              <a:t>Felson</a:t>
            </a:r>
            <a:r>
              <a:rPr lang="cs-CZ" sz="1400" dirty="0">
                <a:latin typeface="+mj-lt"/>
              </a:rPr>
              <a:t>, 1979)</a:t>
            </a:r>
          </a:p>
        </p:txBody>
      </p:sp>
      <p:pic>
        <p:nvPicPr>
          <p:cNvPr id="21" name="Zástupný obsah 17" descr="Obsah obrázku diagram&#10;&#10;Popis byl vytvořen automaticky">
            <a:extLst>
              <a:ext uri="{FF2B5EF4-FFF2-40B4-BE49-F238E27FC236}">
                <a16:creationId xmlns:a16="http://schemas.microsoft.com/office/drawing/2014/main" id="{DF894586-5B33-E0A3-45E8-F20AAC21E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155" y="2707697"/>
            <a:ext cx="3124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2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1E62DA-9618-DABB-1E67-3B856A5D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98314" cy="4139998"/>
          </a:xfrm>
        </p:spPr>
        <p:txBody>
          <a:bodyPr/>
          <a:lstStyle/>
          <a:p>
            <a:r>
              <a:rPr lang="cs-CZ" dirty="0"/>
              <a:t>Online aktivita</a:t>
            </a:r>
          </a:p>
          <a:p>
            <a:pPr lvl="1"/>
            <a:r>
              <a:rPr lang="cs-CZ" dirty="0"/>
              <a:t>Počet používaných sociálních sítí</a:t>
            </a:r>
          </a:p>
          <a:p>
            <a:pPr lvl="1"/>
            <a:r>
              <a:rPr lang="cs-CZ" dirty="0"/>
              <a:t>Čas strávený online</a:t>
            </a:r>
          </a:p>
          <a:p>
            <a:pPr lvl="1"/>
            <a:r>
              <a:rPr lang="cs-CZ" dirty="0"/>
              <a:t>Navštěvování nebezpečných stránek (násilí, sebevraždy, pro-</a:t>
            </a:r>
            <a:r>
              <a:rPr lang="cs-CZ" dirty="0" err="1"/>
              <a:t>ana</a:t>
            </a:r>
            <a:r>
              <a:rPr lang="cs-CZ" dirty="0"/>
              <a:t> apod.)</a:t>
            </a:r>
          </a:p>
          <a:p>
            <a:pPr lvl="1"/>
            <a:r>
              <a:rPr lang="cs-CZ" dirty="0"/>
              <a:t>Agresoři </a:t>
            </a:r>
            <a:r>
              <a:rPr lang="cs-CZ" dirty="0" err="1"/>
              <a:t>cyberhate</a:t>
            </a:r>
            <a:r>
              <a:rPr lang="cs-CZ" dirty="0"/>
              <a:t> (viktimizace)</a:t>
            </a:r>
          </a:p>
          <a:p>
            <a:pPr lvl="1"/>
            <a:r>
              <a:rPr lang="cs-CZ" dirty="0"/>
              <a:t>Předchozí viktimizace (online i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095999" y="1749754"/>
            <a:ext cx="2808514" cy="957943"/>
          </a:xfrm>
          <a:prstGeom prst="round2Diag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12" name="Obrázek 11" descr="Obsah obrázku kočka, sedící, interiér, savec&#10;&#10;Popis byl vytvořen automaticky">
            <a:extLst>
              <a:ext uri="{FF2B5EF4-FFF2-40B4-BE49-F238E27FC236}">
                <a16:creationId xmlns:a16="http://schemas.microsoft.com/office/drawing/2014/main" id="{DAB26287-EF94-AE97-F156-8CD3D1B2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444" y="1749754"/>
            <a:ext cx="2209800" cy="2209800"/>
          </a:xfrm>
          <a:prstGeom prst="ellipse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089DEC3-4853-DE7B-0BD2-DA43CBB90146}"/>
              </a:ext>
            </a:extLst>
          </p:cNvPr>
          <p:cNvSpPr txBox="1"/>
          <p:nvPr/>
        </p:nvSpPr>
        <p:spPr>
          <a:xfrm>
            <a:off x="6387191" y="6223366"/>
            <a:ext cx="222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j-lt"/>
              </a:rPr>
              <a:t>(Cohen &amp; </a:t>
            </a:r>
            <a:r>
              <a:rPr lang="cs-CZ" sz="1400" dirty="0" err="1">
                <a:latin typeface="+mj-lt"/>
              </a:rPr>
              <a:t>Felson</a:t>
            </a:r>
            <a:r>
              <a:rPr lang="cs-CZ" sz="1400" dirty="0">
                <a:latin typeface="+mj-lt"/>
              </a:rPr>
              <a:t>, 1979)</a:t>
            </a:r>
          </a:p>
        </p:txBody>
      </p:sp>
      <p:pic>
        <p:nvPicPr>
          <p:cNvPr id="3" name="Zástupný obsah 17" descr="Obsah obrázku diagram&#10;&#10;Popis byl vytvořen automaticky">
            <a:extLst>
              <a:ext uri="{FF2B5EF4-FFF2-40B4-BE49-F238E27FC236}">
                <a16:creationId xmlns:a16="http://schemas.microsoft.com/office/drawing/2014/main" id="{2AF1F5F1-728F-86DB-2EB8-AB9509D31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155" y="2707697"/>
            <a:ext cx="3124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8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A6A072-05BD-B801-3C9C-1CCF3563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s kybernenávistí setkává a kde?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1E62DA-9618-DABB-1E67-3B856A5D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98314" cy="4139998"/>
          </a:xfrm>
        </p:spPr>
        <p:txBody>
          <a:bodyPr/>
          <a:lstStyle/>
          <a:p>
            <a:r>
              <a:rPr lang="cs-CZ" dirty="0"/>
              <a:t>Online aktivita</a:t>
            </a:r>
          </a:p>
          <a:p>
            <a:pPr lvl="1"/>
            <a:r>
              <a:rPr lang="cs-CZ" dirty="0"/>
              <a:t>Počet používaných sociálních sítí</a:t>
            </a:r>
          </a:p>
          <a:p>
            <a:pPr lvl="1"/>
            <a:r>
              <a:rPr lang="cs-CZ" dirty="0"/>
              <a:t>Čas strávený online</a:t>
            </a:r>
          </a:p>
          <a:p>
            <a:pPr lvl="1"/>
            <a:r>
              <a:rPr lang="cs-CZ" dirty="0"/>
              <a:t>Navštěvování nebezpečných stránek (násilí, sebevraždy, pro-</a:t>
            </a:r>
            <a:r>
              <a:rPr lang="cs-CZ" dirty="0" err="1"/>
              <a:t>ana</a:t>
            </a:r>
            <a:r>
              <a:rPr lang="cs-CZ" dirty="0"/>
              <a:t> apod.)</a:t>
            </a:r>
          </a:p>
          <a:p>
            <a:pPr lvl="1"/>
            <a:r>
              <a:rPr lang="cs-CZ" dirty="0"/>
              <a:t>Agresoři </a:t>
            </a:r>
            <a:r>
              <a:rPr lang="cs-CZ" dirty="0" err="1"/>
              <a:t>cyberhate</a:t>
            </a:r>
            <a:r>
              <a:rPr lang="cs-CZ" dirty="0"/>
              <a:t> (viktimizace)</a:t>
            </a:r>
          </a:p>
          <a:p>
            <a:pPr lvl="1"/>
            <a:r>
              <a:rPr lang="cs-CZ" dirty="0"/>
              <a:t>Předchozí viktimizace (online i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DF3BF3-E74C-ABCB-7162-A6512981D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399" y="2707697"/>
            <a:ext cx="3265715" cy="3502969"/>
          </a:xfrm>
          <a:prstGeom prst="rect">
            <a:avLst/>
          </a:prstGeom>
        </p:spPr>
      </p:pic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4820EC13-2E32-C2FC-B3AF-E06D3317E050}"/>
              </a:ext>
            </a:extLst>
          </p:cNvPr>
          <p:cNvSpPr/>
          <p:nvPr/>
        </p:nvSpPr>
        <p:spPr>
          <a:xfrm>
            <a:off x="6161313" y="1692002"/>
            <a:ext cx="2808514" cy="95794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RAT – </a:t>
            </a:r>
            <a:r>
              <a:rPr lang="cs-CZ" dirty="0" err="1"/>
              <a:t>Routine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2" name="Zástupný symbol pro obsah 5">
            <a:extLst>
              <a:ext uri="{FF2B5EF4-FFF2-40B4-BE49-F238E27FC236}">
                <a16:creationId xmlns:a16="http://schemas.microsoft.com/office/drawing/2014/main" id="{55C2CC4E-8DE2-B646-18FD-C3F61653A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56" y="1265119"/>
            <a:ext cx="10365375" cy="48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26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E45D41-3DAA-6069-791B-3B929F31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vliv sociálních vazeb a online komunit?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3A5B466-4E86-1C2C-C5C5-45A56D29FA5B}"/>
              </a:ext>
            </a:extLst>
          </p:cNvPr>
          <p:cNvSpPr txBox="1">
            <a:spLocks/>
          </p:cNvSpPr>
          <p:nvPr/>
        </p:nvSpPr>
        <p:spPr>
          <a:xfrm>
            <a:off x="676656" y="1998134"/>
            <a:ext cx="4663440" cy="3767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Oběti</a:t>
            </a:r>
          </a:p>
          <a:p>
            <a:pPr lvl="1"/>
            <a:r>
              <a:rPr lang="cs-CZ" kern="0" dirty="0"/>
              <a:t>Nižší vazby na </a:t>
            </a:r>
            <a:r>
              <a:rPr lang="cs-CZ" kern="0" dirty="0" err="1"/>
              <a:t>offline</a:t>
            </a:r>
            <a:r>
              <a:rPr lang="cs-CZ" kern="0" dirty="0"/>
              <a:t> komunitu (přátelé, rodina)</a:t>
            </a:r>
          </a:p>
          <a:p>
            <a:pPr lvl="1"/>
            <a:r>
              <a:rPr lang="cs-CZ" kern="0" dirty="0"/>
              <a:t>Vyšší identifikace s online komunitou</a:t>
            </a:r>
          </a:p>
          <a:p>
            <a:pPr lvl="1" indent="0">
              <a:buFont typeface="Arial" panose="020B0604020202020204" pitchFamily="34" charset="0"/>
              <a:buNone/>
            </a:pPr>
            <a:endParaRPr lang="cs-CZ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kern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8262615-1B2C-1963-7DB7-8622459BFB35}"/>
              </a:ext>
            </a:extLst>
          </p:cNvPr>
          <p:cNvSpPr txBox="1">
            <a:spLocks/>
          </p:cNvSpPr>
          <p:nvPr/>
        </p:nvSpPr>
        <p:spPr>
          <a:xfrm>
            <a:off x="6358999" y="1998134"/>
            <a:ext cx="4663440" cy="3767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Agresoři</a:t>
            </a:r>
          </a:p>
          <a:p>
            <a:pPr lvl="1"/>
            <a:r>
              <a:rPr lang="cs-CZ" kern="0" dirty="0"/>
              <a:t>Nižší </a:t>
            </a:r>
            <a:r>
              <a:rPr lang="cs-CZ" kern="0" dirty="0" err="1"/>
              <a:t>offline</a:t>
            </a:r>
            <a:r>
              <a:rPr lang="cs-CZ" kern="0" dirty="0"/>
              <a:t> důvěra</a:t>
            </a:r>
          </a:p>
          <a:p>
            <a:pPr lvl="1"/>
            <a:r>
              <a:rPr lang="cs-CZ" kern="0" dirty="0"/>
              <a:t>Vyšší online důvěra, pocit sounáležitosti s online komunitou</a:t>
            </a:r>
          </a:p>
          <a:p>
            <a:pPr lvl="1"/>
            <a:r>
              <a:rPr lang="cs-CZ" kern="0" dirty="0"/>
              <a:t>Lidé žijící sami</a:t>
            </a:r>
          </a:p>
          <a:p>
            <a:pPr lvl="1"/>
            <a:r>
              <a:rPr lang="cs-CZ" kern="0" dirty="0"/>
              <a:t>Muži (malý rozdíl)</a:t>
            </a:r>
          </a:p>
          <a:p>
            <a:pPr lvl="1" indent="0">
              <a:buFont typeface="Arial" panose="020B0604020202020204" pitchFamily="34" charset="0"/>
              <a:buNone/>
            </a:pPr>
            <a:endParaRPr lang="cs-CZ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kern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5536E36-A7FC-3989-F6A4-C3B44897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4192844"/>
            <a:ext cx="4663440" cy="26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4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A53879-B0B6-F2F8-43C2-53A50818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B21248C-2FC5-821B-8B5A-973C2A2D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432546"/>
              </p:ext>
            </p:extLst>
          </p:nvPr>
        </p:nvGraphicFramePr>
        <p:xfrm>
          <a:off x="2254885" y="1604288"/>
          <a:ext cx="792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A0FFB3C-B9DB-2D0B-30B9-C7467CBE0EE1}"/>
              </a:ext>
            </a:extLst>
          </p:cNvPr>
          <p:cNvSpPr txBox="1"/>
          <p:nvPr/>
        </p:nvSpPr>
        <p:spPr>
          <a:xfrm>
            <a:off x="2409371" y="6031087"/>
            <a:ext cx="737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Hawdon</a:t>
            </a:r>
            <a:r>
              <a:rPr lang="cs-CZ" sz="1400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 (2015). Online </a:t>
            </a:r>
            <a:r>
              <a:rPr lang="cs-CZ" sz="1400" dirty="0">
                <a:latin typeface="+mn-lt"/>
              </a:rPr>
              <a:t>e</a:t>
            </a:r>
            <a:r>
              <a:rPr lang="en-US" sz="1400" dirty="0" err="1">
                <a:latin typeface="+mn-lt"/>
              </a:rPr>
              <a:t>xtremism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o</a:t>
            </a:r>
            <a:r>
              <a:rPr lang="en-US" sz="1400" dirty="0" err="1">
                <a:latin typeface="+mn-lt"/>
              </a:rPr>
              <a:t>nline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h</a:t>
            </a:r>
            <a:r>
              <a:rPr lang="en-US" sz="1400" dirty="0">
                <a:latin typeface="+mn-lt"/>
              </a:rPr>
              <a:t>ate: Exposure among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dolescents</a:t>
            </a:r>
            <a:r>
              <a:rPr lang="en-US" sz="1400" dirty="0">
                <a:latin typeface="+mn-lt"/>
              </a:rPr>
              <a:t> and </a:t>
            </a:r>
            <a:r>
              <a:rPr lang="cs-CZ" sz="1400" dirty="0">
                <a:latin typeface="+mn-lt"/>
              </a:rPr>
              <a:t>y</a:t>
            </a:r>
            <a:r>
              <a:rPr lang="en-US" sz="1400" dirty="0" err="1">
                <a:latin typeface="+mn-lt"/>
              </a:rPr>
              <a:t>oung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a</a:t>
            </a:r>
            <a:r>
              <a:rPr lang="en-US" sz="1400" dirty="0" err="1">
                <a:latin typeface="+mn-lt"/>
              </a:rPr>
              <a:t>dults</a:t>
            </a:r>
            <a:r>
              <a:rPr lang="en-US" sz="1400" dirty="0">
                <a:latin typeface="+mn-lt"/>
              </a:rPr>
              <a:t> in </a:t>
            </a:r>
            <a:r>
              <a:rPr lang="cs-CZ" sz="1400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our </a:t>
            </a:r>
            <a:r>
              <a:rPr lang="cs-CZ" sz="1400" dirty="0">
                <a:latin typeface="+mn-lt"/>
              </a:rPr>
              <a:t>n</a:t>
            </a:r>
            <a:r>
              <a:rPr lang="en-US" sz="1400" dirty="0" err="1">
                <a:latin typeface="+mn-lt"/>
              </a:rPr>
              <a:t>ations</a:t>
            </a:r>
            <a:r>
              <a:rPr lang="cs-CZ" sz="1400" dirty="0">
                <a:latin typeface="+mn-lt"/>
              </a:rPr>
              <a:t>; data 2013-2014; 15-30 let.</a:t>
            </a:r>
          </a:p>
        </p:txBody>
      </p:sp>
    </p:spTree>
    <p:extLst>
      <p:ext uri="{BB962C8B-B14F-4D97-AF65-F5344CB8AC3E}">
        <p14:creationId xmlns:p14="http://schemas.microsoft.com/office/powerpoint/2010/main" val="840533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961DA42-438B-0BC1-4E49-4196EB372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80678"/>
            <a:ext cx="5461422" cy="42767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601589-F7DA-58FC-2A51-4852D6BAC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-1834"/>
            <a:ext cx="4838700" cy="6859834"/>
          </a:xfrm>
          <a:prstGeom prst="rect">
            <a:avLst/>
          </a:prstGeom>
        </p:spPr>
      </p:pic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A9E2D4D9-FBEF-3326-1CA2-975707BF432F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394942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FF7626-6A36-458D-8D5B-50BED6B4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27" y="1276999"/>
            <a:ext cx="3203901" cy="3203901"/>
          </a:xfrm>
          <a:prstGeom prst="rect">
            <a:avLst/>
          </a:prstGeom>
        </p:spPr>
      </p:pic>
      <p:sp>
        <p:nvSpPr>
          <p:cNvPr id="2" name="Šipka: pětiúhelník 1">
            <a:extLst>
              <a:ext uri="{FF2B5EF4-FFF2-40B4-BE49-F238E27FC236}">
                <a16:creationId xmlns:a16="http://schemas.microsoft.com/office/drawing/2014/main" id="{35FDB47F-CF53-4995-A84E-3933F0F4573F}"/>
              </a:ext>
            </a:extLst>
          </p:cNvPr>
          <p:cNvSpPr/>
          <p:nvPr/>
        </p:nvSpPr>
        <p:spPr bwMode="auto">
          <a:xfrm flipH="1">
            <a:off x="6248397" y="2700271"/>
            <a:ext cx="5017477" cy="451576"/>
          </a:xfrm>
          <a:prstGeom prst="homePlate">
            <a:avLst/>
          </a:prstGeom>
          <a:solidFill>
            <a:srgbClr val="FF4B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Agresor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A7D1CBFE-9AA2-47D5-A8F5-DD9982D91552}"/>
              </a:ext>
            </a:extLst>
          </p:cNvPr>
          <p:cNvSpPr/>
          <p:nvPr/>
        </p:nvSpPr>
        <p:spPr bwMode="auto">
          <a:xfrm flipH="1">
            <a:off x="6248400" y="1829182"/>
            <a:ext cx="5017477" cy="451576"/>
          </a:xfrm>
          <a:prstGeom prst="homePlate">
            <a:avLst/>
          </a:prstGeom>
          <a:solidFill>
            <a:srgbClr val="4BB9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Oběť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6B3EFCD-3951-4389-BD2D-73DEE6F19B1C}"/>
              </a:ext>
            </a:extLst>
          </p:cNvPr>
          <p:cNvGrpSpPr/>
          <p:nvPr/>
        </p:nvGrpSpPr>
        <p:grpSpPr>
          <a:xfrm>
            <a:off x="1118670" y="4607854"/>
            <a:ext cx="3874475" cy="973147"/>
            <a:chOff x="1008137" y="5164852"/>
            <a:chExt cx="3874475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1279859-2067-45F4-99C5-00E56D39ED86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839BEF0-FE74-4096-A0BA-253549B610B8}"/>
                </a:ext>
              </a:extLst>
            </p:cNvPr>
            <p:cNvSpPr txBox="1"/>
            <p:nvPr/>
          </p:nvSpPr>
          <p:spPr>
            <a:xfrm>
              <a:off x="1008137" y="5266704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Jaké 3 role můžou mít účastníci </a:t>
              </a:r>
              <a:r>
                <a:rPr lang="cs-CZ" sz="2200" dirty="0" err="1">
                  <a:latin typeface="+mj-lt"/>
                </a:rPr>
                <a:t>kyber</a:t>
              </a:r>
              <a:r>
                <a:rPr lang="cs-CZ" sz="2200" dirty="0">
                  <a:latin typeface="+mj-lt"/>
                </a:rPr>
                <a:t>/agrese?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0609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4934E9-2CFF-FE4B-FF89-4D1D8640A055}"/>
              </a:ext>
            </a:extLst>
          </p:cNvPr>
          <p:cNvSpPr txBox="1"/>
          <p:nvPr/>
        </p:nvSpPr>
        <p:spPr>
          <a:xfrm>
            <a:off x="6463506" y="1555278"/>
            <a:ext cx="4539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j-lt"/>
              </a:rPr>
              <a:t>Zkušenosti dětí a dospívajících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Všechny typy zkušeností rostou s věkem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Starší děti jsou více aktivní online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+mj-lt"/>
              </a:rPr>
              <a:t>Genderové rozdíly jsou malé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47FA2A-0A81-7250-D22C-3C1F60FF5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07" y="3187332"/>
            <a:ext cx="4539343" cy="280915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18BEB36-6A40-0C04-EBB9-DC867B757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80678"/>
            <a:ext cx="5461422" cy="4276721"/>
          </a:xfrm>
          <a:prstGeom prst="rect">
            <a:avLst/>
          </a:prstGeom>
        </p:spPr>
      </p:pic>
      <p:sp>
        <p:nvSpPr>
          <p:cNvPr id="3" name="Šipka: pětiúhelník 2">
            <a:extLst>
              <a:ext uri="{FF2B5EF4-FFF2-40B4-BE49-F238E27FC236}">
                <a16:creationId xmlns:a16="http://schemas.microsoft.com/office/drawing/2014/main" id="{CCD312A5-7A18-F12B-A4B9-9DDDB4ABD433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1826169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91C55E-5172-DEE9-03E4-B52ED86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21B18EB-7EA4-FC81-AB35-257DF2C5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12" y="1623793"/>
            <a:ext cx="4996543" cy="411334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785A307-3EDA-72CC-21DA-C84556619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623793"/>
            <a:ext cx="5208773" cy="3892713"/>
          </a:xfrm>
          <a:prstGeom prst="rect">
            <a:avLst/>
          </a:prstGeom>
        </p:spPr>
      </p:pic>
      <p:sp>
        <p:nvSpPr>
          <p:cNvPr id="17" name="Šipka: pětiúhelník 16">
            <a:extLst>
              <a:ext uri="{FF2B5EF4-FFF2-40B4-BE49-F238E27FC236}">
                <a16:creationId xmlns:a16="http://schemas.microsoft.com/office/drawing/2014/main" id="{01D51F93-1E4D-5B08-ADEB-29B2899B7943}"/>
              </a:ext>
            </a:extLst>
          </p:cNvPr>
          <p:cNvSpPr/>
          <p:nvPr/>
        </p:nvSpPr>
        <p:spPr bwMode="auto">
          <a:xfrm>
            <a:off x="0" y="6266501"/>
            <a:ext cx="5245100" cy="45157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1600" dirty="0">
                <a:latin typeface="+mj-lt"/>
              </a:rPr>
              <a:t>Dospívající ve věku 11-16, data z roku 2021.</a:t>
            </a:r>
          </a:p>
        </p:txBody>
      </p:sp>
    </p:spTree>
    <p:extLst>
      <p:ext uri="{BB962C8B-B14F-4D97-AF65-F5344CB8AC3E}">
        <p14:creationId xmlns:p14="http://schemas.microsoft.com/office/powerpoint/2010/main" val="1823577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5B4E68-8B5D-F4BE-FE6E-C2793AE1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A181B2-9429-5F69-1EF4-8109B651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865200" cy="4139998"/>
          </a:xfrm>
        </p:spPr>
        <p:txBody>
          <a:bodyPr/>
          <a:lstStyle/>
          <a:p>
            <a:r>
              <a:rPr lang="cs-CZ" b="1" dirty="0"/>
              <a:t>Teorie </a:t>
            </a:r>
            <a:r>
              <a:rPr lang="cs-CZ" b="1" dirty="0" err="1"/>
              <a:t>meziskupinového</a:t>
            </a:r>
            <a:r>
              <a:rPr lang="cs-CZ" b="1" dirty="0"/>
              <a:t> kontaktu </a:t>
            </a:r>
            <a:r>
              <a:rPr lang="cs-CZ" dirty="0"/>
              <a:t>(</a:t>
            </a:r>
            <a:r>
              <a:rPr lang="cs-CZ" dirty="0" err="1"/>
              <a:t>intergroup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 – 1954, </a:t>
            </a:r>
            <a:r>
              <a:rPr lang="cs-CZ" dirty="0" err="1"/>
              <a:t>Gordon</a:t>
            </a:r>
            <a:r>
              <a:rPr lang="cs-CZ" dirty="0"/>
              <a:t> </a:t>
            </a:r>
            <a:r>
              <a:rPr lang="cs-CZ" dirty="0" err="1"/>
              <a:t>Allport</a:t>
            </a:r>
            <a:endParaRPr lang="cs-CZ" dirty="0"/>
          </a:p>
          <a:p>
            <a:r>
              <a:rPr lang="cs-CZ" dirty="0"/>
              <a:t>Vznik předsudků: kategorizace a generalizace</a:t>
            </a:r>
          </a:p>
          <a:p>
            <a:r>
              <a:rPr lang="cs-CZ" dirty="0"/>
              <a:t>4 podmínky pro snížení předsudků:</a:t>
            </a:r>
          </a:p>
          <a:p>
            <a:pPr lvl="1"/>
            <a:r>
              <a:rPr lang="cs-CZ" dirty="0"/>
              <a:t>Stejný status skupin (v momentě kontaktu)</a:t>
            </a:r>
          </a:p>
          <a:p>
            <a:pPr lvl="1"/>
            <a:r>
              <a:rPr lang="cs-CZ" dirty="0"/>
              <a:t>Stejné cíle</a:t>
            </a:r>
          </a:p>
          <a:p>
            <a:pPr lvl="1"/>
            <a:r>
              <a:rPr lang="cs-CZ" dirty="0"/>
              <a:t>Spolupráce</a:t>
            </a:r>
          </a:p>
          <a:p>
            <a:pPr lvl="1"/>
            <a:r>
              <a:rPr lang="cs-CZ" dirty="0"/>
              <a:t>Podpora autorit, práva a zvyků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FF12C5-33D4-5A68-942D-15AC6991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12" y="2515019"/>
            <a:ext cx="3128964" cy="312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1438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FA8B3F-FC51-8EC0-9971-7E01BD51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5969C-2F56-7C9D-4C92-75D683EC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3902"/>
            <a:ext cx="11230700" cy="3934098"/>
          </a:xfrm>
        </p:spPr>
        <p:txBody>
          <a:bodyPr/>
          <a:lstStyle/>
          <a:p>
            <a:pPr algn="just"/>
            <a:r>
              <a:rPr lang="cs-CZ" sz="2000" dirty="0"/>
              <a:t>Hanzelka, Schmidt (2017). </a:t>
            </a:r>
            <a:r>
              <a:rPr lang="en-US" sz="2000" dirty="0"/>
              <a:t>Dynamics of </a:t>
            </a:r>
            <a:r>
              <a:rPr lang="cs-CZ" sz="2000" dirty="0"/>
              <a:t>c</a:t>
            </a:r>
            <a:r>
              <a:rPr lang="en-US" sz="2000" dirty="0" err="1"/>
              <a:t>yber</a:t>
            </a:r>
            <a:r>
              <a:rPr lang="en-US" sz="2000" dirty="0"/>
              <a:t> </a:t>
            </a:r>
            <a:r>
              <a:rPr lang="cs-CZ" sz="2000" dirty="0"/>
              <a:t>h</a:t>
            </a:r>
            <a:r>
              <a:rPr lang="en-US" sz="2000" dirty="0"/>
              <a:t>ate in </a:t>
            </a:r>
            <a:r>
              <a:rPr lang="cs-CZ" sz="2000" dirty="0"/>
              <a:t>s</a:t>
            </a:r>
            <a:r>
              <a:rPr lang="en-US" sz="2000" dirty="0" err="1"/>
              <a:t>ocial</a:t>
            </a:r>
            <a:r>
              <a:rPr lang="en-US" sz="2000" dirty="0"/>
              <a:t> </a:t>
            </a:r>
            <a:r>
              <a:rPr lang="cs-CZ" sz="2000" dirty="0"/>
              <a:t>m</a:t>
            </a:r>
            <a:r>
              <a:rPr lang="en-US" sz="2000" dirty="0" err="1"/>
              <a:t>edia</a:t>
            </a:r>
            <a:r>
              <a:rPr lang="en-US" sz="2000" dirty="0"/>
              <a:t>:</a:t>
            </a:r>
            <a:r>
              <a:rPr lang="cs-CZ" sz="2000" dirty="0"/>
              <a:t> </a:t>
            </a:r>
            <a:r>
              <a:rPr lang="en-US" sz="2000" dirty="0"/>
              <a:t>A </a:t>
            </a:r>
            <a:r>
              <a:rPr lang="cs-CZ" sz="2000" dirty="0"/>
              <a:t>c</a:t>
            </a:r>
            <a:r>
              <a:rPr lang="en-US" sz="2000" dirty="0" err="1"/>
              <a:t>omparative</a:t>
            </a:r>
            <a:r>
              <a:rPr lang="en-US" sz="2000" dirty="0"/>
              <a:t> </a:t>
            </a:r>
            <a:r>
              <a:rPr lang="cs-CZ" sz="2000" dirty="0"/>
              <a:t>a</a:t>
            </a:r>
            <a:r>
              <a:rPr lang="en-US" sz="2000" dirty="0" err="1"/>
              <a:t>nalysis</a:t>
            </a:r>
            <a:r>
              <a:rPr lang="en-US" sz="2000" dirty="0"/>
              <a:t> of </a:t>
            </a:r>
            <a:r>
              <a:rPr lang="cs-CZ" sz="2000" dirty="0"/>
              <a:t>a</a:t>
            </a:r>
            <a:r>
              <a:rPr lang="en-US" sz="2000" dirty="0" err="1"/>
              <a:t>nti</a:t>
            </a:r>
            <a:r>
              <a:rPr lang="en-US" sz="2000" dirty="0"/>
              <a:t>-</a:t>
            </a:r>
            <a:r>
              <a:rPr lang="cs-CZ" sz="2000" dirty="0"/>
              <a:t>m</a:t>
            </a:r>
            <a:r>
              <a:rPr lang="en-US" sz="2000" dirty="0" err="1"/>
              <a:t>uslim</a:t>
            </a:r>
            <a:r>
              <a:rPr lang="cs-CZ" sz="2000" dirty="0"/>
              <a:t> m</a:t>
            </a:r>
            <a:r>
              <a:rPr lang="en-US" sz="2000" dirty="0" err="1"/>
              <a:t>ovements</a:t>
            </a:r>
            <a:r>
              <a:rPr lang="en-US" sz="2000" dirty="0"/>
              <a:t> in the Czech Republic and</a:t>
            </a:r>
            <a:r>
              <a:rPr lang="cs-CZ" sz="2000" dirty="0"/>
              <a:t> </a:t>
            </a:r>
            <a:r>
              <a:rPr lang="en-US" sz="2000" dirty="0"/>
              <a:t>Germany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Uprchlická krize; </a:t>
            </a:r>
            <a:r>
              <a:rPr lang="cs-CZ" sz="2000" b="1" dirty="0"/>
              <a:t>ČR</a:t>
            </a:r>
            <a:r>
              <a:rPr lang="cs-CZ" sz="2000" dirty="0"/>
              <a:t> (Iniciativa proti Islámu), </a:t>
            </a:r>
            <a:r>
              <a:rPr lang="cs-CZ" sz="2000" b="1" dirty="0"/>
              <a:t>Německo</a:t>
            </a:r>
            <a:r>
              <a:rPr lang="cs-CZ" sz="2000" dirty="0"/>
              <a:t> (</a:t>
            </a:r>
            <a:r>
              <a:rPr lang="cs-CZ" sz="2000" dirty="0" err="1"/>
              <a:t>Pegida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Analýza komentářů na Facebookových stránkách (2016)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>
                <a:solidFill>
                  <a:schemeClr val="tx2"/>
                </a:solidFill>
              </a:rPr>
              <a:t>Rozdílná situace v ČR a Německu – co byly hypotézy autorů?</a:t>
            </a:r>
          </a:p>
          <a:p>
            <a:pPr marL="72000" indent="0" algn="just">
              <a:buNone/>
            </a:pPr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966B84-F9EA-00F6-9825-DC3D0855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4987994"/>
            <a:ext cx="4711700" cy="12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lám v České republice nechceme – Wikipedie">
            <a:extLst>
              <a:ext uri="{FF2B5EF4-FFF2-40B4-BE49-F238E27FC236}">
                <a16:creationId xmlns:a16="http://schemas.microsoft.com/office/drawing/2014/main" id="{46D3EE2A-72B2-0552-A771-58DA3011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4685325"/>
            <a:ext cx="1805350" cy="18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0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FA8B3F-FC51-8EC0-9971-7E01BD51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meziskupinového</a:t>
            </a:r>
            <a:r>
              <a:rPr lang="cs-CZ" dirty="0"/>
              <a:t> kontaktu</a:t>
            </a:r>
          </a:p>
        </p:txBody>
      </p:sp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4787DC1E-D7C5-90BC-BB79-045CCE107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472893"/>
              </p:ext>
            </p:extLst>
          </p:nvPr>
        </p:nvGraphicFramePr>
        <p:xfrm>
          <a:off x="720000" y="2395635"/>
          <a:ext cx="4314825" cy="3360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546785904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71881887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129191272"/>
                    </a:ext>
                  </a:extLst>
                </a:gridCol>
              </a:tblGrid>
              <a:tr h="6381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Pegida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Iniciativa proti Islámu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77329"/>
                  </a:ext>
                </a:extLst>
              </a:tr>
              <a:tr h="954505">
                <a:tc>
                  <a:txBody>
                    <a:bodyPr/>
                    <a:lstStyle/>
                    <a:p>
                      <a:r>
                        <a:rPr lang="cs-CZ" b="0" dirty="0"/>
                        <a:t>Nenávistné komentáře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03709"/>
                  </a:ext>
                </a:extLst>
              </a:tr>
              <a:tr h="745708">
                <a:tc>
                  <a:txBody>
                    <a:bodyPr/>
                    <a:lstStyle/>
                    <a:p>
                      <a:r>
                        <a:rPr lang="cs-CZ" b="0" dirty="0"/>
                        <a:t>Verbální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5971"/>
                  </a:ext>
                </a:extLst>
              </a:tr>
              <a:tr h="745708">
                <a:tc>
                  <a:txBody>
                    <a:bodyPr/>
                    <a:lstStyle/>
                    <a:p>
                      <a:r>
                        <a:rPr lang="cs-CZ" b="0" dirty="0"/>
                        <a:t>Násilné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3517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0516FA1-919B-0995-B34B-028190F5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07909"/>
              </p:ext>
            </p:extLst>
          </p:nvPr>
        </p:nvGraphicFramePr>
        <p:xfrm>
          <a:off x="5667376" y="1738311"/>
          <a:ext cx="5354637" cy="40176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4879">
                  <a:extLst>
                    <a:ext uri="{9D8B030D-6E8A-4147-A177-3AD203B41FA5}">
                      <a16:colId xmlns:a16="http://schemas.microsoft.com/office/drawing/2014/main" val="3672085110"/>
                    </a:ext>
                  </a:extLst>
                </a:gridCol>
                <a:gridCol w="1784879">
                  <a:extLst>
                    <a:ext uri="{9D8B030D-6E8A-4147-A177-3AD203B41FA5}">
                      <a16:colId xmlns:a16="http://schemas.microsoft.com/office/drawing/2014/main" val="3869421594"/>
                    </a:ext>
                  </a:extLst>
                </a:gridCol>
                <a:gridCol w="1784879">
                  <a:extLst>
                    <a:ext uri="{9D8B030D-6E8A-4147-A177-3AD203B41FA5}">
                      <a16:colId xmlns:a16="http://schemas.microsoft.com/office/drawing/2014/main" val="17883470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Pegida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Iniciativa proti Islámu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6464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Imigranti, uprchlíci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634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Muslimové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0572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Vlády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9364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Politické elity (EU, 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6174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„Příznivci“ imigrantů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0147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cs-CZ" b="0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3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30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512A880-E8C3-48AB-A9B4-DC2F157E26FF}"/>
              </a:ext>
            </a:extLst>
          </p:cNvPr>
          <p:cNvSpPr/>
          <p:nvPr/>
        </p:nvSpPr>
        <p:spPr bwMode="auto">
          <a:xfrm>
            <a:off x="-108285" y="2285993"/>
            <a:ext cx="6884223" cy="2007540"/>
          </a:xfrm>
          <a:prstGeom prst="rect">
            <a:avLst/>
          </a:prstGeom>
          <a:solidFill>
            <a:srgbClr val="0000D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28" y="2997346"/>
            <a:ext cx="5876706" cy="5848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85;p54">
            <a:extLst>
              <a:ext uri="{FF2B5EF4-FFF2-40B4-BE49-F238E27FC236}">
                <a16:creationId xmlns:a16="http://schemas.microsoft.com/office/drawing/2014/main" id="{CB3F615A-DB05-9747-956B-969DD7C7D395}"/>
              </a:ext>
            </a:extLst>
          </p:cNvPr>
          <p:cNvSpPr txBox="1"/>
          <p:nvPr/>
        </p:nvSpPr>
        <p:spPr>
          <a:xfrm>
            <a:off x="8504116" y="6334810"/>
            <a:ext cx="368788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Images retrieved from Freepik, Flaticon and Midjourney.</a:t>
            </a:r>
            <a:endParaRPr sz="11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0AC58A-A76F-7B3B-E36B-2536498F57F3}"/>
              </a:ext>
            </a:extLst>
          </p:cNvPr>
          <p:cNvSpPr/>
          <p:nvPr/>
        </p:nvSpPr>
        <p:spPr bwMode="auto">
          <a:xfrm>
            <a:off x="6140451" y="2281238"/>
            <a:ext cx="279632" cy="2025225"/>
          </a:xfrm>
          <a:custGeom>
            <a:avLst/>
            <a:gdLst>
              <a:gd name="connsiteX0" fmla="*/ 265112 w 279632"/>
              <a:gd name="connsiteY0" fmla="*/ 0 h 2025225"/>
              <a:gd name="connsiteX1" fmla="*/ 217487 w 279632"/>
              <a:gd name="connsiteY1" fmla="*/ 28575 h 2025225"/>
              <a:gd name="connsiteX2" fmla="*/ 212724 w 279632"/>
              <a:gd name="connsiteY2" fmla="*/ 52387 h 2025225"/>
              <a:gd name="connsiteX3" fmla="*/ 207962 w 279632"/>
              <a:gd name="connsiteY3" fmla="*/ 109537 h 2025225"/>
              <a:gd name="connsiteX4" fmla="*/ 212724 w 279632"/>
              <a:gd name="connsiteY4" fmla="*/ 61912 h 2025225"/>
              <a:gd name="connsiteX5" fmla="*/ 227012 w 279632"/>
              <a:gd name="connsiteY5" fmla="*/ 42862 h 2025225"/>
              <a:gd name="connsiteX6" fmla="*/ 241299 w 279632"/>
              <a:gd name="connsiteY6" fmla="*/ 19050 h 2025225"/>
              <a:gd name="connsiteX7" fmla="*/ 250824 w 279632"/>
              <a:gd name="connsiteY7" fmla="*/ 52387 h 2025225"/>
              <a:gd name="connsiteX8" fmla="*/ 222249 w 279632"/>
              <a:gd name="connsiteY8" fmla="*/ 85725 h 2025225"/>
              <a:gd name="connsiteX9" fmla="*/ 217487 w 279632"/>
              <a:gd name="connsiteY9" fmla="*/ 100012 h 2025225"/>
              <a:gd name="connsiteX10" fmla="*/ 274637 w 279632"/>
              <a:gd name="connsiteY10" fmla="*/ 4762 h 2025225"/>
              <a:gd name="connsiteX11" fmla="*/ 246062 w 279632"/>
              <a:gd name="connsiteY11" fmla="*/ 57150 h 2025225"/>
              <a:gd name="connsiteX12" fmla="*/ 222249 w 279632"/>
              <a:gd name="connsiteY12" fmla="*/ 100012 h 2025225"/>
              <a:gd name="connsiteX13" fmla="*/ 174624 w 279632"/>
              <a:gd name="connsiteY13" fmla="*/ 161925 h 2025225"/>
              <a:gd name="connsiteX14" fmla="*/ 212724 w 279632"/>
              <a:gd name="connsiteY14" fmla="*/ 66675 h 2025225"/>
              <a:gd name="connsiteX15" fmla="*/ 246062 w 279632"/>
              <a:gd name="connsiteY15" fmla="*/ 28575 h 2025225"/>
              <a:gd name="connsiteX16" fmla="*/ 217487 w 279632"/>
              <a:gd name="connsiteY16" fmla="*/ 71437 h 2025225"/>
              <a:gd name="connsiteX17" fmla="*/ 198437 w 279632"/>
              <a:gd name="connsiteY17" fmla="*/ 109537 h 2025225"/>
              <a:gd name="connsiteX18" fmla="*/ 193674 w 279632"/>
              <a:gd name="connsiteY18" fmla="*/ 123825 h 2025225"/>
              <a:gd name="connsiteX19" fmla="*/ 174624 w 279632"/>
              <a:gd name="connsiteY19" fmla="*/ 147637 h 2025225"/>
              <a:gd name="connsiteX20" fmla="*/ 165099 w 279632"/>
              <a:gd name="connsiteY20" fmla="*/ 176212 h 2025225"/>
              <a:gd name="connsiteX21" fmla="*/ 126999 w 279632"/>
              <a:gd name="connsiteY21" fmla="*/ 280987 h 2025225"/>
              <a:gd name="connsiteX22" fmla="*/ 122237 w 279632"/>
              <a:gd name="connsiteY22" fmla="*/ 333375 h 2025225"/>
              <a:gd name="connsiteX23" fmla="*/ 146049 w 279632"/>
              <a:gd name="connsiteY23" fmla="*/ 309562 h 2025225"/>
              <a:gd name="connsiteX24" fmla="*/ 188912 w 279632"/>
              <a:gd name="connsiteY24" fmla="*/ 171450 h 2025225"/>
              <a:gd name="connsiteX25" fmla="*/ 203199 w 279632"/>
              <a:gd name="connsiteY25" fmla="*/ 142875 h 2025225"/>
              <a:gd name="connsiteX26" fmla="*/ 179387 w 279632"/>
              <a:gd name="connsiteY26" fmla="*/ 157162 h 2025225"/>
              <a:gd name="connsiteX27" fmla="*/ 169862 w 279632"/>
              <a:gd name="connsiteY27" fmla="*/ 195262 h 2025225"/>
              <a:gd name="connsiteX28" fmla="*/ 146049 w 279632"/>
              <a:gd name="connsiteY28" fmla="*/ 271462 h 2025225"/>
              <a:gd name="connsiteX29" fmla="*/ 141287 w 279632"/>
              <a:gd name="connsiteY29" fmla="*/ 304800 h 2025225"/>
              <a:gd name="connsiteX30" fmla="*/ 136524 w 279632"/>
              <a:gd name="connsiteY30" fmla="*/ 333375 h 2025225"/>
              <a:gd name="connsiteX31" fmla="*/ 188912 w 279632"/>
              <a:gd name="connsiteY31" fmla="*/ 157162 h 2025225"/>
              <a:gd name="connsiteX32" fmla="*/ 246062 w 279632"/>
              <a:gd name="connsiteY32" fmla="*/ 57150 h 2025225"/>
              <a:gd name="connsiteX33" fmla="*/ 260349 w 279632"/>
              <a:gd name="connsiteY33" fmla="*/ 28575 h 2025225"/>
              <a:gd name="connsiteX34" fmla="*/ 198437 w 279632"/>
              <a:gd name="connsiteY34" fmla="*/ 171450 h 2025225"/>
              <a:gd name="connsiteX35" fmla="*/ 179387 w 279632"/>
              <a:gd name="connsiteY35" fmla="*/ 219075 h 2025225"/>
              <a:gd name="connsiteX36" fmla="*/ 160337 w 279632"/>
              <a:gd name="connsiteY36" fmla="*/ 280987 h 2025225"/>
              <a:gd name="connsiteX37" fmla="*/ 117474 w 279632"/>
              <a:gd name="connsiteY37" fmla="*/ 357187 h 2025225"/>
              <a:gd name="connsiteX38" fmla="*/ 107949 w 279632"/>
              <a:gd name="connsiteY38" fmla="*/ 390525 h 2025225"/>
              <a:gd name="connsiteX39" fmla="*/ 88899 w 279632"/>
              <a:gd name="connsiteY39" fmla="*/ 419100 h 2025225"/>
              <a:gd name="connsiteX40" fmla="*/ 65087 w 279632"/>
              <a:gd name="connsiteY40" fmla="*/ 471487 h 2025225"/>
              <a:gd name="connsiteX41" fmla="*/ 60324 w 279632"/>
              <a:gd name="connsiteY41" fmla="*/ 571500 h 2025225"/>
              <a:gd name="connsiteX42" fmla="*/ 65087 w 279632"/>
              <a:gd name="connsiteY42" fmla="*/ 523875 h 2025225"/>
              <a:gd name="connsiteX43" fmla="*/ 74612 w 279632"/>
              <a:gd name="connsiteY43" fmla="*/ 452437 h 2025225"/>
              <a:gd name="connsiteX44" fmla="*/ 84137 w 279632"/>
              <a:gd name="connsiteY44" fmla="*/ 404812 h 2025225"/>
              <a:gd name="connsiteX45" fmla="*/ 126999 w 279632"/>
              <a:gd name="connsiteY45" fmla="*/ 323850 h 2025225"/>
              <a:gd name="connsiteX46" fmla="*/ 136524 w 279632"/>
              <a:gd name="connsiteY46" fmla="*/ 300037 h 2025225"/>
              <a:gd name="connsiteX47" fmla="*/ 112712 w 279632"/>
              <a:gd name="connsiteY47" fmla="*/ 447675 h 2025225"/>
              <a:gd name="connsiteX48" fmla="*/ 84137 w 279632"/>
              <a:gd name="connsiteY48" fmla="*/ 523875 h 2025225"/>
              <a:gd name="connsiteX49" fmla="*/ 74612 w 279632"/>
              <a:gd name="connsiteY49" fmla="*/ 571500 h 2025225"/>
              <a:gd name="connsiteX50" fmla="*/ 69849 w 279632"/>
              <a:gd name="connsiteY50" fmla="*/ 604837 h 2025225"/>
              <a:gd name="connsiteX51" fmla="*/ 84137 w 279632"/>
              <a:gd name="connsiteY51" fmla="*/ 533400 h 2025225"/>
              <a:gd name="connsiteX52" fmla="*/ 98424 w 279632"/>
              <a:gd name="connsiteY52" fmla="*/ 471487 h 2025225"/>
              <a:gd name="connsiteX53" fmla="*/ 122237 w 279632"/>
              <a:gd name="connsiteY53" fmla="*/ 381000 h 2025225"/>
              <a:gd name="connsiteX54" fmla="*/ 126999 w 279632"/>
              <a:gd name="connsiteY54" fmla="*/ 400050 h 2025225"/>
              <a:gd name="connsiteX55" fmla="*/ 84137 w 279632"/>
              <a:gd name="connsiteY55" fmla="*/ 538162 h 2025225"/>
              <a:gd name="connsiteX56" fmla="*/ 69849 w 279632"/>
              <a:gd name="connsiteY56" fmla="*/ 576262 h 2025225"/>
              <a:gd name="connsiteX57" fmla="*/ 55562 w 279632"/>
              <a:gd name="connsiteY57" fmla="*/ 657225 h 2025225"/>
              <a:gd name="connsiteX58" fmla="*/ 41274 w 279632"/>
              <a:gd name="connsiteY58" fmla="*/ 719137 h 2025225"/>
              <a:gd name="connsiteX59" fmla="*/ 26987 w 279632"/>
              <a:gd name="connsiteY59" fmla="*/ 804862 h 2025225"/>
              <a:gd name="connsiteX60" fmla="*/ 12699 w 279632"/>
              <a:gd name="connsiteY60" fmla="*/ 838200 h 2025225"/>
              <a:gd name="connsiteX61" fmla="*/ 22224 w 279632"/>
              <a:gd name="connsiteY61" fmla="*/ 833437 h 2025225"/>
              <a:gd name="connsiteX62" fmla="*/ 41274 w 279632"/>
              <a:gd name="connsiteY62" fmla="*/ 747712 h 2025225"/>
              <a:gd name="connsiteX63" fmla="*/ 46037 w 279632"/>
              <a:gd name="connsiteY63" fmla="*/ 809625 h 2025225"/>
              <a:gd name="connsiteX64" fmla="*/ 50799 w 279632"/>
              <a:gd name="connsiteY64" fmla="*/ 1014412 h 2025225"/>
              <a:gd name="connsiteX65" fmla="*/ 60324 w 279632"/>
              <a:gd name="connsiteY65" fmla="*/ 847725 h 2025225"/>
              <a:gd name="connsiteX66" fmla="*/ 65087 w 279632"/>
              <a:gd name="connsiteY66" fmla="*/ 595312 h 2025225"/>
              <a:gd name="connsiteX67" fmla="*/ 74612 w 279632"/>
              <a:gd name="connsiteY67" fmla="*/ 571500 h 2025225"/>
              <a:gd name="connsiteX68" fmla="*/ 84137 w 279632"/>
              <a:gd name="connsiteY68" fmla="*/ 704850 h 2025225"/>
              <a:gd name="connsiteX69" fmla="*/ 60324 w 279632"/>
              <a:gd name="connsiteY69" fmla="*/ 800100 h 2025225"/>
              <a:gd name="connsiteX70" fmla="*/ 22224 w 279632"/>
              <a:gd name="connsiteY70" fmla="*/ 952500 h 2025225"/>
              <a:gd name="connsiteX71" fmla="*/ 17462 w 279632"/>
              <a:gd name="connsiteY71" fmla="*/ 995362 h 2025225"/>
              <a:gd name="connsiteX72" fmla="*/ 26987 w 279632"/>
              <a:gd name="connsiteY72" fmla="*/ 1119187 h 2025225"/>
              <a:gd name="connsiteX73" fmla="*/ 31749 w 279632"/>
              <a:gd name="connsiteY73" fmla="*/ 1190625 h 2025225"/>
              <a:gd name="connsiteX74" fmla="*/ 41274 w 279632"/>
              <a:gd name="connsiteY74" fmla="*/ 1204912 h 2025225"/>
              <a:gd name="connsiteX75" fmla="*/ 60324 w 279632"/>
              <a:gd name="connsiteY75" fmla="*/ 1147762 h 2025225"/>
              <a:gd name="connsiteX76" fmla="*/ 41274 w 279632"/>
              <a:gd name="connsiteY76" fmla="*/ 1052512 h 2025225"/>
              <a:gd name="connsiteX77" fmla="*/ 17462 w 279632"/>
              <a:gd name="connsiteY77" fmla="*/ 952500 h 2025225"/>
              <a:gd name="connsiteX78" fmla="*/ 26987 w 279632"/>
              <a:gd name="connsiteY78" fmla="*/ 1219200 h 2025225"/>
              <a:gd name="connsiteX79" fmla="*/ 31749 w 279632"/>
              <a:gd name="connsiteY79" fmla="*/ 1138237 h 2025225"/>
              <a:gd name="connsiteX80" fmla="*/ 46037 w 279632"/>
              <a:gd name="connsiteY80" fmla="*/ 1123950 h 2025225"/>
              <a:gd name="connsiteX81" fmla="*/ 50799 w 279632"/>
              <a:gd name="connsiteY81" fmla="*/ 1190625 h 2025225"/>
              <a:gd name="connsiteX82" fmla="*/ 50799 w 279632"/>
              <a:gd name="connsiteY82" fmla="*/ 857250 h 2025225"/>
              <a:gd name="connsiteX83" fmla="*/ 50799 w 279632"/>
              <a:gd name="connsiteY83" fmla="*/ 819150 h 2025225"/>
              <a:gd name="connsiteX84" fmla="*/ 41274 w 279632"/>
              <a:gd name="connsiteY84" fmla="*/ 957262 h 2025225"/>
              <a:gd name="connsiteX85" fmla="*/ 12699 w 279632"/>
              <a:gd name="connsiteY85" fmla="*/ 890587 h 2025225"/>
              <a:gd name="connsiteX86" fmla="*/ 26987 w 279632"/>
              <a:gd name="connsiteY86" fmla="*/ 757237 h 2025225"/>
              <a:gd name="connsiteX87" fmla="*/ 46037 w 279632"/>
              <a:gd name="connsiteY87" fmla="*/ 709612 h 2025225"/>
              <a:gd name="connsiteX88" fmla="*/ 55562 w 279632"/>
              <a:gd name="connsiteY88" fmla="*/ 671512 h 2025225"/>
              <a:gd name="connsiteX89" fmla="*/ 69849 w 279632"/>
              <a:gd name="connsiteY89" fmla="*/ 642937 h 2025225"/>
              <a:gd name="connsiteX90" fmla="*/ 98424 w 279632"/>
              <a:gd name="connsiteY90" fmla="*/ 542925 h 2025225"/>
              <a:gd name="connsiteX91" fmla="*/ 93662 w 279632"/>
              <a:gd name="connsiteY91" fmla="*/ 447675 h 2025225"/>
              <a:gd name="connsiteX92" fmla="*/ 65087 w 279632"/>
              <a:gd name="connsiteY92" fmla="*/ 690562 h 2025225"/>
              <a:gd name="connsiteX93" fmla="*/ 46037 w 279632"/>
              <a:gd name="connsiteY93" fmla="*/ 857250 h 2025225"/>
              <a:gd name="connsiteX94" fmla="*/ 41274 w 279632"/>
              <a:gd name="connsiteY94" fmla="*/ 942975 h 2025225"/>
              <a:gd name="connsiteX95" fmla="*/ 31749 w 279632"/>
              <a:gd name="connsiteY95" fmla="*/ 995362 h 2025225"/>
              <a:gd name="connsiteX96" fmla="*/ 26987 w 279632"/>
              <a:gd name="connsiteY96" fmla="*/ 1042987 h 2025225"/>
              <a:gd name="connsiteX97" fmla="*/ 31749 w 279632"/>
              <a:gd name="connsiteY97" fmla="*/ 1390650 h 2025225"/>
              <a:gd name="connsiteX98" fmla="*/ 41274 w 279632"/>
              <a:gd name="connsiteY98" fmla="*/ 1409700 h 2025225"/>
              <a:gd name="connsiteX99" fmla="*/ 55562 w 279632"/>
              <a:gd name="connsiteY99" fmla="*/ 1452562 h 2025225"/>
              <a:gd name="connsiteX100" fmla="*/ 103187 w 279632"/>
              <a:gd name="connsiteY100" fmla="*/ 1509712 h 2025225"/>
              <a:gd name="connsiteX101" fmla="*/ 112712 w 279632"/>
              <a:gd name="connsiteY101" fmla="*/ 1543050 h 2025225"/>
              <a:gd name="connsiteX102" fmla="*/ 117474 w 279632"/>
              <a:gd name="connsiteY102" fmla="*/ 1581150 h 2025225"/>
              <a:gd name="connsiteX103" fmla="*/ 122237 w 279632"/>
              <a:gd name="connsiteY103" fmla="*/ 1614487 h 2025225"/>
              <a:gd name="connsiteX104" fmla="*/ 126999 w 279632"/>
              <a:gd name="connsiteY104" fmla="*/ 1633537 h 2025225"/>
              <a:gd name="connsiteX105" fmla="*/ 146049 w 279632"/>
              <a:gd name="connsiteY105" fmla="*/ 1681162 h 2025225"/>
              <a:gd name="connsiteX106" fmla="*/ 155574 w 279632"/>
              <a:gd name="connsiteY106" fmla="*/ 1709737 h 2025225"/>
              <a:gd name="connsiteX107" fmla="*/ 165099 w 279632"/>
              <a:gd name="connsiteY107" fmla="*/ 1733550 h 2025225"/>
              <a:gd name="connsiteX108" fmla="*/ 174624 w 279632"/>
              <a:gd name="connsiteY108" fmla="*/ 1766887 h 2025225"/>
              <a:gd name="connsiteX109" fmla="*/ 179387 w 279632"/>
              <a:gd name="connsiteY109" fmla="*/ 1790700 h 2025225"/>
              <a:gd name="connsiteX110" fmla="*/ 193674 w 279632"/>
              <a:gd name="connsiteY110" fmla="*/ 1809750 h 2025225"/>
              <a:gd name="connsiteX111" fmla="*/ 217487 w 279632"/>
              <a:gd name="connsiteY111" fmla="*/ 1847850 h 2025225"/>
              <a:gd name="connsiteX112" fmla="*/ 222249 w 279632"/>
              <a:gd name="connsiteY112" fmla="*/ 1862137 h 2025225"/>
              <a:gd name="connsiteX113" fmla="*/ 227012 w 279632"/>
              <a:gd name="connsiteY113" fmla="*/ 1881187 h 2025225"/>
              <a:gd name="connsiteX114" fmla="*/ 231774 w 279632"/>
              <a:gd name="connsiteY114" fmla="*/ 1914525 h 2025225"/>
              <a:gd name="connsiteX115" fmla="*/ 241299 w 279632"/>
              <a:gd name="connsiteY115" fmla="*/ 1933575 h 2025225"/>
              <a:gd name="connsiteX116" fmla="*/ 250824 w 279632"/>
              <a:gd name="connsiteY116" fmla="*/ 1990725 h 2025225"/>
              <a:gd name="connsiteX117" fmla="*/ 269874 w 279632"/>
              <a:gd name="connsiteY117" fmla="*/ 2009775 h 2025225"/>
              <a:gd name="connsiteX118" fmla="*/ 279399 w 279632"/>
              <a:gd name="connsiteY118" fmla="*/ 2024062 h 2025225"/>
              <a:gd name="connsiteX119" fmla="*/ 241299 w 279632"/>
              <a:gd name="connsiteY119" fmla="*/ 1928812 h 2025225"/>
              <a:gd name="connsiteX120" fmla="*/ 217487 w 279632"/>
              <a:gd name="connsiteY120" fmla="*/ 1881187 h 2025225"/>
              <a:gd name="connsiteX121" fmla="*/ 222249 w 279632"/>
              <a:gd name="connsiteY121" fmla="*/ 1900237 h 2025225"/>
              <a:gd name="connsiteX122" fmla="*/ 246062 w 279632"/>
              <a:gd name="connsiteY122" fmla="*/ 1938337 h 2025225"/>
              <a:gd name="connsiteX123" fmla="*/ 260349 w 279632"/>
              <a:gd name="connsiteY123" fmla="*/ 1976437 h 2025225"/>
              <a:gd name="connsiteX124" fmla="*/ 274637 w 279632"/>
              <a:gd name="connsiteY124" fmla="*/ 2005012 h 2025225"/>
              <a:gd name="connsiteX125" fmla="*/ 231774 w 279632"/>
              <a:gd name="connsiteY125" fmla="*/ 1947862 h 2025225"/>
              <a:gd name="connsiteX126" fmla="*/ 212724 w 279632"/>
              <a:gd name="connsiteY126" fmla="*/ 1905000 h 2025225"/>
              <a:gd name="connsiteX127" fmla="*/ 193674 w 279632"/>
              <a:gd name="connsiteY127" fmla="*/ 1852612 h 2025225"/>
              <a:gd name="connsiteX128" fmla="*/ 188912 w 279632"/>
              <a:gd name="connsiteY128" fmla="*/ 1804987 h 2025225"/>
              <a:gd name="connsiteX129" fmla="*/ 160337 w 279632"/>
              <a:gd name="connsiteY129" fmla="*/ 1766887 h 2025225"/>
              <a:gd name="connsiteX130" fmla="*/ 150812 w 279632"/>
              <a:gd name="connsiteY130" fmla="*/ 1752600 h 2025225"/>
              <a:gd name="connsiteX131" fmla="*/ 222249 w 279632"/>
              <a:gd name="connsiteY131" fmla="*/ 1885950 h 2025225"/>
              <a:gd name="connsiteX132" fmla="*/ 193674 w 279632"/>
              <a:gd name="connsiteY132" fmla="*/ 1819275 h 2025225"/>
              <a:gd name="connsiteX133" fmla="*/ 150812 w 279632"/>
              <a:gd name="connsiteY133" fmla="*/ 1733550 h 2025225"/>
              <a:gd name="connsiteX134" fmla="*/ 141287 w 279632"/>
              <a:gd name="connsiteY134" fmla="*/ 1700212 h 2025225"/>
              <a:gd name="connsiteX135" fmla="*/ 131762 w 279632"/>
              <a:gd name="connsiteY135" fmla="*/ 1671637 h 2025225"/>
              <a:gd name="connsiteX136" fmla="*/ 122237 w 279632"/>
              <a:gd name="connsiteY136" fmla="*/ 1624012 h 2025225"/>
              <a:gd name="connsiteX137" fmla="*/ 98424 w 279632"/>
              <a:gd name="connsiteY137" fmla="*/ 1547812 h 2025225"/>
              <a:gd name="connsiteX138" fmla="*/ 107949 w 279632"/>
              <a:gd name="connsiteY138" fmla="*/ 1609725 h 2025225"/>
              <a:gd name="connsiteX139" fmla="*/ 69849 w 279632"/>
              <a:gd name="connsiteY139" fmla="*/ 1381125 h 2025225"/>
              <a:gd name="connsiteX140" fmla="*/ 55562 w 279632"/>
              <a:gd name="connsiteY140" fmla="*/ 1352550 h 2025225"/>
              <a:gd name="connsiteX141" fmla="*/ 26987 w 279632"/>
              <a:gd name="connsiteY141" fmla="*/ 1276350 h 2025225"/>
              <a:gd name="connsiteX142" fmla="*/ 22224 w 279632"/>
              <a:gd name="connsiteY142" fmla="*/ 1238250 h 2025225"/>
              <a:gd name="connsiteX143" fmla="*/ 17462 w 279632"/>
              <a:gd name="connsiteY143" fmla="*/ 1214437 h 2025225"/>
              <a:gd name="connsiteX144" fmla="*/ 41274 w 279632"/>
              <a:gd name="connsiteY144" fmla="*/ 1490662 h 2025225"/>
              <a:gd name="connsiteX145" fmla="*/ 46037 w 279632"/>
              <a:gd name="connsiteY145" fmla="*/ 1519237 h 2025225"/>
              <a:gd name="connsiteX146" fmla="*/ 84137 w 279632"/>
              <a:gd name="connsiteY146" fmla="*/ 1552575 h 2025225"/>
              <a:gd name="connsiteX147" fmla="*/ 65087 w 279632"/>
              <a:gd name="connsiteY147" fmla="*/ 1395412 h 2025225"/>
              <a:gd name="connsiteX148" fmla="*/ 17462 w 279632"/>
              <a:gd name="connsiteY148" fmla="*/ 1243012 h 2025225"/>
              <a:gd name="connsiteX149" fmla="*/ 12699 w 279632"/>
              <a:gd name="connsiteY149" fmla="*/ 1209675 h 2025225"/>
              <a:gd name="connsiteX150" fmla="*/ 26987 w 279632"/>
              <a:gd name="connsiteY150" fmla="*/ 1214437 h 2025225"/>
              <a:gd name="connsiteX151" fmla="*/ 36512 w 279632"/>
              <a:gd name="connsiteY151" fmla="*/ 1300162 h 2025225"/>
              <a:gd name="connsiteX152" fmla="*/ 55562 w 279632"/>
              <a:gd name="connsiteY152" fmla="*/ 1362075 h 2025225"/>
              <a:gd name="connsiteX153" fmla="*/ 74612 w 279632"/>
              <a:gd name="connsiteY153" fmla="*/ 1438275 h 2025225"/>
              <a:gd name="connsiteX154" fmla="*/ 93662 w 279632"/>
              <a:gd name="connsiteY154" fmla="*/ 1504950 h 2025225"/>
              <a:gd name="connsiteX155" fmla="*/ 107949 w 279632"/>
              <a:gd name="connsiteY155" fmla="*/ 1524000 h 2025225"/>
              <a:gd name="connsiteX156" fmla="*/ 117474 w 279632"/>
              <a:gd name="connsiteY156" fmla="*/ 1552575 h 2025225"/>
              <a:gd name="connsiteX157" fmla="*/ 126999 w 279632"/>
              <a:gd name="connsiteY157" fmla="*/ 1495425 h 2025225"/>
              <a:gd name="connsiteX158" fmla="*/ 84137 w 279632"/>
              <a:gd name="connsiteY158" fmla="*/ 1400175 h 2025225"/>
              <a:gd name="connsiteX159" fmla="*/ 60324 w 279632"/>
              <a:gd name="connsiteY159" fmla="*/ 1247775 h 2025225"/>
              <a:gd name="connsiteX160" fmla="*/ 55562 w 279632"/>
              <a:gd name="connsiteY160" fmla="*/ 1166812 h 2025225"/>
              <a:gd name="connsiteX161" fmla="*/ 36512 w 279632"/>
              <a:gd name="connsiteY161" fmla="*/ 1185862 h 2025225"/>
              <a:gd name="connsiteX162" fmla="*/ 31749 w 279632"/>
              <a:gd name="connsiteY162" fmla="*/ 1133475 h 2025225"/>
              <a:gd name="connsiteX163" fmla="*/ 36512 w 279632"/>
              <a:gd name="connsiteY163" fmla="*/ 1338262 h 2025225"/>
              <a:gd name="connsiteX164" fmla="*/ 41274 w 279632"/>
              <a:gd name="connsiteY164" fmla="*/ 1195387 h 2025225"/>
              <a:gd name="connsiteX165" fmla="*/ 46037 w 279632"/>
              <a:gd name="connsiteY165" fmla="*/ 1252537 h 2025225"/>
              <a:gd name="connsiteX166" fmla="*/ 65087 w 279632"/>
              <a:gd name="connsiteY166" fmla="*/ 1338262 h 2025225"/>
              <a:gd name="connsiteX167" fmla="*/ 74612 w 279632"/>
              <a:gd name="connsiteY167" fmla="*/ 1385887 h 2025225"/>
              <a:gd name="connsiteX168" fmla="*/ 41274 w 279632"/>
              <a:gd name="connsiteY168" fmla="*/ 1228725 h 2025225"/>
              <a:gd name="connsiteX169" fmla="*/ 50799 w 279632"/>
              <a:gd name="connsiteY169" fmla="*/ 1333500 h 2025225"/>
              <a:gd name="connsiteX170" fmla="*/ 93662 w 279632"/>
              <a:gd name="connsiteY170" fmla="*/ 1466850 h 2025225"/>
              <a:gd name="connsiteX171" fmla="*/ 141287 w 279632"/>
              <a:gd name="connsiteY171" fmla="*/ 1547812 h 2025225"/>
              <a:gd name="connsiteX172" fmla="*/ 150812 w 279632"/>
              <a:gd name="connsiteY172" fmla="*/ 1581150 h 2025225"/>
              <a:gd name="connsiteX173" fmla="*/ 160337 w 279632"/>
              <a:gd name="connsiteY173" fmla="*/ 1604962 h 2025225"/>
              <a:gd name="connsiteX174" fmla="*/ 112712 w 279632"/>
              <a:gd name="connsiteY174" fmla="*/ 1509712 h 2025225"/>
              <a:gd name="connsiteX175" fmla="*/ 84137 w 279632"/>
              <a:gd name="connsiteY175" fmla="*/ 1433512 h 2025225"/>
              <a:gd name="connsiteX176" fmla="*/ 60324 w 279632"/>
              <a:gd name="connsiteY176" fmla="*/ 1376362 h 2025225"/>
              <a:gd name="connsiteX177" fmla="*/ 88899 w 279632"/>
              <a:gd name="connsiteY177" fmla="*/ 1500187 h 2025225"/>
              <a:gd name="connsiteX178" fmla="*/ 117474 w 279632"/>
              <a:gd name="connsiteY178" fmla="*/ 1590675 h 2025225"/>
              <a:gd name="connsiteX179" fmla="*/ 126999 w 279632"/>
              <a:gd name="connsiteY179" fmla="*/ 1624012 h 2025225"/>
              <a:gd name="connsiteX180" fmla="*/ 131762 w 279632"/>
              <a:gd name="connsiteY180" fmla="*/ 1643062 h 2025225"/>
              <a:gd name="connsiteX181" fmla="*/ 84137 w 279632"/>
              <a:gd name="connsiteY181" fmla="*/ 1433512 h 2025225"/>
              <a:gd name="connsiteX182" fmla="*/ 65087 w 279632"/>
              <a:gd name="connsiteY182" fmla="*/ 1328737 h 2025225"/>
              <a:gd name="connsiteX183" fmla="*/ 50799 w 279632"/>
              <a:gd name="connsiteY183" fmla="*/ 1314450 h 2025225"/>
              <a:gd name="connsiteX184" fmla="*/ 93662 w 279632"/>
              <a:gd name="connsiteY184" fmla="*/ 1557337 h 2025225"/>
              <a:gd name="connsiteX185" fmla="*/ 117474 w 279632"/>
              <a:gd name="connsiteY185" fmla="*/ 1614487 h 2025225"/>
              <a:gd name="connsiteX186" fmla="*/ 65087 w 279632"/>
              <a:gd name="connsiteY186" fmla="*/ 1304925 h 2025225"/>
              <a:gd name="connsiteX187" fmla="*/ 50799 w 279632"/>
              <a:gd name="connsiteY187" fmla="*/ 1247775 h 2025225"/>
              <a:gd name="connsiteX188" fmla="*/ 46037 w 279632"/>
              <a:gd name="connsiteY188" fmla="*/ 1228725 h 2025225"/>
              <a:gd name="connsiteX189" fmla="*/ 55562 w 279632"/>
              <a:gd name="connsiteY189" fmla="*/ 1281112 h 2025225"/>
              <a:gd name="connsiteX190" fmla="*/ 50799 w 279632"/>
              <a:gd name="connsiteY190" fmla="*/ 995362 h 2025225"/>
              <a:gd name="connsiteX191" fmla="*/ 17462 w 279632"/>
              <a:gd name="connsiteY191" fmla="*/ 1109662 h 2025225"/>
              <a:gd name="connsiteX192" fmla="*/ 7937 w 279632"/>
              <a:gd name="connsiteY192" fmla="*/ 1019175 h 2025225"/>
              <a:gd name="connsiteX193" fmla="*/ 22224 w 279632"/>
              <a:gd name="connsiteY193" fmla="*/ 1128712 h 2025225"/>
              <a:gd name="connsiteX194" fmla="*/ 26987 w 279632"/>
              <a:gd name="connsiteY194" fmla="*/ 1209675 h 2025225"/>
              <a:gd name="connsiteX195" fmla="*/ 46037 w 279632"/>
              <a:gd name="connsiteY195" fmla="*/ 1147762 h 2025225"/>
              <a:gd name="connsiteX196" fmla="*/ 26987 w 279632"/>
              <a:gd name="connsiteY196" fmla="*/ 990600 h 2025225"/>
              <a:gd name="connsiteX197" fmla="*/ 31749 w 279632"/>
              <a:gd name="connsiteY197" fmla="*/ 766762 h 2025225"/>
              <a:gd name="connsiteX198" fmla="*/ 46037 w 279632"/>
              <a:gd name="connsiteY198" fmla="*/ 719137 h 2025225"/>
              <a:gd name="connsiteX199" fmla="*/ 17462 w 279632"/>
              <a:gd name="connsiteY199" fmla="*/ 752475 h 2025225"/>
              <a:gd name="connsiteX200" fmla="*/ 17462 w 279632"/>
              <a:gd name="connsiteY200" fmla="*/ 614362 h 2025225"/>
              <a:gd name="connsiteX201" fmla="*/ 31749 w 279632"/>
              <a:gd name="connsiteY201" fmla="*/ 552450 h 2025225"/>
              <a:gd name="connsiteX202" fmla="*/ 69849 w 279632"/>
              <a:gd name="connsiteY202" fmla="*/ 504825 h 2025225"/>
              <a:gd name="connsiteX203" fmla="*/ 93662 w 279632"/>
              <a:gd name="connsiteY203" fmla="*/ 466725 h 2025225"/>
              <a:gd name="connsiteX204" fmla="*/ 107949 w 279632"/>
              <a:gd name="connsiteY204" fmla="*/ 557212 h 2025225"/>
              <a:gd name="connsiteX205" fmla="*/ 79374 w 279632"/>
              <a:gd name="connsiteY205" fmla="*/ 709612 h 2025225"/>
              <a:gd name="connsiteX206" fmla="*/ 60324 w 279632"/>
              <a:gd name="connsiteY206" fmla="*/ 742950 h 2025225"/>
              <a:gd name="connsiteX207" fmla="*/ 60324 w 279632"/>
              <a:gd name="connsiteY207" fmla="*/ 728662 h 20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279632" h="2025225">
                <a:moveTo>
                  <a:pt x="265112" y="0"/>
                </a:moveTo>
                <a:cubicBezTo>
                  <a:pt x="248178" y="6774"/>
                  <a:pt x="228574" y="11944"/>
                  <a:pt x="217487" y="28575"/>
                </a:cubicBezTo>
                <a:cubicBezTo>
                  <a:pt x="212997" y="35310"/>
                  <a:pt x="214312" y="44450"/>
                  <a:pt x="212724" y="52387"/>
                </a:cubicBezTo>
                <a:cubicBezTo>
                  <a:pt x="211137" y="71437"/>
                  <a:pt x="207962" y="90421"/>
                  <a:pt x="207962" y="109537"/>
                </a:cubicBezTo>
                <a:cubicBezTo>
                  <a:pt x="207962" y="125491"/>
                  <a:pt x="208341" y="77252"/>
                  <a:pt x="212724" y="61912"/>
                </a:cubicBezTo>
                <a:cubicBezTo>
                  <a:pt x="214905" y="54280"/>
                  <a:pt x="222609" y="49466"/>
                  <a:pt x="227012" y="42862"/>
                </a:cubicBezTo>
                <a:cubicBezTo>
                  <a:pt x="232147" y="35160"/>
                  <a:pt x="236537" y="26987"/>
                  <a:pt x="241299" y="19050"/>
                </a:cubicBezTo>
                <a:cubicBezTo>
                  <a:pt x="244474" y="30162"/>
                  <a:pt x="251870" y="40877"/>
                  <a:pt x="250824" y="52387"/>
                </a:cubicBezTo>
                <a:cubicBezTo>
                  <a:pt x="250213" y="59108"/>
                  <a:pt x="227115" y="80859"/>
                  <a:pt x="222249" y="85725"/>
                </a:cubicBezTo>
                <a:cubicBezTo>
                  <a:pt x="220662" y="90487"/>
                  <a:pt x="214475" y="104028"/>
                  <a:pt x="217487" y="100012"/>
                </a:cubicBezTo>
                <a:cubicBezTo>
                  <a:pt x="238112" y="72512"/>
                  <a:pt x="257740" y="35177"/>
                  <a:pt x="274637" y="4762"/>
                </a:cubicBezTo>
                <a:cubicBezTo>
                  <a:pt x="265049" y="43111"/>
                  <a:pt x="276835" y="5862"/>
                  <a:pt x="246062" y="57150"/>
                </a:cubicBezTo>
                <a:cubicBezTo>
                  <a:pt x="219888" y="100773"/>
                  <a:pt x="284652" y="25128"/>
                  <a:pt x="222249" y="100012"/>
                </a:cubicBezTo>
                <a:cubicBezTo>
                  <a:pt x="170943" y="161580"/>
                  <a:pt x="213356" y="94142"/>
                  <a:pt x="174624" y="161925"/>
                </a:cubicBezTo>
                <a:cubicBezTo>
                  <a:pt x="187061" y="116326"/>
                  <a:pt x="185677" y="104992"/>
                  <a:pt x="212724" y="66675"/>
                </a:cubicBezTo>
                <a:cubicBezTo>
                  <a:pt x="222456" y="52888"/>
                  <a:pt x="234128" y="16643"/>
                  <a:pt x="246062" y="28575"/>
                </a:cubicBezTo>
                <a:cubicBezTo>
                  <a:pt x="258205" y="40716"/>
                  <a:pt x="226193" y="56636"/>
                  <a:pt x="217487" y="71437"/>
                </a:cubicBezTo>
                <a:cubicBezTo>
                  <a:pt x="210288" y="83676"/>
                  <a:pt x="204313" y="96611"/>
                  <a:pt x="198437" y="109537"/>
                </a:cubicBezTo>
                <a:cubicBezTo>
                  <a:pt x="196360" y="114107"/>
                  <a:pt x="196335" y="119568"/>
                  <a:pt x="193674" y="123825"/>
                </a:cubicBezTo>
                <a:cubicBezTo>
                  <a:pt x="188287" y="132445"/>
                  <a:pt x="180974" y="139700"/>
                  <a:pt x="174624" y="147637"/>
                </a:cubicBezTo>
                <a:cubicBezTo>
                  <a:pt x="171449" y="157162"/>
                  <a:pt x="168476" y="166757"/>
                  <a:pt x="165099" y="176212"/>
                </a:cubicBezTo>
                <a:cubicBezTo>
                  <a:pt x="152600" y="211209"/>
                  <a:pt x="126999" y="280987"/>
                  <a:pt x="126999" y="280987"/>
                </a:cubicBezTo>
                <a:cubicBezTo>
                  <a:pt x="125412" y="298450"/>
                  <a:pt x="112511" y="318785"/>
                  <a:pt x="122237" y="333375"/>
                </a:cubicBezTo>
                <a:cubicBezTo>
                  <a:pt x="128464" y="342715"/>
                  <a:pt x="141775" y="319942"/>
                  <a:pt x="146049" y="309562"/>
                </a:cubicBezTo>
                <a:cubicBezTo>
                  <a:pt x="164402" y="264989"/>
                  <a:pt x="174624" y="217487"/>
                  <a:pt x="188912" y="171450"/>
                </a:cubicBezTo>
                <a:cubicBezTo>
                  <a:pt x="192068" y="161279"/>
                  <a:pt x="198437" y="152400"/>
                  <a:pt x="203199" y="142875"/>
                </a:cubicBezTo>
                <a:cubicBezTo>
                  <a:pt x="207707" y="115830"/>
                  <a:pt x="218792" y="73427"/>
                  <a:pt x="179387" y="157162"/>
                </a:cubicBezTo>
                <a:cubicBezTo>
                  <a:pt x="173813" y="169007"/>
                  <a:pt x="173037" y="182562"/>
                  <a:pt x="169862" y="195262"/>
                </a:cubicBezTo>
                <a:cubicBezTo>
                  <a:pt x="158704" y="295675"/>
                  <a:pt x="176666" y="185731"/>
                  <a:pt x="146049" y="271462"/>
                </a:cubicBezTo>
                <a:cubicBezTo>
                  <a:pt x="142274" y="282034"/>
                  <a:pt x="142994" y="293705"/>
                  <a:pt x="141287" y="304800"/>
                </a:cubicBezTo>
                <a:cubicBezTo>
                  <a:pt x="139819" y="314344"/>
                  <a:pt x="133871" y="342660"/>
                  <a:pt x="136524" y="333375"/>
                </a:cubicBezTo>
                <a:cubicBezTo>
                  <a:pt x="149660" y="287400"/>
                  <a:pt x="162875" y="207609"/>
                  <a:pt x="188912" y="157162"/>
                </a:cubicBezTo>
                <a:cubicBezTo>
                  <a:pt x="206522" y="123042"/>
                  <a:pt x="228891" y="91493"/>
                  <a:pt x="246062" y="57150"/>
                </a:cubicBezTo>
                <a:cubicBezTo>
                  <a:pt x="250824" y="47625"/>
                  <a:pt x="263409" y="18375"/>
                  <a:pt x="260349" y="28575"/>
                </a:cubicBezTo>
                <a:cubicBezTo>
                  <a:pt x="236804" y="107054"/>
                  <a:pt x="231306" y="99735"/>
                  <a:pt x="198437" y="171450"/>
                </a:cubicBezTo>
                <a:cubicBezTo>
                  <a:pt x="191313" y="186993"/>
                  <a:pt x="185004" y="202926"/>
                  <a:pt x="179387" y="219075"/>
                </a:cubicBezTo>
                <a:cubicBezTo>
                  <a:pt x="172293" y="239469"/>
                  <a:pt x="168946" y="261185"/>
                  <a:pt x="160337" y="280987"/>
                </a:cubicBezTo>
                <a:cubicBezTo>
                  <a:pt x="132863" y="344178"/>
                  <a:pt x="136257" y="308352"/>
                  <a:pt x="117474" y="357187"/>
                </a:cubicBezTo>
                <a:cubicBezTo>
                  <a:pt x="113325" y="367974"/>
                  <a:pt x="112792" y="380031"/>
                  <a:pt x="107949" y="390525"/>
                </a:cubicBezTo>
                <a:cubicBezTo>
                  <a:pt x="103152" y="400919"/>
                  <a:pt x="94019" y="408861"/>
                  <a:pt x="88899" y="419100"/>
                </a:cubicBezTo>
                <a:cubicBezTo>
                  <a:pt x="39088" y="518722"/>
                  <a:pt x="118982" y="381661"/>
                  <a:pt x="65087" y="471487"/>
                </a:cubicBezTo>
                <a:cubicBezTo>
                  <a:pt x="63499" y="504825"/>
                  <a:pt x="60324" y="538125"/>
                  <a:pt x="60324" y="571500"/>
                </a:cubicBezTo>
                <a:cubicBezTo>
                  <a:pt x="60324" y="587454"/>
                  <a:pt x="63186" y="539716"/>
                  <a:pt x="65087" y="523875"/>
                </a:cubicBezTo>
                <a:cubicBezTo>
                  <a:pt x="67949" y="500023"/>
                  <a:pt x="70817" y="476159"/>
                  <a:pt x="74612" y="452437"/>
                </a:cubicBezTo>
                <a:cubicBezTo>
                  <a:pt x="77170" y="436451"/>
                  <a:pt x="78029" y="419805"/>
                  <a:pt x="84137" y="404812"/>
                </a:cubicBezTo>
                <a:cubicBezTo>
                  <a:pt x="95658" y="376533"/>
                  <a:pt x="115658" y="352202"/>
                  <a:pt x="126999" y="323850"/>
                </a:cubicBezTo>
                <a:lnTo>
                  <a:pt x="136524" y="300037"/>
                </a:lnTo>
                <a:cubicBezTo>
                  <a:pt x="128587" y="349250"/>
                  <a:pt x="124072" y="399138"/>
                  <a:pt x="112712" y="447675"/>
                </a:cubicBezTo>
                <a:cubicBezTo>
                  <a:pt x="106530" y="474088"/>
                  <a:pt x="89457" y="497275"/>
                  <a:pt x="84137" y="523875"/>
                </a:cubicBezTo>
                <a:cubicBezTo>
                  <a:pt x="80962" y="539750"/>
                  <a:pt x="77426" y="555557"/>
                  <a:pt x="74612" y="571500"/>
                </a:cubicBezTo>
                <a:cubicBezTo>
                  <a:pt x="72661" y="582554"/>
                  <a:pt x="67126" y="615727"/>
                  <a:pt x="69849" y="604837"/>
                </a:cubicBezTo>
                <a:cubicBezTo>
                  <a:pt x="75739" y="581278"/>
                  <a:pt x="79049" y="557145"/>
                  <a:pt x="84137" y="533400"/>
                </a:cubicBezTo>
                <a:cubicBezTo>
                  <a:pt x="88575" y="512690"/>
                  <a:pt x="93986" y="492197"/>
                  <a:pt x="98424" y="471487"/>
                </a:cubicBezTo>
                <a:cubicBezTo>
                  <a:pt x="116063" y="389171"/>
                  <a:pt x="101279" y="422916"/>
                  <a:pt x="122237" y="381000"/>
                </a:cubicBezTo>
                <a:cubicBezTo>
                  <a:pt x="123824" y="387350"/>
                  <a:pt x="127883" y="393565"/>
                  <a:pt x="126999" y="400050"/>
                </a:cubicBezTo>
                <a:cubicBezTo>
                  <a:pt x="115116" y="487187"/>
                  <a:pt x="112638" y="470471"/>
                  <a:pt x="84137" y="538162"/>
                </a:cubicBezTo>
                <a:cubicBezTo>
                  <a:pt x="78874" y="550663"/>
                  <a:pt x="74612" y="563562"/>
                  <a:pt x="69849" y="576262"/>
                </a:cubicBezTo>
                <a:cubicBezTo>
                  <a:pt x="65087" y="603250"/>
                  <a:pt x="61724" y="630522"/>
                  <a:pt x="55562" y="657225"/>
                </a:cubicBezTo>
                <a:cubicBezTo>
                  <a:pt x="50799" y="677862"/>
                  <a:pt x="45237" y="698331"/>
                  <a:pt x="41274" y="719137"/>
                </a:cubicBezTo>
                <a:cubicBezTo>
                  <a:pt x="32667" y="764325"/>
                  <a:pt x="41346" y="756042"/>
                  <a:pt x="26987" y="804862"/>
                </a:cubicBezTo>
                <a:cubicBezTo>
                  <a:pt x="23575" y="816461"/>
                  <a:pt x="17462" y="827087"/>
                  <a:pt x="12699" y="838200"/>
                </a:cubicBezTo>
                <a:cubicBezTo>
                  <a:pt x="21710" y="982358"/>
                  <a:pt x="13247" y="896278"/>
                  <a:pt x="22224" y="833437"/>
                </a:cubicBezTo>
                <a:cubicBezTo>
                  <a:pt x="26364" y="804459"/>
                  <a:pt x="34924" y="776287"/>
                  <a:pt x="41274" y="747712"/>
                </a:cubicBezTo>
                <a:cubicBezTo>
                  <a:pt x="42862" y="768350"/>
                  <a:pt x="45298" y="788940"/>
                  <a:pt x="46037" y="809625"/>
                </a:cubicBezTo>
                <a:cubicBezTo>
                  <a:pt x="48474" y="877862"/>
                  <a:pt x="26825" y="950478"/>
                  <a:pt x="50799" y="1014412"/>
                </a:cubicBezTo>
                <a:cubicBezTo>
                  <a:pt x="70339" y="1066522"/>
                  <a:pt x="57149" y="903287"/>
                  <a:pt x="60324" y="847725"/>
                </a:cubicBezTo>
                <a:cubicBezTo>
                  <a:pt x="61912" y="763587"/>
                  <a:pt x="60740" y="679352"/>
                  <a:pt x="65087" y="595312"/>
                </a:cubicBezTo>
                <a:cubicBezTo>
                  <a:pt x="65529" y="586775"/>
                  <a:pt x="73147" y="563078"/>
                  <a:pt x="74612" y="571500"/>
                </a:cubicBezTo>
                <a:cubicBezTo>
                  <a:pt x="82247" y="615404"/>
                  <a:pt x="80962" y="660400"/>
                  <a:pt x="84137" y="704850"/>
                </a:cubicBezTo>
                <a:cubicBezTo>
                  <a:pt x="76199" y="736600"/>
                  <a:pt x="65583" y="767798"/>
                  <a:pt x="60324" y="800100"/>
                </a:cubicBezTo>
                <a:cubicBezTo>
                  <a:pt x="36604" y="945805"/>
                  <a:pt x="77082" y="870211"/>
                  <a:pt x="22224" y="952500"/>
                </a:cubicBezTo>
                <a:cubicBezTo>
                  <a:pt x="20637" y="966787"/>
                  <a:pt x="17462" y="980987"/>
                  <a:pt x="17462" y="995362"/>
                </a:cubicBezTo>
                <a:cubicBezTo>
                  <a:pt x="17462" y="1077729"/>
                  <a:pt x="16926" y="1068889"/>
                  <a:pt x="26987" y="1119187"/>
                </a:cubicBezTo>
                <a:cubicBezTo>
                  <a:pt x="28574" y="1143000"/>
                  <a:pt x="27826" y="1167084"/>
                  <a:pt x="31749" y="1190625"/>
                </a:cubicBezTo>
                <a:cubicBezTo>
                  <a:pt x="32690" y="1196271"/>
                  <a:pt x="38099" y="1209674"/>
                  <a:pt x="41274" y="1204912"/>
                </a:cubicBezTo>
                <a:cubicBezTo>
                  <a:pt x="52413" y="1188204"/>
                  <a:pt x="53974" y="1166812"/>
                  <a:pt x="60324" y="1147762"/>
                </a:cubicBezTo>
                <a:cubicBezTo>
                  <a:pt x="53974" y="1116012"/>
                  <a:pt x="48216" y="1084138"/>
                  <a:pt x="41274" y="1052512"/>
                </a:cubicBezTo>
                <a:cubicBezTo>
                  <a:pt x="33926" y="1019040"/>
                  <a:pt x="17462" y="952500"/>
                  <a:pt x="17462" y="952500"/>
                </a:cubicBezTo>
                <a:cubicBezTo>
                  <a:pt x="20637" y="1041400"/>
                  <a:pt x="20165" y="1130505"/>
                  <a:pt x="26987" y="1219200"/>
                </a:cubicBezTo>
                <a:cubicBezTo>
                  <a:pt x="29060" y="1246155"/>
                  <a:pt x="26447" y="1164746"/>
                  <a:pt x="31749" y="1138237"/>
                </a:cubicBezTo>
                <a:cubicBezTo>
                  <a:pt x="33070" y="1131633"/>
                  <a:pt x="41274" y="1128712"/>
                  <a:pt x="46037" y="1123950"/>
                </a:cubicBezTo>
                <a:cubicBezTo>
                  <a:pt x="47624" y="1146175"/>
                  <a:pt x="44937" y="1212122"/>
                  <a:pt x="50799" y="1190625"/>
                </a:cubicBezTo>
                <a:cubicBezTo>
                  <a:pt x="71167" y="1115940"/>
                  <a:pt x="52860" y="903612"/>
                  <a:pt x="50799" y="857250"/>
                </a:cubicBezTo>
                <a:cubicBezTo>
                  <a:pt x="28726" y="945547"/>
                  <a:pt x="33599" y="933819"/>
                  <a:pt x="50799" y="819150"/>
                </a:cubicBezTo>
                <a:cubicBezTo>
                  <a:pt x="47624" y="865187"/>
                  <a:pt x="62990" y="916544"/>
                  <a:pt x="41274" y="957262"/>
                </a:cubicBezTo>
                <a:cubicBezTo>
                  <a:pt x="29895" y="978597"/>
                  <a:pt x="14422" y="914706"/>
                  <a:pt x="12699" y="890587"/>
                </a:cubicBezTo>
                <a:cubicBezTo>
                  <a:pt x="9514" y="845996"/>
                  <a:pt x="18888" y="801202"/>
                  <a:pt x="26987" y="757237"/>
                </a:cubicBezTo>
                <a:cubicBezTo>
                  <a:pt x="30085" y="740422"/>
                  <a:pt x="40630" y="725832"/>
                  <a:pt x="46037" y="709612"/>
                </a:cubicBezTo>
                <a:cubicBezTo>
                  <a:pt x="50177" y="697193"/>
                  <a:pt x="51159" y="683840"/>
                  <a:pt x="55562" y="671512"/>
                </a:cubicBezTo>
                <a:cubicBezTo>
                  <a:pt x="59144" y="661483"/>
                  <a:pt x="65989" y="652862"/>
                  <a:pt x="69849" y="642937"/>
                </a:cubicBezTo>
                <a:cubicBezTo>
                  <a:pt x="88266" y="595579"/>
                  <a:pt x="88378" y="588132"/>
                  <a:pt x="98424" y="542925"/>
                </a:cubicBezTo>
                <a:cubicBezTo>
                  <a:pt x="96837" y="511175"/>
                  <a:pt x="109100" y="419886"/>
                  <a:pt x="93662" y="447675"/>
                </a:cubicBezTo>
                <a:cubicBezTo>
                  <a:pt x="83150" y="466597"/>
                  <a:pt x="68761" y="655662"/>
                  <a:pt x="65087" y="690562"/>
                </a:cubicBezTo>
                <a:cubicBezTo>
                  <a:pt x="59233" y="746179"/>
                  <a:pt x="46037" y="857250"/>
                  <a:pt x="46037" y="857250"/>
                </a:cubicBezTo>
                <a:cubicBezTo>
                  <a:pt x="44449" y="885825"/>
                  <a:pt x="44219" y="914508"/>
                  <a:pt x="41274" y="942975"/>
                </a:cubicBezTo>
                <a:cubicBezTo>
                  <a:pt x="39448" y="960629"/>
                  <a:pt x="34259" y="977792"/>
                  <a:pt x="31749" y="995362"/>
                </a:cubicBezTo>
                <a:cubicBezTo>
                  <a:pt x="29493" y="1011156"/>
                  <a:pt x="28574" y="1027112"/>
                  <a:pt x="26987" y="1042987"/>
                </a:cubicBezTo>
                <a:cubicBezTo>
                  <a:pt x="28574" y="1158875"/>
                  <a:pt x="27237" y="1274839"/>
                  <a:pt x="31749" y="1390650"/>
                </a:cubicBezTo>
                <a:cubicBezTo>
                  <a:pt x="32025" y="1397744"/>
                  <a:pt x="38725" y="1403074"/>
                  <a:pt x="41274" y="1409700"/>
                </a:cubicBezTo>
                <a:cubicBezTo>
                  <a:pt x="46680" y="1423756"/>
                  <a:pt x="47635" y="1439757"/>
                  <a:pt x="55562" y="1452562"/>
                </a:cubicBezTo>
                <a:cubicBezTo>
                  <a:pt x="68614" y="1473646"/>
                  <a:pt x="103187" y="1509712"/>
                  <a:pt x="103187" y="1509712"/>
                </a:cubicBezTo>
                <a:cubicBezTo>
                  <a:pt x="106362" y="1520825"/>
                  <a:pt x="110446" y="1531717"/>
                  <a:pt x="112712" y="1543050"/>
                </a:cubicBezTo>
                <a:cubicBezTo>
                  <a:pt x="115222" y="1555600"/>
                  <a:pt x="115782" y="1568463"/>
                  <a:pt x="117474" y="1581150"/>
                </a:cubicBezTo>
                <a:cubicBezTo>
                  <a:pt x="118958" y="1592277"/>
                  <a:pt x="120229" y="1603443"/>
                  <a:pt x="122237" y="1614487"/>
                </a:cubicBezTo>
                <a:cubicBezTo>
                  <a:pt x="123408" y="1620927"/>
                  <a:pt x="124798" y="1627373"/>
                  <a:pt x="126999" y="1633537"/>
                </a:cubicBezTo>
                <a:cubicBezTo>
                  <a:pt x="132750" y="1649639"/>
                  <a:pt x="140046" y="1665153"/>
                  <a:pt x="146049" y="1681162"/>
                </a:cubicBezTo>
                <a:cubicBezTo>
                  <a:pt x="149574" y="1690563"/>
                  <a:pt x="152143" y="1700301"/>
                  <a:pt x="155574" y="1709737"/>
                </a:cubicBezTo>
                <a:cubicBezTo>
                  <a:pt x="158496" y="1717771"/>
                  <a:pt x="162097" y="1725545"/>
                  <a:pt x="165099" y="1733550"/>
                </a:cubicBezTo>
                <a:cubicBezTo>
                  <a:pt x="169441" y="1745129"/>
                  <a:pt x="171892" y="1754594"/>
                  <a:pt x="174624" y="1766887"/>
                </a:cubicBezTo>
                <a:cubicBezTo>
                  <a:pt x="176380" y="1774789"/>
                  <a:pt x="176099" y="1783303"/>
                  <a:pt x="179387" y="1790700"/>
                </a:cubicBezTo>
                <a:cubicBezTo>
                  <a:pt x="182611" y="1797953"/>
                  <a:pt x="188912" y="1803400"/>
                  <a:pt x="193674" y="1809750"/>
                </a:cubicBezTo>
                <a:cubicBezTo>
                  <a:pt x="204392" y="1841899"/>
                  <a:pt x="189753" y="1803474"/>
                  <a:pt x="217487" y="1847850"/>
                </a:cubicBezTo>
                <a:cubicBezTo>
                  <a:pt x="220148" y="1852107"/>
                  <a:pt x="220870" y="1857310"/>
                  <a:pt x="222249" y="1862137"/>
                </a:cubicBezTo>
                <a:cubicBezTo>
                  <a:pt x="224047" y="1868431"/>
                  <a:pt x="225841" y="1874747"/>
                  <a:pt x="227012" y="1881187"/>
                </a:cubicBezTo>
                <a:cubicBezTo>
                  <a:pt x="229020" y="1892231"/>
                  <a:pt x="228821" y="1903695"/>
                  <a:pt x="231774" y="1914525"/>
                </a:cubicBezTo>
                <a:cubicBezTo>
                  <a:pt x="233642" y="1921374"/>
                  <a:pt x="238124" y="1927225"/>
                  <a:pt x="241299" y="1933575"/>
                </a:cubicBezTo>
                <a:cubicBezTo>
                  <a:pt x="244474" y="1952625"/>
                  <a:pt x="237168" y="1977069"/>
                  <a:pt x="250824" y="1990725"/>
                </a:cubicBezTo>
                <a:cubicBezTo>
                  <a:pt x="257174" y="1997075"/>
                  <a:pt x="264030" y="2002957"/>
                  <a:pt x="269874" y="2009775"/>
                </a:cubicBezTo>
                <a:cubicBezTo>
                  <a:pt x="273599" y="2014121"/>
                  <a:pt x="281044" y="2029544"/>
                  <a:pt x="279399" y="2024062"/>
                </a:cubicBezTo>
                <a:cubicBezTo>
                  <a:pt x="277243" y="2016875"/>
                  <a:pt x="250083" y="1946380"/>
                  <a:pt x="241299" y="1928812"/>
                </a:cubicBezTo>
                <a:lnTo>
                  <a:pt x="217487" y="1881187"/>
                </a:lnTo>
                <a:cubicBezTo>
                  <a:pt x="205780" y="1764127"/>
                  <a:pt x="217096" y="1884041"/>
                  <a:pt x="222249" y="1900237"/>
                </a:cubicBezTo>
                <a:cubicBezTo>
                  <a:pt x="226790" y="1914509"/>
                  <a:pt x="239364" y="1924942"/>
                  <a:pt x="246062" y="1938337"/>
                </a:cubicBezTo>
                <a:cubicBezTo>
                  <a:pt x="252128" y="1950469"/>
                  <a:pt x="255006" y="1963970"/>
                  <a:pt x="260349" y="1976437"/>
                </a:cubicBezTo>
                <a:cubicBezTo>
                  <a:pt x="264544" y="1986225"/>
                  <a:pt x="282167" y="2012542"/>
                  <a:pt x="274637" y="2005012"/>
                </a:cubicBezTo>
                <a:cubicBezTo>
                  <a:pt x="257799" y="1988174"/>
                  <a:pt x="244308" y="1968109"/>
                  <a:pt x="231774" y="1947862"/>
                </a:cubicBezTo>
                <a:cubicBezTo>
                  <a:pt x="223544" y="1934568"/>
                  <a:pt x="218883" y="1919371"/>
                  <a:pt x="212724" y="1905000"/>
                </a:cubicBezTo>
                <a:cubicBezTo>
                  <a:pt x="202785" y="1881808"/>
                  <a:pt x="202010" y="1877620"/>
                  <a:pt x="193674" y="1852612"/>
                </a:cubicBezTo>
                <a:cubicBezTo>
                  <a:pt x="192087" y="1836737"/>
                  <a:pt x="194694" y="1819856"/>
                  <a:pt x="188912" y="1804987"/>
                </a:cubicBezTo>
                <a:cubicBezTo>
                  <a:pt x="183158" y="1790191"/>
                  <a:pt x="169674" y="1779726"/>
                  <a:pt x="160337" y="1766887"/>
                </a:cubicBezTo>
                <a:cubicBezTo>
                  <a:pt x="156970" y="1762258"/>
                  <a:pt x="148171" y="1747522"/>
                  <a:pt x="150812" y="1752600"/>
                </a:cubicBezTo>
                <a:cubicBezTo>
                  <a:pt x="174076" y="1797339"/>
                  <a:pt x="242113" y="1932299"/>
                  <a:pt x="222249" y="1885950"/>
                </a:cubicBezTo>
                <a:cubicBezTo>
                  <a:pt x="212724" y="1863725"/>
                  <a:pt x="203937" y="1841169"/>
                  <a:pt x="193674" y="1819275"/>
                </a:cubicBezTo>
                <a:cubicBezTo>
                  <a:pt x="180114" y="1790348"/>
                  <a:pt x="163678" y="1762792"/>
                  <a:pt x="150812" y="1733550"/>
                </a:cubicBezTo>
                <a:cubicBezTo>
                  <a:pt x="146157" y="1722971"/>
                  <a:pt x="144686" y="1711258"/>
                  <a:pt x="141287" y="1700212"/>
                </a:cubicBezTo>
                <a:cubicBezTo>
                  <a:pt x="138334" y="1690616"/>
                  <a:pt x="134197" y="1681377"/>
                  <a:pt x="131762" y="1671637"/>
                </a:cubicBezTo>
                <a:cubicBezTo>
                  <a:pt x="127835" y="1655931"/>
                  <a:pt x="125987" y="1639761"/>
                  <a:pt x="122237" y="1624012"/>
                </a:cubicBezTo>
                <a:cubicBezTo>
                  <a:pt x="110889" y="1576351"/>
                  <a:pt x="112220" y="1582303"/>
                  <a:pt x="98424" y="1547812"/>
                </a:cubicBezTo>
                <a:cubicBezTo>
                  <a:pt x="101599" y="1568450"/>
                  <a:pt x="110255" y="1630478"/>
                  <a:pt x="107949" y="1609725"/>
                </a:cubicBezTo>
                <a:cubicBezTo>
                  <a:pt x="94948" y="1492710"/>
                  <a:pt x="103960" y="1460716"/>
                  <a:pt x="69849" y="1381125"/>
                </a:cubicBezTo>
                <a:cubicBezTo>
                  <a:pt x="65654" y="1371337"/>
                  <a:pt x="59594" y="1362406"/>
                  <a:pt x="55562" y="1352550"/>
                </a:cubicBezTo>
                <a:cubicBezTo>
                  <a:pt x="45291" y="1327442"/>
                  <a:pt x="26987" y="1276350"/>
                  <a:pt x="26987" y="1276350"/>
                </a:cubicBezTo>
                <a:cubicBezTo>
                  <a:pt x="25399" y="1263650"/>
                  <a:pt x="24170" y="1250900"/>
                  <a:pt x="22224" y="1238250"/>
                </a:cubicBezTo>
                <a:cubicBezTo>
                  <a:pt x="20993" y="1230249"/>
                  <a:pt x="16853" y="1206365"/>
                  <a:pt x="17462" y="1214437"/>
                </a:cubicBezTo>
                <a:cubicBezTo>
                  <a:pt x="24417" y="1306591"/>
                  <a:pt x="32648" y="1398649"/>
                  <a:pt x="41274" y="1490662"/>
                </a:cubicBezTo>
                <a:cubicBezTo>
                  <a:pt x="42175" y="1500276"/>
                  <a:pt x="41413" y="1510760"/>
                  <a:pt x="46037" y="1519237"/>
                </a:cubicBezTo>
                <a:cubicBezTo>
                  <a:pt x="53998" y="1533832"/>
                  <a:pt x="70655" y="1543587"/>
                  <a:pt x="84137" y="1552575"/>
                </a:cubicBezTo>
                <a:cubicBezTo>
                  <a:pt x="77787" y="1500187"/>
                  <a:pt x="74087" y="1447410"/>
                  <a:pt x="65087" y="1395412"/>
                </a:cubicBezTo>
                <a:cubicBezTo>
                  <a:pt x="53971" y="1331186"/>
                  <a:pt x="39479" y="1300259"/>
                  <a:pt x="17462" y="1243012"/>
                </a:cubicBezTo>
                <a:cubicBezTo>
                  <a:pt x="15874" y="1231900"/>
                  <a:pt x="9149" y="1220324"/>
                  <a:pt x="12699" y="1209675"/>
                </a:cubicBezTo>
                <a:cubicBezTo>
                  <a:pt x="14287" y="1204912"/>
                  <a:pt x="25709" y="1209582"/>
                  <a:pt x="26987" y="1214437"/>
                </a:cubicBezTo>
                <a:cubicBezTo>
                  <a:pt x="34304" y="1242241"/>
                  <a:pt x="31049" y="1271935"/>
                  <a:pt x="36512" y="1300162"/>
                </a:cubicBezTo>
                <a:cubicBezTo>
                  <a:pt x="40615" y="1321361"/>
                  <a:pt x="49820" y="1341260"/>
                  <a:pt x="55562" y="1362075"/>
                </a:cubicBezTo>
                <a:cubicBezTo>
                  <a:pt x="62524" y="1387314"/>
                  <a:pt x="68810" y="1412744"/>
                  <a:pt x="74612" y="1438275"/>
                </a:cubicBezTo>
                <a:cubicBezTo>
                  <a:pt x="82771" y="1474174"/>
                  <a:pt x="74344" y="1466314"/>
                  <a:pt x="93662" y="1504950"/>
                </a:cubicBezTo>
                <a:cubicBezTo>
                  <a:pt x="97212" y="1512049"/>
                  <a:pt x="103187" y="1517650"/>
                  <a:pt x="107949" y="1524000"/>
                </a:cubicBezTo>
                <a:cubicBezTo>
                  <a:pt x="111124" y="1533525"/>
                  <a:pt x="112984" y="1543595"/>
                  <a:pt x="117474" y="1552575"/>
                </a:cubicBezTo>
                <a:cubicBezTo>
                  <a:pt x="148125" y="1613877"/>
                  <a:pt x="148706" y="1570415"/>
                  <a:pt x="126999" y="1495425"/>
                </a:cubicBezTo>
                <a:cubicBezTo>
                  <a:pt x="117318" y="1461981"/>
                  <a:pt x="98424" y="1431925"/>
                  <a:pt x="84137" y="1400175"/>
                </a:cubicBezTo>
                <a:cubicBezTo>
                  <a:pt x="82949" y="1393046"/>
                  <a:pt x="63263" y="1284507"/>
                  <a:pt x="60324" y="1247775"/>
                </a:cubicBezTo>
                <a:cubicBezTo>
                  <a:pt x="58168" y="1220827"/>
                  <a:pt x="57149" y="1193800"/>
                  <a:pt x="55562" y="1166812"/>
                </a:cubicBezTo>
                <a:cubicBezTo>
                  <a:pt x="49212" y="1173162"/>
                  <a:pt x="41732" y="1193169"/>
                  <a:pt x="36512" y="1185862"/>
                </a:cubicBezTo>
                <a:cubicBezTo>
                  <a:pt x="26320" y="1171594"/>
                  <a:pt x="31749" y="1115941"/>
                  <a:pt x="31749" y="1133475"/>
                </a:cubicBezTo>
                <a:cubicBezTo>
                  <a:pt x="31749" y="1201756"/>
                  <a:pt x="34924" y="1270000"/>
                  <a:pt x="36512" y="1338262"/>
                </a:cubicBezTo>
                <a:cubicBezTo>
                  <a:pt x="38099" y="1290637"/>
                  <a:pt x="36012" y="1242747"/>
                  <a:pt x="41274" y="1195387"/>
                </a:cubicBezTo>
                <a:cubicBezTo>
                  <a:pt x="43385" y="1176388"/>
                  <a:pt x="42894" y="1233681"/>
                  <a:pt x="46037" y="1252537"/>
                </a:cubicBezTo>
                <a:cubicBezTo>
                  <a:pt x="50849" y="1281411"/>
                  <a:pt x="58954" y="1309640"/>
                  <a:pt x="65087" y="1338262"/>
                </a:cubicBezTo>
                <a:cubicBezTo>
                  <a:pt x="68479" y="1354092"/>
                  <a:pt x="75854" y="1402029"/>
                  <a:pt x="74612" y="1385887"/>
                </a:cubicBezTo>
                <a:cubicBezTo>
                  <a:pt x="66493" y="1280346"/>
                  <a:pt x="70108" y="1300810"/>
                  <a:pt x="41274" y="1228725"/>
                </a:cubicBezTo>
                <a:cubicBezTo>
                  <a:pt x="44449" y="1263650"/>
                  <a:pt x="44754" y="1298956"/>
                  <a:pt x="50799" y="1333500"/>
                </a:cubicBezTo>
                <a:cubicBezTo>
                  <a:pt x="55248" y="1358924"/>
                  <a:pt x="77400" y="1435952"/>
                  <a:pt x="93662" y="1466850"/>
                </a:cubicBezTo>
                <a:cubicBezTo>
                  <a:pt x="127477" y="1531098"/>
                  <a:pt x="116738" y="1486439"/>
                  <a:pt x="141287" y="1547812"/>
                </a:cubicBezTo>
                <a:cubicBezTo>
                  <a:pt x="145579" y="1558543"/>
                  <a:pt x="147157" y="1570186"/>
                  <a:pt x="150812" y="1581150"/>
                </a:cubicBezTo>
                <a:cubicBezTo>
                  <a:pt x="153515" y="1589260"/>
                  <a:pt x="164360" y="1612505"/>
                  <a:pt x="160337" y="1604962"/>
                </a:cubicBezTo>
                <a:cubicBezTo>
                  <a:pt x="143632" y="1573641"/>
                  <a:pt x="127129" y="1542150"/>
                  <a:pt x="112712" y="1509712"/>
                </a:cubicBezTo>
                <a:cubicBezTo>
                  <a:pt x="101695" y="1484923"/>
                  <a:pt x="92715" y="1459247"/>
                  <a:pt x="84137" y="1433512"/>
                </a:cubicBezTo>
                <a:cubicBezTo>
                  <a:pt x="65817" y="1378552"/>
                  <a:pt x="86632" y="1411438"/>
                  <a:pt x="60324" y="1376362"/>
                </a:cubicBezTo>
                <a:cubicBezTo>
                  <a:pt x="69849" y="1417637"/>
                  <a:pt x="77984" y="1459257"/>
                  <a:pt x="88899" y="1500187"/>
                </a:cubicBezTo>
                <a:cubicBezTo>
                  <a:pt x="97049" y="1530750"/>
                  <a:pt x="108172" y="1560443"/>
                  <a:pt x="117474" y="1590675"/>
                </a:cubicBezTo>
                <a:cubicBezTo>
                  <a:pt x="120873" y="1601721"/>
                  <a:pt x="123958" y="1612862"/>
                  <a:pt x="126999" y="1624012"/>
                </a:cubicBezTo>
                <a:cubicBezTo>
                  <a:pt x="128721" y="1630327"/>
                  <a:pt x="133199" y="1649448"/>
                  <a:pt x="131762" y="1643062"/>
                </a:cubicBezTo>
                <a:cubicBezTo>
                  <a:pt x="116038" y="1573178"/>
                  <a:pt x="99001" y="1503584"/>
                  <a:pt x="84137" y="1433512"/>
                </a:cubicBezTo>
                <a:cubicBezTo>
                  <a:pt x="76771" y="1398787"/>
                  <a:pt x="74658" y="1362920"/>
                  <a:pt x="65087" y="1328737"/>
                </a:cubicBezTo>
                <a:cubicBezTo>
                  <a:pt x="63271" y="1322251"/>
                  <a:pt x="55562" y="1319212"/>
                  <a:pt x="50799" y="1314450"/>
                </a:cubicBezTo>
                <a:cubicBezTo>
                  <a:pt x="58966" y="1368898"/>
                  <a:pt x="68988" y="1486400"/>
                  <a:pt x="93662" y="1557337"/>
                </a:cubicBezTo>
                <a:cubicBezTo>
                  <a:pt x="100442" y="1576829"/>
                  <a:pt x="109537" y="1595437"/>
                  <a:pt x="117474" y="1614487"/>
                </a:cubicBezTo>
                <a:cubicBezTo>
                  <a:pt x="103188" y="1435916"/>
                  <a:pt x="115986" y="1525488"/>
                  <a:pt x="65087" y="1304925"/>
                </a:cubicBezTo>
                <a:cubicBezTo>
                  <a:pt x="60672" y="1285792"/>
                  <a:pt x="55562" y="1266825"/>
                  <a:pt x="50799" y="1247775"/>
                </a:cubicBezTo>
                <a:cubicBezTo>
                  <a:pt x="49212" y="1241425"/>
                  <a:pt x="44866" y="1222285"/>
                  <a:pt x="46037" y="1228725"/>
                </a:cubicBezTo>
                <a:lnTo>
                  <a:pt x="55562" y="1281112"/>
                </a:lnTo>
                <a:cubicBezTo>
                  <a:pt x="53974" y="1185862"/>
                  <a:pt x="71464" y="1088357"/>
                  <a:pt x="50799" y="995362"/>
                </a:cubicBezTo>
                <a:cubicBezTo>
                  <a:pt x="42190" y="956620"/>
                  <a:pt x="52155" y="1090388"/>
                  <a:pt x="17462" y="1109662"/>
                </a:cubicBezTo>
                <a:cubicBezTo>
                  <a:pt x="-9050" y="1124391"/>
                  <a:pt x="582" y="989751"/>
                  <a:pt x="7937" y="1019175"/>
                </a:cubicBezTo>
                <a:cubicBezTo>
                  <a:pt x="16867" y="1054897"/>
                  <a:pt x="17462" y="1092200"/>
                  <a:pt x="22224" y="1128712"/>
                </a:cubicBezTo>
                <a:cubicBezTo>
                  <a:pt x="23812" y="1155700"/>
                  <a:pt x="5877" y="1192787"/>
                  <a:pt x="26987" y="1209675"/>
                </a:cubicBezTo>
                <a:cubicBezTo>
                  <a:pt x="43848" y="1223164"/>
                  <a:pt x="44690" y="1169312"/>
                  <a:pt x="46037" y="1147762"/>
                </a:cubicBezTo>
                <a:cubicBezTo>
                  <a:pt x="47328" y="1127110"/>
                  <a:pt x="31055" y="1019077"/>
                  <a:pt x="26987" y="990600"/>
                </a:cubicBezTo>
                <a:cubicBezTo>
                  <a:pt x="28574" y="915987"/>
                  <a:pt x="23195" y="840900"/>
                  <a:pt x="31749" y="766762"/>
                </a:cubicBezTo>
                <a:cubicBezTo>
                  <a:pt x="41108" y="685655"/>
                  <a:pt x="75343" y="792404"/>
                  <a:pt x="46037" y="719137"/>
                </a:cubicBezTo>
                <a:cubicBezTo>
                  <a:pt x="36512" y="730250"/>
                  <a:pt x="27100" y="763490"/>
                  <a:pt x="17462" y="752475"/>
                </a:cubicBezTo>
                <a:cubicBezTo>
                  <a:pt x="6611" y="740074"/>
                  <a:pt x="15298" y="628966"/>
                  <a:pt x="17462" y="614362"/>
                </a:cubicBezTo>
                <a:cubicBezTo>
                  <a:pt x="20566" y="593411"/>
                  <a:pt x="22611" y="571557"/>
                  <a:pt x="31749" y="552450"/>
                </a:cubicBezTo>
                <a:cubicBezTo>
                  <a:pt x="40520" y="534110"/>
                  <a:pt x="57946" y="521306"/>
                  <a:pt x="69849" y="504825"/>
                </a:cubicBezTo>
                <a:cubicBezTo>
                  <a:pt x="78618" y="492684"/>
                  <a:pt x="85724" y="479425"/>
                  <a:pt x="93662" y="466725"/>
                </a:cubicBezTo>
                <a:cubicBezTo>
                  <a:pt x="98424" y="496887"/>
                  <a:pt x="107124" y="526687"/>
                  <a:pt x="107949" y="557212"/>
                </a:cubicBezTo>
                <a:cubicBezTo>
                  <a:pt x="109152" y="601719"/>
                  <a:pt x="95646" y="666899"/>
                  <a:pt x="79374" y="709612"/>
                </a:cubicBezTo>
                <a:cubicBezTo>
                  <a:pt x="74818" y="721572"/>
                  <a:pt x="66674" y="731837"/>
                  <a:pt x="60324" y="742950"/>
                </a:cubicBezTo>
                <a:lnTo>
                  <a:pt x="60324" y="728662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61F8B35-02DF-D926-FA35-A23B30F26B49}"/>
              </a:ext>
            </a:extLst>
          </p:cNvPr>
          <p:cNvGrpSpPr/>
          <p:nvPr/>
        </p:nvGrpSpPr>
        <p:grpSpPr>
          <a:xfrm>
            <a:off x="6146042" y="986177"/>
            <a:ext cx="4669500" cy="4607170"/>
            <a:chOff x="6146042" y="986177"/>
            <a:chExt cx="4669500" cy="460717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BB789572-81BE-1C9B-FFCE-13CA900E5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2534" y="986177"/>
              <a:ext cx="4643008" cy="4607170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923DC6D-004A-02DE-3F6B-6DF1F6D78F66}"/>
                </a:ext>
              </a:extLst>
            </p:cNvPr>
            <p:cNvSpPr/>
            <p:nvPr/>
          </p:nvSpPr>
          <p:spPr bwMode="auto">
            <a:xfrm>
              <a:off x="6146042" y="2257425"/>
              <a:ext cx="270422" cy="1266825"/>
            </a:xfrm>
            <a:custGeom>
              <a:avLst/>
              <a:gdLst>
                <a:gd name="connsiteX0" fmla="*/ 259521 w 270422"/>
                <a:gd name="connsiteY0" fmla="*/ 23813 h 1266825"/>
                <a:gd name="connsiteX1" fmla="*/ 264283 w 270422"/>
                <a:gd name="connsiteY1" fmla="*/ 0 h 1266825"/>
                <a:gd name="connsiteX2" fmla="*/ 254758 w 270422"/>
                <a:gd name="connsiteY2" fmla="*/ 23813 h 1266825"/>
                <a:gd name="connsiteX3" fmla="*/ 221421 w 270422"/>
                <a:gd name="connsiteY3" fmla="*/ 61913 h 1266825"/>
                <a:gd name="connsiteX4" fmla="*/ 230946 w 270422"/>
                <a:gd name="connsiteY4" fmla="*/ 47625 h 1266825"/>
                <a:gd name="connsiteX5" fmla="*/ 269046 w 270422"/>
                <a:gd name="connsiteY5" fmla="*/ 38100 h 1266825"/>
                <a:gd name="connsiteX6" fmla="*/ 259521 w 270422"/>
                <a:gd name="connsiteY6" fmla="*/ 52388 h 1266825"/>
                <a:gd name="connsiteX7" fmla="*/ 216658 w 270422"/>
                <a:gd name="connsiteY7" fmla="*/ 133350 h 1266825"/>
                <a:gd name="connsiteX8" fmla="*/ 192846 w 270422"/>
                <a:gd name="connsiteY8" fmla="*/ 242888 h 1266825"/>
                <a:gd name="connsiteX9" fmla="*/ 183321 w 270422"/>
                <a:gd name="connsiteY9" fmla="*/ 314325 h 1266825"/>
                <a:gd name="connsiteX10" fmla="*/ 178558 w 270422"/>
                <a:gd name="connsiteY10" fmla="*/ 366713 h 1266825"/>
                <a:gd name="connsiteX11" fmla="*/ 169033 w 270422"/>
                <a:gd name="connsiteY11" fmla="*/ 395288 h 1266825"/>
                <a:gd name="connsiteX12" fmla="*/ 164271 w 270422"/>
                <a:gd name="connsiteY12" fmla="*/ 419100 h 1266825"/>
                <a:gd name="connsiteX13" fmla="*/ 126171 w 270422"/>
                <a:gd name="connsiteY13" fmla="*/ 504825 h 1266825"/>
                <a:gd name="connsiteX14" fmla="*/ 111883 w 270422"/>
                <a:gd name="connsiteY14" fmla="*/ 538163 h 1266825"/>
                <a:gd name="connsiteX15" fmla="*/ 88071 w 270422"/>
                <a:gd name="connsiteY15" fmla="*/ 566738 h 1266825"/>
                <a:gd name="connsiteX16" fmla="*/ 59496 w 270422"/>
                <a:gd name="connsiteY16" fmla="*/ 633413 h 1266825"/>
                <a:gd name="connsiteX17" fmla="*/ 45208 w 270422"/>
                <a:gd name="connsiteY17" fmla="*/ 757238 h 1266825"/>
                <a:gd name="connsiteX18" fmla="*/ 40446 w 270422"/>
                <a:gd name="connsiteY18" fmla="*/ 733425 h 1266825"/>
                <a:gd name="connsiteX19" fmla="*/ 30921 w 270422"/>
                <a:gd name="connsiteY19" fmla="*/ 776288 h 1266825"/>
                <a:gd name="connsiteX20" fmla="*/ 21396 w 270422"/>
                <a:gd name="connsiteY20" fmla="*/ 852488 h 1266825"/>
                <a:gd name="connsiteX21" fmla="*/ 16633 w 270422"/>
                <a:gd name="connsiteY21" fmla="*/ 871538 h 1266825"/>
                <a:gd name="connsiteX22" fmla="*/ 21396 w 270422"/>
                <a:gd name="connsiteY22" fmla="*/ 838200 h 1266825"/>
                <a:gd name="connsiteX23" fmla="*/ 35683 w 270422"/>
                <a:gd name="connsiteY23" fmla="*/ 923925 h 1266825"/>
                <a:gd name="connsiteX24" fmla="*/ 30921 w 270422"/>
                <a:gd name="connsiteY24" fmla="*/ 966788 h 1266825"/>
                <a:gd name="connsiteX25" fmla="*/ 35683 w 270422"/>
                <a:gd name="connsiteY25" fmla="*/ 1019175 h 1266825"/>
                <a:gd name="connsiteX26" fmla="*/ 45208 w 270422"/>
                <a:gd name="connsiteY26" fmla="*/ 1257300 h 1266825"/>
                <a:gd name="connsiteX27" fmla="*/ 49971 w 270422"/>
                <a:gd name="connsiteY27" fmla="*/ 1147763 h 1266825"/>
                <a:gd name="connsiteX28" fmla="*/ 45208 w 270422"/>
                <a:gd name="connsiteY28" fmla="*/ 1090613 h 1266825"/>
                <a:gd name="connsiteX29" fmla="*/ 35683 w 270422"/>
                <a:gd name="connsiteY29" fmla="*/ 1166813 h 1266825"/>
                <a:gd name="connsiteX30" fmla="*/ 7108 w 270422"/>
                <a:gd name="connsiteY30" fmla="*/ 1033463 h 1266825"/>
                <a:gd name="connsiteX31" fmla="*/ 16633 w 270422"/>
                <a:gd name="connsiteY31" fmla="*/ 1138238 h 1266825"/>
                <a:gd name="connsiteX32" fmla="*/ 40446 w 270422"/>
                <a:gd name="connsiteY32" fmla="*/ 1266825 h 1266825"/>
                <a:gd name="connsiteX33" fmla="*/ 45208 w 270422"/>
                <a:gd name="connsiteY33" fmla="*/ 1076325 h 1266825"/>
                <a:gd name="connsiteX34" fmla="*/ 49971 w 270422"/>
                <a:gd name="connsiteY34" fmla="*/ 1143000 h 1266825"/>
                <a:gd name="connsiteX35" fmla="*/ 35683 w 270422"/>
                <a:gd name="connsiteY35" fmla="*/ 1162050 h 1266825"/>
                <a:gd name="connsiteX36" fmla="*/ 21396 w 270422"/>
                <a:gd name="connsiteY36" fmla="*/ 942975 h 1266825"/>
                <a:gd name="connsiteX37" fmla="*/ 16633 w 270422"/>
                <a:gd name="connsiteY37" fmla="*/ 857250 h 1266825"/>
                <a:gd name="connsiteX38" fmla="*/ 30921 w 270422"/>
                <a:gd name="connsiteY38" fmla="*/ 795338 h 1266825"/>
                <a:gd name="connsiteX39" fmla="*/ 35683 w 270422"/>
                <a:gd name="connsiteY39" fmla="*/ 771525 h 1266825"/>
                <a:gd name="connsiteX40" fmla="*/ 40446 w 270422"/>
                <a:gd name="connsiteY40" fmla="*/ 75247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422" h="1266825">
                  <a:moveTo>
                    <a:pt x="259521" y="23813"/>
                  </a:moveTo>
                  <a:cubicBezTo>
                    <a:pt x="261108" y="15875"/>
                    <a:pt x="272378" y="0"/>
                    <a:pt x="264283" y="0"/>
                  </a:cubicBezTo>
                  <a:cubicBezTo>
                    <a:pt x="255734" y="0"/>
                    <a:pt x="259116" y="16458"/>
                    <a:pt x="254758" y="23813"/>
                  </a:cubicBezTo>
                  <a:cubicBezTo>
                    <a:pt x="176274" y="156255"/>
                    <a:pt x="168650" y="161591"/>
                    <a:pt x="221421" y="61913"/>
                  </a:cubicBezTo>
                  <a:cubicBezTo>
                    <a:pt x="224099" y="56854"/>
                    <a:pt x="227771" y="52388"/>
                    <a:pt x="230946" y="47625"/>
                  </a:cubicBezTo>
                  <a:cubicBezTo>
                    <a:pt x="261123" y="67744"/>
                    <a:pt x="227564" y="51925"/>
                    <a:pt x="269046" y="38100"/>
                  </a:cubicBezTo>
                  <a:cubicBezTo>
                    <a:pt x="274476" y="36290"/>
                    <a:pt x="262279" y="47373"/>
                    <a:pt x="259521" y="52388"/>
                  </a:cubicBezTo>
                  <a:cubicBezTo>
                    <a:pt x="244805" y="79144"/>
                    <a:pt x="216658" y="133350"/>
                    <a:pt x="216658" y="133350"/>
                  </a:cubicBezTo>
                  <a:cubicBezTo>
                    <a:pt x="205785" y="176841"/>
                    <a:pt x="201274" y="192317"/>
                    <a:pt x="192846" y="242888"/>
                  </a:cubicBezTo>
                  <a:cubicBezTo>
                    <a:pt x="188897" y="266584"/>
                    <a:pt x="186075" y="290460"/>
                    <a:pt x="183321" y="314325"/>
                  </a:cubicBezTo>
                  <a:cubicBezTo>
                    <a:pt x="181311" y="331744"/>
                    <a:pt x="181605" y="349445"/>
                    <a:pt x="178558" y="366713"/>
                  </a:cubicBezTo>
                  <a:cubicBezTo>
                    <a:pt x="176813" y="376600"/>
                    <a:pt x="171675" y="385602"/>
                    <a:pt x="169033" y="395288"/>
                  </a:cubicBezTo>
                  <a:cubicBezTo>
                    <a:pt x="166903" y="403097"/>
                    <a:pt x="166965" y="411467"/>
                    <a:pt x="164271" y="419100"/>
                  </a:cubicBezTo>
                  <a:cubicBezTo>
                    <a:pt x="143115" y="479042"/>
                    <a:pt x="146203" y="461423"/>
                    <a:pt x="126171" y="504825"/>
                  </a:cubicBezTo>
                  <a:cubicBezTo>
                    <a:pt x="121105" y="515802"/>
                    <a:pt x="118219" y="527866"/>
                    <a:pt x="111883" y="538163"/>
                  </a:cubicBezTo>
                  <a:cubicBezTo>
                    <a:pt x="105385" y="548722"/>
                    <a:pt x="96008" y="557213"/>
                    <a:pt x="88071" y="566738"/>
                  </a:cubicBezTo>
                  <a:cubicBezTo>
                    <a:pt x="78546" y="588963"/>
                    <a:pt x="61789" y="609342"/>
                    <a:pt x="59496" y="633413"/>
                  </a:cubicBezTo>
                  <a:cubicBezTo>
                    <a:pt x="49204" y="741483"/>
                    <a:pt x="56539" y="700587"/>
                    <a:pt x="45208" y="757238"/>
                  </a:cubicBezTo>
                  <a:cubicBezTo>
                    <a:pt x="43621" y="749300"/>
                    <a:pt x="45303" y="726949"/>
                    <a:pt x="40446" y="733425"/>
                  </a:cubicBezTo>
                  <a:cubicBezTo>
                    <a:pt x="31664" y="745134"/>
                    <a:pt x="33233" y="761836"/>
                    <a:pt x="30921" y="776288"/>
                  </a:cubicBezTo>
                  <a:cubicBezTo>
                    <a:pt x="26877" y="801564"/>
                    <a:pt x="25193" y="827174"/>
                    <a:pt x="21396" y="852488"/>
                  </a:cubicBezTo>
                  <a:cubicBezTo>
                    <a:pt x="20425" y="858961"/>
                    <a:pt x="15707" y="878018"/>
                    <a:pt x="16633" y="871538"/>
                  </a:cubicBezTo>
                  <a:lnTo>
                    <a:pt x="21396" y="838200"/>
                  </a:lnTo>
                  <a:cubicBezTo>
                    <a:pt x="26158" y="866775"/>
                    <a:pt x="33543" y="895035"/>
                    <a:pt x="35683" y="923925"/>
                  </a:cubicBezTo>
                  <a:cubicBezTo>
                    <a:pt x="36745" y="938261"/>
                    <a:pt x="30921" y="952412"/>
                    <a:pt x="30921" y="966788"/>
                  </a:cubicBezTo>
                  <a:cubicBezTo>
                    <a:pt x="30921" y="984322"/>
                    <a:pt x="34096" y="1001713"/>
                    <a:pt x="35683" y="1019175"/>
                  </a:cubicBezTo>
                  <a:cubicBezTo>
                    <a:pt x="38858" y="1098550"/>
                    <a:pt x="36435" y="1178347"/>
                    <a:pt x="45208" y="1257300"/>
                  </a:cubicBezTo>
                  <a:cubicBezTo>
                    <a:pt x="49244" y="1293623"/>
                    <a:pt x="49971" y="1184310"/>
                    <a:pt x="49971" y="1147763"/>
                  </a:cubicBezTo>
                  <a:cubicBezTo>
                    <a:pt x="49971" y="1128647"/>
                    <a:pt x="46796" y="1109663"/>
                    <a:pt x="45208" y="1090613"/>
                  </a:cubicBezTo>
                  <a:cubicBezTo>
                    <a:pt x="42033" y="1116013"/>
                    <a:pt x="49882" y="1188112"/>
                    <a:pt x="35683" y="1166813"/>
                  </a:cubicBezTo>
                  <a:cubicBezTo>
                    <a:pt x="10467" y="1128989"/>
                    <a:pt x="32324" y="1071287"/>
                    <a:pt x="7108" y="1033463"/>
                  </a:cubicBezTo>
                  <a:cubicBezTo>
                    <a:pt x="-12345" y="1004284"/>
                    <a:pt x="14010" y="1103267"/>
                    <a:pt x="16633" y="1138238"/>
                  </a:cubicBezTo>
                  <a:cubicBezTo>
                    <a:pt x="24633" y="1244906"/>
                    <a:pt x="8478" y="1194897"/>
                    <a:pt x="40446" y="1266825"/>
                  </a:cubicBezTo>
                  <a:cubicBezTo>
                    <a:pt x="42033" y="1203325"/>
                    <a:pt x="40336" y="1139658"/>
                    <a:pt x="45208" y="1076325"/>
                  </a:cubicBezTo>
                  <a:cubicBezTo>
                    <a:pt x="46917" y="1054109"/>
                    <a:pt x="52432" y="1120855"/>
                    <a:pt x="49971" y="1143000"/>
                  </a:cubicBezTo>
                  <a:cubicBezTo>
                    <a:pt x="49094" y="1150889"/>
                    <a:pt x="40446" y="1155700"/>
                    <a:pt x="35683" y="1162050"/>
                  </a:cubicBezTo>
                  <a:cubicBezTo>
                    <a:pt x="1699" y="1077093"/>
                    <a:pt x="28484" y="1152079"/>
                    <a:pt x="21396" y="942975"/>
                  </a:cubicBezTo>
                  <a:cubicBezTo>
                    <a:pt x="20426" y="914372"/>
                    <a:pt x="18221" y="885825"/>
                    <a:pt x="16633" y="857250"/>
                  </a:cubicBezTo>
                  <a:cubicBezTo>
                    <a:pt x="21396" y="836613"/>
                    <a:pt x="26326" y="816013"/>
                    <a:pt x="30921" y="795338"/>
                  </a:cubicBezTo>
                  <a:cubicBezTo>
                    <a:pt x="32677" y="787436"/>
                    <a:pt x="33927" y="779427"/>
                    <a:pt x="35683" y="771525"/>
                  </a:cubicBezTo>
                  <a:cubicBezTo>
                    <a:pt x="37103" y="765135"/>
                    <a:pt x="40446" y="752475"/>
                    <a:pt x="40446" y="752475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292B5474-38A5-A6FB-F082-70DA862BB3B7}"/>
                </a:ext>
              </a:extLst>
            </p:cNvPr>
            <p:cNvSpPr/>
            <p:nvPr/>
          </p:nvSpPr>
          <p:spPr bwMode="auto">
            <a:xfrm>
              <a:off x="6153063" y="2921841"/>
              <a:ext cx="290956" cy="1426322"/>
            </a:xfrm>
            <a:custGeom>
              <a:avLst/>
              <a:gdLst>
                <a:gd name="connsiteX0" fmla="*/ 28662 w 290956"/>
                <a:gd name="connsiteY0" fmla="*/ 173784 h 1426322"/>
                <a:gd name="connsiteX1" fmla="*/ 19137 w 290956"/>
                <a:gd name="connsiteY1" fmla="*/ 202359 h 1426322"/>
                <a:gd name="connsiteX2" fmla="*/ 14375 w 290956"/>
                <a:gd name="connsiteY2" fmla="*/ 188072 h 1426322"/>
                <a:gd name="connsiteX3" fmla="*/ 19137 w 290956"/>
                <a:gd name="connsiteY3" fmla="*/ 221409 h 1426322"/>
                <a:gd name="connsiteX4" fmla="*/ 23900 w 290956"/>
                <a:gd name="connsiteY4" fmla="*/ 197597 h 1426322"/>
                <a:gd name="connsiteX5" fmla="*/ 28662 w 290956"/>
                <a:gd name="connsiteY5" fmla="*/ 169022 h 1426322"/>
                <a:gd name="connsiteX6" fmla="*/ 38187 w 290956"/>
                <a:gd name="connsiteY6" fmla="*/ 216647 h 1426322"/>
                <a:gd name="connsiteX7" fmla="*/ 23900 w 290956"/>
                <a:gd name="connsiteY7" fmla="*/ 111872 h 1426322"/>
                <a:gd name="connsiteX8" fmla="*/ 19137 w 290956"/>
                <a:gd name="connsiteY8" fmla="*/ 26147 h 1426322"/>
                <a:gd name="connsiteX9" fmla="*/ 23900 w 290956"/>
                <a:gd name="connsiteY9" fmla="*/ 45197 h 1426322"/>
                <a:gd name="connsiteX10" fmla="*/ 28662 w 290956"/>
                <a:gd name="connsiteY10" fmla="*/ 59484 h 1426322"/>
                <a:gd name="connsiteX11" fmla="*/ 38187 w 290956"/>
                <a:gd name="connsiteY11" fmla="*/ 392859 h 1426322"/>
                <a:gd name="connsiteX12" fmla="*/ 33425 w 290956"/>
                <a:gd name="connsiteY12" fmla="*/ 511922 h 1426322"/>
                <a:gd name="connsiteX13" fmla="*/ 19137 w 290956"/>
                <a:gd name="connsiteY13" fmla="*/ 583359 h 1426322"/>
                <a:gd name="connsiteX14" fmla="*/ 33425 w 290956"/>
                <a:gd name="connsiteY14" fmla="*/ 545259 h 1426322"/>
                <a:gd name="connsiteX15" fmla="*/ 42950 w 290956"/>
                <a:gd name="connsiteY15" fmla="*/ 507159 h 1426322"/>
                <a:gd name="connsiteX16" fmla="*/ 47712 w 290956"/>
                <a:gd name="connsiteY16" fmla="*/ 573834 h 1426322"/>
                <a:gd name="connsiteX17" fmla="*/ 52475 w 290956"/>
                <a:gd name="connsiteY17" fmla="*/ 650034 h 1426322"/>
                <a:gd name="connsiteX18" fmla="*/ 71525 w 290956"/>
                <a:gd name="connsiteY18" fmla="*/ 688134 h 1426322"/>
                <a:gd name="connsiteX19" fmla="*/ 85812 w 290956"/>
                <a:gd name="connsiteY19" fmla="*/ 840534 h 1426322"/>
                <a:gd name="connsiteX20" fmla="*/ 66762 w 290956"/>
                <a:gd name="connsiteY20" fmla="*/ 816722 h 1426322"/>
                <a:gd name="connsiteX21" fmla="*/ 76287 w 290956"/>
                <a:gd name="connsiteY21" fmla="*/ 916734 h 1426322"/>
                <a:gd name="connsiteX22" fmla="*/ 114387 w 290956"/>
                <a:gd name="connsiteY22" fmla="*/ 1145334 h 1426322"/>
                <a:gd name="connsiteX23" fmla="*/ 128675 w 290956"/>
                <a:gd name="connsiteY23" fmla="*/ 1064372 h 1426322"/>
                <a:gd name="connsiteX24" fmla="*/ 147725 w 290956"/>
                <a:gd name="connsiteY24" fmla="*/ 1050084 h 1426322"/>
                <a:gd name="connsiteX25" fmla="*/ 214400 w 290956"/>
                <a:gd name="connsiteY25" fmla="*/ 1245347 h 1426322"/>
                <a:gd name="connsiteX26" fmla="*/ 238212 w 290956"/>
                <a:gd name="connsiteY26" fmla="*/ 1288209 h 1426322"/>
                <a:gd name="connsiteX27" fmla="*/ 171537 w 290956"/>
                <a:gd name="connsiteY27" fmla="*/ 1140572 h 1426322"/>
                <a:gd name="connsiteX28" fmla="*/ 252500 w 290956"/>
                <a:gd name="connsiteY28" fmla="*/ 1397747 h 1426322"/>
                <a:gd name="connsiteX29" fmla="*/ 281075 w 290956"/>
                <a:gd name="connsiteY29" fmla="*/ 1426322 h 1426322"/>
                <a:gd name="connsiteX30" fmla="*/ 166775 w 290956"/>
                <a:gd name="connsiteY30" fmla="*/ 1154859 h 1426322"/>
                <a:gd name="connsiteX31" fmla="*/ 147725 w 290956"/>
                <a:gd name="connsiteY31" fmla="*/ 1097709 h 1426322"/>
                <a:gd name="connsiteX32" fmla="*/ 276312 w 290956"/>
                <a:gd name="connsiteY32" fmla="*/ 1378697 h 1426322"/>
                <a:gd name="connsiteX33" fmla="*/ 290600 w 290956"/>
                <a:gd name="connsiteY33" fmla="*/ 1397747 h 1426322"/>
                <a:gd name="connsiteX34" fmla="*/ 223925 w 290956"/>
                <a:gd name="connsiteY34" fmla="*/ 1226297 h 1426322"/>
                <a:gd name="connsiteX35" fmla="*/ 157250 w 290956"/>
                <a:gd name="connsiteY35" fmla="*/ 1083422 h 1426322"/>
                <a:gd name="connsiteX36" fmla="*/ 223925 w 290956"/>
                <a:gd name="connsiteY36" fmla="*/ 1192959 h 1426322"/>
                <a:gd name="connsiteX37" fmla="*/ 242975 w 290956"/>
                <a:gd name="connsiteY37" fmla="*/ 1273922 h 1426322"/>
                <a:gd name="connsiteX38" fmla="*/ 209637 w 290956"/>
                <a:gd name="connsiteY38" fmla="*/ 1178672 h 1426322"/>
                <a:gd name="connsiteX39" fmla="*/ 147725 w 290956"/>
                <a:gd name="connsiteY39" fmla="*/ 1045322 h 1426322"/>
                <a:gd name="connsiteX40" fmla="*/ 109625 w 290956"/>
                <a:gd name="connsiteY40" fmla="*/ 926259 h 1426322"/>
                <a:gd name="connsiteX41" fmla="*/ 166775 w 290956"/>
                <a:gd name="connsiteY41" fmla="*/ 1069134 h 1426322"/>
                <a:gd name="connsiteX42" fmla="*/ 190587 w 290956"/>
                <a:gd name="connsiteY42" fmla="*/ 1159622 h 1426322"/>
                <a:gd name="connsiteX43" fmla="*/ 147725 w 290956"/>
                <a:gd name="connsiteY43" fmla="*/ 1073897 h 1426322"/>
                <a:gd name="connsiteX44" fmla="*/ 128675 w 290956"/>
                <a:gd name="connsiteY44" fmla="*/ 1045322 h 1426322"/>
                <a:gd name="connsiteX45" fmla="*/ 176300 w 290956"/>
                <a:gd name="connsiteY45" fmla="*/ 1178672 h 1426322"/>
                <a:gd name="connsiteX46" fmla="*/ 209637 w 290956"/>
                <a:gd name="connsiteY46" fmla="*/ 1231059 h 1426322"/>
                <a:gd name="connsiteX47" fmla="*/ 166775 w 290956"/>
                <a:gd name="connsiteY47" fmla="*/ 1078659 h 1426322"/>
                <a:gd name="connsiteX48" fmla="*/ 152487 w 290956"/>
                <a:gd name="connsiteY48" fmla="*/ 1054847 h 1426322"/>
                <a:gd name="connsiteX49" fmla="*/ 195350 w 290956"/>
                <a:gd name="connsiteY49" fmla="*/ 1192959 h 1426322"/>
                <a:gd name="connsiteX50" fmla="*/ 228687 w 290956"/>
                <a:gd name="connsiteY50" fmla="*/ 1288209 h 1426322"/>
                <a:gd name="connsiteX51" fmla="*/ 247737 w 290956"/>
                <a:gd name="connsiteY51" fmla="*/ 1326309 h 1426322"/>
                <a:gd name="connsiteX52" fmla="*/ 200112 w 290956"/>
                <a:gd name="connsiteY52" fmla="*/ 1202484 h 1426322"/>
                <a:gd name="connsiteX53" fmla="*/ 152487 w 290956"/>
                <a:gd name="connsiteY53" fmla="*/ 1107234 h 1426322"/>
                <a:gd name="connsiteX54" fmla="*/ 147725 w 290956"/>
                <a:gd name="connsiteY54" fmla="*/ 1140572 h 1426322"/>
                <a:gd name="connsiteX55" fmla="*/ 123912 w 290956"/>
                <a:gd name="connsiteY55" fmla="*/ 1054847 h 1426322"/>
                <a:gd name="connsiteX56" fmla="*/ 109625 w 290956"/>
                <a:gd name="connsiteY56" fmla="*/ 1021509 h 1426322"/>
                <a:gd name="connsiteX57" fmla="*/ 71525 w 290956"/>
                <a:gd name="connsiteY57" fmla="*/ 897684 h 1426322"/>
                <a:gd name="connsiteX58" fmla="*/ 52475 w 290956"/>
                <a:gd name="connsiteY58" fmla="*/ 792909 h 1426322"/>
                <a:gd name="connsiteX59" fmla="*/ 28662 w 290956"/>
                <a:gd name="connsiteY59" fmla="*/ 554784 h 1426322"/>
                <a:gd name="connsiteX60" fmla="*/ 14375 w 290956"/>
                <a:gd name="connsiteY60" fmla="*/ 483347 h 1426322"/>
                <a:gd name="connsiteX61" fmla="*/ 9612 w 290956"/>
                <a:gd name="connsiteY61" fmla="*/ 450009 h 1426322"/>
                <a:gd name="connsiteX62" fmla="*/ 4850 w 290956"/>
                <a:gd name="connsiteY62" fmla="*/ 369047 h 1426322"/>
                <a:gd name="connsiteX63" fmla="*/ 19137 w 290956"/>
                <a:gd name="connsiteY63" fmla="*/ 245222 h 1426322"/>
                <a:gd name="connsiteX64" fmla="*/ 28662 w 290956"/>
                <a:gd name="connsiteY64" fmla="*/ 211884 h 1426322"/>
                <a:gd name="connsiteX65" fmla="*/ 4850 w 290956"/>
                <a:gd name="connsiteY65" fmla="*/ 126159 h 1426322"/>
                <a:gd name="connsiteX66" fmla="*/ 87 w 290956"/>
                <a:gd name="connsiteY66" fmla="*/ 111872 h 1426322"/>
                <a:gd name="connsiteX67" fmla="*/ 33425 w 290956"/>
                <a:gd name="connsiteY67" fmla="*/ 335709 h 1426322"/>
                <a:gd name="connsiteX68" fmla="*/ 38187 w 290956"/>
                <a:gd name="connsiteY68" fmla="*/ 192834 h 1426322"/>
                <a:gd name="connsiteX69" fmla="*/ 33425 w 290956"/>
                <a:gd name="connsiteY69" fmla="*/ 130922 h 1426322"/>
                <a:gd name="connsiteX70" fmla="*/ 52475 w 290956"/>
                <a:gd name="connsiteY70" fmla="*/ 249984 h 142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0956" h="1426322">
                  <a:moveTo>
                    <a:pt x="28662" y="173784"/>
                  </a:moveTo>
                  <a:cubicBezTo>
                    <a:pt x="25487" y="183309"/>
                    <a:pt x="26236" y="195259"/>
                    <a:pt x="19137" y="202359"/>
                  </a:cubicBezTo>
                  <a:cubicBezTo>
                    <a:pt x="15588" y="205909"/>
                    <a:pt x="14375" y="183052"/>
                    <a:pt x="14375" y="188072"/>
                  </a:cubicBezTo>
                  <a:cubicBezTo>
                    <a:pt x="14375" y="199297"/>
                    <a:pt x="17550" y="210297"/>
                    <a:pt x="19137" y="221409"/>
                  </a:cubicBezTo>
                  <a:cubicBezTo>
                    <a:pt x="20725" y="213472"/>
                    <a:pt x="22452" y="205561"/>
                    <a:pt x="23900" y="197597"/>
                  </a:cubicBezTo>
                  <a:cubicBezTo>
                    <a:pt x="25627" y="188096"/>
                    <a:pt x="22868" y="161297"/>
                    <a:pt x="28662" y="169022"/>
                  </a:cubicBezTo>
                  <a:cubicBezTo>
                    <a:pt x="38375" y="181974"/>
                    <a:pt x="39531" y="232780"/>
                    <a:pt x="38187" y="216647"/>
                  </a:cubicBezTo>
                  <a:cubicBezTo>
                    <a:pt x="35260" y="181521"/>
                    <a:pt x="28662" y="146797"/>
                    <a:pt x="23900" y="111872"/>
                  </a:cubicBezTo>
                  <a:cubicBezTo>
                    <a:pt x="22312" y="83297"/>
                    <a:pt x="19137" y="54766"/>
                    <a:pt x="19137" y="26147"/>
                  </a:cubicBezTo>
                  <a:cubicBezTo>
                    <a:pt x="19137" y="19602"/>
                    <a:pt x="22102" y="38903"/>
                    <a:pt x="23900" y="45197"/>
                  </a:cubicBezTo>
                  <a:cubicBezTo>
                    <a:pt x="25279" y="50024"/>
                    <a:pt x="27075" y="54722"/>
                    <a:pt x="28662" y="59484"/>
                  </a:cubicBezTo>
                  <a:cubicBezTo>
                    <a:pt x="96685" y="-76557"/>
                    <a:pt x="45667" y="15107"/>
                    <a:pt x="38187" y="392859"/>
                  </a:cubicBezTo>
                  <a:cubicBezTo>
                    <a:pt x="37401" y="432571"/>
                    <a:pt x="37377" y="472400"/>
                    <a:pt x="33425" y="511922"/>
                  </a:cubicBezTo>
                  <a:cubicBezTo>
                    <a:pt x="31009" y="536085"/>
                    <a:pt x="19137" y="559075"/>
                    <a:pt x="19137" y="583359"/>
                  </a:cubicBezTo>
                  <a:cubicBezTo>
                    <a:pt x="19137" y="596923"/>
                    <a:pt x="29379" y="558205"/>
                    <a:pt x="33425" y="545259"/>
                  </a:cubicBezTo>
                  <a:cubicBezTo>
                    <a:pt x="37330" y="532764"/>
                    <a:pt x="39775" y="519859"/>
                    <a:pt x="42950" y="507159"/>
                  </a:cubicBezTo>
                  <a:cubicBezTo>
                    <a:pt x="44537" y="529384"/>
                    <a:pt x="46230" y="551602"/>
                    <a:pt x="47712" y="573834"/>
                  </a:cubicBezTo>
                  <a:cubicBezTo>
                    <a:pt x="49405" y="599227"/>
                    <a:pt x="47284" y="625119"/>
                    <a:pt x="52475" y="650034"/>
                  </a:cubicBezTo>
                  <a:cubicBezTo>
                    <a:pt x="55371" y="663935"/>
                    <a:pt x="65175" y="675434"/>
                    <a:pt x="71525" y="688134"/>
                  </a:cubicBezTo>
                  <a:cubicBezTo>
                    <a:pt x="98090" y="887375"/>
                    <a:pt x="64484" y="621926"/>
                    <a:pt x="85812" y="840534"/>
                  </a:cubicBezTo>
                  <a:cubicBezTo>
                    <a:pt x="98545" y="971051"/>
                    <a:pt x="118273" y="1030120"/>
                    <a:pt x="66762" y="816722"/>
                  </a:cubicBezTo>
                  <a:cubicBezTo>
                    <a:pt x="69937" y="850059"/>
                    <a:pt x="71711" y="883560"/>
                    <a:pt x="76287" y="916734"/>
                  </a:cubicBezTo>
                  <a:cubicBezTo>
                    <a:pt x="88256" y="1003509"/>
                    <a:pt x="100018" y="1066304"/>
                    <a:pt x="114387" y="1145334"/>
                  </a:cubicBezTo>
                  <a:cubicBezTo>
                    <a:pt x="119150" y="1118347"/>
                    <a:pt x="119622" y="1090238"/>
                    <a:pt x="128675" y="1064372"/>
                  </a:cubicBezTo>
                  <a:cubicBezTo>
                    <a:pt x="131297" y="1056880"/>
                    <a:pt x="143399" y="1043429"/>
                    <a:pt x="147725" y="1050084"/>
                  </a:cubicBezTo>
                  <a:cubicBezTo>
                    <a:pt x="189538" y="1114413"/>
                    <a:pt x="189060" y="1176930"/>
                    <a:pt x="214400" y="1245347"/>
                  </a:cubicBezTo>
                  <a:cubicBezTo>
                    <a:pt x="220077" y="1260674"/>
                    <a:pt x="241224" y="1304273"/>
                    <a:pt x="238212" y="1288209"/>
                  </a:cubicBezTo>
                  <a:cubicBezTo>
                    <a:pt x="217514" y="1177825"/>
                    <a:pt x="222624" y="1191659"/>
                    <a:pt x="171537" y="1140572"/>
                  </a:cubicBezTo>
                  <a:cubicBezTo>
                    <a:pt x="192901" y="1223655"/>
                    <a:pt x="209051" y="1320159"/>
                    <a:pt x="252500" y="1397747"/>
                  </a:cubicBezTo>
                  <a:cubicBezTo>
                    <a:pt x="259082" y="1409500"/>
                    <a:pt x="271550" y="1416797"/>
                    <a:pt x="281075" y="1426322"/>
                  </a:cubicBezTo>
                  <a:cubicBezTo>
                    <a:pt x="242975" y="1335834"/>
                    <a:pt x="197823" y="1248002"/>
                    <a:pt x="166775" y="1154859"/>
                  </a:cubicBezTo>
                  <a:cubicBezTo>
                    <a:pt x="160425" y="1135809"/>
                    <a:pt x="138899" y="1079672"/>
                    <a:pt x="147725" y="1097709"/>
                  </a:cubicBezTo>
                  <a:cubicBezTo>
                    <a:pt x="193001" y="1190229"/>
                    <a:pt x="214508" y="1296295"/>
                    <a:pt x="276312" y="1378697"/>
                  </a:cubicBezTo>
                  <a:cubicBezTo>
                    <a:pt x="281075" y="1385047"/>
                    <a:pt x="293180" y="1405253"/>
                    <a:pt x="290600" y="1397747"/>
                  </a:cubicBezTo>
                  <a:cubicBezTo>
                    <a:pt x="270666" y="1339758"/>
                    <a:pt x="247873" y="1282747"/>
                    <a:pt x="223925" y="1226297"/>
                  </a:cubicBezTo>
                  <a:cubicBezTo>
                    <a:pt x="203399" y="1177915"/>
                    <a:pt x="157250" y="1135978"/>
                    <a:pt x="157250" y="1083422"/>
                  </a:cubicBezTo>
                  <a:cubicBezTo>
                    <a:pt x="157250" y="1040677"/>
                    <a:pt x="223925" y="1192959"/>
                    <a:pt x="223925" y="1192959"/>
                  </a:cubicBezTo>
                  <a:cubicBezTo>
                    <a:pt x="230275" y="1219947"/>
                    <a:pt x="262580" y="1293526"/>
                    <a:pt x="242975" y="1273922"/>
                  </a:cubicBezTo>
                  <a:cubicBezTo>
                    <a:pt x="219188" y="1250137"/>
                    <a:pt x="222575" y="1209723"/>
                    <a:pt x="209637" y="1178672"/>
                  </a:cubicBezTo>
                  <a:cubicBezTo>
                    <a:pt x="190788" y="1133435"/>
                    <a:pt x="165777" y="1090883"/>
                    <a:pt x="147725" y="1045322"/>
                  </a:cubicBezTo>
                  <a:cubicBezTo>
                    <a:pt x="132375" y="1006582"/>
                    <a:pt x="83594" y="893720"/>
                    <a:pt x="109625" y="926259"/>
                  </a:cubicBezTo>
                  <a:cubicBezTo>
                    <a:pt x="141668" y="966312"/>
                    <a:pt x="149962" y="1020674"/>
                    <a:pt x="166775" y="1069134"/>
                  </a:cubicBezTo>
                  <a:cubicBezTo>
                    <a:pt x="176998" y="1098601"/>
                    <a:pt x="220845" y="1152057"/>
                    <a:pt x="190587" y="1159622"/>
                  </a:cubicBezTo>
                  <a:cubicBezTo>
                    <a:pt x="159593" y="1167371"/>
                    <a:pt x="165446" y="1100479"/>
                    <a:pt x="147725" y="1073897"/>
                  </a:cubicBezTo>
                  <a:lnTo>
                    <a:pt x="128675" y="1045322"/>
                  </a:lnTo>
                  <a:cubicBezTo>
                    <a:pt x="141385" y="1096168"/>
                    <a:pt x="143075" y="1105991"/>
                    <a:pt x="176300" y="1178672"/>
                  </a:cubicBezTo>
                  <a:cubicBezTo>
                    <a:pt x="184906" y="1197497"/>
                    <a:pt x="198525" y="1213597"/>
                    <a:pt x="209637" y="1231059"/>
                  </a:cubicBezTo>
                  <a:cubicBezTo>
                    <a:pt x="195350" y="1180259"/>
                    <a:pt x="183055" y="1128856"/>
                    <a:pt x="166775" y="1078659"/>
                  </a:cubicBezTo>
                  <a:cubicBezTo>
                    <a:pt x="163919" y="1069854"/>
                    <a:pt x="150242" y="1045867"/>
                    <a:pt x="152487" y="1054847"/>
                  </a:cubicBezTo>
                  <a:cubicBezTo>
                    <a:pt x="164178" y="1101611"/>
                    <a:pt x="180388" y="1147137"/>
                    <a:pt x="195350" y="1192959"/>
                  </a:cubicBezTo>
                  <a:cubicBezTo>
                    <a:pt x="205791" y="1224936"/>
                    <a:pt x="216387" y="1256900"/>
                    <a:pt x="228687" y="1288209"/>
                  </a:cubicBezTo>
                  <a:cubicBezTo>
                    <a:pt x="233879" y="1301425"/>
                    <a:pt x="252227" y="1339779"/>
                    <a:pt x="247737" y="1326309"/>
                  </a:cubicBezTo>
                  <a:cubicBezTo>
                    <a:pt x="233753" y="1284356"/>
                    <a:pt x="216704" y="1243476"/>
                    <a:pt x="200112" y="1202484"/>
                  </a:cubicBezTo>
                  <a:cubicBezTo>
                    <a:pt x="169529" y="1126926"/>
                    <a:pt x="181711" y="1146198"/>
                    <a:pt x="152487" y="1107234"/>
                  </a:cubicBezTo>
                  <a:cubicBezTo>
                    <a:pt x="177030" y="1205406"/>
                    <a:pt x="227485" y="1385549"/>
                    <a:pt x="147725" y="1140572"/>
                  </a:cubicBezTo>
                  <a:cubicBezTo>
                    <a:pt x="138544" y="1112372"/>
                    <a:pt x="132951" y="1083093"/>
                    <a:pt x="123912" y="1054847"/>
                  </a:cubicBezTo>
                  <a:cubicBezTo>
                    <a:pt x="120227" y="1043332"/>
                    <a:pt x="113805" y="1032854"/>
                    <a:pt x="109625" y="1021509"/>
                  </a:cubicBezTo>
                  <a:cubicBezTo>
                    <a:pt x="92850" y="975975"/>
                    <a:pt x="85059" y="945055"/>
                    <a:pt x="71525" y="897684"/>
                  </a:cubicBezTo>
                  <a:cubicBezTo>
                    <a:pt x="59992" y="793896"/>
                    <a:pt x="76523" y="927580"/>
                    <a:pt x="52475" y="792909"/>
                  </a:cubicBezTo>
                  <a:cubicBezTo>
                    <a:pt x="38740" y="715992"/>
                    <a:pt x="37665" y="629809"/>
                    <a:pt x="28662" y="554784"/>
                  </a:cubicBezTo>
                  <a:cubicBezTo>
                    <a:pt x="25769" y="530673"/>
                    <a:pt x="18719" y="507239"/>
                    <a:pt x="14375" y="483347"/>
                  </a:cubicBezTo>
                  <a:cubicBezTo>
                    <a:pt x="12367" y="472303"/>
                    <a:pt x="11200" y="461122"/>
                    <a:pt x="9612" y="450009"/>
                  </a:cubicBezTo>
                  <a:cubicBezTo>
                    <a:pt x="8025" y="423022"/>
                    <a:pt x="4120" y="396071"/>
                    <a:pt x="4850" y="369047"/>
                  </a:cubicBezTo>
                  <a:cubicBezTo>
                    <a:pt x="4981" y="364187"/>
                    <a:pt x="12263" y="275009"/>
                    <a:pt x="19137" y="245222"/>
                  </a:cubicBezTo>
                  <a:cubicBezTo>
                    <a:pt x="21736" y="233961"/>
                    <a:pt x="25487" y="222997"/>
                    <a:pt x="28662" y="211884"/>
                  </a:cubicBezTo>
                  <a:cubicBezTo>
                    <a:pt x="20725" y="183309"/>
                    <a:pt x="12997" y="154675"/>
                    <a:pt x="4850" y="126159"/>
                  </a:cubicBezTo>
                  <a:cubicBezTo>
                    <a:pt x="3471" y="121332"/>
                    <a:pt x="-649" y="106906"/>
                    <a:pt x="87" y="111872"/>
                  </a:cubicBezTo>
                  <a:cubicBezTo>
                    <a:pt x="40491" y="384597"/>
                    <a:pt x="11436" y="148800"/>
                    <a:pt x="33425" y="335709"/>
                  </a:cubicBezTo>
                  <a:cubicBezTo>
                    <a:pt x="35012" y="288084"/>
                    <a:pt x="38187" y="240485"/>
                    <a:pt x="38187" y="192834"/>
                  </a:cubicBezTo>
                  <a:cubicBezTo>
                    <a:pt x="38187" y="172136"/>
                    <a:pt x="28935" y="110717"/>
                    <a:pt x="33425" y="130922"/>
                  </a:cubicBezTo>
                  <a:cubicBezTo>
                    <a:pt x="76651" y="325442"/>
                    <a:pt x="32539" y="190185"/>
                    <a:pt x="52475" y="249984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6DEE3FD8-0726-1B37-0C04-72AF9E21C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858" y="6294673"/>
            <a:ext cx="7920000" cy="252000"/>
          </a:xfrm>
        </p:spPr>
        <p:txBody>
          <a:bodyPr/>
          <a:lstStyle/>
          <a:p>
            <a:r>
              <a:rPr lang="cs-CZ" sz="1400" dirty="0"/>
              <a:t>Jaro 2023	Psychologie médií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4EA3641-CE86-F680-E044-81FE9EFE3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858" y="5470760"/>
            <a:ext cx="11361600" cy="698497"/>
          </a:xfrm>
        </p:spPr>
        <p:txBody>
          <a:bodyPr/>
          <a:lstStyle/>
          <a:p>
            <a:r>
              <a:rPr lang="cs-CZ" dirty="0"/>
              <a:t>Marie Bedrošová</a:t>
            </a:r>
          </a:p>
          <a:p>
            <a:r>
              <a:rPr lang="cs-CZ" sz="2000" dirty="0">
                <a:solidFill>
                  <a:srgbClr val="0000DC"/>
                </a:solidFill>
              </a:rPr>
              <a:t>marie.bedrosova@mail.muni.cz</a:t>
            </a:r>
          </a:p>
        </p:txBody>
      </p:sp>
    </p:spTree>
    <p:extLst>
      <p:ext uri="{BB962C8B-B14F-4D97-AF65-F5344CB8AC3E}">
        <p14:creationId xmlns:p14="http://schemas.microsoft.com/office/powerpoint/2010/main" val="652505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84364E-7A00-D974-02B3-5EA9D4F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D1D07-D56B-23CF-2E91-9CECD79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Allport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W. (1954).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prejudice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AddisonWesley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Bandura, A. (1999).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disengagement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perpetration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inhumanities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and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193–209.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https://doi.org/10.1207/s15327957pspr0303_3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Bedrosova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Dufkova, E.,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Dembytska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Gerzicakova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Dedkova, L. (2022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Kybernenávist v českých rodinách: Jaké jsou zkušenosti dospívajících a co o nich vědí jejich rodiče a pečovatelé?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Brno: Masaryk University.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Bedrosova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Kvardova, N.,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Machackova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(2022).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Bystanders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blaming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weight-based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anti-fat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body-positive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gender.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Violence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https://doi.org/10.1177/08862605221140037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Cohen, L. E.,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Felson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(1979).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Sociological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), 588–608.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https://doi.org/10.2307/2094589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Costello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Hawdon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Ratliff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Grantham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(2016).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extremism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311–320.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https://doi.org/10.1016/j.chb.2016.05.033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Combatting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https://rm.coe.int/prems-083822-gbr-2018-recommendation-on-combating-hate-speech-memorand/1680a70b37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Hanzelka, Schmidt (2017). Dynamics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media: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anti-muslim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 and Germany.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Criminology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143–160.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https://doi.org/10.5281/zenodo.495778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Hawdon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Oksanen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Räsänen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(2015).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extremism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online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Nordicom-Information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(3–4), 29–37.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62142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84364E-7A00-D974-02B3-5EA9D4F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D1D07-D56B-23CF-2E91-9CECD79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 (2001).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and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184–200.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https://10.1207/s15327957pspr0503_1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Adelman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(2013).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-identity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authoritarian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https://doi.org/10.1111/josi.12023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Lea, M.,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(1991).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Computer-mediated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Man-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283–301.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https://doi.org/10.1016/0020-7373(91)90045-9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Mareš, M. (2011).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Analýza pro Ministerstvo vnitra České republiky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Brno.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(1998).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antinormative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meta-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Bulletin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238–259.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https://doi.org/10.1037/0033-2909.123.3.238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Pozzoli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(2012).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isengagement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378-388.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https://doi.org/10.1002/ab.21442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Reicher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D.,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Spears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(1995). 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Model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Deindividuation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1618–198.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https://doi.org/10.1080/14792779443000049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Tajfel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(1978).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Differentiation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Tajfel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Turner, J. C. (1979). An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integrative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W. G. Austin &amp; S.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Worchel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intergroup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33–37).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/Cole.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588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FF7626-6A36-458D-8D5B-50BED6B4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27" y="1276999"/>
            <a:ext cx="3203901" cy="3203901"/>
          </a:xfrm>
          <a:prstGeom prst="rect">
            <a:avLst/>
          </a:prstGeom>
        </p:spPr>
      </p:pic>
      <p:sp>
        <p:nvSpPr>
          <p:cNvPr id="2" name="Šipka: pětiúhelník 1">
            <a:extLst>
              <a:ext uri="{FF2B5EF4-FFF2-40B4-BE49-F238E27FC236}">
                <a16:creationId xmlns:a16="http://schemas.microsoft.com/office/drawing/2014/main" id="{35FDB47F-CF53-4995-A84E-3933F0F4573F}"/>
              </a:ext>
            </a:extLst>
          </p:cNvPr>
          <p:cNvSpPr/>
          <p:nvPr/>
        </p:nvSpPr>
        <p:spPr bwMode="auto">
          <a:xfrm flipH="1">
            <a:off x="6248397" y="2700271"/>
            <a:ext cx="5017477" cy="451576"/>
          </a:xfrm>
          <a:prstGeom prst="homePlate">
            <a:avLst/>
          </a:prstGeom>
          <a:solidFill>
            <a:srgbClr val="FF4B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Agresor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A7D1CBFE-9AA2-47D5-A8F5-DD9982D91552}"/>
              </a:ext>
            </a:extLst>
          </p:cNvPr>
          <p:cNvSpPr/>
          <p:nvPr/>
        </p:nvSpPr>
        <p:spPr bwMode="auto">
          <a:xfrm flipH="1">
            <a:off x="6248400" y="1829182"/>
            <a:ext cx="5017477" cy="451576"/>
          </a:xfrm>
          <a:prstGeom prst="homePlate">
            <a:avLst/>
          </a:prstGeom>
          <a:solidFill>
            <a:srgbClr val="4BB9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Oběť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F56865D6-5BF4-4C3A-9E1D-AB960150C9CA}"/>
              </a:ext>
            </a:extLst>
          </p:cNvPr>
          <p:cNvSpPr/>
          <p:nvPr/>
        </p:nvSpPr>
        <p:spPr bwMode="auto">
          <a:xfrm flipH="1">
            <a:off x="6248398" y="3666356"/>
            <a:ext cx="5017477" cy="451576"/>
          </a:xfrm>
          <a:prstGeom prst="homePlate">
            <a:avLst/>
          </a:prstGeom>
          <a:solidFill>
            <a:srgbClr val="F6C31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Přihlížející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6B3EFCD-3951-4389-BD2D-73DEE6F19B1C}"/>
              </a:ext>
            </a:extLst>
          </p:cNvPr>
          <p:cNvGrpSpPr/>
          <p:nvPr/>
        </p:nvGrpSpPr>
        <p:grpSpPr>
          <a:xfrm>
            <a:off x="1118670" y="4607854"/>
            <a:ext cx="3874475" cy="973147"/>
            <a:chOff x="1008137" y="5164852"/>
            <a:chExt cx="3874475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1279859-2067-45F4-99C5-00E56D39ED86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839BEF0-FE74-4096-A0BA-253549B610B8}"/>
                </a:ext>
              </a:extLst>
            </p:cNvPr>
            <p:cNvSpPr txBox="1"/>
            <p:nvPr/>
          </p:nvSpPr>
          <p:spPr>
            <a:xfrm>
              <a:off x="1008137" y="5266704"/>
              <a:ext cx="38744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Jaké 3 role můžou mít účastníci </a:t>
              </a:r>
              <a:r>
                <a:rPr lang="cs-CZ" sz="2200" dirty="0" err="1">
                  <a:latin typeface="+mj-lt"/>
                </a:rPr>
                <a:t>kyber</a:t>
              </a:r>
              <a:r>
                <a:rPr lang="cs-CZ" sz="2200" dirty="0">
                  <a:latin typeface="+mj-lt"/>
                </a:rPr>
                <a:t>/agrese?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98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61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59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Agrese v online komunikaci - opakování</a:t>
            </a:r>
            <a:endParaRPr lang="en-GB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88EE357-417C-4B8A-A70F-7BA0BDF695BE}"/>
              </a:ext>
            </a:extLst>
          </p:cNvPr>
          <p:cNvGrpSpPr/>
          <p:nvPr/>
        </p:nvGrpSpPr>
        <p:grpSpPr>
          <a:xfrm>
            <a:off x="3801615" y="1884750"/>
            <a:ext cx="4327501" cy="1391014"/>
            <a:chOff x="1008137" y="5164852"/>
            <a:chExt cx="3747469" cy="973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3506094-58AF-4174-9D90-C7310CD91D03}"/>
                </a:ext>
              </a:extLst>
            </p:cNvPr>
            <p:cNvSpPr/>
            <p:nvPr/>
          </p:nvSpPr>
          <p:spPr bwMode="auto">
            <a:xfrm>
              <a:off x="1135146" y="5164852"/>
              <a:ext cx="3620459" cy="973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035EB5F-227E-44DE-A44B-ABA84B2BC4A8}"/>
                </a:ext>
              </a:extLst>
            </p:cNvPr>
            <p:cNvSpPr txBox="1"/>
            <p:nvPr/>
          </p:nvSpPr>
          <p:spPr>
            <a:xfrm>
              <a:off x="1008137" y="5266704"/>
              <a:ext cx="3747469" cy="77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latin typeface="+mj-lt"/>
                </a:rPr>
                <a:t>Co je to online </a:t>
              </a:r>
              <a:r>
                <a:rPr lang="cs-CZ" sz="2200" dirty="0" err="1">
                  <a:latin typeface="+mj-lt"/>
                </a:rPr>
                <a:t>disinhibice</a:t>
              </a:r>
              <a:r>
                <a:rPr lang="cs-CZ" sz="2200" dirty="0">
                  <a:latin typeface="+mj-lt"/>
                </a:rPr>
                <a:t> a jakými 2 způsoby se může projevovat?</a:t>
              </a:r>
            </a:p>
          </p:txBody>
        </p:sp>
      </p:grp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76ABC0F-0F6E-40DE-B0FA-EA496029FFE8}"/>
              </a:ext>
            </a:extLst>
          </p:cNvPr>
          <p:cNvSpPr txBox="1">
            <a:spLocks/>
          </p:cNvSpPr>
          <p:nvPr/>
        </p:nvSpPr>
        <p:spPr>
          <a:xfrm>
            <a:off x="568663" y="3566022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Benigní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CE1182A3-364D-4F75-9ED2-7C7C1AAF364B}"/>
              </a:ext>
            </a:extLst>
          </p:cNvPr>
          <p:cNvSpPr txBox="1">
            <a:spLocks/>
          </p:cNvSpPr>
          <p:nvPr/>
        </p:nvSpPr>
        <p:spPr>
          <a:xfrm>
            <a:off x="8410336" y="3566021"/>
            <a:ext cx="2697982" cy="690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 algn="ctr">
              <a:buNone/>
            </a:pPr>
            <a:r>
              <a:rPr lang="cs-CZ" kern="0" dirty="0">
                <a:latin typeface="+mj-lt"/>
              </a:rPr>
              <a:t>Toxická </a:t>
            </a:r>
            <a:r>
              <a:rPr lang="cs-CZ" kern="0" dirty="0" err="1">
                <a:latin typeface="+mj-lt"/>
              </a:rPr>
              <a:t>disinhibice</a:t>
            </a:r>
            <a:endParaRPr lang="cs-CZ" kern="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1DACA2-F084-44A5-A598-0694A02AB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71"/>
          <a:stretch/>
        </p:blipFill>
        <p:spPr bwMode="auto">
          <a:xfrm>
            <a:off x="568663" y="1788051"/>
            <a:ext cx="3099916" cy="16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A45839-F1B2-45AC-98A5-9B0EAB644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2"/>
          <a:stretch/>
        </p:blipFill>
        <p:spPr>
          <a:xfrm>
            <a:off x="8410336" y="1774693"/>
            <a:ext cx="3062864" cy="16111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DB6ECBD-AF09-49CD-9764-AF2ABB52C691}"/>
              </a:ext>
            </a:extLst>
          </p:cNvPr>
          <p:cNvSpPr txBox="1"/>
          <p:nvPr/>
        </p:nvSpPr>
        <p:spPr>
          <a:xfrm>
            <a:off x="3048838" y="3506363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</a:rPr>
              <a:t>Chování se sníženými zábranami</a:t>
            </a:r>
          </a:p>
        </p:txBody>
      </p:sp>
    </p:spTree>
    <p:extLst>
      <p:ext uri="{BB962C8B-B14F-4D97-AF65-F5344CB8AC3E}">
        <p14:creationId xmlns:p14="http://schemas.microsoft.com/office/powerpoint/2010/main" val="1806390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17fa241-dc0d-4a19-bd23-9d6e79d0e5eb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8300</TotalTime>
  <Words>4109</Words>
  <Application>Microsoft Office PowerPoint</Application>
  <PresentationFormat>Širokoúhlá obrazovka</PresentationFormat>
  <Paragraphs>525</Paragraphs>
  <Slides>67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4" baseType="lpstr">
      <vt:lpstr>Arial</vt:lpstr>
      <vt:lpstr>Calibri</vt:lpstr>
      <vt:lpstr>Open Sans Light</vt:lpstr>
      <vt:lpstr>Segoe UI Light</vt:lpstr>
      <vt:lpstr>Tahoma</vt:lpstr>
      <vt:lpstr>Wingdings</vt:lpstr>
      <vt:lpstr>Presentation_MU_EN</vt:lpstr>
      <vt:lpstr>Média a minoritní skupiny Kybernenávist a online diskriminace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Agrese v online komunikaci - opakování</vt:lpstr>
      <vt:lpstr>Prezentace aplikace PowerPoint</vt:lpstr>
      <vt:lpstr>Kybernenávist (cyberhate / online hate)</vt:lpstr>
      <vt:lpstr>Kybernenávist (cyberhate / online hate)</vt:lpstr>
      <vt:lpstr>Kybernenávist (cyberhate / online hate)</vt:lpstr>
      <vt:lpstr>Kybernenávist (cyberhate / online hate)</vt:lpstr>
      <vt:lpstr>Co nám říkají definice?</vt:lpstr>
      <vt:lpstr>Podoby kybernenávisti</vt:lpstr>
      <vt:lpstr>Prezentace aplikace PowerPoint</vt:lpstr>
      <vt:lpstr>Prezentace aplikace PowerPoint</vt:lpstr>
      <vt:lpstr>Sociální identita</vt:lpstr>
      <vt:lpstr>Sociální identita</vt:lpstr>
      <vt:lpstr>Sociální identita</vt:lpstr>
      <vt:lpstr>Sociální identita</vt:lpstr>
      <vt:lpstr>Sociální identita</vt:lpstr>
      <vt:lpstr>Teorie sociální identity</vt:lpstr>
      <vt:lpstr>Teorie sociální identity</vt:lpstr>
      <vt:lpstr>Uncertainty-Identity Theory</vt:lpstr>
      <vt:lpstr>Uncertainty-Identity Theory</vt:lpstr>
      <vt:lpstr>Uncertainty-Identity Theory</vt:lpstr>
      <vt:lpstr>Uncertainty-Identity Theory</vt:lpstr>
      <vt:lpstr>Uncertainty-Identity Theory</vt:lpstr>
      <vt:lpstr>Hate groups a extremismus</vt:lpstr>
      <vt:lpstr>Hate groups a extremismus</vt:lpstr>
      <vt:lpstr>Prezentace aplikace PowerPoint</vt:lpstr>
      <vt:lpstr>Zpátky k anonymitě</vt:lpstr>
      <vt:lpstr>Zpátky k anonymitě</vt:lpstr>
      <vt:lpstr>Zpátky k anonymitě a sociální identitě</vt:lpstr>
      <vt:lpstr>Zpátky k anonymitě a sociální identitě</vt:lpstr>
      <vt:lpstr>Zpátky k anonymitě a sociální identitě</vt:lpstr>
      <vt:lpstr>Prezentace aplikace PowerPoint</vt:lpstr>
      <vt:lpstr>Prezentace aplikace PowerPoint</vt:lpstr>
      <vt:lpstr>Moral disengagement</vt:lpstr>
      <vt:lpstr>Moral disengagement</vt:lpstr>
      <vt:lpstr>Moral disengagement </vt:lpstr>
      <vt:lpstr>Moral disengagement </vt:lpstr>
      <vt:lpstr>Zkušenosti s kybernenávistí</vt:lpstr>
      <vt:lpstr>Nejčastější témata a cíle kybernenávisti?</vt:lpstr>
      <vt:lpstr>Expozice / přihlížející</vt:lpstr>
      <vt:lpstr>Expozice / přihlížející</vt:lpstr>
      <vt:lpstr>Expozice / přihlížející</vt:lpstr>
      <vt:lpstr>Expozice / přihlížející</vt:lpstr>
      <vt:lpstr>Expozice a viktimizace</vt:lpstr>
      <vt:lpstr>Negativní důsledky</vt:lpstr>
      <vt:lpstr>Kdo se s kybernenávistí setkává a kde?</vt:lpstr>
      <vt:lpstr>Kdo se s kybernenávistí setkává a kde?</vt:lpstr>
      <vt:lpstr>Kdo se s kybernenávistí setkává a kde?</vt:lpstr>
      <vt:lpstr>Jaký je vliv sociálních vazeb a online komunit?</vt:lpstr>
      <vt:lpstr>Agrese</vt:lpstr>
      <vt:lpstr>Česká republika</vt:lpstr>
      <vt:lpstr>Česká republika</vt:lpstr>
      <vt:lpstr>Česká republika</vt:lpstr>
      <vt:lpstr>Teorie meziskupinového kontaktu</vt:lpstr>
      <vt:lpstr>Teorie meziskupinového kontaktu</vt:lpstr>
      <vt:lpstr>Teorie meziskupinového kontaktu</vt:lpstr>
      <vt:lpstr>Děkuji za pozornost</vt:lpstr>
      <vt:lpstr>Literatura</vt:lpstr>
      <vt:lpstr>Literatura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Marie Bedrošová</cp:lastModifiedBy>
  <cp:revision>1186</cp:revision>
  <cp:lastPrinted>2019-12-11T13:35:28Z</cp:lastPrinted>
  <dcterms:created xsi:type="dcterms:W3CDTF">2019-04-11T21:46:02Z</dcterms:created>
  <dcterms:modified xsi:type="dcterms:W3CDTF">2023-03-29T13:43:25Z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