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6" r:id="rId2"/>
    <p:sldId id="282" r:id="rId3"/>
    <p:sldId id="283" r:id="rId4"/>
    <p:sldId id="328" r:id="rId5"/>
    <p:sldId id="286" r:id="rId6"/>
    <p:sldId id="288" r:id="rId7"/>
    <p:sldId id="289" r:id="rId8"/>
    <p:sldId id="297" r:id="rId9"/>
    <p:sldId id="292" r:id="rId10"/>
    <p:sldId id="295" r:id="rId11"/>
    <p:sldId id="290" r:id="rId12"/>
    <p:sldId id="301" r:id="rId13"/>
    <p:sldId id="293" r:id="rId14"/>
    <p:sldId id="300" r:id="rId15"/>
    <p:sldId id="294" r:id="rId16"/>
    <p:sldId id="296" r:id="rId17"/>
    <p:sldId id="298" r:id="rId18"/>
    <p:sldId id="299" r:id="rId19"/>
    <p:sldId id="304" r:id="rId20"/>
    <p:sldId id="284" r:id="rId21"/>
    <p:sldId id="272" r:id="rId22"/>
    <p:sldId id="257" r:id="rId23"/>
    <p:sldId id="325" r:id="rId24"/>
    <p:sldId id="268" r:id="rId25"/>
    <p:sldId id="269" r:id="rId26"/>
    <p:sldId id="326" r:id="rId27"/>
    <p:sldId id="270" r:id="rId28"/>
    <p:sldId id="327" r:id="rId29"/>
    <p:sldId id="271" r:id="rId30"/>
    <p:sldId id="273" r:id="rId31"/>
    <p:sldId id="305" r:id="rId32"/>
    <p:sldId id="303" r:id="rId33"/>
    <p:sldId id="329" r:id="rId34"/>
    <p:sldId id="315" r:id="rId35"/>
    <p:sldId id="317" r:id="rId36"/>
    <p:sldId id="267" r:id="rId37"/>
    <p:sldId id="318" r:id="rId38"/>
    <p:sldId id="306" r:id="rId39"/>
    <p:sldId id="316" r:id="rId40"/>
    <p:sldId id="258" r:id="rId41"/>
    <p:sldId id="279" r:id="rId42"/>
    <p:sldId id="302" r:id="rId43"/>
    <p:sldId id="319" r:id="rId44"/>
    <p:sldId id="320" r:id="rId45"/>
    <p:sldId id="321" r:id="rId46"/>
    <p:sldId id="322" r:id="rId47"/>
    <p:sldId id="323" r:id="rId48"/>
    <p:sldId id="287" r:id="rId49"/>
    <p:sldId id="285" r:id="rId50"/>
    <p:sldId id="324" r:id="rId51"/>
    <p:sldId id="30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10" d="100"/>
          <a:sy n="110" d="100"/>
        </p:scale>
        <p:origin x="15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01/04/2024</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0C26F5-E2EB-416F-B410-D9E565CD94A2}" type="slidenum">
              <a:rPr lang="en-GB" smtClean="0"/>
              <a:t>7</a:t>
            </a:fld>
            <a:endParaRPr lang="en-GB"/>
          </a:p>
        </p:txBody>
      </p:sp>
    </p:spTree>
    <p:extLst>
      <p:ext uri="{BB962C8B-B14F-4D97-AF65-F5344CB8AC3E}">
        <p14:creationId xmlns:p14="http://schemas.microsoft.com/office/powerpoint/2010/main" val="81763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01.04.2024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01.04.2024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01.04.2024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01.04.2024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01.04.2024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01.04.2024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01.04.2024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01.04.2024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01.04.2024</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01.04.2024</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01.04.2024</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01.04.2024</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hyperlink" Target="https://www.youtube.com/watch?v=wx4aWEyd4o4&amp;ab_channel=DLR"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unoosa.org/res/oosadoc/data/documents/2024/aac_105c_1l/aac_105c_1l_411add_5_0_html/AC105_C1_L411Add05E.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5" Type="http://schemas.openxmlformats.org/officeDocument/2006/relationships/hyperlink" Target="https://www.nasa.gov/planetarydefense/dart" TargetMode="External"/><Relationship Id="rId4" Type="http://schemas.openxmlformats.org/officeDocument/2006/relationships/hyperlink" Target="https://www.vox.com/xpress/2014/9/8/6118717/interactives-calculator-asteroid-meteoroid-meteorite-comet-destro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bbc.com/news/science-environment-5661740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wired.com/story/how-to-survive-a-killer-asteroid/" TargetMode="External"/><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phys.org/news/2020-03-planetary-defenders-validate-asteroid-deflection.html" TargetMode="Externa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nasa.gov/press-release/nasa-confirms-dart-mission-impact-changed-asteroid-s-motion-in-space"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jpl.nasa.gov/news/nasa-study-asteroids-orbit-shape-changed-after-dart-impact" TargetMode="External"/><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hyperlink" Target="https://iopscience.iop.org/article/10.3847/PSJ/ad26e7" TargetMode="External"/></Relationships>
</file>

<file path=ppt/slides/_rels/slide34.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5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0.png"/><Relationship Id="rId5" Type="http://schemas.openxmlformats.org/officeDocument/2006/relationships/slideLayout" Target="../slideLayouts/slideLayout2.xml"/><Relationship Id="rId4" Type="http://schemas.microsoft.com/office/2007/relationships/media" Target="../media/media2.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K8R3UP6OinA&amp;ab_channel=HubbleWebbESA"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OfvkKBNup5A" TargetMode="External"/><Relationship Id="rId7" Type="http://schemas.openxmlformats.org/officeDocument/2006/relationships/hyperlink" Target="https://www.youtube.com/watch?v=qXXZLoq2zFc" TargetMode="External"/><Relationship Id="rId2" Type="http://schemas.openxmlformats.org/officeDocument/2006/relationships/hyperlink" Target="https://www.youtube.com/watch?v=itdYS9XF4a0&amp;t=308s" TargetMode="External"/><Relationship Id="rId1" Type="http://schemas.openxmlformats.org/officeDocument/2006/relationships/slideLayout" Target="../slideLayouts/slideLayout2.xml"/><Relationship Id="rId6" Type="http://schemas.openxmlformats.org/officeDocument/2006/relationships/hyperlink" Target="https://www.youtube.com/watch?v=fu3645D4ZlI" TargetMode="External"/><Relationship Id="rId5" Type="http://schemas.openxmlformats.org/officeDocument/2006/relationships/hyperlink" Target="https://www.youtube.com/watch?v=HJfy8acFaOg" TargetMode="External"/><Relationship Id="rId4" Type="http://schemas.openxmlformats.org/officeDocument/2006/relationships/hyperlink" Target="https://www.youtube.com/watch?v=Ez609kf49y8"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6" Type="http://schemas.openxmlformats.org/officeDocument/2006/relationships/hyperlink" Target="https://agupubs.onlinelibrary.wiley.com/doi/10.1029/2023SW003807" TargetMode="Externa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astria.tacc.utexas.edu/AstriaGrap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a:t>
            </a:r>
            <a:r>
              <a:rPr lang="cs-CZ" sz="2200" dirty="0"/>
              <a:t>b</a:t>
            </a:r>
            <a:r>
              <a:rPr lang="en-US" sz="2200" dirty="0"/>
              <a:t>1</a:t>
            </a:r>
            <a:r>
              <a:rPr lang="cs-CZ" sz="2200" dirty="0"/>
              <a:t>1</a:t>
            </a:r>
            <a:r>
              <a:rPr lang="en-US" sz="2200" dirty="0"/>
              <a:t>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03/04/</a:t>
            </a:r>
            <a:r>
              <a:rPr lang="en-US" dirty="0"/>
              <a:t>20</a:t>
            </a:r>
            <a:r>
              <a:rPr lang="cs-CZ" dirty="0"/>
              <a:t>24</a:t>
            </a:r>
          </a:p>
          <a:p>
            <a:pPr algn="r"/>
            <a:endParaRPr lang="cs-CZ" dirty="0"/>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a:t>
            </a:r>
            <a:r>
              <a:rPr lang="en-GB" altLang="en-US" dirty="0">
                <a:hlinkClick r:id="rId2"/>
              </a:rPr>
              <a:t>capabilities</a:t>
            </a:r>
            <a:r>
              <a:rPr lang="en-GB" altLang="en-US" dirty="0"/>
              <a:t>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7"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8"/>
            <a:stretch>
              <a:fillRect/>
            </a:stretch>
          </a:blipFill>
        </p:spPr>
      </p:pic>
    </p:spTree>
    <p:extLst>
      <p:ext uri="{BB962C8B-B14F-4D97-AF65-F5344CB8AC3E}">
        <p14:creationId xmlns:p14="http://schemas.microsoft.com/office/powerpoint/2010/main" val="345092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92308" y="3772347"/>
            <a:ext cx="3361582" cy="2570787"/>
          </a:xfrm>
        </p:spPr>
        <p:txBody>
          <a:bodyPr>
            <a:normAutofit/>
          </a:bodyPr>
          <a:lstStyle/>
          <a:p>
            <a:r>
              <a:rPr lang="en-GB" sz="2200" dirty="0">
                <a:hlinkClick r:id="rId2"/>
              </a:rPr>
              <a:t>http://www.unoosa.org/res/oosadoc/data/documents/2019/aac_105c_12019crp/aac_105c_12019crp_7_0_html/AC105_C1_2019_CRP07E.pdf</a:t>
            </a:r>
            <a:br>
              <a:rPr lang="cs-CZ" sz="2200" dirty="0"/>
            </a:br>
            <a:br>
              <a:rPr lang="cs-CZ" sz="2200" dirty="0"/>
            </a:b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fontScale="925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a:t>
            </a:r>
            <a:r>
              <a:rPr lang="en-GB" b="1" u="sng" dirty="0"/>
              <a:t>34722</a:t>
            </a:r>
            <a:r>
              <a:rPr lang="cs-CZ" dirty="0"/>
              <a:t> </a:t>
            </a:r>
            <a:r>
              <a:rPr lang="en-GB" dirty="0"/>
              <a:t>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i="1" dirty="0"/>
          </a:p>
          <a:p>
            <a:r>
              <a:rPr lang="cs-CZ" sz="2400" b="1" dirty="0"/>
              <a:t>90 % </a:t>
            </a:r>
            <a:r>
              <a:rPr lang="en-GB" sz="2400" b="1" dirty="0"/>
              <a:t>larger than one </a:t>
            </a:r>
            <a:r>
              <a:rPr lang="en-GB" sz="2400" b="1" dirty="0" err="1"/>
              <a:t>kilometer</a:t>
            </a:r>
            <a:r>
              <a:rPr lang="en-GB" sz="2400" b="1" dirty="0"/>
              <a:t> already discovered</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2023</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822960" y="1737361"/>
            <a:ext cx="7543801" cy="4655201"/>
          </a:xfrm>
        </p:spPr>
        <p:txBody>
          <a:bodyPr>
            <a:normAutofit fontScale="92500"/>
          </a:bodyPr>
          <a:lstStyle/>
          <a:p>
            <a:r>
              <a:rPr lang="en-GB" sz="2400" i="1" dirty="0"/>
              <a:t>The Subcommittee noted that the total number of known near-Earth objects</a:t>
            </a:r>
            <a:r>
              <a:rPr lang="cs-CZ" sz="2400" i="1" dirty="0"/>
              <a:t> </a:t>
            </a:r>
            <a:r>
              <a:rPr lang="en-GB" sz="2400" i="1" dirty="0"/>
              <a:t>came to 34,274 as at 30 January 2024, of which 2,883 additional near-Earth objects</a:t>
            </a:r>
            <a:r>
              <a:rPr lang="cs-CZ" sz="2400" i="1" dirty="0"/>
              <a:t> </a:t>
            </a:r>
            <a:r>
              <a:rPr lang="en-GB" sz="2400" i="1" dirty="0"/>
              <a:t>had been discovered in 2023, and that currently a total of 2,395 catalogued asteroids</a:t>
            </a:r>
            <a:r>
              <a:rPr lang="cs-CZ" sz="2400" i="1" dirty="0"/>
              <a:t> </a:t>
            </a:r>
            <a:r>
              <a:rPr lang="en-GB" sz="2400" i="1" dirty="0"/>
              <a:t>with approximate diameters of 140 m or more had orbits that brought them within</a:t>
            </a:r>
            <a:r>
              <a:rPr lang="cs-CZ" sz="2400" i="1" dirty="0"/>
              <a:t> </a:t>
            </a:r>
            <a:r>
              <a:rPr lang="en-GB" sz="2400" i="1" dirty="0"/>
              <a:t>8 million km of the Earth’s orbit. </a:t>
            </a:r>
            <a:endParaRPr lang="cs-CZ" sz="2400" i="1" dirty="0"/>
          </a:p>
          <a:p>
            <a:r>
              <a:rPr lang="en-GB" sz="2400" i="1" dirty="0"/>
              <a:t>In that regard, the Subcommittee also</a:t>
            </a:r>
            <a:r>
              <a:rPr lang="cs-CZ" sz="2400" i="1" dirty="0"/>
              <a:t> </a:t>
            </a:r>
            <a:r>
              <a:rPr lang="en-GB" sz="2400" i="1" dirty="0"/>
              <a:t>noted that</a:t>
            </a:r>
            <a:r>
              <a:rPr lang="cs-CZ" sz="2400" i="1" dirty="0"/>
              <a:t> </a:t>
            </a:r>
            <a:r>
              <a:rPr lang="en-GB" sz="2400" i="1" dirty="0"/>
              <a:t>only about 44 per cent of the near-Earth objects in that size range had been found.</a:t>
            </a:r>
            <a:endParaRPr lang="cs-CZ" sz="2400" i="1" dirty="0"/>
          </a:p>
          <a:p>
            <a:r>
              <a:rPr lang="cs-CZ" sz="2400" i="1" dirty="0">
                <a:hlinkClick r:id="rId2"/>
              </a:rPr>
              <a:t>https://www.unoosa.org/res/oosadoc/data/documents/2024/aac_105c_1l/aac_105c_1l_411add_5_0_html/AC105_C1_L411Add05E.pdf</a:t>
            </a:r>
            <a:endParaRPr lang="cs-CZ" sz="2400" i="1" dirty="0"/>
          </a:p>
          <a:p>
            <a:r>
              <a:rPr lang="cs-CZ" sz="2000" dirty="0" err="1"/>
              <a:t>Released</a:t>
            </a:r>
            <a:r>
              <a:rPr lang="cs-CZ" sz="2000" dirty="0"/>
              <a:t> in </a:t>
            </a:r>
            <a:r>
              <a:rPr lang="cs-CZ" sz="2000" dirty="0" err="1"/>
              <a:t>February</a:t>
            </a:r>
            <a:r>
              <a:rPr lang="cs-CZ" sz="2000" dirty="0"/>
              <a:t> 2024</a:t>
            </a:r>
          </a:p>
          <a:p>
            <a:endParaRPr lang="en-GB" dirty="0"/>
          </a:p>
        </p:txBody>
      </p:sp>
    </p:spTree>
    <p:extLst>
      <p:ext uri="{BB962C8B-B14F-4D97-AF65-F5344CB8AC3E}">
        <p14:creationId xmlns:p14="http://schemas.microsoft.com/office/powerpoint/2010/main" val="307443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290593" y="886406"/>
            <a:ext cx="8562814" cy="5316686"/>
          </a:xfrm>
        </p:spPr>
        <p:txBody>
          <a:bodyPr>
            <a:normAutofit/>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 </a:t>
            </a:r>
            <a:r>
              <a:rPr lang="cs-CZ" dirty="0"/>
              <a:t>(s</a:t>
            </a:r>
            <a:r>
              <a:rPr lang="en-GB" dirty="0" err="1"/>
              <a:t>ize</a:t>
            </a:r>
            <a:r>
              <a:rPr lang="en-GB" dirty="0"/>
              <a:t>–larger than a small football stadium</a:t>
            </a:r>
            <a:r>
              <a:rPr lang="cs-CZ" dirty="0"/>
              <a:t>). </a:t>
            </a:r>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r>
              <a:rPr lang="cs-CZ" dirty="0">
                <a:hlinkClick r:id="rId5"/>
              </a:rPr>
              <a:t>https://www.nasa.gov/planetarydefense/dart</a:t>
            </a:r>
            <a:endParaRPr lang="cs-CZ" dirty="0"/>
          </a:p>
          <a:p>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r>
              <a:rPr lang="cs-CZ" sz="2600" dirty="0"/>
              <a:t> (</a:t>
            </a:r>
            <a:r>
              <a:rPr lang="en-US" sz="2600" dirty="0"/>
              <a:t>helped </a:t>
            </a:r>
            <a:r>
              <a:rPr lang="cs-CZ" sz="2600" dirty="0" err="1"/>
              <a:t>create</a:t>
            </a:r>
            <a:r>
              <a:rPr lang="cs-CZ" sz="2600" dirty="0"/>
              <a:t> </a:t>
            </a:r>
            <a:r>
              <a:rPr lang="en-US" sz="2600" dirty="0">
                <a:hlinkClick r:id="rId2"/>
              </a:rPr>
              <a:t>Amazon</a:t>
            </a:r>
            <a:r>
              <a:rPr lang="en-US" sz="2600" dirty="0"/>
              <a:t> rainforest</a:t>
            </a:r>
            <a:r>
              <a:rPr lang="cs-CZ" sz="2600" dirty="0"/>
              <a:t>?)</a:t>
            </a:r>
            <a:endParaRPr lang="en-GB" sz="2600" dirty="0"/>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C770F-3C8C-4A09-A4C1-4F6F7B7B2856}"/>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798C8D17-A606-43A6-B7DD-4ABA43E0E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9" y="626077"/>
            <a:ext cx="9123861" cy="5132172"/>
          </a:xfrm>
        </p:spPr>
      </p:pic>
    </p:spTree>
    <p:extLst>
      <p:ext uri="{BB962C8B-B14F-4D97-AF65-F5344CB8AC3E}">
        <p14:creationId xmlns:p14="http://schemas.microsoft.com/office/powerpoint/2010/main" val="135104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lnSpcReduction="10000"/>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endParaRPr lang="cs-CZ" i="1" dirty="0"/>
          </a:p>
          <a:p>
            <a:pPr marL="201168" lvl="1" indent="0">
              <a:buNone/>
            </a:pPr>
            <a:r>
              <a:rPr lang="cs-CZ" i="1" dirty="0"/>
              <a:t>How to </a:t>
            </a:r>
            <a:r>
              <a:rPr lang="cs-CZ" i="1" dirty="0">
                <a:hlinkClick r:id="rId3"/>
              </a:rPr>
              <a:t>survive</a:t>
            </a:r>
            <a:r>
              <a:rPr lang="cs-CZ" i="1" dirty="0"/>
              <a:t>? </a:t>
            </a:r>
            <a:endParaRPr lang="en-GB" i="1" dirty="0"/>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373EEE8E-5C0E-4DF1-B905-DC9E2376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5" y="0"/>
            <a:ext cx="7986870" cy="6374521"/>
          </a:xfrm>
          <a:prstGeom prst="rect">
            <a:avLst/>
          </a:prstGeom>
        </p:spPr>
      </p:pic>
    </p:spTree>
    <p:extLst>
      <p:ext uri="{BB962C8B-B14F-4D97-AF65-F5344CB8AC3E}">
        <p14:creationId xmlns:p14="http://schemas.microsoft.com/office/powerpoint/2010/main" val="2394111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A1A16-E413-4856-98E6-B7DA603A0D8F}"/>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2340096A-05DD-4408-AF7B-BD3F7233C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4417" y="286604"/>
            <a:ext cx="6094831" cy="3118522"/>
          </a:xfrm>
        </p:spPr>
      </p:pic>
      <p:pic>
        <p:nvPicPr>
          <p:cNvPr id="7" name="Obrázek 6">
            <a:extLst>
              <a:ext uri="{FF2B5EF4-FFF2-40B4-BE49-F238E27FC236}">
                <a16:creationId xmlns:a16="http://schemas.microsoft.com/office/drawing/2014/main" id="{6A6E8745-2EA2-47B7-B8B7-BFF14E7F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41" y="3452875"/>
            <a:ext cx="4210601" cy="3294374"/>
          </a:xfrm>
          <a:prstGeom prst="rect">
            <a:avLst/>
          </a:prstGeom>
        </p:spPr>
      </p:pic>
    </p:spTree>
    <p:extLst>
      <p:ext uri="{BB962C8B-B14F-4D97-AF65-F5344CB8AC3E}">
        <p14:creationId xmlns:p14="http://schemas.microsoft.com/office/powerpoint/2010/main" val="996823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hlinkClick r:id="rId2"/>
              </a:rPr>
              <a:t>kinetic</a:t>
            </a:r>
            <a:endParaRPr lang="en-GB" sz="2600" dirty="0"/>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D7A765D-8778-4C37-884E-36A196B0F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61" y="3204519"/>
            <a:ext cx="5306275" cy="3031138"/>
          </a:xfrm>
          <a:prstGeom prst="rect">
            <a:avLst/>
          </a:prstGeom>
        </p:spPr>
      </p:pic>
    </p:spTree>
    <p:extLst>
      <p:ext uri="{BB962C8B-B14F-4D97-AF65-F5344CB8AC3E}">
        <p14:creationId xmlns:p14="http://schemas.microsoft.com/office/powerpoint/2010/main" val="7555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a:t>
            </a:r>
            <a:r>
              <a:rPr lang="en-GB" dirty="0">
                <a:hlinkClick r:id="rId2"/>
              </a:rPr>
              <a:t>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3"/>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FA06A-E6DC-C8E0-3EEC-47CED3562338}"/>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944F1C0A-DDA3-615F-4426-BB500B2CA9B5}"/>
              </a:ext>
            </a:extLst>
          </p:cNvPr>
          <p:cNvPicPr>
            <a:picLocks noGrp="1" noChangeAspect="1"/>
          </p:cNvPicPr>
          <p:nvPr>
            <p:ph sz="half" idx="1"/>
          </p:nvPr>
        </p:nvPicPr>
        <p:blipFill>
          <a:blip r:embed="rId2"/>
          <a:stretch>
            <a:fillRect/>
          </a:stretch>
        </p:blipFill>
        <p:spPr>
          <a:xfrm>
            <a:off x="1489800" y="518204"/>
            <a:ext cx="6210119" cy="3043601"/>
          </a:xfrm>
        </p:spPr>
      </p:pic>
      <p:sp>
        <p:nvSpPr>
          <p:cNvPr id="4" name="Zástupný obsah 3">
            <a:extLst>
              <a:ext uri="{FF2B5EF4-FFF2-40B4-BE49-F238E27FC236}">
                <a16:creationId xmlns:a16="http://schemas.microsoft.com/office/drawing/2014/main" id="{6310697B-04AB-75D7-5BE8-041D7BD06FBB}"/>
              </a:ext>
            </a:extLst>
          </p:cNvPr>
          <p:cNvSpPr>
            <a:spLocks noGrp="1"/>
          </p:cNvSpPr>
          <p:nvPr>
            <p:ph sz="half" idx="2"/>
          </p:nvPr>
        </p:nvSpPr>
        <p:spPr>
          <a:xfrm>
            <a:off x="4663440" y="4049485"/>
            <a:ext cx="3703320" cy="1819609"/>
          </a:xfrm>
        </p:spPr>
        <p:txBody>
          <a:bodyPr/>
          <a:lstStyle/>
          <a:p>
            <a:r>
              <a:rPr lang="en-GB" dirty="0"/>
              <a:t>DART is not only showing us the pathway to an asteroid-deflection technology, it’s revealing new fundamental understanding of what asteroids are and how they behave.</a:t>
            </a:r>
            <a:endParaRPr lang="cs-CZ" dirty="0"/>
          </a:p>
        </p:txBody>
      </p:sp>
      <p:sp>
        <p:nvSpPr>
          <p:cNvPr id="7" name="Zástupný obsah 3">
            <a:extLst>
              <a:ext uri="{FF2B5EF4-FFF2-40B4-BE49-F238E27FC236}">
                <a16:creationId xmlns:a16="http://schemas.microsoft.com/office/drawing/2014/main" id="{59308248-A262-CE8E-90D2-74BC674A6DD8}"/>
              </a:ext>
            </a:extLst>
          </p:cNvPr>
          <p:cNvSpPr txBox="1">
            <a:spLocks/>
          </p:cNvSpPr>
          <p:nvPr/>
        </p:nvSpPr>
        <p:spPr>
          <a:xfrm>
            <a:off x="348343" y="4049485"/>
            <a:ext cx="3703320" cy="1819609"/>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cs-CZ" dirty="0">
                <a:hlinkClick r:id="rId3"/>
              </a:rPr>
              <a:t>https://www.jpl.nasa.gov/news/nasa-study-asteroids-orbit-shape-changed-after-dart-impact</a:t>
            </a:r>
            <a:endParaRPr lang="cs-CZ" dirty="0"/>
          </a:p>
          <a:p>
            <a:endParaRPr lang="cs-CZ" dirty="0"/>
          </a:p>
          <a:p>
            <a:r>
              <a:rPr lang="cs-CZ" dirty="0">
                <a:hlinkClick r:id="rId4"/>
              </a:rPr>
              <a:t>https://iopscience.iop.org/article/10.3847/PSJ/ad26e7</a:t>
            </a:r>
            <a:endParaRPr lang="cs-CZ" dirty="0"/>
          </a:p>
          <a:p>
            <a:endParaRPr lang="cs-CZ" dirty="0"/>
          </a:p>
        </p:txBody>
      </p:sp>
    </p:spTree>
    <p:extLst>
      <p:ext uri="{BB962C8B-B14F-4D97-AF65-F5344CB8AC3E}">
        <p14:creationId xmlns:p14="http://schemas.microsoft.com/office/powerpoint/2010/main" val="173214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9662"/>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56366"/>
            <a:ext cx="7422774" cy="5277128"/>
          </a:xfrm>
        </p:spPr>
      </p:pic>
    </p:spTree>
    <p:extLst>
      <p:ext uri="{BB962C8B-B14F-4D97-AF65-F5344CB8AC3E}">
        <p14:creationId xmlns:p14="http://schemas.microsoft.com/office/powerpoint/2010/main" val="2544918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0A223C-34C0-8EDA-3E33-9E5927633A80}"/>
              </a:ext>
            </a:extLst>
          </p:cNvPr>
          <p:cNvSpPr>
            <a:spLocks noGrp="1"/>
          </p:cNvSpPr>
          <p:nvPr>
            <p:ph type="title"/>
          </p:nvPr>
        </p:nvSpPr>
        <p:spPr>
          <a:xfrm>
            <a:off x="4920343" y="862149"/>
            <a:ext cx="3446417" cy="1593668"/>
          </a:xfrm>
        </p:spPr>
        <p:txBody>
          <a:bodyPr/>
          <a:lstStyle/>
          <a:p>
            <a:r>
              <a:rPr lang="cs-CZ" dirty="0"/>
              <a:t>JWT </a:t>
            </a:r>
            <a:r>
              <a:rPr lang="cs-CZ" dirty="0">
                <a:hlinkClick r:id="rId2"/>
              </a:rPr>
              <a:t>Spectroscopy</a:t>
            </a:r>
            <a:r>
              <a:rPr lang="cs-CZ" dirty="0"/>
              <a:t> </a:t>
            </a:r>
          </a:p>
        </p:txBody>
      </p:sp>
      <p:pic>
        <p:nvPicPr>
          <p:cNvPr id="5" name="Zástupný obsah 4">
            <a:extLst>
              <a:ext uri="{FF2B5EF4-FFF2-40B4-BE49-F238E27FC236}">
                <a16:creationId xmlns:a16="http://schemas.microsoft.com/office/drawing/2014/main" id="{1785F2CE-680D-7ACC-151C-5CDED1F47ACD}"/>
              </a:ext>
            </a:extLst>
          </p:cNvPr>
          <p:cNvPicPr>
            <a:picLocks noGrp="1" noChangeAspect="1"/>
          </p:cNvPicPr>
          <p:nvPr>
            <p:ph idx="1"/>
          </p:nvPr>
        </p:nvPicPr>
        <p:blipFill>
          <a:blip r:embed="rId3"/>
          <a:stretch>
            <a:fillRect/>
          </a:stretch>
        </p:blipFill>
        <p:spPr>
          <a:xfrm>
            <a:off x="117065" y="169506"/>
            <a:ext cx="4454935" cy="2725737"/>
          </a:xfrm>
        </p:spPr>
      </p:pic>
      <p:pic>
        <p:nvPicPr>
          <p:cNvPr id="7" name="Obrázek 6">
            <a:extLst>
              <a:ext uri="{FF2B5EF4-FFF2-40B4-BE49-F238E27FC236}">
                <a16:creationId xmlns:a16="http://schemas.microsoft.com/office/drawing/2014/main" id="{D9C8B667-D58A-B5BE-2AC9-9D1910F7E50C}"/>
              </a:ext>
            </a:extLst>
          </p:cNvPr>
          <p:cNvPicPr>
            <a:picLocks noChangeAspect="1"/>
          </p:cNvPicPr>
          <p:nvPr/>
        </p:nvPicPr>
        <p:blipFill>
          <a:blip r:embed="rId4"/>
          <a:stretch>
            <a:fillRect/>
          </a:stretch>
        </p:blipFill>
        <p:spPr>
          <a:xfrm>
            <a:off x="1513114" y="3079513"/>
            <a:ext cx="6853646" cy="3587211"/>
          </a:xfrm>
          <a:prstGeom prst="rect">
            <a:avLst/>
          </a:prstGeom>
        </p:spPr>
      </p:pic>
    </p:spTree>
    <p:extLst>
      <p:ext uri="{BB962C8B-B14F-4D97-AF65-F5344CB8AC3E}">
        <p14:creationId xmlns:p14="http://schemas.microsoft.com/office/powerpoint/2010/main" val="122299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4B181-5168-46B8-BDEC-5B45D1CAFFC2}"/>
              </a:ext>
            </a:extLst>
          </p:cNvPr>
          <p:cNvSpPr>
            <a:spLocks noGrp="1"/>
          </p:cNvSpPr>
          <p:nvPr>
            <p:ph type="title"/>
          </p:nvPr>
        </p:nvSpPr>
        <p:spPr/>
        <p:txBody>
          <a:bodyPr/>
          <a:lstStyle/>
          <a:p>
            <a:r>
              <a:rPr lang="cs-CZ" dirty="0" err="1"/>
              <a:t>Some</a:t>
            </a:r>
            <a:r>
              <a:rPr lang="cs-CZ" dirty="0"/>
              <a:t> </a:t>
            </a:r>
            <a:r>
              <a:rPr lang="cs-CZ" dirty="0" err="1"/>
              <a:t>other</a:t>
            </a:r>
            <a:r>
              <a:rPr lang="cs-CZ" dirty="0"/>
              <a:t> video </a:t>
            </a:r>
            <a:r>
              <a:rPr lang="cs-CZ" dirty="0" err="1"/>
              <a:t>sources</a:t>
            </a:r>
            <a:endParaRPr lang="en-GB" dirty="0"/>
          </a:p>
        </p:txBody>
      </p:sp>
      <p:sp>
        <p:nvSpPr>
          <p:cNvPr id="3" name="Zástupný obsah 2">
            <a:extLst>
              <a:ext uri="{FF2B5EF4-FFF2-40B4-BE49-F238E27FC236}">
                <a16:creationId xmlns:a16="http://schemas.microsoft.com/office/drawing/2014/main" id="{06C68E9F-6719-4473-B9BC-4D469640AE3D}"/>
              </a:ext>
            </a:extLst>
          </p:cNvPr>
          <p:cNvSpPr>
            <a:spLocks noGrp="1"/>
          </p:cNvSpPr>
          <p:nvPr>
            <p:ph idx="1"/>
          </p:nvPr>
        </p:nvSpPr>
        <p:spPr/>
        <p:txBody>
          <a:bodyPr/>
          <a:lstStyle/>
          <a:p>
            <a:r>
              <a:rPr lang="en-GB" dirty="0">
                <a:hlinkClick r:id="rId2"/>
              </a:rPr>
              <a:t>https://www.youtube.com/watch?v=itdYS9XF4a0&amp;t=308s</a:t>
            </a:r>
            <a:endParaRPr lang="cs-CZ" dirty="0"/>
          </a:p>
          <a:p>
            <a:r>
              <a:rPr lang="en-GB" dirty="0">
                <a:hlinkClick r:id="rId3"/>
              </a:rPr>
              <a:t>https://www.youtube.com/watch?v=OfvkKBNup5A</a:t>
            </a:r>
            <a:endParaRPr lang="cs-CZ" dirty="0"/>
          </a:p>
          <a:p>
            <a:r>
              <a:rPr lang="en-GB" dirty="0">
                <a:hlinkClick r:id="rId4"/>
              </a:rPr>
              <a:t>https://www.youtube.com/watch?v=Ez609kf49y8</a:t>
            </a:r>
            <a:endParaRPr lang="cs-CZ" dirty="0"/>
          </a:p>
          <a:p>
            <a:r>
              <a:rPr lang="en-GB" dirty="0">
                <a:hlinkClick r:id="rId5"/>
              </a:rPr>
              <a:t>https://www.youtube.com/watch?v=HJfy8acFaOg</a:t>
            </a:r>
            <a:endParaRPr lang="cs-CZ" dirty="0"/>
          </a:p>
          <a:p>
            <a:r>
              <a:rPr lang="en-GB" dirty="0">
                <a:hlinkClick r:id="rId6"/>
              </a:rPr>
              <a:t>https://www.youtube.com/watch?v=fu3645D4ZlI</a:t>
            </a:r>
            <a:endParaRPr lang="cs-CZ" dirty="0"/>
          </a:p>
          <a:p>
            <a:r>
              <a:rPr lang="en-GB" dirty="0">
                <a:hlinkClick r:id="rId7"/>
              </a:rPr>
              <a:t>https://www.youtube.com/watch?v=qXXZLoq2zFc</a:t>
            </a:r>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25240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r>
              <a:rPr lang="cs-CZ" dirty="0">
                <a:hlinkClick r:id="rId6"/>
              </a:rPr>
              <a:t>https://agupubs.onlinelibrary.wiley.com/doi/10.1029/2023SW003807</a:t>
            </a:r>
            <a:endParaRPr lang="cs-CZ" dirty="0"/>
          </a:p>
          <a:p>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a:t>
            </a:r>
            <a:r>
              <a:rPr lang="en-GB" sz="2000" b="1" dirty="0">
                <a:hlinkClick r:id="rId3"/>
              </a:rPr>
              <a:t>SST</a:t>
            </a:r>
            <a:r>
              <a:rPr lang="en-GB" sz="2000" b="1" dirty="0"/>
              <a: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11667</TotalTime>
  <Words>1899</Words>
  <Application>Microsoft Office PowerPoint</Application>
  <PresentationFormat>Předvádění na obrazovce (4:3)</PresentationFormat>
  <Paragraphs>200</Paragraphs>
  <Slides>51</Slides>
  <Notes>2</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51</vt:i4>
      </vt:variant>
    </vt:vector>
  </HeadingPairs>
  <TitlesOfParts>
    <vt:vector size="58" baseType="lpstr">
      <vt:lpstr>Arial</vt:lpstr>
      <vt:lpstr>Calibri</vt:lpstr>
      <vt:lpstr>Calibri Light</vt:lpstr>
      <vt:lpstr>Courier New</vt:lpstr>
      <vt:lpstr>Verdana</vt:lpstr>
      <vt:lpstr>Wingdings</vt:lpstr>
      <vt:lpstr>Retrospektiva</vt:lpstr>
      <vt:lpstr>BSSb1194  Threats from Outer Space</vt:lpstr>
      <vt:lpstr>Content</vt:lpstr>
      <vt:lpstr>What is going on?</vt:lpstr>
      <vt:lpstr>JWT Spectroscopy </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  </vt:lpstr>
      <vt:lpstr>What to do now?</vt:lpstr>
      <vt:lpstr>NEOs</vt:lpstr>
      <vt:lpstr>NEOs</vt:lpstr>
      <vt:lpstr>Stuff from space</vt:lpstr>
      <vt:lpstr>2023</vt:lpstr>
      <vt:lpstr>More Hunting to Do </vt:lpstr>
      <vt:lpstr>Prezentace aplikace PowerPoint</vt:lpstr>
      <vt:lpstr>Impacts</vt:lpstr>
      <vt:lpstr>Prezentace aplikace PowerPoint</vt:lpstr>
      <vt:lpstr>Prezentace aplikace PowerPoint</vt:lpstr>
      <vt:lpstr>Impact consequences</vt:lpstr>
      <vt:lpstr>Prezentace aplikace PowerPoint</vt:lpstr>
      <vt:lpstr>Impacts in the present</vt:lpstr>
      <vt:lpstr>Prezentace aplikace PowerPoint</vt:lpstr>
      <vt:lpstr>Prezentace aplikace PowerPoint</vt:lpstr>
      <vt:lpstr>Asteroid / Planetary Defence</vt:lpstr>
      <vt:lpstr>Prezentace aplikace PowerPoint</vt:lpstr>
      <vt:lpstr>NASA‘ Double Asteroid Redirection Test + ESA Hera experiment</vt:lpstr>
      <vt:lpstr>Prezentace aplikace PowerPoint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Some other video sources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Jiri Dvoracek</cp:lastModifiedBy>
  <cp:revision>276</cp:revision>
  <dcterms:created xsi:type="dcterms:W3CDTF">2018-02-26T09:40:03Z</dcterms:created>
  <dcterms:modified xsi:type="dcterms:W3CDTF">2024-04-01T21:23:55Z</dcterms:modified>
</cp:coreProperties>
</file>