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311" r:id="rId5"/>
    <p:sldId id="312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4" r:id="rId17"/>
    <p:sldId id="275" r:id="rId18"/>
    <p:sldId id="283" r:id="rId19"/>
    <p:sldId id="284" r:id="rId20"/>
    <p:sldId id="296" r:id="rId21"/>
    <p:sldId id="29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69" r:id="rId37"/>
    <p:sldId id="306" r:id="rId38"/>
    <p:sldId id="271" r:id="rId39"/>
    <p:sldId id="308" r:id="rId40"/>
    <p:sldId id="309" r:id="rId41"/>
    <p:sldId id="310" r:id="rId42"/>
    <p:sldId id="276" r:id="rId43"/>
    <p:sldId id="277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022F0CF9-A082-4BAB-94A0-5E6F387EB487}"/>
    <pc:docChg chg="delSld modSld">
      <pc:chgData name="Peter Spáč" userId="2e8d26cd-55d7-4d78-8227-1866407259d9" providerId="ADAL" clId="{022F0CF9-A082-4BAB-94A0-5E6F387EB487}" dt="2024-03-06T12:36:59.436" v="2" actId="2696"/>
      <pc:docMkLst>
        <pc:docMk/>
      </pc:docMkLst>
      <pc:sldChg chg="modSp">
        <pc:chgData name="Peter Spáč" userId="2e8d26cd-55d7-4d78-8227-1866407259d9" providerId="ADAL" clId="{022F0CF9-A082-4BAB-94A0-5E6F387EB487}" dt="2024-03-06T11:10:18.058" v="0"/>
        <pc:sldMkLst>
          <pc:docMk/>
          <pc:sldMk cId="3058110105" sldId="256"/>
        </pc:sldMkLst>
        <pc:spChg chg="mod">
          <ac:chgData name="Peter Spáč" userId="2e8d26cd-55d7-4d78-8227-1866407259d9" providerId="ADAL" clId="{022F0CF9-A082-4BAB-94A0-5E6F387EB487}" dt="2024-03-06T11:10:18.058" v="0"/>
          <ac:spMkLst>
            <pc:docMk/>
            <pc:sldMk cId="3058110105" sldId="256"/>
            <ac:spMk id="2" creationId="{5D77F67A-97DA-4BEE-A215-B1DFDCEEFA92}"/>
          </ac:spMkLst>
        </pc:spChg>
      </pc:sldChg>
      <pc:sldChg chg="del">
        <pc:chgData name="Peter Spáč" userId="2e8d26cd-55d7-4d78-8227-1866407259d9" providerId="ADAL" clId="{022F0CF9-A082-4BAB-94A0-5E6F387EB487}" dt="2024-03-06T11:14:24.378" v="1" actId="2696"/>
        <pc:sldMkLst>
          <pc:docMk/>
          <pc:sldMk cId="661927869" sldId="293"/>
        </pc:sldMkLst>
      </pc:sldChg>
      <pc:sldChg chg="del">
        <pc:chgData name="Peter Spáč" userId="2e8d26cd-55d7-4d78-8227-1866407259d9" providerId="ADAL" clId="{022F0CF9-A082-4BAB-94A0-5E6F387EB487}" dt="2024-03-06T12:36:59.436" v="2" actId="2696"/>
        <pc:sldMkLst>
          <pc:docMk/>
          <pc:sldMk cId="2771134168" sldId="297"/>
        </pc:sldMkLst>
      </pc:sldChg>
    </pc:docChg>
  </pc:docChgLst>
  <pc:docChgLst>
    <pc:chgData name="Peter" userId="2e8d26cd-55d7-4d78-8227-1866407259d9" providerId="ADAL" clId="{DBD09DAD-0815-4E76-B9B9-EB4697125F95}"/>
    <pc:docChg chg="delSld modSld">
      <pc:chgData name="Peter" userId="2e8d26cd-55d7-4d78-8227-1866407259d9" providerId="ADAL" clId="{DBD09DAD-0815-4E76-B9B9-EB4697125F95}" dt="2024-03-10T13:18:34.542" v="6" actId="47"/>
      <pc:docMkLst>
        <pc:docMk/>
      </pc:docMkLst>
      <pc:sldChg chg="modAnim">
        <pc:chgData name="Peter" userId="2e8d26cd-55d7-4d78-8227-1866407259d9" providerId="ADAL" clId="{DBD09DAD-0815-4E76-B9B9-EB4697125F95}" dt="2024-03-10T13:17:49.899" v="0"/>
        <pc:sldMkLst>
          <pc:docMk/>
          <pc:sldMk cId="2092671042" sldId="257"/>
        </pc:sldMkLst>
      </pc:sldChg>
      <pc:sldChg chg="modAnim">
        <pc:chgData name="Peter" userId="2e8d26cd-55d7-4d78-8227-1866407259d9" providerId="ADAL" clId="{DBD09DAD-0815-4E76-B9B9-EB4697125F95}" dt="2024-03-10T13:17:57.204" v="2"/>
        <pc:sldMkLst>
          <pc:docMk/>
          <pc:sldMk cId="3378718969" sldId="260"/>
        </pc:sldMkLst>
      </pc:sldChg>
      <pc:sldChg chg="modAnim">
        <pc:chgData name="Peter" userId="2e8d26cd-55d7-4d78-8227-1866407259d9" providerId="ADAL" clId="{DBD09DAD-0815-4E76-B9B9-EB4697125F95}" dt="2024-03-10T13:18:03.027" v="3"/>
        <pc:sldMkLst>
          <pc:docMk/>
          <pc:sldMk cId="489731478" sldId="267"/>
        </pc:sldMkLst>
      </pc:sldChg>
      <pc:sldChg chg="del">
        <pc:chgData name="Peter" userId="2e8d26cd-55d7-4d78-8227-1866407259d9" providerId="ADAL" clId="{DBD09DAD-0815-4E76-B9B9-EB4697125F95}" dt="2024-03-10T13:18:08.422" v="4" actId="47"/>
        <pc:sldMkLst>
          <pc:docMk/>
          <pc:sldMk cId="2644177201" sldId="272"/>
        </pc:sldMkLst>
      </pc:sldChg>
      <pc:sldChg chg="del">
        <pc:chgData name="Peter" userId="2e8d26cd-55d7-4d78-8227-1866407259d9" providerId="ADAL" clId="{DBD09DAD-0815-4E76-B9B9-EB4697125F95}" dt="2024-03-10T13:18:08.958" v="5" actId="47"/>
        <pc:sldMkLst>
          <pc:docMk/>
          <pc:sldMk cId="324933264" sldId="273"/>
        </pc:sldMkLst>
      </pc:sldChg>
      <pc:sldChg chg="del">
        <pc:chgData name="Peter" userId="2e8d26cd-55d7-4d78-8227-1866407259d9" providerId="ADAL" clId="{DBD09DAD-0815-4E76-B9B9-EB4697125F95}" dt="2024-03-10T13:18:34.542" v="6" actId="47"/>
        <pc:sldMkLst>
          <pc:docMk/>
          <pc:sldMk cId="2741397495" sldId="3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5-4E65-9BE4-4F35F20F2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0.67000000000000015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321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2-428F-9337-7CD25876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32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00-46CA-AA73-09D25A127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6C-41FE-96AD-DA672053A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279B-DF8C-4452-9F9E-9A09DCF7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13384-57CD-48E4-AF7F-4FA5093D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3EAF76-A65A-4A4C-AC7F-79D41409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A8ADE4-C332-47F1-9914-E62C115E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1FC86-2680-4337-BA54-4158ADB1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13CE4-316F-4CC2-BEA1-A6FCC375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A5746B-35AD-40A8-812D-7D9B61E8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C22C7D-1F67-4798-9C62-A45BD12E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49475-6E5E-4102-BA18-EF61B808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EE4C6D-15CA-4C0C-A50C-BA3D3324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725EE4-E391-4254-A033-D5766D0A3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104978-129C-44D4-B858-73E446B2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B87D8-6693-496E-8180-3164D7F9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9FE7F-662C-4E27-A8E4-35D1B2DF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2B1D2-44FE-4E62-AA35-3E930394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B6075-B38B-436C-A181-57710AB8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1B2AA-82A1-4240-B62E-30A520B4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36842-BBDF-4CD5-B10B-D2A1291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A29C4-294E-4126-9760-512FB96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79D772-7885-44CF-8613-36521ED9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C8A4B-33D3-467C-9FBC-59626407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79BD55-2C6E-4DFE-A441-6380D7D1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A3EFD3-753E-4995-8998-35C18213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1F944-6BCB-4FE9-B484-DF3F4B6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55FE2-89BA-48FB-B40B-A7898FE2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99781-69EA-4503-A016-1B573D5F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525BD-1FE8-4737-82B0-F5BE5265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CB0CF-3C72-4D99-841D-2C02DB08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86CCD7-2AE7-464F-AC58-5442FFA9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0262F-1036-4D08-A413-ED68E902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5F1174-C76A-4210-898D-BA412C6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F6193-CFE5-4A40-8781-6CD0815B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167CBF-4CFF-4A48-B27A-6399C4276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30FEB7-BD23-47CF-AB3E-8638232D2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453D7B-DE30-4879-9875-AB5600C12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4C2AF-35AA-45C1-87E0-2DAEE8EE0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9D470C-873D-4CCD-9353-101319BB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916CEA-83BD-4D8E-A518-611D7AE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2D6D20-72CD-421F-AB31-767E917E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3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6917-5FBA-4674-A724-CC40F0E3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D60EDC-3EAC-4AFC-9524-5FC74A61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E52985-CB97-45DC-827C-078C1946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D077E-E4DB-4B88-92C0-3AD3490A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4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3CCFC9-AED5-4805-B0D1-7CFD3058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06C3F-9808-4158-95FA-911B4F1C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8DB706-E388-4300-BA8B-0D1AE539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60FA5-D84C-4BC3-83FE-FFCCF2E9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BDEDA-9ECE-428D-A93F-53C2DFD4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C7B4BD-B92B-443D-9084-90BA7AE5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9B9F99-E35C-4319-AFFC-2B4061EE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DDC3B-24D9-4A00-8C04-D39E211B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4D80B-21E4-4D5D-AE75-DF068D7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EB09-524A-48AC-ACC2-B7CDF42F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A38051-5E96-4765-9F0C-2834CC1F2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7A7961-2B83-4676-8867-838F3F4A0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AA049-2C3A-425D-AD67-77E302D2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28A403-678E-4C8F-B7E6-D3880521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34CE8-65CE-4FB7-84CE-60A02066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30E32E-BF05-45C1-9685-83F22402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9C257B-A6B1-4090-9664-32CEC07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A6A906-27C9-4A67-AE4D-8C9C6AF54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5727-E191-499C-8187-F323ADAA3FF5}" type="datetimeFigureOut">
              <a:rPr lang="cs-CZ" smtClean="0"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E4E49-46DB-4952-A79A-DB28562CC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DCE2B-5C6A-47DD-9F6F-6B932D0BA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F67A-97DA-4BEE-A215-B1DFDCEE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Design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5BE23A-AA16-4224-B21C-287545F9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1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414DEBC-2CF0-441B-A5C6-8D10BF860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700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12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6A6EA43-504F-4DF3-81CA-5BC871DD3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04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95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025B0-4B82-445E-885C-CE26DA38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68FF4-43B5-4901-845A-BB884888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pPr lvl="1"/>
            <a:r>
              <a:rPr lang="cs-CZ" i="1" dirty="0"/>
              <a:t>Prohráli jsme, protože soupeř získal více bodů (náhodný sportovní trenér)</a:t>
            </a:r>
          </a:p>
          <a:p>
            <a:endParaRPr lang="cs-CZ" i="1" dirty="0"/>
          </a:p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r>
              <a:rPr lang="cs-CZ" i="1" dirty="0"/>
              <a:t>Volební kampaň ovlivňuje chování voličů</a:t>
            </a:r>
          </a:p>
          <a:p>
            <a:endParaRPr lang="cs-CZ" dirty="0"/>
          </a:p>
        </p:txBody>
      </p:sp>
      <p:pic>
        <p:nvPicPr>
          <p:cNvPr id="4" name="Picture 4" descr="Free photo Blue Butterfly Nature Butterflies Animal Insect - Max Pixel">
            <a:extLst>
              <a:ext uri="{FF2B5EF4-FFF2-40B4-BE49-F238E27FC236}">
                <a16:creationId xmlns:a16="http://schemas.microsoft.com/office/drawing/2014/main" id="{CBDA5D17-34CE-40AF-BEA2-E64D360F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07" y="476738"/>
            <a:ext cx="1757270" cy="17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pilio Ulysses Butterfly Ornament Fotobeeldje Ornament | Zazzle.be">
            <a:extLst>
              <a:ext uri="{FF2B5EF4-FFF2-40B4-BE49-F238E27FC236}">
                <a16:creationId xmlns:a16="http://schemas.microsoft.com/office/drawing/2014/main" id="{D9377BDA-1070-4B12-BCC2-0CD63847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63">
            <a:off x="10423147" y="186641"/>
            <a:ext cx="1385765" cy="13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37F9C-DDA1-4ADF-970B-C0398A36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60721-3CE8-42A6-8923-B64444BF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</a:t>
            </a:r>
            <a:r>
              <a:rPr lang="cs-CZ" dirty="0" err="1"/>
              <a:t>falsifikovatelná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pPr lvl="1"/>
            <a:r>
              <a:rPr lang="cs-CZ" dirty="0"/>
              <a:t>Typicky – náboženská dogmata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73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D6682-FBC1-4BAF-BAA0-BAAEB4E3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22C7D-BB7B-485C-9F14-C4942CB5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r>
              <a:rPr lang="cs-CZ" dirty="0"/>
              <a:t>Důležité, pokud máme možnost ovlivnit hodnotu nezávislé proměnné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Konzumace nadměrného množství cukru poškozuje zuby</a:t>
            </a:r>
          </a:p>
          <a:p>
            <a:pPr lvl="1"/>
            <a:r>
              <a:rPr lang="cs-CZ" i="1" dirty="0"/>
              <a:t>Více hodin matematiky ve školách zvyšuje finanční schopnosti společnosti</a:t>
            </a:r>
          </a:p>
          <a:p>
            <a:pPr lvl="1"/>
            <a:r>
              <a:rPr lang="cs-CZ" i="1" dirty="0"/>
              <a:t>Silné deště snižují volební účast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5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535A8-9474-4005-99EF-F5C34E0E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D4B63-0362-4D8F-885C-6F6C61A4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4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1C9253-3D57-489E-8020-C6AE27ACA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67111"/>
              </p:ext>
            </p:extLst>
          </p:nvPr>
        </p:nvGraphicFramePr>
        <p:xfrm>
          <a:off x="1981200" y="117348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Šipka dolů 5">
            <a:extLst>
              <a:ext uri="{FF2B5EF4-FFF2-40B4-BE49-F238E27FC236}">
                <a16:creationId xmlns:a16="http://schemas.microsoft.com/office/drawing/2014/main" id="{283C0867-4800-4BE8-9284-4A8FAB4661BA}"/>
              </a:ext>
            </a:extLst>
          </p:cNvPr>
          <p:cNvSpPr/>
          <p:nvPr/>
        </p:nvSpPr>
        <p:spPr>
          <a:xfrm>
            <a:off x="3920129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B39BD701-C584-4023-8922-23857EDF996C}"/>
              </a:ext>
            </a:extLst>
          </p:cNvPr>
          <p:cNvSpPr/>
          <p:nvPr/>
        </p:nvSpPr>
        <p:spPr>
          <a:xfrm>
            <a:off x="3920129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Šipka dolů 5">
            <a:extLst>
              <a:ext uri="{FF2B5EF4-FFF2-40B4-BE49-F238E27FC236}">
                <a16:creationId xmlns:a16="http://schemas.microsoft.com/office/drawing/2014/main" id="{9EC24301-6FF7-4462-9072-13F751D03F3E}"/>
              </a:ext>
            </a:extLst>
          </p:cNvPr>
          <p:cNvSpPr/>
          <p:nvPr/>
        </p:nvSpPr>
        <p:spPr>
          <a:xfrm>
            <a:off x="8028258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Šipka dolů 5">
            <a:extLst>
              <a:ext uri="{FF2B5EF4-FFF2-40B4-BE49-F238E27FC236}">
                <a16:creationId xmlns:a16="http://schemas.microsoft.com/office/drawing/2014/main" id="{F873CB4A-915A-42BA-B99D-6509F49B021A}"/>
              </a:ext>
            </a:extLst>
          </p:cNvPr>
          <p:cNvSpPr/>
          <p:nvPr/>
        </p:nvSpPr>
        <p:spPr>
          <a:xfrm>
            <a:off x="8028258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AD595-F354-40F2-BA2E-444EEC29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Logika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93366-1595-4D76-BFA6-619D0B41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Identifikace pravidelností / trendů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pPr lvl="1"/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Formulace hypotéz z teorie</a:t>
            </a:r>
          </a:p>
          <a:p>
            <a:pPr lvl="1"/>
            <a:r>
              <a:rPr lang="cs-CZ" dirty="0"/>
              <a:t>Cíl – testování teorií</a:t>
            </a:r>
          </a:p>
          <a:p>
            <a:endParaRPr lang="cs-CZ" dirty="0"/>
          </a:p>
          <a:p>
            <a:r>
              <a:rPr lang="cs-CZ" dirty="0"/>
              <a:t>Dopad na podobu, strukturu a výstupy práce</a:t>
            </a:r>
          </a:p>
        </p:txBody>
      </p:sp>
    </p:spTree>
    <p:extLst>
      <p:ext uri="{BB962C8B-B14F-4D97-AF65-F5344CB8AC3E}">
        <p14:creationId xmlns:p14="http://schemas.microsoft.com/office/powerpoint/2010/main" val="22522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8E5C8-7EC9-4F75-B80F-B2AF398F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3057C1-9EB6-4933-950E-128B333C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Popper</a:t>
            </a:r>
            <a:r>
              <a:rPr lang="cs-CZ" dirty="0"/>
              <a:t>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60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0600-7875-494F-AD00-B994EB2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6401B0-D9E5-4486-8BDB-EF89C2F1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</a:t>
            </a:r>
            <a:r>
              <a:rPr lang="cs-CZ" dirty="0" err="1"/>
              <a:t>manip</a:t>
            </a:r>
            <a:r>
              <a:rPr lang="cs-CZ" dirty="0"/>
              <a:t>.) vs. kontrolní skupina (bez </a:t>
            </a:r>
            <a:r>
              <a:rPr lang="cs-CZ" dirty="0" err="1"/>
              <a:t>manip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28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06916-89C7-472E-AA72-23755496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320D56-F7C2-46F0-B3BF-5874726B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Vysvětlení věcí na logice pokud – tak</a:t>
            </a:r>
          </a:p>
          <a:p>
            <a:endParaRPr lang="cs-CZ" dirty="0"/>
          </a:p>
          <a:p>
            <a:r>
              <a:rPr lang="cs-CZ" dirty="0"/>
              <a:t>Van </a:t>
            </a:r>
            <a:r>
              <a:rPr lang="cs-CZ" dirty="0" err="1"/>
              <a:t>Evera</a:t>
            </a:r>
            <a:r>
              <a:rPr lang="cs-CZ" dirty="0"/>
              <a:t>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67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D1E076-4214-436E-B477-F76EBD43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2" y="367614"/>
            <a:ext cx="10741815" cy="5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DF5A278-9742-454C-9C03-3232A88D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8" y="396630"/>
            <a:ext cx="9798404" cy="60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84E4B-9A23-460D-A74D-5B775B25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74898-A270-4E12-9BC4-C6DC28D2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</a:t>
            </a:r>
            <a:r>
              <a:rPr lang="cs-CZ" dirty="0" err="1"/>
              <a:t>cross-sectional</a:t>
            </a:r>
            <a:r>
              <a:rPr lang="cs-CZ" dirty="0"/>
              <a:t>) – více případů v 1 čase</a:t>
            </a:r>
          </a:p>
          <a:p>
            <a:pPr lvl="1"/>
            <a:r>
              <a:rPr lang="cs-CZ" dirty="0" err="1"/>
              <a:t>Logitudinální</a:t>
            </a:r>
            <a:r>
              <a:rPr lang="cs-CZ" dirty="0"/>
              <a:t> (</a:t>
            </a:r>
            <a:r>
              <a:rPr lang="cs-CZ" dirty="0" err="1"/>
              <a:t>time-series</a:t>
            </a:r>
            <a:r>
              <a:rPr lang="cs-CZ" dirty="0"/>
              <a:t>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48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2AAAE-158C-4978-B649-B295FA16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Longitudinální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9AB5C75-322F-4D8E-AB9C-808548C95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9414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88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AE5D8-D5E9-4026-958D-FEFCE342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Průřezová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B14D4D4-2CC2-482E-A0BC-E0A4FB32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73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89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9535-8FE2-4E47-A95A-C0337835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34409-FFBE-4F22-86CA-B8163622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r>
              <a:rPr lang="cs-CZ" dirty="0"/>
              <a:t>Nutné zlo a „vatu“ v textu</a:t>
            </a:r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  <a:p>
            <a:endParaRPr lang="sk-SK" dirty="0"/>
          </a:p>
          <a:p>
            <a:r>
              <a:rPr lang="cs-CZ" dirty="0"/>
              <a:t>Význam:</a:t>
            </a:r>
          </a:p>
          <a:p>
            <a:pPr lvl="1"/>
            <a:r>
              <a:rPr lang="cs-CZ" dirty="0"/>
              <a:t>Specifikování problému a zasazení do rámce probíhajících debat</a:t>
            </a:r>
          </a:p>
          <a:p>
            <a:pPr lvl="1"/>
            <a:r>
              <a:rPr lang="cs-CZ" dirty="0"/>
              <a:t>Dodání serióznosti vaší práci a zvýšení její „vědecké“ váhy</a:t>
            </a:r>
          </a:p>
          <a:p>
            <a:pPr lvl="1"/>
            <a:r>
              <a:rPr lang="cs-CZ" dirty="0"/>
              <a:t>Později zisk představy o vlastních zjištěních a jejich vztahu s existující literaturou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2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E193C-0C9A-48C0-A2A7-92E767B3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4FB4A4-3FCB-4ADC-8AC0-1F7C511C7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67253"/>
              </p:ext>
            </p:extLst>
          </p:nvPr>
        </p:nvGraphicFramePr>
        <p:xfrm>
          <a:off x="838200" y="1856887"/>
          <a:ext cx="10515600" cy="366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4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5BCFB-D22E-4A0D-BC6E-1825372A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Teoretická část práce</a:t>
            </a:r>
          </a:p>
        </p:txBody>
      </p:sp>
      <p:pic>
        <p:nvPicPr>
          <p:cNvPr id="4" name="Picture 2" descr="http://life-as-play.com/wp-content/uploads/2013/08/messy-room-pre-trip.jpg">
            <a:extLst>
              <a:ext uri="{FF2B5EF4-FFF2-40B4-BE49-F238E27FC236}">
                <a16:creationId xmlns:a16="http://schemas.microsoft.com/office/drawing/2014/main" id="{5ADDD68E-B6F8-4310-A3D5-B5802D8F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13" y="2403511"/>
            <a:ext cx="5057988" cy="3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daydesigndecor.com/wp-content/uploads/2011/01/245846499_bdeadabf9e.jpg">
            <a:extLst>
              <a:ext uri="{FF2B5EF4-FFF2-40B4-BE49-F238E27FC236}">
                <a16:creationId xmlns:a16="http://schemas.microsoft.com/office/drawing/2014/main" id="{DC3C2209-8A27-4455-A949-21CD8E96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" y="2407138"/>
            <a:ext cx="4878234" cy="33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7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E2B3E-FE78-4358-AFF7-1128B1AF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ve vaší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867E1A-3169-4200-8636-301BB676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Tematické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1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A4F09-EA61-4656-89B7-7A41B31A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návrhu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62A5D1-1791-4818-8D49-48D072A3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Optimálně by měl návrh prokazovat, že:</a:t>
            </a:r>
          </a:p>
          <a:p>
            <a:endParaRPr lang="cs-CZ" dirty="0"/>
          </a:p>
          <a:p>
            <a:pPr lvl="1"/>
            <a:r>
              <a:rPr lang="cs-CZ" dirty="0"/>
              <a:t>Rozumíte svému tématu</a:t>
            </a:r>
          </a:p>
          <a:p>
            <a:endParaRPr lang="cs-CZ" dirty="0"/>
          </a:p>
          <a:p>
            <a:pPr lvl="1"/>
            <a:r>
              <a:rPr lang="cs-CZ" dirty="0"/>
              <a:t>Jste schopní srozumitelně formulovat své cíle a otázky</a:t>
            </a:r>
          </a:p>
          <a:p>
            <a:endParaRPr lang="cs-CZ" dirty="0"/>
          </a:p>
          <a:p>
            <a:pPr lvl="1"/>
            <a:r>
              <a:rPr lang="cs-CZ" dirty="0"/>
              <a:t>Máte promyšlené dopady práce, rozumíte jejímu významu, uvědomujete si její validitu a reliabilitu</a:t>
            </a:r>
          </a:p>
          <a:p>
            <a:endParaRPr lang="cs-CZ" dirty="0"/>
          </a:p>
          <a:p>
            <a:pPr lvl="1"/>
            <a:r>
              <a:rPr lang="cs-CZ" dirty="0"/>
              <a:t>Budete pracovat v souladu se základními etickými principy vědecké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E07B-C286-4D96-92FE-6571F221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Pravidelnosti a trendy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2CC90-955B-4288-85C7-9379450B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Ambicí</a:t>
            </a:r>
            <a:r>
              <a:rPr lang="en-US" dirty="0"/>
              <a:t> je </a:t>
            </a:r>
            <a:r>
              <a:rPr lang="cs-CZ" dirty="0"/>
              <a:t>najít sociální zákonitosti, </a:t>
            </a:r>
            <a:r>
              <a:rPr lang="en-US" dirty="0"/>
              <a:t>ne </a:t>
            </a:r>
            <a:r>
              <a:rPr lang="cs-CZ" dirty="0"/>
              <a:t>pochopit chování každého člověka</a:t>
            </a:r>
          </a:p>
          <a:p>
            <a:endParaRPr lang="cs-CZ" dirty="0"/>
          </a:p>
          <a:p>
            <a:r>
              <a:rPr lang="cs-CZ" dirty="0"/>
              <a:t>Námitky:</a:t>
            </a:r>
          </a:p>
          <a:p>
            <a:pPr lvl="1"/>
            <a:r>
              <a:rPr lang="cs-CZ" dirty="0"/>
              <a:t>Triviálnost</a:t>
            </a:r>
          </a:p>
          <a:p>
            <a:pPr lvl="1"/>
            <a:r>
              <a:rPr lang="cs-CZ" dirty="0"/>
              <a:t>Výjimky</a:t>
            </a:r>
          </a:p>
          <a:p>
            <a:pPr lvl="1"/>
            <a:r>
              <a:rPr lang="cs-CZ" dirty="0"/>
              <a:t>Specifika společenské reality a adaptace</a:t>
            </a:r>
          </a:p>
        </p:txBody>
      </p:sp>
    </p:spTree>
    <p:extLst>
      <p:ext uri="{BB962C8B-B14F-4D97-AF65-F5344CB8AC3E}">
        <p14:creationId xmlns:p14="http://schemas.microsoft.com/office/powerpoint/2010/main" val="608926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6254-F522-4683-8936-BBDFF4E8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návrhu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DC85CE-453D-4553-BF23-A9EF50222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 aspekt jednoduchosti – jako kdyby byl návrh určen neodborníkům</a:t>
            </a:r>
          </a:p>
          <a:p>
            <a:endParaRPr lang="cs-CZ" dirty="0"/>
          </a:p>
          <a:p>
            <a:r>
              <a:rPr lang="cs-CZ" dirty="0"/>
              <a:t>Zkuste váš návrh vnímat </a:t>
            </a:r>
            <a:r>
              <a:rPr lang="cs-CZ" b="1" dirty="0"/>
              <a:t>jako argument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Vede k potřebě důsledného a jasného zdůvodňování výzkumu, jeho částí a kroků</a:t>
            </a:r>
          </a:p>
          <a:p>
            <a:pPr lvl="1"/>
            <a:r>
              <a:rPr lang="cs-CZ" dirty="0"/>
              <a:t>Důležitá je interní koherence návrhu</a:t>
            </a:r>
          </a:p>
          <a:p>
            <a:pPr lvl="1"/>
            <a:r>
              <a:rPr lang="cs-CZ" dirty="0"/>
              <a:t>Návrh má ukázat logiku výzkumu a ne výzkum popsat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67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DD98C-0A53-418E-8BE3-04D82146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 - struktura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533DF7-15DE-4E45-B2A7-EBB7D0B7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Typické prvky:</a:t>
            </a:r>
          </a:p>
          <a:p>
            <a:pPr lvl="1"/>
            <a:r>
              <a:rPr lang="cs-CZ" dirty="0"/>
              <a:t>Téma, cíle, výzkumné otázky</a:t>
            </a:r>
          </a:p>
          <a:p>
            <a:pPr lvl="1"/>
            <a:r>
              <a:rPr lang="cs-CZ" dirty="0"/>
              <a:t>Krátký přehled a shrnutí literatury</a:t>
            </a:r>
          </a:p>
          <a:p>
            <a:pPr lvl="1"/>
            <a:r>
              <a:rPr lang="cs-CZ" dirty="0"/>
              <a:t>Konceptualizace, operacionalizace</a:t>
            </a:r>
          </a:p>
          <a:p>
            <a:pPr lvl="1"/>
            <a:r>
              <a:rPr lang="cs-CZ" dirty="0"/>
              <a:t>Výběr metod</a:t>
            </a:r>
          </a:p>
          <a:p>
            <a:pPr lvl="1"/>
            <a:r>
              <a:rPr lang="cs-CZ" dirty="0"/>
              <a:t>Sběr dat</a:t>
            </a:r>
          </a:p>
          <a:p>
            <a:pPr lvl="1"/>
            <a:r>
              <a:rPr lang="cs-CZ" dirty="0"/>
              <a:t>Analýza dat</a:t>
            </a:r>
          </a:p>
          <a:p>
            <a:pPr lvl="1"/>
            <a:r>
              <a:rPr lang="cs-CZ" dirty="0"/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7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6F4-6838-4EED-9871-CACA6064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F5E85-B46D-4E14-92AA-8399E9C6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Uvedení do problematiky</a:t>
            </a:r>
          </a:p>
          <a:p>
            <a:endParaRPr lang="cs-CZ" dirty="0"/>
          </a:p>
          <a:p>
            <a:r>
              <a:rPr lang="cs-CZ" dirty="0"/>
              <a:t>Představení problému, jeho zařazení do širšího okruhu literatury, případné nedostatky literatury</a:t>
            </a:r>
          </a:p>
          <a:p>
            <a:endParaRPr lang="cs-CZ" dirty="0"/>
          </a:p>
          <a:p>
            <a:r>
              <a:rPr lang="cs-CZ" dirty="0"/>
              <a:t>Objasnění </a:t>
            </a:r>
            <a:r>
              <a:rPr lang="cs-CZ" b="1" dirty="0"/>
              <a:t>cíle</a:t>
            </a:r>
            <a:r>
              <a:rPr lang="cs-CZ" dirty="0"/>
              <a:t> a významu problému</a:t>
            </a:r>
          </a:p>
          <a:p>
            <a:endParaRPr lang="cs-CZ" dirty="0"/>
          </a:p>
          <a:p>
            <a:r>
              <a:rPr lang="cs-CZ" dirty="0"/>
              <a:t>Definování </a:t>
            </a:r>
            <a:r>
              <a:rPr lang="cs-CZ" b="1" dirty="0"/>
              <a:t>výzkumné oblasti a tématu</a:t>
            </a:r>
          </a:p>
          <a:p>
            <a:endParaRPr lang="cs-CZ" dirty="0"/>
          </a:p>
          <a:p>
            <a:r>
              <a:rPr lang="cs-CZ" dirty="0"/>
              <a:t>Úvod má být výrazný a poutavý – půda pro další části návrhu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196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D16E2-97F0-422A-9B00-A813A839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D8FD2-71E0-491D-B0C7-5DCD5EF7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výzkumných otázek</a:t>
            </a:r>
          </a:p>
          <a:p>
            <a:endParaRPr lang="cs-CZ" dirty="0"/>
          </a:p>
          <a:p>
            <a:r>
              <a:rPr lang="cs-CZ" dirty="0"/>
              <a:t>Odůvodnění otázek:</a:t>
            </a:r>
          </a:p>
          <a:p>
            <a:pPr lvl="1"/>
            <a:r>
              <a:rPr lang="cs-CZ" dirty="0"/>
              <a:t>Z jakého důvodu je otázka důležitá</a:t>
            </a:r>
          </a:p>
          <a:p>
            <a:pPr lvl="1"/>
            <a:r>
              <a:rPr lang="cs-CZ" dirty="0"/>
              <a:t>Jaký význam má její zodpovězení</a:t>
            </a:r>
          </a:p>
          <a:p>
            <a:pPr lvl="1"/>
            <a:r>
              <a:rPr lang="cs-CZ" dirty="0"/>
              <a:t>Byla už položena anebo jde o její první aplikaci?</a:t>
            </a:r>
          </a:p>
          <a:p>
            <a:endParaRPr lang="cs-CZ" dirty="0"/>
          </a:p>
          <a:p>
            <a:r>
              <a:rPr lang="cs-CZ" dirty="0"/>
              <a:t>Odůvodnění je součástí všech prvků návrhu (problém, otázky, metody, práce s daty)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93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4DA73-4946-43C3-A0E3-028A2D28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shrnutí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375E4C-88AE-43A1-B06A-11F68D836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 návrhu výzkumu jde o </a:t>
            </a:r>
            <a:r>
              <a:rPr lang="cs-CZ" b="1" dirty="0"/>
              <a:t>krátký</a:t>
            </a:r>
            <a:r>
              <a:rPr lang="cs-CZ" dirty="0"/>
              <a:t> přehled a shrnutí literatury</a:t>
            </a:r>
          </a:p>
          <a:p>
            <a:endParaRPr lang="cs-CZ" dirty="0"/>
          </a:p>
          <a:p>
            <a:r>
              <a:rPr lang="cs-CZ" dirty="0"/>
              <a:t>Zmapování výzkumného pole a uvedení problému do kontextu</a:t>
            </a:r>
          </a:p>
          <a:p>
            <a:endParaRPr lang="cs-CZ" dirty="0"/>
          </a:p>
          <a:p>
            <a:r>
              <a:rPr lang="cs-CZ" dirty="0"/>
              <a:t>Důležitá je </a:t>
            </a:r>
            <a:r>
              <a:rPr lang="cs-CZ" b="1" dirty="0"/>
              <a:t>zaměřenost na problém </a:t>
            </a:r>
            <a:r>
              <a:rPr lang="cs-CZ" dirty="0"/>
              <a:t>a ne snaha uvést všechno, co bylo napsáno o vámi zkoumané oblasti</a:t>
            </a:r>
          </a:p>
          <a:p>
            <a:endParaRPr lang="cs-CZ" dirty="0"/>
          </a:p>
          <a:p>
            <a:r>
              <a:rPr lang="cs-CZ" dirty="0"/>
              <a:t>Význam:</a:t>
            </a:r>
          </a:p>
          <a:p>
            <a:pPr lvl="1"/>
            <a:r>
              <a:rPr lang="cs-CZ" dirty="0"/>
              <a:t>Základ pro formulaci hypotéz (pokud s nimi pracujete)</a:t>
            </a:r>
          </a:p>
          <a:p>
            <a:pPr lvl="1"/>
            <a:r>
              <a:rPr lang="cs-CZ" dirty="0"/>
              <a:t>Podložíte svůj výzkum teoretickými argumenty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520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0F4F5-EB38-4491-928E-3E60DD7C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konceptů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E5AA0-F3FC-4DF3-9060-B0A1556E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Konceptualizace – zachycení prvků do pojmových konceptů</a:t>
            </a:r>
          </a:p>
          <a:p>
            <a:r>
              <a:rPr lang="cs-CZ" dirty="0"/>
              <a:t>Operacionalizace – převod konceptů do </a:t>
            </a:r>
            <a:r>
              <a:rPr lang="cs-CZ" b="1" u="sng" dirty="0"/>
              <a:t>měřitelných</a:t>
            </a:r>
            <a:r>
              <a:rPr lang="cs-CZ" dirty="0"/>
              <a:t> pojmů a kategorií</a:t>
            </a:r>
          </a:p>
          <a:p>
            <a:endParaRPr lang="cs-CZ" dirty="0"/>
          </a:p>
          <a:p>
            <a:r>
              <a:rPr lang="cs-CZ" dirty="0"/>
              <a:t>Tato část má prokázat, jak budete s koncepty pracovat ve svém výzkumu:</a:t>
            </a:r>
          </a:p>
          <a:p>
            <a:pPr lvl="1"/>
            <a:r>
              <a:rPr lang="cs-CZ" dirty="0"/>
              <a:t>Jejich identifikace v realitě</a:t>
            </a:r>
          </a:p>
          <a:p>
            <a:pPr lvl="1"/>
            <a:r>
              <a:rPr lang="cs-CZ" dirty="0"/>
              <a:t>Jejich změření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17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53B8-E102-4B6F-85EC-3E60383D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Nerezová ocel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3ADED-03E6-4F83-9BBD-BF88BF9E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Definice</a:t>
            </a:r>
            <a:r>
              <a:rPr lang="cs-CZ" dirty="0"/>
              <a:t> - </a:t>
            </a:r>
            <a:r>
              <a:rPr lang="cs-CZ" dirty="0" err="1"/>
              <a:t>vysocelegovaná</a:t>
            </a:r>
            <a:r>
              <a:rPr lang="cs-CZ" dirty="0"/>
              <a:t> ocel se zvýšenou odolností vůči chemické i elektrochemické korozi…</a:t>
            </a:r>
          </a:p>
          <a:p>
            <a:r>
              <a:rPr lang="cs-CZ" b="1" dirty="0"/>
              <a:t>Operační definice</a:t>
            </a:r>
            <a:r>
              <a:rPr lang="cs-CZ" dirty="0"/>
              <a:t> – ocel obsahující 12-30% chromu a až 30% niklu</a:t>
            </a:r>
          </a:p>
          <a:p>
            <a:endParaRPr lang="cs-CZ" dirty="0"/>
          </a:p>
        </p:txBody>
      </p:sp>
      <p:pic>
        <p:nvPicPr>
          <p:cNvPr id="4" name="Picture 10" descr="http://www.givinggallery.com/images/products/27/KitchenAid-Gourmet-Essentials-2-Qt-Whistling-Tea-Kettle-in-Brushed-Stainless-Steel-N617_XL.jpg">
            <a:extLst>
              <a:ext uri="{FF2B5EF4-FFF2-40B4-BE49-F238E27FC236}">
                <a16:creationId xmlns:a16="http://schemas.microsoft.com/office/drawing/2014/main" id="{C4358C2C-54D8-4214-BFFA-10D2E9E4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76258"/>
            <a:ext cx="2492188" cy="2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.directindustry.com/images_di/photo-g/stainless-steel-pressure-sensor-16540-2264809.jpg">
            <a:extLst>
              <a:ext uri="{FF2B5EF4-FFF2-40B4-BE49-F238E27FC236}">
                <a16:creationId xmlns:a16="http://schemas.microsoft.com/office/drawing/2014/main" id="{AB0456C4-4753-46E6-A56C-444BEE05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9" y="3704430"/>
            <a:ext cx="3262681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elaval.com/ImageVaultFiles/id_1689/cf_5/Feeding-stainless-steel-bucket.jpg">
            <a:extLst>
              <a:ext uri="{FF2B5EF4-FFF2-40B4-BE49-F238E27FC236}">
                <a16:creationId xmlns:a16="http://schemas.microsoft.com/office/drawing/2014/main" id="{2E6FB0E6-0D6C-4717-93BD-8555AA96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74" y="3829937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5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8E9F5-99D8-4F00-8674-78647328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95242-B562-47A6-9296-C7D7C992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Inteligence</a:t>
            </a:r>
          </a:p>
          <a:p>
            <a:endParaRPr lang="cs-CZ" dirty="0"/>
          </a:p>
          <a:p>
            <a:r>
              <a:rPr lang="cs-CZ" dirty="0"/>
              <a:t>Levicový extremista</a:t>
            </a:r>
          </a:p>
          <a:p>
            <a:endParaRPr lang="cs-CZ" dirty="0"/>
          </a:p>
          <a:p>
            <a:r>
              <a:rPr lang="cs-CZ" dirty="0"/>
              <a:t>Politická apatie</a:t>
            </a:r>
          </a:p>
          <a:p>
            <a:endParaRPr lang="cs-CZ" dirty="0"/>
          </a:p>
          <a:p>
            <a:r>
              <a:rPr lang="cs-CZ" dirty="0"/>
              <a:t>Volební úspěch</a:t>
            </a:r>
          </a:p>
          <a:p>
            <a:endParaRPr lang="cs-CZ" dirty="0"/>
          </a:p>
          <a:p>
            <a:r>
              <a:rPr lang="cs-CZ" dirty="0"/>
              <a:t>Životní zkušenosti</a:t>
            </a:r>
          </a:p>
          <a:p>
            <a:endParaRPr lang="cs-CZ" dirty="0"/>
          </a:p>
          <a:p>
            <a:r>
              <a:rPr lang="cs-CZ" dirty="0"/>
              <a:t>Dobrá volební kampaň</a:t>
            </a:r>
          </a:p>
        </p:txBody>
      </p:sp>
      <p:pic>
        <p:nvPicPr>
          <p:cNvPr id="4" name="Picture 2" descr="http://www.sproutright.com/blog/wp-content/uploads/2013/09/question-mark.jpg">
            <a:extLst>
              <a:ext uri="{FF2B5EF4-FFF2-40B4-BE49-F238E27FC236}">
                <a16:creationId xmlns:a16="http://schemas.microsoft.com/office/drawing/2014/main" id="{E193F0CF-BA94-4409-BECC-B98F4A48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85" y="2405185"/>
            <a:ext cx="29867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8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06935-728B-4572-9992-8FFE0A7C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– strategie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C083-F853-4BD3-A7AD-F9D46B0DB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mezi teorií a empirií</a:t>
            </a:r>
          </a:p>
          <a:p>
            <a:endParaRPr lang="cs-CZ" dirty="0"/>
          </a:p>
          <a:p>
            <a:r>
              <a:rPr lang="cs-CZ" dirty="0"/>
              <a:t>Je potřebné uvést, jaké metody budete ve výzkumu využívat a z jakých důvodů jste tuto volbu provedli</a:t>
            </a:r>
          </a:p>
          <a:p>
            <a:endParaRPr lang="cs-CZ" dirty="0"/>
          </a:p>
          <a:p>
            <a:r>
              <a:rPr lang="cs-CZ" dirty="0"/>
              <a:t>Představení, zda půjde o výzkum kvantitativní, kvalitativní anebo kombinující obě logiky (pokud to v návrhu už nezaznělo)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09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71721-F2E7-464E-9998-05DAC8D7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5EC347-6407-4312-8ABC-013F71D6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Kvantitativní práce:</a:t>
            </a:r>
          </a:p>
          <a:p>
            <a:pPr lvl="1"/>
            <a:r>
              <a:rPr lang="cs-CZ" dirty="0"/>
              <a:t>Velikost vzorku</a:t>
            </a:r>
          </a:p>
          <a:p>
            <a:pPr lvl="1"/>
            <a:r>
              <a:rPr lang="cs-CZ" dirty="0"/>
              <a:t>Způsob výběru</a:t>
            </a:r>
          </a:p>
          <a:p>
            <a:pPr lvl="1"/>
            <a:r>
              <a:rPr lang="cs-CZ" dirty="0"/>
              <a:t>Reprezentativnost</a:t>
            </a:r>
          </a:p>
          <a:p>
            <a:endParaRPr lang="cs-CZ" dirty="0"/>
          </a:p>
          <a:p>
            <a:r>
              <a:rPr lang="cs-CZ" b="1" dirty="0"/>
              <a:t>Případové studie (malé N studie):</a:t>
            </a:r>
          </a:p>
          <a:p>
            <a:pPr lvl="1"/>
            <a:r>
              <a:rPr lang="cs-CZ" dirty="0"/>
              <a:t>Konkretizace případů</a:t>
            </a:r>
          </a:p>
          <a:p>
            <a:pPr lvl="1"/>
            <a:r>
              <a:rPr lang="cs-CZ" dirty="0"/>
              <a:t>Odůvodnění daného výběru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98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h Phi Phi – thajské nebe na zemi | Blog Invia.cz">
            <a:extLst>
              <a:ext uri="{FF2B5EF4-FFF2-40B4-BE49-F238E27FC236}">
                <a16:creationId xmlns:a16="http://schemas.microsoft.com/office/drawing/2014/main" id="{9BC26125-5A9A-4CD3-A4B2-549777B5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8" y="0"/>
            <a:ext cx="1029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513ED-A552-4F88-A90E-295299B3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641B53-1D73-42CE-BC2C-782C558E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Důležitý je přesný a jasný popis</a:t>
            </a:r>
          </a:p>
          <a:p>
            <a:endParaRPr lang="cs-CZ" dirty="0"/>
          </a:p>
          <a:p>
            <a:r>
              <a:rPr lang="cs-CZ" dirty="0"/>
              <a:t>Způsob získávání – terénní výzkum, elektronické zdroje, sekundární analýza</a:t>
            </a:r>
          </a:p>
          <a:p>
            <a:endParaRPr lang="cs-CZ" dirty="0"/>
          </a:p>
          <a:p>
            <a:r>
              <a:rPr lang="cs-CZ" dirty="0"/>
              <a:t>Příklady technik:</a:t>
            </a:r>
          </a:p>
          <a:p>
            <a:pPr lvl="1"/>
            <a:r>
              <a:rPr lang="cs-CZ" dirty="0"/>
              <a:t>Dotazník – míra standardizace, strukturovanosti</a:t>
            </a:r>
          </a:p>
          <a:p>
            <a:pPr lvl="1"/>
            <a:r>
              <a:rPr lang="cs-CZ" dirty="0"/>
              <a:t>Pozorování – skryté, otevřené, zúčastněné, nezúčastněné</a:t>
            </a:r>
          </a:p>
          <a:p>
            <a:pPr lvl="1"/>
            <a:r>
              <a:rPr lang="cs-CZ" dirty="0"/>
              <a:t>Analýza dokumentů – jaký typ dokumentů, odkud je budete čerpat (zdroj)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535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5E16A-8417-46CD-B566-4CF7CC68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</a:t>
            </a:r>
            <a:r>
              <a:rPr lang="sk-SK" dirty="0" err="1"/>
              <a:t>dat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57757-43A1-48C3-91C5-ED84F61A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v předešlých bodech platí co možná největší detailnost, jasnost a přesnost</a:t>
            </a:r>
          </a:p>
          <a:p>
            <a:endParaRPr lang="cs-CZ" dirty="0"/>
          </a:p>
          <a:p>
            <a:r>
              <a:rPr lang="cs-CZ" dirty="0"/>
              <a:t>Nestačí uvést, že data budou „analyzována“</a:t>
            </a:r>
          </a:p>
          <a:p>
            <a:endParaRPr lang="cs-CZ" dirty="0"/>
          </a:p>
          <a:p>
            <a:r>
              <a:rPr lang="cs-CZ" dirty="0"/>
              <a:t>Uvést konkrétní postupy, způsoby, využití softwaru a jednotlivých technik:</a:t>
            </a:r>
          </a:p>
          <a:p>
            <a:pPr lvl="1"/>
            <a:r>
              <a:rPr lang="cs-CZ" dirty="0"/>
              <a:t>Obsahová analýza, analýza metafor, korelace, regrese…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90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F5881-6911-4A3E-A5D6-BD611D06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Závěry (a co je vhodné uvést)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04BE28-1A4A-4C4F-AC69-DC1C7BF8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Omezení výzkumu:</a:t>
            </a:r>
          </a:p>
          <a:p>
            <a:pPr lvl="1"/>
            <a:r>
              <a:rPr lang="cs-CZ" dirty="0"/>
              <a:t>Má je každý výzkum, uvádějí se, pokud jsou výzkumníkovi známá</a:t>
            </a:r>
          </a:p>
          <a:p>
            <a:endParaRPr lang="cs-CZ" dirty="0"/>
          </a:p>
          <a:p>
            <a:r>
              <a:rPr lang="cs-CZ" b="1" dirty="0"/>
              <a:t>Etická stránka věci:</a:t>
            </a:r>
          </a:p>
          <a:p>
            <a:pPr lvl="1"/>
            <a:r>
              <a:rPr lang="cs-CZ" dirty="0"/>
              <a:t>Vyrovnání se s možnými etickými (právními) problémy</a:t>
            </a:r>
          </a:p>
          <a:p>
            <a:pPr lvl="1"/>
            <a:r>
              <a:rPr lang="cs-CZ" dirty="0"/>
              <a:t>Nakládání s daty, přístup k datům, jednání s jinými osobami</a:t>
            </a:r>
          </a:p>
          <a:p>
            <a:endParaRPr lang="cs-CZ" dirty="0"/>
          </a:p>
          <a:p>
            <a:r>
              <a:rPr lang="cs-CZ" b="1" dirty="0"/>
              <a:t>Závěry:</a:t>
            </a:r>
          </a:p>
          <a:p>
            <a:pPr lvl="1"/>
            <a:r>
              <a:rPr lang="cs-CZ" dirty="0"/>
              <a:t>Shrnutí očekávaných závěrů</a:t>
            </a:r>
          </a:p>
          <a:p>
            <a:pPr lvl="1"/>
            <a:r>
              <a:rPr lang="cs-CZ" dirty="0"/>
              <a:t>Načrtnutí významu pro teorii anebo politickou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88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C16DB-6DFA-4823-99C0-4CCCC032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 -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2EB11F-D0AB-4A97-97A0-4E87D3C7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Nezapomínejte na to, že návrh výzkumu nemá význam pouze pro vás, ale i pro vašeho vedoucího/školitele</a:t>
            </a:r>
          </a:p>
          <a:p>
            <a:endParaRPr lang="cs-CZ" dirty="0"/>
          </a:p>
          <a:p>
            <a:r>
              <a:rPr lang="cs-CZ" dirty="0"/>
              <a:t>Z toho vyplývá potřeba jasné a přesvědčivé formulace</a:t>
            </a:r>
          </a:p>
          <a:p>
            <a:endParaRPr lang="cs-CZ" dirty="0"/>
          </a:p>
          <a:p>
            <a:r>
              <a:rPr lang="cs-CZ" dirty="0"/>
              <a:t>Návrh není studentská povinnost, ale klasická součást výzkumu</a:t>
            </a:r>
          </a:p>
          <a:p>
            <a:endParaRPr lang="cs-CZ" dirty="0"/>
          </a:p>
          <a:p>
            <a:r>
              <a:rPr lang="cs-CZ" dirty="0"/>
              <a:t>Vždy se ujistěte, zda z návrhu vyplývají odpovědi na základní otázky výzkumu - co, jak, proč (otestujte na příbuzných, známých)</a:t>
            </a:r>
          </a:p>
          <a:p>
            <a:endParaRPr lang="cs-CZ" dirty="0"/>
          </a:p>
          <a:p>
            <a:r>
              <a:rPr lang="cs-CZ" dirty="0"/>
              <a:t>Dobrý test vašeho návrhu – </a:t>
            </a:r>
            <a:r>
              <a:rPr lang="cs-CZ" dirty="0" err="1"/>
              <a:t>Punch</a:t>
            </a:r>
            <a:r>
              <a:rPr lang="cs-CZ" dirty="0"/>
              <a:t>, s. 205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5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i court orders repair of The Beach location 22 years after filming |  Thailand | The Guardian">
            <a:extLst>
              <a:ext uri="{FF2B5EF4-FFF2-40B4-BE49-F238E27FC236}">
                <a16:creationId xmlns:a16="http://schemas.microsoft.com/office/drawing/2014/main" id="{A1AFC613-23DB-4007-A67B-BB56826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4C8F5-AD64-4784-B258-C5FF6674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D60FA-7A75-4B6D-92DC-B11EF663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ushyster.com/wp-content/uploads/2013/11/match.jpg">
            <a:extLst>
              <a:ext uri="{FF2B5EF4-FFF2-40B4-BE49-F238E27FC236}">
                <a16:creationId xmlns:a16="http://schemas.microsoft.com/office/drawing/2014/main" id="{BB9A0C5F-C740-4017-83EA-7675E853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xpertbeacon.com/sites/default/files/act_quickly_and_calmly_when_suffering_a_boiling_water_burn.jpg">
            <a:extLst>
              <a:ext uri="{FF2B5EF4-FFF2-40B4-BE49-F238E27FC236}">
                <a16:creationId xmlns:a16="http://schemas.microsoft.com/office/drawing/2014/main" id="{512B1E44-E9B2-409B-B825-BF529D8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34" y="3900125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16AEAA16-88C4-4F3E-9B31-1F2D7DD6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BF387200-BA9E-4223-ACC7-657F8C3F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5" y="4383541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hotosynthesis equation">
            <a:extLst>
              <a:ext uri="{FF2B5EF4-FFF2-40B4-BE49-F238E27FC236}">
                <a16:creationId xmlns:a16="http://schemas.microsoft.com/office/drawing/2014/main" id="{F9D45C68-C6D7-4210-AFBC-75AC9C94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52" y="779628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ek obrázku pro photosynthesis equation">
            <a:extLst>
              <a:ext uri="{FF2B5EF4-FFF2-40B4-BE49-F238E27FC236}">
                <a16:creationId xmlns:a16="http://schemas.microsoft.com/office/drawing/2014/main" id="{27D67A70-EB2E-4681-981C-2CA90E83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35369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13A0F-DC75-495B-804E-7834DA78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02A86-0BD4-4577-AF5C-DCA138A8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787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1445</Words>
  <Application>Microsoft Office PowerPoint</Application>
  <PresentationFormat>Širokoúhlá obrazovka</PresentationFormat>
  <Paragraphs>290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Motiv Office</vt:lpstr>
      <vt:lpstr>Design výzkumu</vt:lpstr>
      <vt:lpstr>Teorie</vt:lpstr>
      <vt:lpstr>Pravidelnosti a trendy</vt:lpstr>
      <vt:lpstr>Prezentace aplikace PowerPoint</vt:lpstr>
      <vt:lpstr>Prezentace aplikace PowerPoint</vt:lpstr>
      <vt:lpstr>Kauzalita</vt:lpstr>
      <vt:lpstr>Prezentace aplikace PowerPoint</vt:lpstr>
      <vt:lpstr>Prezentace aplikace PowerPoint</vt:lpstr>
      <vt:lpstr>„Dobrá“ teorie</vt:lpstr>
      <vt:lpstr>Prezentace aplikace PowerPoint</vt:lpstr>
      <vt:lpstr>Prezentace aplikace PowerPoint</vt:lpstr>
      <vt:lpstr>„Dobrá“ teorie</vt:lpstr>
      <vt:lpstr>„Dobrá“ teorie</vt:lpstr>
      <vt:lpstr>„Dobrá“ teorie</vt:lpstr>
      <vt:lpstr>Práce s teorií</vt:lpstr>
      <vt:lpstr>Prezentace aplikace PowerPoint</vt:lpstr>
      <vt:lpstr>Logika výzkumu</vt:lpstr>
      <vt:lpstr>Testování teorií</vt:lpstr>
      <vt:lpstr>Testování teorií</vt:lpstr>
      <vt:lpstr>Prezentace aplikace PowerPoint</vt:lpstr>
      <vt:lpstr>Prezentace aplikace PowerPoint</vt:lpstr>
      <vt:lpstr>Testování teorií</vt:lpstr>
      <vt:lpstr>Longitudinální studie</vt:lpstr>
      <vt:lpstr>Průřezová studie</vt:lpstr>
      <vt:lpstr>Teoretická část práce</vt:lpstr>
      <vt:lpstr>Teoretická část práce</vt:lpstr>
      <vt:lpstr>Teoretická část práce</vt:lpstr>
      <vt:lpstr>Teoretická část ve vaší práci</vt:lpstr>
      <vt:lpstr>Význam návrhu výzkumu</vt:lpstr>
      <vt:lpstr>Podoba návrhu výzkumu</vt:lpstr>
      <vt:lpstr>Návrh výzkumu - struktura</vt:lpstr>
      <vt:lpstr>Úvod</vt:lpstr>
      <vt:lpstr>Úvod</vt:lpstr>
      <vt:lpstr>Krátké shrnutí literatury</vt:lpstr>
      <vt:lpstr>Operacionalizace konceptů</vt:lpstr>
      <vt:lpstr>Nerezová ocel</vt:lpstr>
      <vt:lpstr>Operacionalizace</vt:lpstr>
      <vt:lpstr>Metody – strategie a rámec</vt:lpstr>
      <vt:lpstr>Vzorek</vt:lpstr>
      <vt:lpstr>Sběr dat</vt:lpstr>
      <vt:lpstr>Analýza dat</vt:lpstr>
      <vt:lpstr>Závěry (a co je vhodné uvést)</vt:lpstr>
      <vt:lpstr>Návrh výzkumu -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a strategie 2</dc:title>
  <dc:creator>Peter Spáč</dc:creator>
  <cp:lastModifiedBy>Peter Spáč</cp:lastModifiedBy>
  <cp:revision>5</cp:revision>
  <dcterms:created xsi:type="dcterms:W3CDTF">2022-03-02T09:43:54Z</dcterms:created>
  <dcterms:modified xsi:type="dcterms:W3CDTF">2024-03-10T13:18:38Z</dcterms:modified>
</cp:coreProperties>
</file>