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71" r:id="rId5"/>
    <p:sldId id="259" r:id="rId6"/>
    <p:sldId id="272" r:id="rId7"/>
    <p:sldId id="273" r:id="rId8"/>
    <p:sldId id="274" r:id="rId9"/>
    <p:sldId id="298" r:id="rId10"/>
    <p:sldId id="276" r:id="rId11"/>
    <p:sldId id="280" r:id="rId12"/>
    <p:sldId id="277" r:id="rId13"/>
    <p:sldId id="279" r:id="rId14"/>
    <p:sldId id="281" r:id="rId15"/>
    <p:sldId id="299" r:id="rId16"/>
    <p:sldId id="300" r:id="rId17"/>
    <p:sldId id="301" r:id="rId18"/>
    <p:sldId id="302" r:id="rId19"/>
    <p:sldId id="303" r:id="rId20"/>
    <p:sldId id="304" r:id="rId21"/>
    <p:sldId id="282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305" r:id="rId30"/>
    <p:sldId id="291" r:id="rId31"/>
    <p:sldId id="292" r:id="rId32"/>
    <p:sldId id="294" r:id="rId33"/>
    <p:sldId id="295" r:id="rId34"/>
    <p:sldId id="296" r:id="rId35"/>
    <p:sldId id="283" r:id="rId36"/>
    <p:sldId id="278" r:id="rId37"/>
    <p:sldId id="27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E6C146-5801-4A29-95E9-804BF5347297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59699EE0-3C2C-4436-8189-8351C1E51207}">
      <dgm:prSet/>
      <dgm:spPr/>
      <dgm:t>
        <a:bodyPr/>
        <a:lstStyle/>
        <a:p>
          <a:r>
            <a:rPr lang="cs-CZ"/>
            <a:t>Plánování a strategie výzkumu.</a:t>
          </a:r>
          <a:endParaRPr lang="en-US"/>
        </a:p>
      </dgm:t>
    </dgm:pt>
    <dgm:pt modelId="{D79BF218-00E5-407F-92B3-0ED90B839CF8}" type="parTrans" cxnId="{5F42B079-56C0-4D13-8896-471AFEB49820}">
      <dgm:prSet/>
      <dgm:spPr/>
      <dgm:t>
        <a:bodyPr/>
        <a:lstStyle/>
        <a:p>
          <a:endParaRPr lang="en-US"/>
        </a:p>
      </dgm:t>
    </dgm:pt>
    <dgm:pt modelId="{6FA27217-D034-44C0-BA67-177188E1BF91}" type="sibTrans" cxnId="{5F42B079-56C0-4D13-8896-471AFEB49820}">
      <dgm:prSet/>
      <dgm:spPr/>
      <dgm:t>
        <a:bodyPr/>
        <a:lstStyle/>
        <a:p>
          <a:endParaRPr lang="en-US"/>
        </a:p>
      </dgm:t>
    </dgm:pt>
    <dgm:pt modelId="{09A0FA15-E020-412C-B04B-BB7862796D47}">
      <dgm:prSet/>
      <dgm:spPr/>
      <dgm:t>
        <a:bodyPr/>
        <a:lstStyle/>
        <a:p>
          <a:r>
            <a:rPr lang="cs-CZ"/>
            <a:t>Vybrané metody sběru dat.</a:t>
          </a:r>
          <a:endParaRPr lang="en-US"/>
        </a:p>
      </dgm:t>
    </dgm:pt>
    <dgm:pt modelId="{A47C432F-791A-4923-B68F-11F8B36352C2}" type="parTrans" cxnId="{FB437BEF-8177-4178-A333-8618B7544C18}">
      <dgm:prSet/>
      <dgm:spPr/>
      <dgm:t>
        <a:bodyPr/>
        <a:lstStyle/>
        <a:p>
          <a:endParaRPr lang="en-US"/>
        </a:p>
      </dgm:t>
    </dgm:pt>
    <dgm:pt modelId="{E15802C8-3322-4018-9DAD-0E2C28126B11}" type="sibTrans" cxnId="{FB437BEF-8177-4178-A333-8618B7544C18}">
      <dgm:prSet/>
      <dgm:spPr/>
      <dgm:t>
        <a:bodyPr/>
        <a:lstStyle/>
        <a:p>
          <a:endParaRPr lang="en-US"/>
        </a:p>
      </dgm:t>
    </dgm:pt>
    <dgm:pt modelId="{2DEF3BC9-7D20-4C30-B15B-6FD53ACD6813}">
      <dgm:prSet/>
      <dgm:spPr/>
      <dgm:t>
        <a:bodyPr/>
        <a:lstStyle/>
        <a:p>
          <a:r>
            <a:rPr lang="cs-CZ"/>
            <a:t>Základní přístupy k analýze dat. </a:t>
          </a:r>
          <a:endParaRPr lang="en-US"/>
        </a:p>
      </dgm:t>
    </dgm:pt>
    <dgm:pt modelId="{FF9E787B-4EDC-4D13-83F5-BC2AC5820768}" type="parTrans" cxnId="{5B2254FD-3DA6-46BC-AEBF-722B04F5F8FD}">
      <dgm:prSet/>
      <dgm:spPr/>
      <dgm:t>
        <a:bodyPr/>
        <a:lstStyle/>
        <a:p>
          <a:endParaRPr lang="en-US"/>
        </a:p>
      </dgm:t>
    </dgm:pt>
    <dgm:pt modelId="{DE69F4DD-E963-4116-B71D-606E6170CF26}" type="sibTrans" cxnId="{5B2254FD-3DA6-46BC-AEBF-722B04F5F8FD}">
      <dgm:prSet/>
      <dgm:spPr/>
      <dgm:t>
        <a:bodyPr/>
        <a:lstStyle/>
        <a:p>
          <a:endParaRPr lang="en-US"/>
        </a:p>
      </dgm:t>
    </dgm:pt>
    <dgm:pt modelId="{1716E514-EB63-4F97-BBAF-AAF51CF4092A}">
      <dgm:prSet/>
      <dgm:spPr/>
      <dgm:t>
        <a:bodyPr/>
        <a:lstStyle/>
        <a:p>
          <a:r>
            <a:rPr lang="cs-CZ"/>
            <a:t>Zajímavosti a nadstavba.</a:t>
          </a:r>
          <a:endParaRPr lang="en-US"/>
        </a:p>
      </dgm:t>
    </dgm:pt>
    <dgm:pt modelId="{A554CCF4-695A-4886-B42F-EBBB4A1573B0}" type="parTrans" cxnId="{EBC139B6-5453-4147-8D52-0CA0889DF1A3}">
      <dgm:prSet/>
      <dgm:spPr/>
      <dgm:t>
        <a:bodyPr/>
        <a:lstStyle/>
        <a:p>
          <a:endParaRPr lang="en-US"/>
        </a:p>
      </dgm:t>
    </dgm:pt>
    <dgm:pt modelId="{03110F9A-ED60-45F4-A3CD-C5A0D5A684D2}" type="sibTrans" cxnId="{EBC139B6-5453-4147-8D52-0CA0889DF1A3}">
      <dgm:prSet/>
      <dgm:spPr/>
      <dgm:t>
        <a:bodyPr/>
        <a:lstStyle/>
        <a:p>
          <a:endParaRPr lang="en-US"/>
        </a:p>
      </dgm:t>
    </dgm:pt>
    <dgm:pt modelId="{D52A40D0-5954-4DBF-ADE6-EE81DAFA636D}" type="pres">
      <dgm:prSet presAssocID="{25E6C146-5801-4A29-95E9-804BF534729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892711-431F-46DB-9144-038993EEA8D9}" type="pres">
      <dgm:prSet presAssocID="{59699EE0-3C2C-4436-8189-8351C1E51207}" presName="hierRoot1" presStyleCnt="0"/>
      <dgm:spPr/>
    </dgm:pt>
    <dgm:pt modelId="{8A64AA6C-E9E2-4A84-B3BA-631F2F73E419}" type="pres">
      <dgm:prSet presAssocID="{59699EE0-3C2C-4436-8189-8351C1E51207}" presName="composite" presStyleCnt="0"/>
      <dgm:spPr/>
    </dgm:pt>
    <dgm:pt modelId="{18422A7E-6FAB-4ACA-8632-D6627D8BB7BB}" type="pres">
      <dgm:prSet presAssocID="{59699EE0-3C2C-4436-8189-8351C1E51207}" presName="background" presStyleLbl="node0" presStyleIdx="0" presStyleCnt="4"/>
      <dgm:spPr/>
    </dgm:pt>
    <dgm:pt modelId="{60E307EC-E094-48CB-AA68-7D3C3BB2D7D8}" type="pres">
      <dgm:prSet presAssocID="{59699EE0-3C2C-4436-8189-8351C1E51207}" presName="text" presStyleLbl="fgAcc0" presStyleIdx="0" presStyleCnt="4">
        <dgm:presLayoutVars>
          <dgm:chPref val="3"/>
        </dgm:presLayoutVars>
      </dgm:prSet>
      <dgm:spPr/>
    </dgm:pt>
    <dgm:pt modelId="{7AA7F7A4-1FA1-455D-A11F-0FD9310EF8AD}" type="pres">
      <dgm:prSet presAssocID="{59699EE0-3C2C-4436-8189-8351C1E51207}" presName="hierChild2" presStyleCnt="0"/>
      <dgm:spPr/>
    </dgm:pt>
    <dgm:pt modelId="{D99C86DA-F532-4059-B033-336D22613379}" type="pres">
      <dgm:prSet presAssocID="{09A0FA15-E020-412C-B04B-BB7862796D47}" presName="hierRoot1" presStyleCnt="0"/>
      <dgm:spPr/>
    </dgm:pt>
    <dgm:pt modelId="{9A0C8DB9-1A82-41C8-BBCC-24AE4157D525}" type="pres">
      <dgm:prSet presAssocID="{09A0FA15-E020-412C-B04B-BB7862796D47}" presName="composite" presStyleCnt="0"/>
      <dgm:spPr/>
    </dgm:pt>
    <dgm:pt modelId="{D0842AB8-242A-4EB2-BEFC-9D03E71D29F0}" type="pres">
      <dgm:prSet presAssocID="{09A0FA15-E020-412C-B04B-BB7862796D47}" presName="background" presStyleLbl="node0" presStyleIdx="1" presStyleCnt="4"/>
      <dgm:spPr/>
    </dgm:pt>
    <dgm:pt modelId="{B92E3A8D-32B9-420C-8E8A-3B88D2D1D865}" type="pres">
      <dgm:prSet presAssocID="{09A0FA15-E020-412C-B04B-BB7862796D47}" presName="text" presStyleLbl="fgAcc0" presStyleIdx="1" presStyleCnt="4">
        <dgm:presLayoutVars>
          <dgm:chPref val="3"/>
        </dgm:presLayoutVars>
      </dgm:prSet>
      <dgm:spPr/>
    </dgm:pt>
    <dgm:pt modelId="{5F396675-8875-49BD-A75F-5874C9CCAF8C}" type="pres">
      <dgm:prSet presAssocID="{09A0FA15-E020-412C-B04B-BB7862796D47}" presName="hierChild2" presStyleCnt="0"/>
      <dgm:spPr/>
    </dgm:pt>
    <dgm:pt modelId="{72730F6D-B1ED-467D-A4CB-B561A624DCF3}" type="pres">
      <dgm:prSet presAssocID="{2DEF3BC9-7D20-4C30-B15B-6FD53ACD6813}" presName="hierRoot1" presStyleCnt="0"/>
      <dgm:spPr/>
    </dgm:pt>
    <dgm:pt modelId="{6A2A8A98-50FE-42A3-AB0D-C998B9984372}" type="pres">
      <dgm:prSet presAssocID="{2DEF3BC9-7D20-4C30-B15B-6FD53ACD6813}" presName="composite" presStyleCnt="0"/>
      <dgm:spPr/>
    </dgm:pt>
    <dgm:pt modelId="{8F29EE34-BB72-48D4-A072-07C7EB798B85}" type="pres">
      <dgm:prSet presAssocID="{2DEF3BC9-7D20-4C30-B15B-6FD53ACD6813}" presName="background" presStyleLbl="node0" presStyleIdx="2" presStyleCnt="4"/>
      <dgm:spPr/>
    </dgm:pt>
    <dgm:pt modelId="{F5EC9FA6-E3F7-42F3-AF98-DB365B2E544F}" type="pres">
      <dgm:prSet presAssocID="{2DEF3BC9-7D20-4C30-B15B-6FD53ACD6813}" presName="text" presStyleLbl="fgAcc0" presStyleIdx="2" presStyleCnt="4">
        <dgm:presLayoutVars>
          <dgm:chPref val="3"/>
        </dgm:presLayoutVars>
      </dgm:prSet>
      <dgm:spPr/>
    </dgm:pt>
    <dgm:pt modelId="{7927FCCE-A8BE-474D-958F-728ED6607707}" type="pres">
      <dgm:prSet presAssocID="{2DEF3BC9-7D20-4C30-B15B-6FD53ACD6813}" presName="hierChild2" presStyleCnt="0"/>
      <dgm:spPr/>
    </dgm:pt>
    <dgm:pt modelId="{E395F650-0F5D-44DD-A7B8-E9F83A02070B}" type="pres">
      <dgm:prSet presAssocID="{1716E514-EB63-4F97-BBAF-AAF51CF4092A}" presName="hierRoot1" presStyleCnt="0"/>
      <dgm:spPr/>
    </dgm:pt>
    <dgm:pt modelId="{6C2E48E3-5703-438A-8919-3E0299B6F04D}" type="pres">
      <dgm:prSet presAssocID="{1716E514-EB63-4F97-BBAF-AAF51CF4092A}" presName="composite" presStyleCnt="0"/>
      <dgm:spPr/>
    </dgm:pt>
    <dgm:pt modelId="{1F7FE5EC-652D-4035-84B4-67B6C0287943}" type="pres">
      <dgm:prSet presAssocID="{1716E514-EB63-4F97-BBAF-AAF51CF4092A}" presName="background" presStyleLbl="node0" presStyleIdx="3" presStyleCnt="4"/>
      <dgm:spPr/>
    </dgm:pt>
    <dgm:pt modelId="{5AA7FBD8-C84C-4008-8534-919B998292E9}" type="pres">
      <dgm:prSet presAssocID="{1716E514-EB63-4F97-BBAF-AAF51CF4092A}" presName="text" presStyleLbl="fgAcc0" presStyleIdx="3" presStyleCnt="4">
        <dgm:presLayoutVars>
          <dgm:chPref val="3"/>
        </dgm:presLayoutVars>
      </dgm:prSet>
      <dgm:spPr/>
    </dgm:pt>
    <dgm:pt modelId="{22BD73EB-0155-469F-B6E0-B3536756EDC6}" type="pres">
      <dgm:prSet presAssocID="{1716E514-EB63-4F97-BBAF-AAF51CF4092A}" presName="hierChild2" presStyleCnt="0"/>
      <dgm:spPr/>
    </dgm:pt>
  </dgm:ptLst>
  <dgm:cxnLst>
    <dgm:cxn modelId="{A516F869-ABFB-49AF-BB43-D7BFC9DDD96B}" type="presOf" srcId="{09A0FA15-E020-412C-B04B-BB7862796D47}" destId="{B92E3A8D-32B9-420C-8E8A-3B88D2D1D865}" srcOrd="0" destOrd="0" presId="urn:microsoft.com/office/officeart/2005/8/layout/hierarchy1"/>
    <dgm:cxn modelId="{5F42B079-56C0-4D13-8896-471AFEB49820}" srcId="{25E6C146-5801-4A29-95E9-804BF5347297}" destId="{59699EE0-3C2C-4436-8189-8351C1E51207}" srcOrd="0" destOrd="0" parTransId="{D79BF218-00E5-407F-92B3-0ED90B839CF8}" sibTransId="{6FA27217-D034-44C0-BA67-177188E1BF91}"/>
    <dgm:cxn modelId="{7481788C-E089-4F25-A802-25E0ED6EC86D}" type="presOf" srcId="{25E6C146-5801-4A29-95E9-804BF5347297}" destId="{D52A40D0-5954-4DBF-ADE6-EE81DAFA636D}" srcOrd="0" destOrd="0" presId="urn:microsoft.com/office/officeart/2005/8/layout/hierarchy1"/>
    <dgm:cxn modelId="{EB57B4B0-C313-4E8C-A054-69CE06887C7B}" type="presOf" srcId="{2DEF3BC9-7D20-4C30-B15B-6FD53ACD6813}" destId="{F5EC9FA6-E3F7-42F3-AF98-DB365B2E544F}" srcOrd="0" destOrd="0" presId="urn:microsoft.com/office/officeart/2005/8/layout/hierarchy1"/>
    <dgm:cxn modelId="{EBC139B6-5453-4147-8D52-0CA0889DF1A3}" srcId="{25E6C146-5801-4A29-95E9-804BF5347297}" destId="{1716E514-EB63-4F97-BBAF-AAF51CF4092A}" srcOrd="3" destOrd="0" parTransId="{A554CCF4-695A-4886-B42F-EBBB4A1573B0}" sibTransId="{03110F9A-ED60-45F4-A3CD-C5A0D5A684D2}"/>
    <dgm:cxn modelId="{4EB1D7B9-BADF-4469-B551-E33543D971DE}" type="presOf" srcId="{1716E514-EB63-4F97-BBAF-AAF51CF4092A}" destId="{5AA7FBD8-C84C-4008-8534-919B998292E9}" srcOrd="0" destOrd="0" presId="urn:microsoft.com/office/officeart/2005/8/layout/hierarchy1"/>
    <dgm:cxn modelId="{FB437BEF-8177-4178-A333-8618B7544C18}" srcId="{25E6C146-5801-4A29-95E9-804BF5347297}" destId="{09A0FA15-E020-412C-B04B-BB7862796D47}" srcOrd="1" destOrd="0" parTransId="{A47C432F-791A-4923-B68F-11F8B36352C2}" sibTransId="{E15802C8-3322-4018-9DAD-0E2C28126B11}"/>
    <dgm:cxn modelId="{D1E857F9-B9C0-4DC1-B0C7-DC765FBB5A27}" type="presOf" srcId="{59699EE0-3C2C-4436-8189-8351C1E51207}" destId="{60E307EC-E094-48CB-AA68-7D3C3BB2D7D8}" srcOrd="0" destOrd="0" presId="urn:microsoft.com/office/officeart/2005/8/layout/hierarchy1"/>
    <dgm:cxn modelId="{5B2254FD-3DA6-46BC-AEBF-722B04F5F8FD}" srcId="{25E6C146-5801-4A29-95E9-804BF5347297}" destId="{2DEF3BC9-7D20-4C30-B15B-6FD53ACD6813}" srcOrd="2" destOrd="0" parTransId="{FF9E787B-4EDC-4D13-83F5-BC2AC5820768}" sibTransId="{DE69F4DD-E963-4116-B71D-606E6170CF26}"/>
    <dgm:cxn modelId="{4B115C54-CCD7-4C98-99B6-B769AD125B92}" type="presParOf" srcId="{D52A40D0-5954-4DBF-ADE6-EE81DAFA636D}" destId="{ED892711-431F-46DB-9144-038993EEA8D9}" srcOrd="0" destOrd="0" presId="urn:microsoft.com/office/officeart/2005/8/layout/hierarchy1"/>
    <dgm:cxn modelId="{EB9643E3-60C2-4345-9096-F5769338D533}" type="presParOf" srcId="{ED892711-431F-46DB-9144-038993EEA8D9}" destId="{8A64AA6C-E9E2-4A84-B3BA-631F2F73E419}" srcOrd="0" destOrd="0" presId="urn:microsoft.com/office/officeart/2005/8/layout/hierarchy1"/>
    <dgm:cxn modelId="{9B55A25D-E3DA-4013-8ACF-E6092318E90B}" type="presParOf" srcId="{8A64AA6C-E9E2-4A84-B3BA-631F2F73E419}" destId="{18422A7E-6FAB-4ACA-8632-D6627D8BB7BB}" srcOrd="0" destOrd="0" presId="urn:microsoft.com/office/officeart/2005/8/layout/hierarchy1"/>
    <dgm:cxn modelId="{831C110B-1D4D-46E5-997D-EF6A0B222CD4}" type="presParOf" srcId="{8A64AA6C-E9E2-4A84-B3BA-631F2F73E419}" destId="{60E307EC-E094-48CB-AA68-7D3C3BB2D7D8}" srcOrd="1" destOrd="0" presId="urn:microsoft.com/office/officeart/2005/8/layout/hierarchy1"/>
    <dgm:cxn modelId="{4EEAEAD4-C98D-416C-9D95-DCCA23A37791}" type="presParOf" srcId="{ED892711-431F-46DB-9144-038993EEA8D9}" destId="{7AA7F7A4-1FA1-455D-A11F-0FD9310EF8AD}" srcOrd="1" destOrd="0" presId="urn:microsoft.com/office/officeart/2005/8/layout/hierarchy1"/>
    <dgm:cxn modelId="{CAA3BFFB-68FE-42F8-A209-A1AF31701A5F}" type="presParOf" srcId="{D52A40D0-5954-4DBF-ADE6-EE81DAFA636D}" destId="{D99C86DA-F532-4059-B033-336D22613379}" srcOrd="1" destOrd="0" presId="urn:microsoft.com/office/officeart/2005/8/layout/hierarchy1"/>
    <dgm:cxn modelId="{D3EDFDEC-E220-45C2-81F0-0228352638E0}" type="presParOf" srcId="{D99C86DA-F532-4059-B033-336D22613379}" destId="{9A0C8DB9-1A82-41C8-BBCC-24AE4157D525}" srcOrd="0" destOrd="0" presId="urn:microsoft.com/office/officeart/2005/8/layout/hierarchy1"/>
    <dgm:cxn modelId="{B11782B6-EDA5-4986-AF96-2FFBA1BFC075}" type="presParOf" srcId="{9A0C8DB9-1A82-41C8-BBCC-24AE4157D525}" destId="{D0842AB8-242A-4EB2-BEFC-9D03E71D29F0}" srcOrd="0" destOrd="0" presId="urn:microsoft.com/office/officeart/2005/8/layout/hierarchy1"/>
    <dgm:cxn modelId="{CF0A1F87-DD84-4956-A565-F2C28913C04C}" type="presParOf" srcId="{9A0C8DB9-1A82-41C8-BBCC-24AE4157D525}" destId="{B92E3A8D-32B9-420C-8E8A-3B88D2D1D865}" srcOrd="1" destOrd="0" presId="urn:microsoft.com/office/officeart/2005/8/layout/hierarchy1"/>
    <dgm:cxn modelId="{C762ADEA-21A7-465B-A7E7-E846BB6F19D5}" type="presParOf" srcId="{D99C86DA-F532-4059-B033-336D22613379}" destId="{5F396675-8875-49BD-A75F-5874C9CCAF8C}" srcOrd="1" destOrd="0" presId="urn:microsoft.com/office/officeart/2005/8/layout/hierarchy1"/>
    <dgm:cxn modelId="{16F7B2F7-AD38-42A8-8B70-1B9EBD4AE752}" type="presParOf" srcId="{D52A40D0-5954-4DBF-ADE6-EE81DAFA636D}" destId="{72730F6D-B1ED-467D-A4CB-B561A624DCF3}" srcOrd="2" destOrd="0" presId="urn:microsoft.com/office/officeart/2005/8/layout/hierarchy1"/>
    <dgm:cxn modelId="{82C00E55-7E6A-49E5-9574-ABC8DCB28E66}" type="presParOf" srcId="{72730F6D-B1ED-467D-A4CB-B561A624DCF3}" destId="{6A2A8A98-50FE-42A3-AB0D-C998B9984372}" srcOrd="0" destOrd="0" presId="urn:microsoft.com/office/officeart/2005/8/layout/hierarchy1"/>
    <dgm:cxn modelId="{E7D0322B-1FC9-4C81-8736-9358C0554365}" type="presParOf" srcId="{6A2A8A98-50FE-42A3-AB0D-C998B9984372}" destId="{8F29EE34-BB72-48D4-A072-07C7EB798B85}" srcOrd="0" destOrd="0" presId="urn:microsoft.com/office/officeart/2005/8/layout/hierarchy1"/>
    <dgm:cxn modelId="{CD9587A4-600E-4CAF-A867-FD816744E8A1}" type="presParOf" srcId="{6A2A8A98-50FE-42A3-AB0D-C998B9984372}" destId="{F5EC9FA6-E3F7-42F3-AF98-DB365B2E544F}" srcOrd="1" destOrd="0" presId="urn:microsoft.com/office/officeart/2005/8/layout/hierarchy1"/>
    <dgm:cxn modelId="{10FE30B8-80C3-42C3-91E7-E8834E0501D3}" type="presParOf" srcId="{72730F6D-B1ED-467D-A4CB-B561A624DCF3}" destId="{7927FCCE-A8BE-474D-958F-728ED6607707}" srcOrd="1" destOrd="0" presId="urn:microsoft.com/office/officeart/2005/8/layout/hierarchy1"/>
    <dgm:cxn modelId="{E696EAB0-A12E-49BC-9A9B-512DC00013B2}" type="presParOf" srcId="{D52A40D0-5954-4DBF-ADE6-EE81DAFA636D}" destId="{E395F650-0F5D-44DD-A7B8-E9F83A02070B}" srcOrd="3" destOrd="0" presId="urn:microsoft.com/office/officeart/2005/8/layout/hierarchy1"/>
    <dgm:cxn modelId="{38ACFA05-1ACB-4930-9FC5-CD67773E0A09}" type="presParOf" srcId="{E395F650-0F5D-44DD-A7B8-E9F83A02070B}" destId="{6C2E48E3-5703-438A-8919-3E0299B6F04D}" srcOrd="0" destOrd="0" presId="urn:microsoft.com/office/officeart/2005/8/layout/hierarchy1"/>
    <dgm:cxn modelId="{0C5CD890-94D7-45AB-A3B8-5895847481A7}" type="presParOf" srcId="{6C2E48E3-5703-438A-8919-3E0299B6F04D}" destId="{1F7FE5EC-652D-4035-84B4-67B6C0287943}" srcOrd="0" destOrd="0" presId="urn:microsoft.com/office/officeart/2005/8/layout/hierarchy1"/>
    <dgm:cxn modelId="{A4FA2EFF-17BD-4063-B764-2E90F376B81A}" type="presParOf" srcId="{6C2E48E3-5703-438A-8919-3E0299B6F04D}" destId="{5AA7FBD8-C84C-4008-8534-919B998292E9}" srcOrd="1" destOrd="0" presId="urn:microsoft.com/office/officeart/2005/8/layout/hierarchy1"/>
    <dgm:cxn modelId="{AB842DAB-8ACB-4CF0-B9E2-D6E04EB88FAA}" type="presParOf" srcId="{E395F650-0F5D-44DD-A7B8-E9F83A02070B}" destId="{22BD73EB-0155-469F-B6E0-B3536756EDC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A909A5-45D4-4EF3-97AD-2697E6BAED3C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2FAE2FF-1B6A-45D2-A85E-807E4C1B4B24}">
      <dgm:prSet/>
      <dgm:spPr/>
      <dgm:t>
        <a:bodyPr/>
        <a:lstStyle/>
        <a:p>
          <a:r>
            <a:rPr lang="cs-CZ"/>
            <a:t>Víme, kde se pohybujeme v rámci ontologie, epistemologie a metodologie.</a:t>
          </a:r>
          <a:endParaRPr lang="en-US"/>
        </a:p>
      </dgm:t>
    </dgm:pt>
    <dgm:pt modelId="{AF61F1A5-68C7-451C-84AC-BB0CDA606F6A}" type="parTrans" cxnId="{B5313CFB-7E14-42AC-BAE2-C2A854CEEE77}">
      <dgm:prSet/>
      <dgm:spPr/>
      <dgm:t>
        <a:bodyPr/>
        <a:lstStyle/>
        <a:p>
          <a:endParaRPr lang="en-US"/>
        </a:p>
      </dgm:t>
    </dgm:pt>
    <dgm:pt modelId="{DA528B41-13F9-4F15-B8D2-218D266A24E2}" type="sibTrans" cxnId="{B5313CFB-7E14-42AC-BAE2-C2A854CEEE77}">
      <dgm:prSet/>
      <dgm:spPr/>
      <dgm:t>
        <a:bodyPr/>
        <a:lstStyle/>
        <a:p>
          <a:endParaRPr lang="en-US"/>
        </a:p>
      </dgm:t>
    </dgm:pt>
    <dgm:pt modelId="{5705A4FE-A43B-4984-86F4-00BC55F977B2}">
      <dgm:prSet/>
      <dgm:spPr/>
      <dgm:t>
        <a:bodyPr/>
        <a:lstStyle/>
        <a:p>
          <a:r>
            <a:rPr lang="cs-CZ"/>
            <a:t>Máme nastudovanou teorii a příbuzné relevantní studie. </a:t>
          </a:r>
          <a:endParaRPr lang="en-US"/>
        </a:p>
      </dgm:t>
    </dgm:pt>
    <dgm:pt modelId="{1366D210-1914-4517-AD85-E79F4A2554E8}" type="parTrans" cxnId="{AFF9C30C-BA12-4ADA-8DAE-3F1848083BD0}">
      <dgm:prSet/>
      <dgm:spPr/>
      <dgm:t>
        <a:bodyPr/>
        <a:lstStyle/>
        <a:p>
          <a:endParaRPr lang="en-US"/>
        </a:p>
      </dgm:t>
    </dgm:pt>
    <dgm:pt modelId="{356CC823-9D93-411F-9F81-D71A3BB00629}" type="sibTrans" cxnId="{AFF9C30C-BA12-4ADA-8DAE-3F1848083BD0}">
      <dgm:prSet/>
      <dgm:spPr/>
      <dgm:t>
        <a:bodyPr/>
        <a:lstStyle/>
        <a:p>
          <a:endParaRPr lang="en-US"/>
        </a:p>
      </dgm:t>
    </dgm:pt>
    <dgm:pt modelId="{C6ACB508-F038-40A1-9130-A82C15BCB9EE}">
      <dgm:prSet/>
      <dgm:spPr/>
      <dgm:t>
        <a:bodyPr/>
        <a:lstStyle/>
        <a:p>
          <a:r>
            <a:rPr lang="cs-CZ" dirty="0"/>
            <a:t>Máme vytvořený design studie vč. jejího účelu a…</a:t>
          </a:r>
          <a:endParaRPr lang="en-US" dirty="0"/>
        </a:p>
      </dgm:t>
    </dgm:pt>
    <dgm:pt modelId="{B9A28381-A445-4046-96F9-FD05A2750D7F}" type="parTrans" cxnId="{FCFAA635-6BA8-4BFF-92CE-35D5E2E4E0A6}">
      <dgm:prSet/>
      <dgm:spPr/>
      <dgm:t>
        <a:bodyPr/>
        <a:lstStyle/>
        <a:p>
          <a:endParaRPr lang="en-US"/>
        </a:p>
      </dgm:t>
    </dgm:pt>
    <dgm:pt modelId="{778E1393-4928-45D8-982B-E2C11B16A938}" type="sibTrans" cxnId="{FCFAA635-6BA8-4BFF-92CE-35D5E2E4E0A6}">
      <dgm:prSet/>
      <dgm:spPr/>
      <dgm:t>
        <a:bodyPr/>
        <a:lstStyle/>
        <a:p>
          <a:endParaRPr lang="en-US"/>
        </a:p>
      </dgm:t>
    </dgm:pt>
    <dgm:pt modelId="{7A456648-6D07-4DD6-8EFD-81C214201A01}">
      <dgm:prSet/>
      <dgm:spPr/>
      <dgm:t>
        <a:bodyPr/>
        <a:lstStyle/>
        <a:p>
          <a:r>
            <a:rPr lang="cs-CZ" dirty="0"/>
            <a:t>…podle něj nasbíraná data (pozorování, rozhovory, etnografie apod.) s ohledem na </a:t>
          </a:r>
          <a:r>
            <a:rPr lang="cs-CZ" dirty="0" err="1"/>
            <a:t>vzrokování</a:t>
          </a:r>
          <a:r>
            <a:rPr lang="cs-CZ" dirty="0"/>
            <a:t> a saturaci.</a:t>
          </a:r>
          <a:endParaRPr lang="en-US" dirty="0"/>
        </a:p>
      </dgm:t>
    </dgm:pt>
    <dgm:pt modelId="{E1029768-8253-4CCD-B285-43B24751B11B}" type="parTrans" cxnId="{744E756C-D31C-44EA-B400-18AB9897C4B8}">
      <dgm:prSet/>
      <dgm:spPr/>
      <dgm:t>
        <a:bodyPr/>
        <a:lstStyle/>
        <a:p>
          <a:endParaRPr lang="en-US"/>
        </a:p>
      </dgm:t>
    </dgm:pt>
    <dgm:pt modelId="{AA250202-DE2E-41C0-BD4C-13A15F640D57}" type="sibTrans" cxnId="{744E756C-D31C-44EA-B400-18AB9897C4B8}">
      <dgm:prSet/>
      <dgm:spPr/>
      <dgm:t>
        <a:bodyPr/>
        <a:lstStyle/>
        <a:p>
          <a:endParaRPr lang="en-US"/>
        </a:p>
      </dgm:t>
    </dgm:pt>
    <dgm:pt modelId="{44A08471-20E8-4152-A285-988AB0E95F2E}">
      <dgm:prSet/>
      <dgm:spPr/>
      <dgm:t>
        <a:bodyPr/>
        <a:lstStyle/>
        <a:p>
          <a:r>
            <a:rPr lang="cs-CZ" dirty="0"/>
            <a:t>Nyní potřebujeme data analyzovat (</a:t>
          </a:r>
          <a:r>
            <a:rPr lang="cs-CZ" dirty="0" err="1"/>
            <a:t>kvali</a:t>
          </a:r>
          <a:r>
            <a:rPr lang="cs-CZ" dirty="0"/>
            <a:t> i </a:t>
          </a:r>
          <a:r>
            <a:rPr lang="cs-CZ" dirty="0" err="1"/>
            <a:t>kvanti</a:t>
          </a:r>
          <a:r>
            <a:rPr lang="cs-CZ" dirty="0"/>
            <a:t>) – pokud jsme již nezačali u sběru!</a:t>
          </a:r>
          <a:endParaRPr lang="en-US" dirty="0"/>
        </a:p>
      </dgm:t>
    </dgm:pt>
    <dgm:pt modelId="{E6A4E62B-712C-4CAF-BA7E-B12EC8B39996}" type="parTrans" cxnId="{C784A624-C2BA-403F-B05D-35A0813BB54D}">
      <dgm:prSet/>
      <dgm:spPr/>
      <dgm:t>
        <a:bodyPr/>
        <a:lstStyle/>
        <a:p>
          <a:endParaRPr lang="en-US"/>
        </a:p>
      </dgm:t>
    </dgm:pt>
    <dgm:pt modelId="{F69E8046-8F71-40F2-AC0B-916B9BCF6DA6}" type="sibTrans" cxnId="{C784A624-C2BA-403F-B05D-35A0813BB54D}">
      <dgm:prSet/>
      <dgm:spPr/>
      <dgm:t>
        <a:bodyPr/>
        <a:lstStyle/>
        <a:p>
          <a:endParaRPr lang="en-US"/>
        </a:p>
      </dgm:t>
    </dgm:pt>
    <dgm:pt modelId="{F86C55DC-E11B-4127-ADC6-20CC4CBF857C}" type="pres">
      <dgm:prSet presAssocID="{F3A909A5-45D4-4EF3-97AD-2697E6BAED3C}" presName="outerComposite" presStyleCnt="0">
        <dgm:presLayoutVars>
          <dgm:chMax val="5"/>
          <dgm:dir/>
          <dgm:resizeHandles val="exact"/>
        </dgm:presLayoutVars>
      </dgm:prSet>
      <dgm:spPr/>
    </dgm:pt>
    <dgm:pt modelId="{202D1706-BC44-44E8-A56B-503FCA40B514}" type="pres">
      <dgm:prSet presAssocID="{F3A909A5-45D4-4EF3-97AD-2697E6BAED3C}" presName="dummyMaxCanvas" presStyleCnt="0">
        <dgm:presLayoutVars/>
      </dgm:prSet>
      <dgm:spPr/>
    </dgm:pt>
    <dgm:pt modelId="{3C246792-AF1B-4832-9868-B633C374CCA7}" type="pres">
      <dgm:prSet presAssocID="{F3A909A5-45D4-4EF3-97AD-2697E6BAED3C}" presName="FiveNodes_1" presStyleLbl="node1" presStyleIdx="0" presStyleCnt="5">
        <dgm:presLayoutVars>
          <dgm:bulletEnabled val="1"/>
        </dgm:presLayoutVars>
      </dgm:prSet>
      <dgm:spPr/>
    </dgm:pt>
    <dgm:pt modelId="{E40EFF14-BB8E-46DF-9A86-E67054A6C6B0}" type="pres">
      <dgm:prSet presAssocID="{F3A909A5-45D4-4EF3-97AD-2697E6BAED3C}" presName="FiveNodes_2" presStyleLbl="node1" presStyleIdx="1" presStyleCnt="5">
        <dgm:presLayoutVars>
          <dgm:bulletEnabled val="1"/>
        </dgm:presLayoutVars>
      </dgm:prSet>
      <dgm:spPr/>
    </dgm:pt>
    <dgm:pt modelId="{DF9BF592-7F87-4807-9F4D-BDFCC989BA4F}" type="pres">
      <dgm:prSet presAssocID="{F3A909A5-45D4-4EF3-97AD-2697E6BAED3C}" presName="FiveNodes_3" presStyleLbl="node1" presStyleIdx="2" presStyleCnt="5">
        <dgm:presLayoutVars>
          <dgm:bulletEnabled val="1"/>
        </dgm:presLayoutVars>
      </dgm:prSet>
      <dgm:spPr/>
    </dgm:pt>
    <dgm:pt modelId="{3EFDD383-31D7-42CE-9570-A1A27A150E29}" type="pres">
      <dgm:prSet presAssocID="{F3A909A5-45D4-4EF3-97AD-2697E6BAED3C}" presName="FiveNodes_4" presStyleLbl="node1" presStyleIdx="3" presStyleCnt="5">
        <dgm:presLayoutVars>
          <dgm:bulletEnabled val="1"/>
        </dgm:presLayoutVars>
      </dgm:prSet>
      <dgm:spPr/>
    </dgm:pt>
    <dgm:pt modelId="{77241086-9DF9-47CD-BC05-B873F6CEB2F4}" type="pres">
      <dgm:prSet presAssocID="{F3A909A5-45D4-4EF3-97AD-2697E6BAED3C}" presName="FiveNodes_5" presStyleLbl="node1" presStyleIdx="4" presStyleCnt="5">
        <dgm:presLayoutVars>
          <dgm:bulletEnabled val="1"/>
        </dgm:presLayoutVars>
      </dgm:prSet>
      <dgm:spPr/>
    </dgm:pt>
    <dgm:pt modelId="{416C509D-E208-4C60-B66D-D8BA2D8DB5BE}" type="pres">
      <dgm:prSet presAssocID="{F3A909A5-45D4-4EF3-97AD-2697E6BAED3C}" presName="FiveConn_1-2" presStyleLbl="fgAccFollowNode1" presStyleIdx="0" presStyleCnt="4">
        <dgm:presLayoutVars>
          <dgm:bulletEnabled val="1"/>
        </dgm:presLayoutVars>
      </dgm:prSet>
      <dgm:spPr/>
    </dgm:pt>
    <dgm:pt modelId="{8BBB0057-D55E-423E-964D-01CD4E119295}" type="pres">
      <dgm:prSet presAssocID="{F3A909A5-45D4-4EF3-97AD-2697E6BAED3C}" presName="FiveConn_2-3" presStyleLbl="fgAccFollowNode1" presStyleIdx="1" presStyleCnt="4">
        <dgm:presLayoutVars>
          <dgm:bulletEnabled val="1"/>
        </dgm:presLayoutVars>
      </dgm:prSet>
      <dgm:spPr/>
    </dgm:pt>
    <dgm:pt modelId="{8BC88C45-A220-448E-9C9E-91F7654C08AD}" type="pres">
      <dgm:prSet presAssocID="{F3A909A5-45D4-4EF3-97AD-2697E6BAED3C}" presName="FiveConn_3-4" presStyleLbl="fgAccFollowNode1" presStyleIdx="2" presStyleCnt="4">
        <dgm:presLayoutVars>
          <dgm:bulletEnabled val="1"/>
        </dgm:presLayoutVars>
      </dgm:prSet>
      <dgm:spPr/>
    </dgm:pt>
    <dgm:pt modelId="{580C56C0-18E5-4055-B424-E818C8EC106F}" type="pres">
      <dgm:prSet presAssocID="{F3A909A5-45D4-4EF3-97AD-2697E6BAED3C}" presName="FiveConn_4-5" presStyleLbl="fgAccFollowNode1" presStyleIdx="3" presStyleCnt="4">
        <dgm:presLayoutVars>
          <dgm:bulletEnabled val="1"/>
        </dgm:presLayoutVars>
      </dgm:prSet>
      <dgm:spPr/>
    </dgm:pt>
    <dgm:pt modelId="{8E4F4A8E-12B4-40DD-A226-0F34EB2F4C42}" type="pres">
      <dgm:prSet presAssocID="{F3A909A5-45D4-4EF3-97AD-2697E6BAED3C}" presName="FiveNodes_1_text" presStyleLbl="node1" presStyleIdx="4" presStyleCnt="5">
        <dgm:presLayoutVars>
          <dgm:bulletEnabled val="1"/>
        </dgm:presLayoutVars>
      </dgm:prSet>
      <dgm:spPr/>
    </dgm:pt>
    <dgm:pt modelId="{6EBA257E-9DD8-46EA-A892-01514DF77B9E}" type="pres">
      <dgm:prSet presAssocID="{F3A909A5-45D4-4EF3-97AD-2697E6BAED3C}" presName="FiveNodes_2_text" presStyleLbl="node1" presStyleIdx="4" presStyleCnt="5">
        <dgm:presLayoutVars>
          <dgm:bulletEnabled val="1"/>
        </dgm:presLayoutVars>
      </dgm:prSet>
      <dgm:spPr/>
    </dgm:pt>
    <dgm:pt modelId="{7CD51438-454B-4BC6-9359-15B14029FCD5}" type="pres">
      <dgm:prSet presAssocID="{F3A909A5-45D4-4EF3-97AD-2697E6BAED3C}" presName="FiveNodes_3_text" presStyleLbl="node1" presStyleIdx="4" presStyleCnt="5">
        <dgm:presLayoutVars>
          <dgm:bulletEnabled val="1"/>
        </dgm:presLayoutVars>
      </dgm:prSet>
      <dgm:spPr/>
    </dgm:pt>
    <dgm:pt modelId="{AC5D2A55-56D5-4099-B4E4-13AE414A79E7}" type="pres">
      <dgm:prSet presAssocID="{F3A909A5-45D4-4EF3-97AD-2697E6BAED3C}" presName="FiveNodes_4_text" presStyleLbl="node1" presStyleIdx="4" presStyleCnt="5">
        <dgm:presLayoutVars>
          <dgm:bulletEnabled val="1"/>
        </dgm:presLayoutVars>
      </dgm:prSet>
      <dgm:spPr/>
    </dgm:pt>
    <dgm:pt modelId="{72402EB5-67A6-4396-AA51-DD030E2F5FA8}" type="pres">
      <dgm:prSet presAssocID="{F3A909A5-45D4-4EF3-97AD-2697E6BAED3C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AFF9C30C-BA12-4ADA-8DAE-3F1848083BD0}" srcId="{F3A909A5-45D4-4EF3-97AD-2697E6BAED3C}" destId="{5705A4FE-A43B-4984-86F4-00BC55F977B2}" srcOrd="1" destOrd="0" parTransId="{1366D210-1914-4517-AD85-E79F4A2554E8}" sibTransId="{356CC823-9D93-411F-9F81-D71A3BB00629}"/>
    <dgm:cxn modelId="{F4D76211-50E3-4607-AD4E-4FCF145C82B4}" type="presOf" srcId="{7A456648-6D07-4DD6-8EFD-81C214201A01}" destId="{AC5D2A55-56D5-4099-B4E4-13AE414A79E7}" srcOrd="1" destOrd="0" presId="urn:microsoft.com/office/officeart/2005/8/layout/vProcess5"/>
    <dgm:cxn modelId="{64C0F516-3DCC-4587-B7B3-5B2D761716F0}" type="presOf" srcId="{44A08471-20E8-4152-A285-988AB0E95F2E}" destId="{72402EB5-67A6-4396-AA51-DD030E2F5FA8}" srcOrd="1" destOrd="0" presId="urn:microsoft.com/office/officeart/2005/8/layout/vProcess5"/>
    <dgm:cxn modelId="{37F0031C-8D16-4628-9248-DB7BFB1A7A74}" type="presOf" srcId="{7A456648-6D07-4DD6-8EFD-81C214201A01}" destId="{3EFDD383-31D7-42CE-9570-A1A27A150E29}" srcOrd="0" destOrd="0" presId="urn:microsoft.com/office/officeart/2005/8/layout/vProcess5"/>
    <dgm:cxn modelId="{C784A624-C2BA-403F-B05D-35A0813BB54D}" srcId="{F3A909A5-45D4-4EF3-97AD-2697E6BAED3C}" destId="{44A08471-20E8-4152-A285-988AB0E95F2E}" srcOrd="4" destOrd="0" parTransId="{E6A4E62B-712C-4CAF-BA7E-B12EC8B39996}" sibTransId="{F69E8046-8F71-40F2-AC0B-916B9BCF6DA6}"/>
    <dgm:cxn modelId="{5082C22F-D5E8-4AF4-98EA-C689705D9F55}" type="presOf" srcId="{AA250202-DE2E-41C0-BD4C-13A15F640D57}" destId="{580C56C0-18E5-4055-B424-E818C8EC106F}" srcOrd="0" destOrd="0" presId="urn:microsoft.com/office/officeart/2005/8/layout/vProcess5"/>
    <dgm:cxn modelId="{FCFAA635-6BA8-4BFF-92CE-35D5E2E4E0A6}" srcId="{F3A909A5-45D4-4EF3-97AD-2697E6BAED3C}" destId="{C6ACB508-F038-40A1-9130-A82C15BCB9EE}" srcOrd="2" destOrd="0" parTransId="{B9A28381-A445-4046-96F9-FD05A2750D7F}" sibTransId="{778E1393-4928-45D8-982B-E2C11B16A938}"/>
    <dgm:cxn modelId="{4E993037-250B-4869-9515-CF58FF7DB6DB}" type="presOf" srcId="{5705A4FE-A43B-4984-86F4-00BC55F977B2}" destId="{E40EFF14-BB8E-46DF-9A86-E67054A6C6B0}" srcOrd="0" destOrd="0" presId="urn:microsoft.com/office/officeart/2005/8/layout/vProcess5"/>
    <dgm:cxn modelId="{4A79C269-E881-422E-9B23-DAC67D826FFF}" type="presOf" srcId="{F3A909A5-45D4-4EF3-97AD-2697E6BAED3C}" destId="{F86C55DC-E11B-4127-ADC6-20CC4CBF857C}" srcOrd="0" destOrd="0" presId="urn:microsoft.com/office/officeart/2005/8/layout/vProcess5"/>
    <dgm:cxn modelId="{0AFA3F4A-BA5B-44D5-BA50-32825D05EC6F}" type="presOf" srcId="{44A08471-20E8-4152-A285-988AB0E95F2E}" destId="{77241086-9DF9-47CD-BC05-B873F6CEB2F4}" srcOrd="0" destOrd="0" presId="urn:microsoft.com/office/officeart/2005/8/layout/vProcess5"/>
    <dgm:cxn modelId="{744E756C-D31C-44EA-B400-18AB9897C4B8}" srcId="{F3A909A5-45D4-4EF3-97AD-2697E6BAED3C}" destId="{7A456648-6D07-4DD6-8EFD-81C214201A01}" srcOrd="3" destOrd="0" parTransId="{E1029768-8253-4CCD-B285-43B24751B11B}" sibTransId="{AA250202-DE2E-41C0-BD4C-13A15F640D57}"/>
    <dgm:cxn modelId="{7B90A056-23D6-4D72-BE29-4DE6266B1916}" type="presOf" srcId="{C6ACB508-F038-40A1-9130-A82C15BCB9EE}" destId="{7CD51438-454B-4BC6-9359-15B14029FCD5}" srcOrd="1" destOrd="0" presId="urn:microsoft.com/office/officeart/2005/8/layout/vProcess5"/>
    <dgm:cxn modelId="{7958D17A-427D-44D5-AF67-36CA9AB77C8C}" type="presOf" srcId="{E2FAE2FF-1B6A-45D2-A85E-807E4C1B4B24}" destId="{3C246792-AF1B-4832-9868-B633C374CCA7}" srcOrd="0" destOrd="0" presId="urn:microsoft.com/office/officeart/2005/8/layout/vProcess5"/>
    <dgm:cxn modelId="{6AEBE67F-BE09-403C-B11F-2A332ADD5B19}" type="presOf" srcId="{356CC823-9D93-411F-9F81-D71A3BB00629}" destId="{8BBB0057-D55E-423E-964D-01CD4E119295}" srcOrd="0" destOrd="0" presId="urn:microsoft.com/office/officeart/2005/8/layout/vProcess5"/>
    <dgm:cxn modelId="{5584EFCB-4648-4AB7-BB75-D4E31CAED45E}" type="presOf" srcId="{778E1393-4928-45D8-982B-E2C11B16A938}" destId="{8BC88C45-A220-448E-9C9E-91F7654C08AD}" srcOrd="0" destOrd="0" presId="urn:microsoft.com/office/officeart/2005/8/layout/vProcess5"/>
    <dgm:cxn modelId="{995605CC-B53A-49BB-ADA4-625C2B1A75FD}" type="presOf" srcId="{5705A4FE-A43B-4984-86F4-00BC55F977B2}" destId="{6EBA257E-9DD8-46EA-A892-01514DF77B9E}" srcOrd="1" destOrd="0" presId="urn:microsoft.com/office/officeart/2005/8/layout/vProcess5"/>
    <dgm:cxn modelId="{0E44B5D8-C2DD-4FEE-BDEF-9E506D970298}" type="presOf" srcId="{DA528B41-13F9-4F15-B8D2-218D266A24E2}" destId="{416C509D-E208-4C60-B66D-D8BA2D8DB5BE}" srcOrd="0" destOrd="0" presId="urn:microsoft.com/office/officeart/2005/8/layout/vProcess5"/>
    <dgm:cxn modelId="{1D0F6DE9-7FCC-416B-81D0-60E345BAF09B}" type="presOf" srcId="{C6ACB508-F038-40A1-9130-A82C15BCB9EE}" destId="{DF9BF592-7F87-4807-9F4D-BDFCC989BA4F}" srcOrd="0" destOrd="0" presId="urn:microsoft.com/office/officeart/2005/8/layout/vProcess5"/>
    <dgm:cxn modelId="{21B09BEB-69D9-4602-8F51-79C0F09E6403}" type="presOf" srcId="{E2FAE2FF-1B6A-45D2-A85E-807E4C1B4B24}" destId="{8E4F4A8E-12B4-40DD-A226-0F34EB2F4C42}" srcOrd="1" destOrd="0" presId="urn:microsoft.com/office/officeart/2005/8/layout/vProcess5"/>
    <dgm:cxn modelId="{B5313CFB-7E14-42AC-BAE2-C2A854CEEE77}" srcId="{F3A909A5-45D4-4EF3-97AD-2697E6BAED3C}" destId="{E2FAE2FF-1B6A-45D2-A85E-807E4C1B4B24}" srcOrd="0" destOrd="0" parTransId="{AF61F1A5-68C7-451C-84AC-BB0CDA606F6A}" sibTransId="{DA528B41-13F9-4F15-B8D2-218D266A24E2}"/>
    <dgm:cxn modelId="{67D91E8C-7A68-4CE9-B399-87A6BDE05D1B}" type="presParOf" srcId="{F86C55DC-E11B-4127-ADC6-20CC4CBF857C}" destId="{202D1706-BC44-44E8-A56B-503FCA40B514}" srcOrd="0" destOrd="0" presId="urn:microsoft.com/office/officeart/2005/8/layout/vProcess5"/>
    <dgm:cxn modelId="{05A1FE8E-0615-470C-AADA-7E13F7625932}" type="presParOf" srcId="{F86C55DC-E11B-4127-ADC6-20CC4CBF857C}" destId="{3C246792-AF1B-4832-9868-B633C374CCA7}" srcOrd="1" destOrd="0" presId="urn:microsoft.com/office/officeart/2005/8/layout/vProcess5"/>
    <dgm:cxn modelId="{D993579C-3EA7-42B8-8BBE-A44854E9C905}" type="presParOf" srcId="{F86C55DC-E11B-4127-ADC6-20CC4CBF857C}" destId="{E40EFF14-BB8E-46DF-9A86-E67054A6C6B0}" srcOrd="2" destOrd="0" presId="urn:microsoft.com/office/officeart/2005/8/layout/vProcess5"/>
    <dgm:cxn modelId="{24F200FC-F618-48A7-9113-796003DE8D47}" type="presParOf" srcId="{F86C55DC-E11B-4127-ADC6-20CC4CBF857C}" destId="{DF9BF592-7F87-4807-9F4D-BDFCC989BA4F}" srcOrd="3" destOrd="0" presId="urn:microsoft.com/office/officeart/2005/8/layout/vProcess5"/>
    <dgm:cxn modelId="{D31A0880-3A98-4C39-806A-E736E1A34D08}" type="presParOf" srcId="{F86C55DC-E11B-4127-ADC6-20CC4CBF857C}" destId="{3EFDD383-31D7-42CE-9570-A1A27A150E29}" srcOrd="4" destOrd="0" presId="urn:microsoft.com/office/officeart/2005/8/layout/vProcess5"/>
    <dgm:cxn modelId="{096BA8A6-09A4-4E3E-9603-AC2D0C79A428}" type="presParOf" srcId="{F86C55DC-E11B-4127-ADC6-20CC4CBF857C}" destId="{77241086-9DF9-47CD-BC05-B873F6CEB2F4}" srcOrd="5" destOrd="0" presId="urn:microsoft.com/office/officeart/2005/8/layout/vProcess5"/>
    <dgm:cxn modelId="{474D5CE0-D1F4-4A8F-80EB-260195325EE8}" type="presParOf" srcId="{F86C55DC-E11B-4127-ADC6-20CC4CBF857C}" destId="{416C509D-E208-4C60-B66D-D8BA2D8DB5BE}" srcOrd="6" destOrd="0" presId="urn:microsoft.com/office/officeart/2005/8/layout/vProcess5"/>
    <dgm:cxn modelId="{4FAE16CD-D1D3-4DAE-8179-C6DFBA144A02}" type="presParOf" srcId="{F86C55DC-E11B-4127-ADC6-20CC4CBF857C}" destId="{8BBB0057-D55E-423E-964D-01CD4E119295}" srcOrd="7" destOrd="0" presId="urn:microsoft.com/office/officeart/2005/8/layout/vProcess5"/>
    <dgm:cxn modelId="{DCF9E3AE-503B-4F59-807A-C67DDAFAF753}" type="presParOf" srcId="{F86C55DC-E11B-4127-ADC6-20CC4CBF857C}" destId="{8BC88C45-A220-448E-9C9E-91F7654C08AD}" srcOrd="8" destOrd="0" presId="urn:microsoft.com/office/officeart/2005/8/layout/vProcess5"/>
    <dgm:cxn modelId="{B0537E66-CCCF-499C-B353-C76BE0444EA9}" type="presParOf" srcId="{F86C55DC-E11B-4127-ADC6-20CC4CBF857C}" destId="{580C56C0-18E5-4055-B424-E818C8EC106F}" srcOrd="9" destOrd="0" presId="urn:microsoft.com/office/officeart/2005/8/layout/vProcess5"/>
    <dgm:cxn modelId="{4EDA1B69-F9FE-4811-AF35-D2633D03A38F}" type="presParOf" srcId="{F86C55DC-E11B-4127-ADC6-20CC4CBF857C}" destId="{8E4F4A8E-12B4-40DD-A226-0F34EB2F4C42}" srcOrd="10" destOrd="0" presId="urn:microsoft.com/office/officeart/2005/8/layout/vProcess5"/>
    <dgm:cxn modelId="{C3885255-D176-47BD-9552-24431F2DBE2A}" type="presParOf" srcId="{F86C55DC-E11B-4127-ADC6-20CC4CBF857C}" destId="{6EBA257E-9DD8-46EA-A892-01514DF77B9E}" srcOrd="11" destOrd="0" presId="urn:microsoft.com/office/officeart/2005/8/layout/vProcess5"/>
    <dgm:cxn modelId="{FD5CF13E-49E6-408C-8A6E-B7B0FF84346C}" type="presParOf" srcId="{F86C55DC-E11B-4127-ADC6-20CC4CBF857C}" destId="{7CD51438-454B-4BC6-9359-15B14029FCD5}" srcOrd="12" destOrd="0" presId="urn:microsoft.com/office/officeart/2005/8/layout/vProcess5"/>
    <dgm:cxn modelId="{D1C61400-E112-49BA-AEC4-5AF10BABEC8C}" type="presParOf" srcId="{F86C55DC-E11B-4127-ADC6-20CC4CBF857C}" destId="{AC5D2A55-56D5-4099-B4E4-13AE414A79E7}" srcOrd="13" destOrd="0" presId="urn:microsoft.com/office/officeart/2005/8/layout/vProcess5"/>
    <dgm:cxn modelId="{61449D85-EC14-4759-B5F0-4E92F81AC27C}" type="presParOf" srcId="{F86C55DC-E11B-4127-ADC6-20CC4CBF857C}" destId="{72402EB5-67A6-4396-AA51-DD030E2F5FA8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D885A2-CDB4-470E-8B2A-E6775058902F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E2D18B48-7D8B-4EC2-B051-80CFC77243F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/>
            <a:t>Můžeme také řadit dle:</a:t>
          </a:r>
          <a:endParaRPr lang="en-US"/>
        </a:p>
      </dgm:t>
    </dgm:pt>
    <dgm:pt modelId="{B298D78E-8393-4DDC-882D-46159D93F8F6}" type="parTrans" cxnId="{864BCBC9-2E6A-4F16-A7C8-2A64E850D321}">
      <dgm:prSet/>
      <dgm:spPr/>
      <dgm:t>
        <a:bodyPr/>
        <a:lstStyle/>
        <a:p>
          <a:endParaRPr lang="en-US"/>
        </a:p>
      </dgm:t>
    </dgm:pt>
    <dgm:pt modelId="{44518892-91F7-41ED-BC27-46F8D0D92962}" type="sibTrans" cxnId="{864BCBC9-2E6A-4F16-A7C8-2A64E850D321}">
      <dgm:prSet/>
      <dgm:spPr/>
      <dgm:t>
        <a:bodyPr/>
        <a:lstStyle/>
        <a:p>
          <a:endParaRPr lang="en-US"/>
        </a:p>
      </dgm:t>
    </dgm:pt>
    <dgm:pt modelId="{045AF773-EFC1-4AA7-8DD6-6D028AC5A85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sekvenčních metod </a:t>
          </a:r>
          <a:r>
            <a:rPr lang="cs-CZ" dirty="0"/>
            <a:t>– nejdříve sběr, poté analýza;</a:t>
          </a:r>
          <a:endParaRPr lang="en-US" dirty="0"/>
        </a:p>
      </dgm:t>
    </dgm:pt>
    <dgm:pt modelId="{46803BE8-6C97-4185-A43D-AC09FE2D47C3}" type="parTrans" cxnId="{5504C1C9-C505-4501-A74B-82E774DA7926}">
      <dgm:prSet/>
      <dgm:spPr/>
      <dgm:t>
        <a:bodyPr/>
        <a:lstStyle/>
        <a:p>
          <a:endParaRPr lang="en-US"/>
        </a:p>
      </dgm:t>
    </dgm:pt>
    <dgm:pt modelId="{BA65CFFB-151E-48B7-AD64-5EA17DC2AD72}" type="sibTrans" cxnId="{5504C1C9-C505-4501-A74B-82E774DA7926}">
      <dgm:prSet/>
      <dgm:spPr/>
      <dgm:t>
        <a:bodyPr/>
        <a:lstStyle/>
        <a:p>
          <a:endParaRPr lang="en-US"/>
        </a:p>
      </dgm:t>
    </dgm:pt>
    <dgm:pt modelId="{6A68169A-C972-478D-B9D1-2AD46DDBBA8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iterativních metod </a:t>
          </a:r>
          <a:r>
            <a:rPr lang="cs-CZ" dirty="0"/>
            <a:t>– cyklické pendlování mezi daty a teorií (analýzou a sběrem).</a:t>
          </a:r>
          <a:endParaRPr lang="en-US" dirty="0"/>
        </a:p>
      </dgm:t>
    </dgm:pt>
    <dgm:pt modelId="{CD234A77-03E0-47ED-87CE-2B7F62897059}" type="parTrans" cxnId="{AE80FE36-19C0-43FE-9DA7-5055C4794464}">
      <dgm:prSet/>
      <dgm:spPr/>
      <dgm:t>
        <a:bodyPr/>
        <a:lstStyle/>
        <a:p>
          <a:endParaRPr lang="en-US"/>
        </a:p>
      </dgm:t>
    </dgm:pt>
    <dgm:pt modelId="{0404354F-7958-4D50-8538-5F63A1FA4C4A}" type="sibTrans" cxnId="{AE80FE36-19C0-43FE-9DA7-5055C4794464}">
      <dgm:prSet/>
      <dgm:spPr/>
      <dgm:t>
        <a:bodyPr/>
        <a:lstStyle/>
        <a:p>
          <a:endParaRPr lang="en-US"/>
        </a:p>
      </dgm:t>
    </dgm:pt>
    <dgm:pt modelId="{F4A90E2C-949E-4268-BAC4-FD1F52E7E42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 b="0" dirty="0"/>
            <a:t>Ale také na: </a:t>
          </a:r>
          <a:r>
            <a:rPr lang="cs-CZ" b="1" dirty="0"/>
            <a:t>deduktivní</a:t>
          </a:r>
          <a:r>
            <a:rPr lang="cs-CZ" b="0" dirty="0"/>
            <a:t> a </a:t>
          </a:r>
          <a:r>
            <a:rPr lang="cs-CZ" b="1" dirty="0"/>
            <a:t>induktivní</a:t>
          </a:r>
          <a:r>
            <a:rPr lang="cs-CZ" b="0" dirty="0"/>
            <a:t> metody (ano, je to zmatek </a:t>
          </a:r>
          <a:r>
            <a:rPr lang="cs-CZ" b="0" dirty="0">
              <a:sym typeface="Wingdings" panose="05000000000000000000" pitchFamily="2" charset="2"/>
            </a:rPr>
            <a:t>)</a:t>
          </a:r>
          <a:r>
            <a:rPr lang="cs-CZ" b="0" dirty="0"/>
            <a:t> </a:t>
          </a:r>
          <a:r>
            <a:rPr lang="cs-CZ" b="0" dirty="0">
              <a:sym typeface="Wingdings" panose="05000000000000000000" pitchFamily="2" charset="2"/>
            </a:rPr>
            <a:t></a:t>
          </a:r>
          <a:r>
            <a:rPr lang="cs-CZ" b="0" dirty="0"/>
            <a:t> klíčová je </a:t>
          </a:r>
          <a:r>
            <a:rPr lang="cs-CZ" b="1" u="sng" dirty="0"/>
            <a:t>flexibilita</a:t>
          </a:r>
          <a:r>
            <a:rPr lang="cs-CZ" b="0" dirty="0"/>
            <a:t>!</a:t>
          </a:r>
        </a:p>
        <a:p>
          <a:pPr>
            <a:lnSpc>
              <a:spcPct val="100000"/>
            </a:lnSpc>
            <a:defRPr b="1"/>
          </a:pPr>
          <a:endParaRPr lang="cs-CZ" b="0" dirty="0"/>
        </a:p>
        <a:p>
          <a:pPr>
            <a:lnSpc>
              <a:spcPct val="100000"/>
            </a:lnSpc>
            <a:defRPr b="1"/>
          </a:pPr>
          <a:r>
            <a:rPr lang="cs-CZ" b="1" dirty="0"/>
            <a:t>Statistické</a:t>
          </a:r>
          <a:r>
            <a:rPr lang="cs-CZ" b="0" dirty="0"/>
            <a:t> (frekvenční) zkoumání lze využít pro kvalitativní analýzu také. </a:t>
          </a:r>
        </a:p>
      </dgm:t>
    </dgm:pt>
    <dgm:pt modelId="{0150A298-3313-4B77-9155-4011DAEDE85C}" type="parTrans" cxnId="{A3DDBC5F-BF07-4CE2-8FB9-D5C3334B856D}">
      <dgm:prSet/>
      <dgm:spPr/>
      <dgm:t>
        <a:bodyPr/>
        <a:lstStyle/>
        <a:p>
          <a:endParaRPr lang="en-US"/>
        </a:p>
      </dgm:t>
    </dgm:pt>
    <dgm:pt modelId="{07430647-5C1A-422F-A6E6-9F0CBB364232}" type="sibTrans" cxnId="{A3DDBC5F-BF07-4CE2-8FB9-D5C3334B856D}">
      <dgm:prSet/>
      <dgm:spPr/>
      <dgm:t>
        <a:bodyPr/>
        <a:lstStyle/>
        <a:p>
          <a:endParaRPr lang="en-US"/>
        </a:p>
      </dgm:t>
    </dgm:pt>
    <dgm:pt modelId="{97312D0C-5239-4471-9D3B-0A343ADE4F2A}" type="pres">
      <dgm:prSet presAssocID="{08D885A2-CDB4-470E-8B2A-E6775058902F}" presName="root" presStyleCnt="0">
        <dgm:presLayoutVars>
          <dgm:dir/>
          <dgm:resizeHandles val="exact"/>
        </dgm:presLayoutVars>
      </dgm:prSet>
      <dgm:spPr/>
    </dgm:pt>
    <dgm:pt modelId="{1E3A0204-6C2A-4E50-A4F2-AA896E4EC229}" type="pres">
      <dgm:prSet presAssocID="{E2D18B48-7D8B-4EC2-B051-80CFC77243F1}" presName="compNode" presStyleCnt="0"/>
      <dgm:spPr/>
    </dgm:pt>
    <dgm:pt modelId="{FCDC00E8-EA6B-46A9-97DA-6D6A9C8ED92E}" type="pres">
      <dgm:prSet presAssocID="{E2D18B48-7D8B-4EC2-B051-80CFC77243F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81FC755F-64BD-458D-A132-A0ED2C08B246}" type="pres">
      <dgm:prSet presAssocID="{E2D18B48-7D8B-4EC2-B051-80CFC77243F1}" presName="iconSpace" presStyleCnt="0"/>
      <dgm:spPr/>
    </dgm:pt>
    <dgm:pt modelId="{39B068F2-115A-4937-9645-D2FC58175976}" type="pres">
      <dgm:prSet presAssocID="{E2D18B48-7D8B-4EC2-B051-80CFC77243F1}" presName="parTx" presStyleLbl="revTx" presStyleIdx="0" presStyleCnt="4">
        <dgm:presLayoutVars>
          <dgm:chMax val="0"/>
          <dgm:chPref val="0"/>
        </dgm:presLayoutVars>
      </dgm:prSet>
      <dgm:spPr/>
    </dgm:pt>
    <dgm:pt modelId="{3451F688-9F36-403E-A4F3-8E48CC4D32DB}" type="pres">
      <dgm:prSet presAssocID="{E2D18B48-7D8B-4EC2-B051-80CFC77243F1}" presName="txSpace" presStyleCnt="0"/>
      <dgm:spPr/>
    </dgm:pt>
    <dgm:pt modelId="{06D0C455-F5E7-416A-9631-A2FCFE764CA5}" type="pres">
      <dgm:prSet presAssocID="{E2D18B48-7D8B-4EC2-B051-80CFC77243F1}" presName="desTx" presStyleLbl="revTx" presStyleIdx="1" presStyleCnt="4">
        <dgm:presLayoutVars/>
      </dgm:prSet>
      <dgm:spPr/>
    </dgm:pt>
    <dgm:pt modelId="{5143A6CD-2A76-46EF-AB1B-3E1ACCEF2096}" type="pres">
      <dgm:prSet presAssocID="{44518892-91F7-41ED-BC27-46F8D0D92962}" presName="sibTrans" presStyleCnt="0"/>
      <dgm:spPr/>
    </dgm:pt>
    <dgm:pt modelId="{125A7AFF-E588-4A7D-8E8E-31DDB1B6A353}" type="pres">
      <dgm:prSet presAssocID="{F4A90E2C-949E-4268-BAC4-FD1F52E7E42A}" presName="compNode" presStyleCnt="0"/>
      <dgm:spPr/>
    </dgm:pt>
    <dgm:pt modelId="{AA69E294-99F4-411A-8CA3-124833A78086}" type="pres">
      <dgm:prSet presAssocID="{F4A90E2C-949E-4268-BAC4-FD1F52E7E42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BBD915A-40AD-4330-A74C-32CD887482D9}" type="pres">
      <dgm:prSet presAssocID="{F4A90E2C-949E-4268-BAC4-FD1F52E7E42A}" presName="iconSpace" presStyleCnt="0"/>
      <dgm:spPr/>
    </dgm:pt>
    <dgm:pt modelId="{0072AB90-4D47-44B7-948B-AF27F55A3536}" type="pres">
      <dgm:prSet presAssocID="{F4A90E2C-949E-4268-BAC4-FD1F52E7E42A}" presName="parTx" presStyleLbl="revTx" presStyleIdx="2" presStyleCnt="4" custScaleX="112723" custScaleY="305920" custLinFactY="416" custLinFactNeighborX="252" custLinFactNeighborY="100000">
        <dgm:presLayoutVars>
          <dgm:chMax val="0"/>
          <dgm:chPref val="0"/>
        </dgm:presLayoutVars>
      </dgm:prSet>
      <dgm:spPr/>
    </dgm:pt>
    <dgm:pt modelId="{CABFCAB4-2065-4FED-B0E7-D557776EA95B}" type="pres">
      <dgm:prSet presAssocID="{F4A90E2C-949E-4268-BAC4-FD1F52E7E42A}" presName="txSpace" presStyleCnt="0"/>
      <dgm:spPr/>
    </dgm:pt>
    <dgm:pt modelId="{6A43B875-C9E8-4E4B-BF72-05DBAE8E1018}" type="pres">
      <dgm:prSet presAssocID="{F4A90E2C-949E-4268-BAC4-FD1F52E7E42A}" presName="desTx" presStyleLbl="revTx" presStyleIdx="3" presStyleCnt="4">
        <dgm:presLayoutVars/>
      </dgm:prSet>
      <dgm:spPr/>
    </dgm:pt>
  </dgm:ptLst>
  <dgm:cxnLst>
    <dgm:cxn modelId="{FE1CFB29-660D-4BFC-9861-F8BAFC77FF9D}" type="presOf" srcId="{6A68169A-C972-478D-B9D1-2AD46DDBBA82}" destId="{06D0C455-F5E7-416A-9631-A2FCFE764CA5}" srcOrd="0" destOrd="1" presId="urn:microsoft.com/office/officeart/2018/2/layout/IconLabelDescriptionList"/>
    <dgm:cxn modelId="{AE80FE36-19C0-43FE-9DA7-5055C4794464}" srcId="{E2D18B48-7D8B-4EC2-B051-80CFC77243F1}" destId="{6A68169A-C972-478D-B9D1-2AD46DDBBA82}" srcOrd="1" destOrd="0" parTransId="{CD234A77-03E0-47ED-87CE-2B7F62897059}" sibTransId="{0404354F-7958-4D50-8538-5F63A1FA4C4A}"/>
    <dgm:cxn modelId="{A3DDBC5F-BF07-4CE2-8FB9-D5C3334B856D}" srcId="{08D885A2-CDB4-470E-8B2A-E6775058902F}" destId="{F4A90E2C-949E-4268-BAC4-FD1F52E7E42A}" srcOrd="1" destOrd="0" parTransId="{0150A298-3313-4B77-9155-4011DAEDE85C}" sibTransId="{07430647-5C1A-422F-A6E6-9F0CBB364232}"/>
    <dgm:cxn modelId="{28A79F94-9AAD-4D06-B28A-D546333F69D0}" type="presOf" srcId="{E2D18B48-7D8B-4EC2-B051-80CFC77243F1}" destId="{39B068F2-115A-4937-9645-D2FC58175976}" srcOrd="0" destOrd="0" presId="urn:microsoft.com/office/officeart/2018/2/layout/IconLabelDescriptionList"/>
    <dgm:cxn modelId="{B1B41CA1-23A1-43E9-9DBC-06EF1B845D9A}" type="presOf" srcId="{045AF773-EFC1-4AA7-8DD6-6D028AC5A857}" destId="{06D0C455-F5E7-416A-9631-A2FCFE764CA5}" srcOrd="0" destOrd="0" presId="urn:microsoft.com/office/officeart/2018/2/layout/IconLabelDescriptionList"/>
    <dgm:cxn modelId="{665FEFB1-8949-4E93-9D30-BE53828B7238}" type="presOf" srcId="{08D885A2-CDB4-470E-8B2A-E6775058902F}" destId="{97312D0C-5239-4471-9D3B-0A343ADE4F2A}" srcOrd="0" destOrd="0" presId="urn:microsoft.com/office/officeart/2018/2/layout/IconLabelDescriptionList"/>
    <dgm:cxn modelId="{5504C1C9-C505-4501-A74B-82E774DA7926}" srcId="{E2D18B48-7D8B-4EC2-B051-80CFC77243F1}" destId="{045AF773-EFC1-4AA7-8DD6-6D028AC5A857}" srcOrd="0" destOrd="0" parTransId="{46803BE8-6C97-4185-A43D-AC09FE2D47C3}" sibTransId="{BA65CFFB-151E-48B7-AD64-5EA17DC2AD72}"/>
    <dgm:cxn modelId="{864BCBC9-2E6A-4F16-A7C8-2A64E850D321}" srcId="{08D885A2-CDB4-470E-8B2A-E6775058902F}" destId="{E2D18B48-7D8B-4EC2-B051-80CFC77243F1}" srcOrd="0" destOrd="0" parTransId="{B298D78E-8393-4DDC-882D-46159D93F8F6}" sibTransId="{44518892-91F7-41ED-BC27-46F8D0D92962}"/>
    <dgm:cxn modelId="{056769E7-60EE-401B-BDEE-EE4BC09D4749}" type="presOf" srcId="{F4A90E2C-949E-4268-BAC4-FD1F52E7E42A}" destId="{0072AB90-4D47-44B7-948B-AF27F55A3536}" srcOrd="0" destOrd="0" presId="urn:microsoft.com/office/officeart/2018/2/layout/IconLabelDescriptionList"/>
    <dgm:cxn modelId="{D40ADABE-2927-4E29-98A4-7963CB4CE58B}" type="presParOf" srcId="{97312D0C-5239-4471-9D3B-0A343ADE4F2A}" destId="{1E3A0204-6C2A-4E50-A4F2-AA896E4EC229}" srcOrd="0" destOrd="0" presId="urn:microsoft.com/office/officeart/2018/2/layout/IconLabelDescriptionList"/>
    <dgm:cxn modelId="{73965C06-96D0-4F9F-BBD5-9DE2DD94F541}" type="presParOf" srcId="{1E3A0204-6C2A-4E50-A4F2-AA896E4EC229}" destId="{FCDC00E8-EA6B-46A9-97DA-6D6A9C8ED92E}" srcOrd="0" destOrd="0" presId="urn:microsoft.com/office/officeart/2018/2/layout/IconLabelDescriptionList"/>
    <dgm:cxn modelId="{39AAD648-DB1E-4015-B3AA-546286E0CD85}" type="presParOf" srcId="{1E3A0204-6C2A-4E50-A4F2-AA896E4EC229}" destId="{81FC755F-64BD-458D-A132-A0ED2C08B246}" srcOrd="1" destOrd="0" presId="urn:microsoft.com/office/officeart/2018/2/layout/IconLabelDescriptionList"/>
    <dgm:cxn modelId="{A119358D-B3F9-4492-B6D3-9809CDB991DA}" type="presParOf" srcId="{1E3A0204-6C2A-4E50-A4F2-AA896E4EC229}" destId="{39B068F2-115A-4937-9645-D2FC58175976}" srcOrd="2" destOrd="0" presId="urn:microsoft.com/office/officeart/2018/2/layout/IconLabelDescriptionList"/>
    <dgm:cxn modelId="{F8F77200-E436-4610-BDEE-F1A76F0175CF}" type="presParOf" srcId="{1E3A0204-6C2A-4E50-A4F2-AA896E4EC229}" destId="{3451F688-9F36-403E-A4F3-8E48CC4D32DB}" srcOrd="3" destOrd="0" presId="urn:microsoft.com/office/officeart/2018/2/layout/IconLabelDescriptionList"/>
    <dgm:cxn modelId="{01522C24-8A51-425F-A428-54F817A254CC}" type="presParOf" srcId="{1E3A0204-6C2A-4E50-A4F2-AA896E4EC229}" destId="{06D0C455-F5E7-416A-9631-A2FCFE764CA5}" srcOrd="4" destOrd="0" presId="urn:microsoft.com/office/officeart/2018/2/layout/IconLabelDescriptionList"/>
    <dgm:cxn modelId="{24FDD12F-83F5-4B9A-A0B1-A6B946075085}" type="presParOf" srcId="{97312D0C-5239-4471-9D3B-0A343ADE4F2A}" destId="{5143A6CD-2A76-46EF-AB1B-3E1ACCEF2096}" srcOrd="1" destOrd="0" presId="urn:microsoft.com/office/officeart/2018/2/layout/IconLabelDescriptionList"/>
    <dgm:cxn modelId="{103B1DA8-04F4-4E46-ADEF-6087DDFC6B4C}" type="presParOf" srcId="{97312D0C-5239-4471-9D3B-0A343ADE4F2A}" destId="{125A7AFF-E588-4A7D-8E8E-31DDB1B6A353}" srcOrd="2" destOrd="0" presId="urn:microsoft.com/office/officeart/2018/2/layout/IconLabelDescriptionList"/>
    <dgm:cxn modelId="{D6696D22-AA12-4754-82B5-9890CAF84298}" type="presParOf" srcId="{125A7AFF-E588-4A7D-8E8E-31DDB1B6A353}" destId="{AA69E294-99F4-411A-8CA3-124833A78086}" srcOrd="0" destOrd="0" presId="urn:microsoft.com/office/officeart/2018/2/layout/IconLabelDescriptionList"/>
    <dgm:cxn modelId="{038BD91B-8A06-46ED-B671-96A544DC056D}" type="presParOf" srcId="{125A7AFF-E588-4A7D-8E8E-31DDB1B6A353}" destId="{BBBD915A-40AD-4330-A74C-32CD887482D9}" srcOrd="1" destOrd="0" presId="urn:microsoft.com/office/officeart/2018/2/layout/IconLabelDescriptionList"/>
    <dgm:cxn modelId="{127D1AB9-8411-4C87-ADDF-CD1070C77D33}" type="presParOf" srcId="{125A7AFF-E588-4A7D-8E8E-31DDB1B6A353}" destId="{0072AB90-4D47-44B7-948B-AF27F55A3536}" srcOrd="2" destOrd="0" presId="urn:microsoft.com/office/officeart/2018/2/layout/IconLabelDescriptionList"/>
    <dgm:cxn modelId="{16D28885-8624-46D2-8AC3-C30B509BF660}" type="presParOf" srcId="{125A7AFF-E588-4A7D-8E8E-31DDB1B6A353}" destId="{CABFCAB4-2065-4FED-B0E7-D557776EA95B}" srcOrd="3" destOrd="0" presId="urn:microsoft.com/office/officeart/2018/2/layout/IconLabelDescriptionList"/>
    <dgm:cxn modelId="{B15AD24F-7912-47E5-A7D8-8E29ACF7E265}" type="presParOf" srcId="{125A7AFF-E588-4A7D-8E8E-31DDB1B6A353}" destId="{6A43B875-C9E8-4E4B-BF72-05DBAE8E1018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D53F5E-7794-4EF9-A34D-21987AE4D4E5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130FEBA-8C4B-4455-BF61-8911973C91A4}">
      <dgm:prSet/>
      <dgm:spPr/>
      <dgm:t>
        <a:bodyPr/>
        <a:lstStyle/>
        <a:p>
          <a:pPr>
            <a:buNone/>
          </a:pPr>
          <a:r>
            <a:rPr lang="cs-CZ" dirty="0"/>
            <a:t>Není to jednoduchá, naivní indukce (liší se v kroku 5)!</a:t>
          </a:r>
          <a:endParaRPr lang="en-US" dirty="0"/>
        </a:p>
      </dgm:t>
    </dgm:pt>
    <dgm:pt modelId="{DACFF481-1DC8-4EA4-8702-C6B1777C7637}" type="parTrans" cxnId="{9F7DBF3C-3E1E-4FB2-9BC7-E8CD65192311}">
      <dgm:prSet/>
      <dgm:spPr/>
      <dgm:t>
        <a:bodyPr/>
        <a:lstStyle/>
        <a:p>
          <a:endParaRPr lang="en-US"/>
        </a:p>
      </dgm:t>
    </dgm:pt>
    <dgm:pt modelId="{3A3E8C8D-BED6-436B-A06E-B5105463A35D}" type="sibTrans" cxnId="{9F7DBF3C-3E1E-4FB2-9BC7-E8CD65192311}">
      <dgm:prSet/>
      <dgm:spPr/>
      <dgm:t>
        <a:bodyPr/>
        <a:lstStyle/>
        <a:p>
          <a:endParaRPr lang="en-US"/>
        </a:p>
      </dgm:t>
    </dgm:pt>
    <dgm:pt modelId="{0EF8C004-293D-419A-AD4F-DF755ACCD7E4}">
      <dgm:prSet/>
      <dgm:spPr/>
      <dgm:t>
        <a:bodyPr/>
        <a:lstStyle/>
        <a:p>
          <a:pPr>
            <a:buFont typeface="+mj-lt"/>
            <a:buAutoNum type="arabicPeriod"/>
          </a:pPr>
          <a:r>
            <a:rPr lang="cs-CZ" dirty="0"/>
            <a:t>Specifikace </a:t>
          </a:r>
          <a:r>
            <a:rPr lang="cs-CZ" dirty="0" err="1"/>
            <a:t>outcomu</a:t>
          </a:r>
          <a:r>
            <a:rPr lang="cs-CZ" dirty="0"/>
            <a:t> fenoménu, kterého chci studovat (indukce nebo dedukce).</a:t>
          </a:r>
          <a:endParaRPr lang="en-US" dirty="0"/>
        </a:p>
      </dgm:t>
    </dgm:pt>
    <dgm:pt modelId="{E0D9D201-124D-4D3C-AB74-0F8F37EF6316}" type="parTrans" cxnId="{72AE7CE9-F6EE-44A3-9DF7-9EC4E4AAF58C}">
      <dgm:prSet/>
      <dgm:spPr/>
      <dgm:t>
        <a:bodyPr/>
        <a:lstStyle/>
        <a:p>
          <a:endParaRPr lang="en-US"/>
        </a:p>
      </dgm:t>
    </dgm:pt>
    <dgm:pt modelId="{5A99E2F0-5DD8-4497-A07C-AD1DEEFA3B24}" type="sibTrans" cxnId="{72AE7CE9-F6EE-44A3-9DF7-9EC4E4AAF58C}">
      <dgm:prSet/>
      <dgm:spPr/>
      <dgm:t>
        <a:bodyPr/>
        <a:lstStyle/>
        <a:p>
          <a:endParaRPr lang="en-US"/>
        </a:p>
      </dgm:t>
    </dgm:pt>
    <dgm:pt modelId="{514E02A2-C286-4DF9-B3BD-7469A256083F}">
      <dgm:prSet/>
      <dgm:spPr/>
      <dgm:t>
        <a:bodyPr/>
        <a:lstStyle/>
        <a:p>
          <a:pPr>
            <a:buFont typeface="+mj-lt"/>
            <a:buAutoNum type="arabicPeriod"/>
          </a:pPr>
          <a:r>
            <a:rPr lang="cs-CZ" dirty="0"/>
            <a:t>Sběr dat malého množství případů s tímto </a:t>
          </a:r>
          <a:r>
            <a:rPr lang="cs-CZ" dirty="0" err="1"/>
            <a:t>outcomem</a:t>
          </a:r>
          <a:r>
            <a:rPr lang="cs-CZ" dirty="0"/>
            <a:t> (hledáme závislou proměnnou v případech).</a:t>
          </a:r>
          <a:endParaRPr lang="en-US" dirty="0"/>
        </a:p>
      </dgm:t>
    </dgm:pt>
    <dgm:pt modelId="{7C2FB0DE-9410-402C-B8B3-4C65AEC53FB1}" type="parTrans" cxnId="{D061805F-B6E0-4F2F-B664-2A9EC50F8A44}">
      <dgm:prSet/>
      <dgm:spPr/>
      <dgm:t>
        <a:bodyPr/>
        <a:lstStyle/>
        <a:p>
          <a:endParaRPr lang="en-US"/>
        </a:p>
      </dgm:t>
    </dgm:pt>
    <dgm:pt modelId="{09561093-A5DF-4A9D-99BC-1BB30A93D4F0}" type="sibTrans" cxnId="{D061805F-B6E0-4F2F-B664-2A9EC50F8A44}">
      <dgm:prSet/>
      <dgm:spPr/>
      <dgm:t>
        <a:bodyPr/>
        <a:lstStyle/>
        <a:p>
          <a:endParaRPr lang="en-US"/>
        </a:p>
      </dgm:t>
    </dgm:pt>
    <dgm:pt modelId="{34E73224-F8E9-4B6B-9245-ED95A3190A05}">
      <dgm:prSet/>
      <dgm:spPr/>
      <dgm:t>
        <a:bodyPr/>
        <a:lstStyle/>
        <a:p>
          <a:pPr>
            <a:buFont typeface="+mj-lt"/>
            <a:buAutoNum type="arabicPeriod"/>
          </a:pPr>
          <a:r>
            <a:rPr lang="cs-CZ" dirty="0"/>
            <a:t>Identifikace pravidelností, vzorů a společných rysů mezi případy a formulace hypotéz.</a:t>
          </a:r>
          <a:endParaRPr lang="en-US" dirty="0"/>
        </a:p>
      </dgm:t>
    </dgm:pt>
    <dgm:pt modelId="{6E379A10-C803-49CE-96A8-D783AE6A5840}" type="parTrans" cxnId="{F218A5F4-ABA2-4619-A4AE-2A14A02EE5F9}">
      <dgm:prSet/>
      <dgm:spPr/>
      <dgm:t>
        <a:bodyPr/>
        <a:lstStyle/>
        <a:p>
          <a:endParaRPr lang="en-US"/>
        </a:p>
      </dgm:t>
    </dgm:pt>
    <dgm:pt modelId="{FCA145B0-E3A2-47C9-9103-4CD18E3D0BF9}" type="sibTrans" cxnId="{F218A5F4-ABA2-4619-A4AE-2A14A02EE5F9}">
      <dgm:prSet/>
      <dgm:spPr/>
      <dgm:t>
        <a:bodyPr/>
        <a:lstStyle/>
        <a:p>
          <a:endParaRPr lang="en-US"/>
        </a:p>
      </dgm:t>
    </dgm:pt>
    <dgm:pt modelId="{988D44AB-B93D-4F25-BE15-C3B6BB7BDB21}">
      <dgm:prSet/>
      <dgm:spPr/>
      <dgm:t>
        <a:bodyPr/>
        <a:lstStyle/>
        <a:p>
          <a:pPr>
            <a:buFont typeface="+mj-lt"/>
            <a:buAutoNum type="arabicPeriod"/>
          </a:pPr>
          <a:r>
            <a:rPr lang="cs-CZ"/>
            <a:t>Sběr více dat (případů).</a:t>
          </a:r>
          <a:endParaRPr lang="en-US"/>
        </a:p>
      </dgm:t>
    </dgm:pt>
    <dgm:pt modelId="{5C9A675F-EEBD-4DB5-AF4F-149F046D7566}" type="parTrans" cxnId="{32F4C9F0-8673-4AE6-A557-C0C5BEBD752D}">
      <dgm:prSet/>
      <dgm:spPr/>
      <dgm:t>
        <a:bodyPr/>
        <a:lstStyle/>
        <a:p>
          <a:endParaRPr lang="en-US"/>
        </a:p>
      </dgm:t>
    </dgm:pt>
    <dgm:pt modelId="{04BC6583-5003-4C2A-A8F3-489A9A6050B4}" type="sibTrans" cxnId="{32F4C9F0-8673-4AE6-A557-C0C5BEBD752D}">
      <dgm:prSet/>
      <dgm:spPr/>
      <dgm:t>
        <a:bodyPr/>
        <a:lstStyle/>
        <a:p>
          <a:endParaRPr lang="en-US"/>
        </a:p>
      </dgm:t>
    </dgm:pt>
    <dgm:pt modelId="{87EB9E12-73FA-4363-8C4B-D5502AD79380}">
      <dgm:prSet/>
      <dgm:spPr/>
      <dgm:t>
        <a:bodyPr/>
        <a:lstStyle/>
        <a:p>
          <a:pPr>
            <a:buFont typeface="+mj-lt"/>
            <a:buAutoNum type="arabicPeriod"/>
          </a:pPr>
          <a:r>
            <a:rPr lang="cs-CZ" dirty="0"/>
            <a:t>Specificky mě zajímají deviantní případy a jakmile je naleznu – buď redefinuji </a:t>
          </a:r>
          <a:r>
            <a:rPr lang="cs-CZ" dirty="0" err="1"/>
            <a:t>outcome</a:t>
          </a:r>
          <a:r>
            <a:rPr lang="cs-CZ" dirty="0"/>
            <a:t> nebo hypotézu.</a:t>
          </a:r>
          <a:endParaRPr lang="en-US" dirty="0"/>
        </a:p>
      </dgm:t>
    </dgm:pt>
    <dgm:pt modelId="{39210E42-3F6D-4808-B6C6-66689E9BBD45}" type="parTrans" cxnId="{CFC7B547-94E6-4CEE-B210-EA60708962F1}">
      <dgm:prSet/>
      <dgm:spPr/>
      <dgm:t>
        <a:bodyPr/>
        <a:lstStyle/>
        <a:p>
          <a:endParaRPr lang="en-US"/>
        </a:p>
      </dgm:t>
    </dgm:pt>
    <dgm:pt modelId="{A3C83F11-37B4-4D3D-A9FE-0E1174413BD9}" type="sibTrans" cxnId="{CFC7B547-94E6-4CEE-B210-EA60708962F1}">
      <dgm:prSet/>
      <dgm:spPr/>
      <dgm:t>
        <a:bodyPr/>
        <a:lstStyle/>
        <a:p>
          <a:endParaRPr lang="en-US"/>
        </a:p>
      </dgm:t>
    </dgm:pt>
    <dgm:pt modelId="{04BC78EE-9A2F-460B-BCAF-E009662C53A8}">
      <dgm:prSet/>
      <dgm:spPr/>
      <dgm:t>
        <a:bodyPr/>
        <a:lstStyle/>
        <a:p>
          <a:pPr>
            <a:buFont typeface="+mj-lt"/>
            <a:buAutoNum type="arabicPeriod"/>
          </a:pPr>
          <a:r>
            <a:rPr lang="cs-CZ" dirty="0"/>
            <a:t>Sběr více případů – pokračuji dokud nové případy nevedou k revizím.</a:t>
          </a:r>
          <a:endParaRPr lang="en-US" dirty="0"/>
        </a:p>
      </dgm:t>
    </dgm:pt>
    <dgm:pt modelId="{AF8D0794-59E5-44C7-890A-90C178BA7281}" type="parTrans" cxnId="{DBB9FFB2-20FD-44AC-B0DC-6F6ED7AA2DBB}">
      <dgm:prSet/>
      <dgm:spPr/>
      <dgm:t>
        <a:bodyPr/>
        <a:lstStyle/>
        <a:p>
          <a:endParaRPr lang="en-US"/>
        </a:p>
      </dgm:t>
    </dgm:pt>
    <dgm:pt modelId="{28890435-5922-476F-855D-EDF14FEC47D6}" type="sibTrans" cxnId="{DBB9FFB2-20FD-44AC-B0DC-6F6ED7AA2DBB}">
      <dgm:prSet/>
      <dgm:spPr/>
      <dgm:t>
        <a:bodyPr/>
        <a:lstStyle/>
        <a:p>
          <a:endParaRPr lang="en-US"/>
        </a:p>
      </dgm:t>
    </dgm:pt>
    <dgm:pt modelId="{CB387A8D-0CF2-4CF8-AA06-38A5CA7F3D16}" type="pres">
      <dgm:prSet presAssocID="{EED53F5E-7794-4EF9-A34D-21987AE4D4E5}" presName="diagram" presStyleCnt="0">
        <dgm:presLayoutVars>
          <dgm:dir/>
          <dgm:resizeHandles val="exact"/>
        </dgm:presLayoutVars>
      </dgm:prSet>
      <dgm:spPr/>
    </dgm:pt>
    <dgm:pt modelId="{DB83BF7F-D1BD-4622-B146-B475A4A60DB8}" type="pres">
      <dgm:prSet presAssocID="{1130FEBA-8C4B-4455-BF61-8911973C91A4}" presName="node" presStyleLbl="node1" presStyleIdx="0" presStyleCnt="1" custScaleX="92340" custScaleY="68966">
        <dgm:presLayoutVars>
          <dgm:bulletEnabled val="1"/>
        </dgm:presLayoutVars>
      </dgm:prSet>
      <dgm:spPr/>
    </dgm:pt>
  </dgm:ptLst>
  <dgm:cxnLst>
    <dgm:cxn modelId="{434DB609-8FD7-4E16-9C5D-3099D35F94BB}" type="presOf" srcId="{0EF8C004-293D-419A-AD4F-DF755ACCD7E4}" destId="{DB83BF7F-D1BD-4622-B146-B475A4A60DB8}" srcOrd="0" destOrd="1" presId="urn:microsoft.com/office/officeart/2005/8/layout/default"/>
    <dgm:cxn modelId="{AFC10D0A-6005-4C15-B370-D04E149E6111}" type="presOf" srcId="{87EB9E12-73FA-4363-8C4B-D5502AD79380}" destId="{DB83BF7F-D1BD-4622-B146-B475A4A60DB8}" srcOrd="0" destOrd="5" presId="urn:microsoft.com/office/officeart/2005/8/layout/default"/>
    <dgm:cxn modelId="{9F7DBF3C-3E1E-4FB2-9BC7-E8CD65192311}" srcId="{EED53F5E-7794-4EF9-A34D-21987AE4D4E5}" destId="{1130FEBA-8C4B-4455-BF61-8911973C91A4}" srcOrd="0" destOrd="0" parTransId="{DACFF481-1DC8-4EA4-8702-C6B1777C7637}" sibTransId="{3A3E8C8D-BED6-436B-A06E-B5105463A35D}"/>
    <dgm:cxn modelId="{D061805F-B6E0-4F2F-B664-2A9EC50F8A44}" srcId="{1130FEBA-8C4B-4455-BF61-8911973C91A4}" destId="{514E02A2-C286-4DF9-B3BD-7469A256083F}" srcOrd="1" destOrd="0" parTransId="{7C2FB0DE-9410-402C-B8B3-4C65AEC53FB1}" sibTransId="{09561093-A5DF-4A9D-99BC-1BB30A93D4F0}"/>
    <dgm:cxn modelId="{CFC7B547-94E6-4CEE-B210-EA60708962F1}" srcId="{1130FEBA-8C4B-4455-BF61-8911973C91A4}" destId="{87EB9E12-73FA-4363-8C4B-D5502AD79380}" srcOrd="4" destOrd="0" parTransId="{39210E42-3F6D-4808-B6C6-66689E9BBD45}" sibTransId="{A3C83F11-37B4-4D3D-A9FE-0E1174413BD9}"/>
    <dgm:cxn modelId="{19626C48-8C27-4F7B-A880-BE446120A918}" type="presOf" srcId="{EED53F5E-7794-4EF9-A34D-21987AE4D4E5}" destId="{CB387A8D-0CF2-4CF8-AA06-38A5CA7F3D16}" srcOrd="0" destOrd="0" presId="urn:microsoft.com/office/officeart/2005/8/layout/default"/>
    <dgm:cxn modelId="{ACDAB14A-AABB-4004-8D0C-A5AB3DC81D98}" type="presOf" srcId="{34E73224-F8E9-4B6B-9245-ED95A3190A05}" destId="{DB83BF7F-D1BD-4622-B146-B475A4A60DB8}" srcOrd="0" destOrd="3" presId="urn:microsoft.com/office/officeart/2005/8/layout/default"/>
    <dgm:cxn modelId="{8CDD408D-C3BF-4B2E-95FF-611B7BC0AF64}" type="presOf" srcId="{514E02A2-C286-4DF9-B3BD-7469A256083F}" destId="{DB83BF7F-D1BD-4622-B146-B475A4A60DB8}" srcOrd="0" destOrd="2" presId="urn:microsoft.com/office/officeart/2005/8/layout/default"/>
    <dgm:cxn modelId="{452D468F-EAB8-4746-B0D6-301BF94FB2A4}" type="presOf" srcId="{1130FEBA-8C4B-4455-BF61-8911973C91A4}" destId="{DB83BF7F-D1BD-4622-B146-B475A4A60DB8}" srcOrd="0" destOrd="0" presId="urn:microsoft.com/office/officeart/2005/8/layout/default"/>
    <dgm:cxn modelId="{DBB9FFB2-20FD-44AC-B0DC-6F6ED7AA2DBB}" srcId="{1130FEBA-8C4B-4455-BF61-8911973C91A4}" destId="{04BC78EE-9A2F-460B-BCAF-E009662C53A8}" srcOrd="5" destOrd="0" parTransId="{AF8D0794-59E5-44C7-890A-90C178BA7281}" sibTransId="{28890435-5922-476F-855D-EDF14FEC47D6}"/>
    <dgm:cxn modelId="{932BD5B5-F64B-48F4-89E6-8C4312E1D3DF}" type="presOf" srcId="{988D44AB-B93D-4F25-BE15-C3B6BB7BDB21}" destId="{DB83BF7F-D1BD-4622-B146-B475A4A60DB8}" srcOrd="0" destOrd="4" presId="urn:microsoft.com/office/officeart/2005/8/layout/default"/>
    <dgm:cxn modelId="{E2F7DBB8-4277-46F4-ADEB-3A1F2ADD7DBC}" type="presOf" srcId="{04BC78EE-9A2F-460B-BCAF-E009662C53A8}" destId="{DB83BF7F-D1BD-4622-B146-B475A4A60DB8}" srcOrd="0" destOrd="6" presId="urn:microsoft.com/office/officeart/2005/8/layout/default"/>
    <dgm:cxn modelId="{72AE7CE9-F6EE-44A3-9DF7-9EC4E4AAF58C}" srcId="{1130FEBA-8C4B-4455-BF61-8911973C91A4}" destId="{0EF8C004-293D-419A-AD4F-DF755ACCD7E4}" srcOrd="0" destOrd="0" parTransId="{E0D9D201-124D-4D3C-AB74-0F8F37EF6316}" sibTransId="{5A99E2F0-5DD8-4497-A07C-AD1DEEFA3B24}"/>
    <dgm:cxn modelId="{32F4C9F0-8673-4AE6-A557-C0C5BEBD752D}" srcId="{1130FEBA-8C4B-4455-BF61-8911973C91A4}" destId="{988D44AB-B93D-4F25-BE15-C3B6BB7BDB21}" srcOrd="3" destOrd="0" parTransId="{5C9A675F-EEBD-4DB5-AF4F-149F046D7566}" sibTransId="{04BC6583-5003-4C2A-A8F3-489A9A6050B4}"/>
    <dgm:cxn modelId="{F218A5F4-ABA2-4619-A4AE-2A14A02EE5F9}" srcId="{1130FEBA-8C4B-4455-BF61-8911973C91A4}" destId="{34E73224-F8E9-4B6B-9245-ED95A3190A05}" srcOrd="2" destOrd="0" parTransId="{6E379A10-C803-49CE-96A8-D783AE6A5840}" sibTransId="{FCA145B0-E3A2-47C9-9103-4CD18E3D0BF9}"/>
    <dgm:cxn modelId="{A2D1BD28-AAF2-4A6D-BF81-A0B4AEFDC429}" type="presParOf" srcId="{CB387A8D-0CF2-4CF8-AA06-38A5CA7F3D16}" destId="{DB83BF7F-D1BD-4622-B146-B475A4A60DB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0A451D-A25B-4302-9539-0E7C5A3BEE77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D759837-D18A-4904-B0A8-80962162DB10}">
      <dgm:prSet custT="1"/>
      <dgm:spPr/>
      <dgm:t>
        <a:bodyPr/>
        <a:lstStyle/>
        <a:p>
          <a:pPr>
            <a:defRPr b="1"/>
          </a:pPr>
          <a:r>
            <a:rPr lang="cs-CZ" sz="2000" b="0" i="1" dirty="0"/>
            <a:t>All </a:t>
          </a:r>
          <a:r>
            <a:rPr lang="cs-CZ" sz="2000" b="0" i="1" dirty="0" err="1"/>
            <a:t>is</a:t>
          </a:r>
          <a:r>
            <a:rPr lang="cs-CZ" sz="2000" b="0" i="1" dirty="0"/>
            <a:t> data </a:t>
          </a:r>
          <a:r>
            <a:rPr lang="cs-CZ" sz="2000" b="0" i="1" dirty="0">
              <a:sym typeface="Wingdings" panose="05000000000000000000" pitchFamily="2" charset="2"/>
            </a:rPr>
            <a:t></a:t>
          </a:r>
          <a:r>
            <a:rPr lang="cs-CZ" sz="2000" b="0" i="1" dirty="0"/>
            <a:t> </a:t>
          </a:r>
          <a:r>
            <a:rPr lang="cs-CZ" sz="2000" b="0" dirty="0"/>
            <a:t>i kvantitativní!</a:t>
          </a:r>
          <a:endParaRPr lang="en-US" sz="2000" b="0" dirty="0"/>
        </a:p>
      </dgm:t>
    </dgm:pt>
    <dgm:pt modelId="{04F8354F-E59B-4BFB-9281-FAE5DCE997FE}" type="parTrans" cxnId="{7EECB413-82E2-44DC-BF78-2104DFF9C1CC}">
      <dgm:prSet/>
      <dgm:spPr/>
      <dgm:t>
        <a:bodyPr/>
        <a:lstStyle/>
        <a:p>
          <a:endParaRPr lang="en-US" sz="2800"/>
        </a:p>
      </dgm:t>
    </dgm:pt>
    <dgm:pt modelId="{32AE6626-7C9B-4E50-814E-361454247ECE}" type="sibTrans" cxnId="{7EECB413-82E2-44DC-BF78-2104DFF9C1CC}">
      <dgm:prSet/>
      <dgm:spPr/>
      <dgm:t>
        <a:bodyPr/>
        <a:lstStyle/>
        <a:p>
          <a:endParaRPr lang="en-US" sz="2800"/>
        </a:p>
      </dgm:t>
    </dgm:pt>
    <dgm:pt modelId="{F53B33F8-0011-4DD4-9150-5E3F81D79E44}">
      <dgm:prSet custT="1"/>
      <dgm:spPr/>
      <dgm:t>
        <a:bodyPr/>
        <a:lstStyle/>
        <a:p>
          <a:pPr>
            <a:defRPr b="1"/>
          </a:pPr>
          <a:r>
            <a:rPr lang="cs-CZ" sz="2000" b="0" dirty="0"/>
            <a:t>Méně formalizovaná než verze Strausse a </a:t>
          </a:r>
          <a:r>
            <a:rPr lang="cs-CZ" sz="2000" b="0" dirty="0" err="1"/>
            <a:t>Corbinové</a:t>
          </a:r>
          <a:r>
            <a:rPr lang="cs-CZ" sz="2000" b="0" dirty="0"/>
            <a:t> (1990).</a:t>
          </a:r>
          <a:endParaRPr lang="en-US" sz="2000" b="0" dirty="0"/>
        </a:p>
      </dgm:t>
    </dgm:pt>
    <dgm:pt modelId="{FE1CE03E-A11E-440B-85C2-D1E1731D4D96}" type="parTrans" cxnId="{744E2AB7-69C3-4CF7-B5DD-3D1DCA9187B1}">
      <dgm:prSet/>
      <dgm:spPr/>
      <dgm:t>
        <a:bodyPr/>
        <a:lstStyle/>
        <a:p>
          <a:endParaRPr lang="en-US" sz="2800"/>
        </a:p>
      </dgm:t>
    </dgm:pt>
    <dgm:pt modelId="{A83A4AD7-B565-47A8-8204-333040011008}" type="sibTrans" cxnId="{744E2AB7-69C3-4CF7-B5DD-3D1DCA9187B1}">
      <dgm:prSet/>
      <dgm:spPr/>
      <dgm:t>
        <a:bodyPr/>
        <a:lstStyle/>
        <a:p>
          <a:endParaRPr lang="en-US" sz="2800"/>
        </a:p>
      </dgm:t>
    </dgm:pt>
    <dgm:pt modelId="{EFF84CE5-D212-40E0-977E-ABEB3A176136}">
      <dgm:prSet custT="1"/>
      <dgm:spPr/>
      <dgm:t>
        <a:bodyPr/>
        <a:lstStyle/>
        <a:p>
          <a:r>
            <a:rPr lang="cs-CZ" sz="1600"/>
            <a:t>Např. stačí poznámky místo kompletních přepisů rozhovorů.</a:t>
          </a:r>
          <a:endParaRPr lang="en-US" sz="1600"/>
        </a:p>
      </dgm:t>
    </dgm:pt>
    <dgm:pt modelId="{8D7A606D-FFD6-4BF6-82AD-D8B50921F755}" type="parTrans" cxnId="{EA46F74F-8955-42FC-BE91-2FAFE0FC0589}">
      <dgm:prSet/>
      <dgm:spPr/>
      <dgm:t>
        <a:bodyPr/>
        <a:lstStyle/>
        <a:p>
          <a:endParaRPr lang="en-US" sz="2800"/>
        </a:p>
      </dgm:t>
    </dgm:pt>
    <dgm:pt modelId="{4064DE72-2A3F-481C-B07E-0B95EE059144}" type="sibTrans" cxnId="{EA46F74F-8955-42FC-BE91-2FAFE0FC0589}">
      <dgm:prSet/>
      <dgm:spPr/>
      <dgm:t>
        <a:bodyPr/>
        <a:lstStyle/>
        <a:p>
          <a:endParaRPr lang="en-US" sz="2800"/>
        </a:p>
      </dgm:t>
    </dgm:pt>
    <dgm:pt modelId="{6A3E4245-E110-41D1-9068-C90DBE78F837}">
      <dgm:prSet custT="1"/>
      <dgm:spPr/>
      <dgm:t>
        <a:bodyPr/>
        <a:lstStyle/>
        <a:p>
          <a:pPr>
            <a:defRPr b="1"/>
          </a:pPr>
          <a:r>
            <a:rPr lang="cs-CZ" sz="2000" b="0" dirty="0"/>
            <a:t>Místo axiálního kódování 18 kódovacích „rodin“ (resp. axiální + 17 dalších) -&gt; více jak 18 způsobů provádění výzkumu.</a:t>
          </a:r>
          <a:endParaRPr lang="en-US" sz="2000" b="0" dirty="0"/>
        </a:p>
      </dgm:t>
    </dgm:pt>
    <dgm:pt modelId="{8D711665-712B-4C51-A288-38EBFD297184}" type="parTrans" cxnId="{B195ACD4-B555-4018-9635-2295DD0A046E}">
      <dgm:prSet/>
      <dgm:spPr/>
      <dgm:t>
        <a:bodyPr/>
        <a:lstStyle/>
        <a:p>
          <a:endParaRPr lang="en-US" sz="2800"/>
        </a:p>
      </dgm:t>
    </dgm:pt>
    <dgm:pt modelId="{3E2C1730-706F-49BB-B49F-44210F3DED4B}" type="sibTrans" cxnId="{B195ACD4-B555-4018-9635-2295DD0A046E}">
      <dgm:prSet/>
      <dgm:spPr/>
      <dgm:t>
        <a:bodyPr/>
        <a:lstStyle/>
        <a:p>
          <a:endParaRPr lang="en-US" sz="2800"/>
        </a:p>
      </dgm:t>
    </dgm:pt>
    <dgm:pt modelId="{C73AA5B0-97C2-480D-B3F3-E05B7CACF5E7}" type="pres">
      <dgm:prSet presAssocID="{780A451D-A25B-4302-9539-0E7C5A3BEE77}" presName="root" presStyleCnt="0">
        <dgm:presLayoutVars>
          <dgm:dir/>
          <dgm:resizeHandles val="exact"/>
        </dgm:presLayoutVars>
      </dgm:prSet>
      <dgm:spPr/>
    </dgm:pt>
    <dgm:pt modelId="{90233F50-BF9C-458E-BFAC-C0CD723AFFB3}" type="pres">
      <dgm:prSet presAssocID="{4D759837-D18A-4904-B0A8-80962162DB10}" presName="compNode" presStyleCnt="0"/>
      <dgm:spPr/>
    </dgm:pt>
    <dgm:pt modelId="{6F5B126D-B851-4E1B-822F-B508AFADBCE2}" type="pres">
      <dgm:prSet presAssocID="{4D759837-D18A-4904-B0A8-80962162DB1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752F095A-BDCA-463B-A208-8EA8E9BDBB11}" type="pres">
      <dgm:prSet presAssocID="{4D759837-D18A-4904-B0A8-80962162DB10}" presName="iconSpace" presStyleCnt="0"/>
      <dgm:spPr/>
    </dgm:pt>
    <dgm:pt modelId="{5190B2BC-EB03-464B-9132-257B5B12B573}" type="pres">
      <dgm:prSet presAssocID="{4D759837-D18A-4904-B0A8-80962162DB10}" presName="parTx" presStyleLbl="revTx" presStyleIdx="0" presStyleCnt="6">
        <dgm:presLayoutVars>
          <dgm:chMax val="0"/>
          <dgm:chPref val="0"/>
        </dgm:presLayoutVars>
      </dgm:prSet>
      <dgm:spPr/>
    </dgm:pt>
    <dgm:pt modelId="{0F5C5467-C3D1-495D-B6F4-93CBED4D5174}" type="pres">
      <dgm:prSet presAssocID="{4D759837-D18A-4904-B0A8-80962162DB10}" presName="txSpace" presStyleCnt="0"/>
      <dgm:spPr/>
    </dgm:pt>
    <dgm:pt modelId="{027A0E34-636E-4F7E-A891-5311F59A50EA}" type="pres">
      <dgm:prSet presAssocID="{4D759837-D18A-4904-B0A8-80962162DB10}" presName="desTx" presStyleLbl="revTx" presStyleIdx="1" presStyleCnt="6">
        <dgm:presLayoutVars/>
      </dgm:prSet>
      <dgm:spPr/>
    </dgm:pt>
    <dgm:pt modelId="{2610A5A2-59B8-4050-8BA4-9950AA858795}" type="pres">
      <dgm:prSet presAssocID="{32AE6626-7C9B-4E50-814E-361454247ECE}" presName="sibTrans" presStyleCnt="0"/>
      <dgm:spPr/>
    </dgm:pt>
    <dgm:pt modelId="{1EC80FA7-A9C7-4FD5-A754-102BC97339FF}" type="pres">
      <dgm:prSet presAssocID="{F53B33F8-0011-4DD4-9150-5E3F81D79E44}" presName="compNode" presStyleCnt="0"/>
      <dgm:spPr/>
    </dgm:pt>
    <dgm:pt modelId="{415BA7C3-12C6-45D1-AEF5-39B6A4D7DC45}" type="pres">
      <dgm:prSet presAssocID="{F53B33F8-0011-4DD4-9150-5E3F81D79E4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Quotation Mark"/>
        </a:ext>
      </dgm:extLst>
    </dgm:pt>
    <dgm:pt modelId="{5DC1DEE9-BB43-4E21-ACFA-AFCA95DAB464}" type="pres">
      <dgm:prSet presAssocID="{F53B33F8-0011-4DD4-9150-5E3F81D79E44}" presName="iconSpace" presStyleCnt="0"/>
      <dgm:spPr/>
    </dgm:pt>
    <dgm:pt modelId="{907C4B24-7652-4C30-AE71-7745929B8878}" type="pres">
      <dgm:prSet presAssocID="{F53B33F8-0011-4DD4-9150-5E3F81D79E44}" presName="parTx" presStyleLbl="revTx" presStyleIdx="2" presStyleCnt="6">
        <dgm:presLayoutVars>
          <dgm:chMax val="0"/>
          <dgm:chPref val="0"/>
        </dgm:presLayoutVars>
      </dgm:prSet>
      <dgm:spPr/>
    </dgm:pt>
    <dgm:pt modelId="{919F344B-7389-4750-B14A-A8E219916C68}" type="pres">
      <dgm:prSet presAssocID="{F53B33F8-0011-4DD4-9150-5E3F81D79E44}" presName="txSpace" presStyleCnt="0"/>
      <dgm:spPr/>
    </dgm:pt>
    <dgm:pt modelId="{C876A9C4-76E8-473E-960E-A42CF61A634C}" type="pres">
      <dgm:prSet presAssocID="{F53B33F8-0011-4DD4-9150-5E3F81D79E44}" presName="desTx" presStyleLbl="revTx" presStyleIdx="3" presStyleCnt="6">
        <dgm:presLayoutVars/>
      </dgm:prSet>
      <dgm:spPr/>
    </dgm:pt>
    <dgm:pt modelId="{F6E0F2DA-4C2B-417B-9560-873F49050509}" type="pres">
      <dgm:prSet presAssocID="{A83A4AD7-B565-47A8-8204-333040011008}" presName="sibTrans" presStyleCnt="0"/>
      <dgm:spPr/>
    </dgm:pt>
    <dgm:pt modelId="{87D1C24A-3546-470C-B1AC-368C2EAAFFF5}" type="pres">
      <dgm:prSet presAssocID="{6A3E4245-E110-41D1-9068-C90DBE78F837}" presName="compNode" presStyleCnt="0"/>
      <dgm:spPr/>
    </dgm:pt>
    <dgm:pt modelId="{746735A7-E68E-4C02-B83B-5C1A4A6CDE09}" type="pres">
      <dgm:prSet presAssocID="{6A3E4245-E110-41D1-9068-C90DBE78F83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23ABB17B-B3EC-4F98-B3F5-2AAEEE4FC7C2}" type="pres">
      <dgm:prSet presAssocID="{6A3E4245-E110-41D1-9068-C90DBE78F837}" presName="iconSpace" presStyleCnt="0"/>
      <dgm:spPr/>
    </dgm:pt>
    <dgm:pt modelId="{8AD1C140-4FCF-4ECB-AF57-71D8D6509058}" type="pres">
      <dgm:prSet presAssocID="{6A3E4245-E110-41D1-9068-C90DBE78F837}" presName="parTx" presStyleLbl="revTx" presStyleIdx="4" presStyleCnt="6">
        <dgm:presLayoutVars>
          <dgm:chMax val="0"/>
          <dgm:chPref val="0"/>
        </dgm:presLayoutVars>
      </dgm:prSet>
      <dgm:spPr/>
    </dgm:pt>
    <dgm:pt modelId="{3E79E633-22F0-48DA-AA5D-2998CD9DEA95}" type="pres">
      <dgm:prSet presAssocID="{6A3E4245-E110-41D1-9068-C90DBE78F837}" presName="txSpace" presStyleCnt="0"/>
      <dgm:spPr/>
    </dgm:pt>
    <dgm:pt modelId="{050C020C-9BAA-443B-933B-467588B43C17}" type="pres">
      <dgm:prSet presAssocID="{6A3E4245-E110-41D1-9068-C90DBE78F837}" presName="desTx" presStyleLbl="revTx" presStyleIdx="5" presStyleCnt="6">
        <dgm:presLayoutVars/>
      </dgm:prSet>
      <dgm:spPr/>
    </dgm:pt>
  </dgm:ptLst>
  <dgm:cxnLst>
    <dgm:cxn modelId="{7EECB413-82E2-44DC-BF78-2104DFF9C1CC}" srcId="{780A451D-A25B-4302-9539-0E7C5A3BEE77}" destId="{4D759837-D18A-4904-B0A8-80962162DB10}" srcOrd="0" destOrd="0" parTransId="{04F8354F-E59B-4BFB-9281-FAE5DCE997FE}" sibTransId="{32AE6626-7C9B-4E50-814E-361454247ECE}"/>
    <dgm:cxn modelId="{EA46F74F-8955-42FC-BE91-2FAFE0FC0589}" srcId="{F53B33F8-0011-4DD4-9150-5E3F81D79E44}" destId="{EFF84CE5-D212-40E0-977E-ABEB3A176136}" srcOrd="0" destOrd="0" parTransId="{8D7A606D-FFD6-4BF6-82AD-D8B50921F755}" sibTransId="{4064DE72-2A3F-481C-B07E-0B95EE059144}"/>
    <dgm:cxn modelId="{5B0AD275-8E62-4018-B848-DACC5AFF49BE}" type="presOf" srcId="{F53B33F8-0011-4DD4-9150-5E3F81D79E44}" destId="{907C4B24-7652-4C30-AE71-7745929B8878}" srcOrd="0" destOrd="0" presId="urn:microsoft.com/office/officeart/2018/2/layout/IconLabelDescriptionList"/>
    <dgm:cxn modelId="{64B0FD55-CBF0-4D1F-87CF-E66D62E8A2BB}" type="presOf" srcId="{EFF84CE5-D212-40E0-977E-ABEB3A176136}" destId="{C876A9C4-76E8-473E-960E-A42CF61A634C}" srcOrd="0" destOrd="0" presId="urn:microsoft.com/office/officeart/2018/2/layout/IconLabelDescriptionList"/>
    <dgm:cxn modelId="{25A29E8F-FD98-4776-99E6-89FCCB5CF13F}" type="presOf" srcId="{4D759837-D18A-4904-B0A8-80962162DB10}" destId="{5190B2BC-EB03-464B-9132-257B5B12B573}" srcOrd="0" destOrd="0" presId="urn:microsoft.com/office/officeart/2018/2/layout/IconLabelDescriptionList"/>
    <dgm:cxn modelId="{1F1D93A6-2863-4F6E-A640-DA0177711A33}" type="presOf" srcId="{780A451D-A25B-4302-9539-0E7C5A3BEE77}" destId="{C73AA5B0-97C2-480D-B3F3-E05B7CACF5E7}" srcOrd="0" destOrd="0" presId="urn:microsoft.com/office/officeart/2018/2/layout/IconLabelDescriptionList"/>
    <dgm:cxn modelId="{744E2AB7-69C3-4CF7-B5DD-3D1DCA9187B1}" srcId="{780A451D-A25B-4302-9539-0E7C5A3BEE77}" destId="{F53B33F8-0011-4DD4-9150-5E3F81D79E44}" srcOrd="1" destOrd="0" parTransId="{FE1CE03E-A11E-440B-85C2-D1E1731D4D96}" sibTransId="{A83A4AD7-B565-47A8-8204-333040011008}"/>
    <dgm:cxn modelId="{B195ACD4-B555-4018-9635-2295DD0A046E}" srcId="{780A451D-A25B-4302-9539-0E7C5A3BEE77}" destId="{6A3E4245-E110-41D1-9068-C90DBE78F837}" srcOrd="2" destOrd="0" parTransId="{8D711665-712B-4C51-A288-38EBFD297184}" sibTransId="{3E2C1730-706F-49BB-B49F-44210F3DED4B}"/>
    <dgm:cxn modelId="{71054BF4-787A-4603-97F6-4E4DDDF96586}" type="presOf" srcId="{6A3E4245-E110-41D1-9068-C90DBE78F837}" destId="{8AD1C140-4FCF-4ECB-AF57-71D8D6509058}" srcOrd="0" destOrd="0" presId="urn:microsoft.com/office/officeart/2018/2/layout/IconLabelDescriptionList"/>
    <dgm:cxn modelId="{35E1825D-56E9-4374-B9AE-994E671E748A}" type="presParOf" srcId="{C73AA5B0-97C2-480D-B3F3-E05B7CACF5E7}" destId="{90233F50-BF9C-458E-BFAC-C0CD723AFFB3}" srcOrd="0" destOrd="0" presId="urn:microsoft.com/office/officeart/2018/2/layout/IconLabelDescriptionList"/>
    <dgm:cxn modelId="{DD360396-7EDC-41FA-A9CE-5814F40416CF}" type="presParOf" srcId="{90233F50-BF9C-458E-BFAC-C0CD723AFFB3}" destId="{6F5B126D-B851-4E1B-822F-B508AFADBCE2}" srcOrd="0" destOrd="0" presId="urn:microsoft.com/office/officeart/2018/2/layout/IconLabelDescriptionList"/>
    <dgm:cxn modelId="{73505888-7593-49E9-B6B2-D432FC13F400}" type="presParOf" srcId="{90233F50-BF9C-458E-BFAC-C0CD723AFFB3}" destId="{752F095A-BDCA-463B-A208-8EA8E9BDBB11}" srcOrd="1" destOrd="0" presId="urn:microsoft.com/office/officeart/2018/2/layout/IconLabelDescriptionList"/>
    <dgm:cxn modelId="{6FD858DD-6983-4FB5-9224-0FB66B802E2F}" type="presParOf" srcId="{90233F50-BF9C-458E-BFAC-C0CD723AFFB3}" destId="{5190B2BC-EB03-464B-9132-257B5B12B573}" srcOrd="2" destOrd="0" presId="urn:microsoft.com/office/officeart/2018/2/layout/IconLabelDescriptionList"/>
    <dgm:cxn modelId="{EDBD98A8-9C53-49C4-BFF0-FEC47DFD428B}" type="presParOf" srcId="{90233F50-BF9C-458E-BFAC-C0CD723AFFB3}" destId="{0F5C5467-C3D1-495D-B6F4-93CBED4D5174}" srcOrd="3" destOrd="0" presId="urn:microsoft.com/office/officeart/2018/2/layout/IconLabelDescriptionList"/>
    <dgm:cxn modelId="{6EEB78C2-FFBE-4895-B069-B02628ACC8B5}" type="presParOf" srcId="{90233F50-BF9C-458E-BFAC-C0CD723AFFB3}" destId="{027A0E34-636E-4F7E-A891-5311F59A50EA}" srcOrd="4" destOrd="0" presId="urn:microsoft.com/office/officeart/2018/2/layout/IconLabelDescriptionList"/>
    <dgm:cxn modelId="{82795755-1897-4C09-85C0-EF694476AD61}" type="presParOf" srcId="{C73AA5B0-97C2-480D-B3F3-E05B7CACF5E7}" destId="{2610A5A2-59B8-4050-8BA4-9950AA858795}" srcOrd="1" destOrd="0" presId="urn:microsoft.com/office/officeart/2018/2/layout/IconLabelDescriptionList"/>
    <dgm:cxn modelId="{955316D3-62AC-4063-B67E-07B78EAF992A}" type="presParOf" srcId="{C73AA5B0-97C2-480D-B3F3-E05B7CACF5E7}" destId="{1EC80FA7-A9C7-4FD5-A754-102BC97339FF}" srcOrd="2" destOrd="0" presId="urn:microsoft.com/office/officeart/2018/2/layout/IconLabelDescriptionList"/>
    <dgm:cxn modelId="{269F2F5D-5077-492F-A217-848D18576BF1}" type="presParOf" srcId="{1EC80FA7-A9C7-4FD5-A754-102BC97339FF}" destId="{415BA7C3-12C6-45D1-AEF5-39B6A4D7DC45}" srcOrd="0" destOrd="0" presId="urn:microsoft.com/office/officeart/2018/2/layout/IconLabelDescriptionList"/>
    <dgm:cxn modelId="{DE2E05EE-B21A-446F-91DB-D773BCDC7703}" type="presParOf" srcId="{1EC80FA7-A9C7-4FD5-A754-102BC97339FF}" destId="{5DC1DEE9-BB43-4E21-ACFA-AFCA95DAB464}" srcOrd="1" destOrd="0" presId="urn:microsoft.com/office/officeart/2018/2/layout/IconLabelDescriptionList"/>
    <dgm:cxn modelId="{97377DEB-235D-4611-9B23-BCF3BFB2F2EA}" type="presParOf" srcId="{1EC80FA7-A9C7-4FD5-A754-102BC97339FF}" destId="{907C4B24-7652-4C30-AE71-7745929B8878}" srcOrd="2" destOrd="0" presId="urn:microsoft.com/office/officeart/2018/2/layout/IconLabelDescriptionList"/>
    <dgm:cxn modelId="{4D638D44-85F1-4391-83AF-27C15607E301}" type="presParOf" srcId="{1EC80FA7-A9C7-4FD5-A754-102BC97339FF}" destId="{919F344B-7389-4750-B14A-A8E219916C68}" srcOrd="3" destOrd="0" presId="urn:microsoft.com/office/officeart/2018/2/layout/IconLabelDescriptionList"/>
    <dgm:cxn modelId="{EE80121E-6BED-4F61-BEB0-4048CD418CA1}" type="presParOf" srcId="{1EC80FA7-A9C7-4FD5-A754-102BC97339FF}" destId="{C876A9C4-76E8-473E-960E-A42CF61A634C}" srcOrd="4" destOrd="0" presId="urn:microsoft.com/office/officeart/2018/2/layout/IconLabelDescriptionList"/>
    <dgm:cxn modelId="{88AF3B5E-5A6C-4CF7-BD2F-AA4C97C0AA08}" type="presParOf" srcId="{C73AA5B0-97C2-480D-B3F3-E05B7CACF5E7}" destId="{F6E0F2DA-4C2B-417B-9560-873F49050509}" srcOrd="3" destOrd="0" presId="urn:microsoft.com/office/officeart/2018/2/layout/IconLabelDescriptionList"/>
    <dgm:cxn modelId="{85F7D4B7-B700-4FA4-BF5C-BD229276FE0B}" type="presParOf" srcId="{C73AA5B0-97C2-480D-B3F3-E05B7CACF5E7}" destId="{87D1C24A-3546-470C-B1AC-368C2EAAFFF5}" srcOrd="4" destOrd="0" presId="urn:microsoft.com/office/officeart/2018/2/layout/IconLabelDescriptionList"/>
    <dgm:cxn modelId="{3D02060F-329F-49B8-92EE-EAF9D313811C}" type="presParOf" srcId="{87D1C24A-3546-470C-B1AC-368C2EAAFFF5}" destId="{746735A7-E68E-4C02-B83B-5C1A4A6CDE09}" srcOrd="0" destOrd="0" presId="urn:microsoft.com/office/officeart/2018/2/layout/IconLabelDescriptionList"/>
    <dgm:cxn modelId="{7E3C62E1-C0B5-4FDE-8CB5-D7C22DE9685E}" type="presParOf" srcId="{87D1C24A-3546-470C-B1AC-368C2EAAFFF5}" destId="{23ABB17B-B3EC-4F98-B3F5-2AAEEE4FC7C2}" srcOrd="1" destOrd="0" presId="urn:microsoft.com/office/officeart/2018/2/layout/IconLabelDescriptionList"/>
    <dgm:cxn modelId="{E78187FE-253B-4B65-89EC-1FBDB48E705F}" type="presParOf" srcId="{87D1C24A-3546-470C-B1AC-368C2EAAFFF5}" destId="{8AD1C140-4FCF-4ECB-AF57-71D8D6509058}" srcOrd="2" destOrd="0" presId="urn:microsoft.com/office/officeart/2018/2/layout/IconLabelDescriptionList"/>
    <dgm:cxn modelId="{4B4BF81C-4702-4260-84C9-9FC81D1D4EF9}" type="presParOf" srcId="{87D1C24A-3546-470C-B1AC-368C2EAAFFF5}" destId="{3E79E633-22F0-48DA-AA5D-2998CD9DEA95}" srcOrd="3" destOrd="0" presId="urn:microsoft.com/office/officeart/2018/2/layout/IconLabelDescriptionList"/>
    <dgm:cxn modelId="{8DFFA6D2-4E63-4E2F-A4E6-E80FF2846F98}" type="presParOf" srcId="{87D1C24A-3546-470C-B1AC-368C2EAAFFF5}" destId="{050C020C-9BAA-443B-933B-467588B43C17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22A7E-6FAB-4ACA-8632-D6627D8BB7BB}">
      <dsp:nvSpPr>
        <dsp:cNvPr id="0" name=""/>
        <dsp:cNvSpPr/>
      </dsp:nvSpPr>
      <dsp:spPr>
        <a:xfrm>
          <a:off x="3201" y="998291"/>
          <a:ext cx="2285879" cy="145153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E307EC-E094-48CB-AA68-7D3C3BB2D7D8}">
      <dsp:nvSpPr>
        <dsp:cNvPr id="0" name=""/>
        <dsp:cNvSpPr/>
      </dsp:nvSpPr>
      <dsp:spPr>
        <a:xfrm>
          <a:off x="257188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Plánování a strategie výzkumu.</a:t>
          </a:r>
          <a:endParaRPr lang="en-US" sz="2700" kern="1200"/>
        </a:p>
      </dsp:txBody>
      <dsp:txXfrm>
        <a:off x="299702" y="1282093"/>
        <a:ext cx="2200851" cy="1366505"/>
      </dsp:txXfrm>
    </dsp:sp>
    <dsp:sp modelId="{D0842AB8-242A-4EB2-BEFC-9D03E71D29F0}">
      <dsp:nvSpPr>
        <dsp:cNvPr id="0" name=""/>
        <dsp:cNvSpPr/>
      </dsp:nvSpPr>
      <dsp:spPr>
        <a:xfrm>
          <a:off x="2797054" y="998291"/>
          <a:ext cx="2285879" cy="145153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E3A8D-32B9-420C-8E8A-3B88D2D1D865}">
      <dsp:nvSpPr>
        <dsp:cNvPr id="0" name=""/>
        <dsp:cNvSpPr/>
      </dsp:nvSpPr>
      <dsp:spPr>
        <a:xfrm>
          <a:off x="3051041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Vybrané metody sběru dat.</a:t>
          </a:r>
          <a:endParaRPr lang="en-US" sz="2700" kern="1200"/>
        </a:p>
      </dsp:txBody>
      <dsp:txXfrm>
        <a:off x="3093555" y="1282093"/>
        <a:ext cx="2200851" cy="1366505"/>
      </dsp:txXfrm>
    </dsp:sp>
    <dsp:sp modelId="{8F29EE34-BB72-48D4-A072-07C7EB798B85}">
      <dsp:nvSpPr>
        <dsp:cNvPr id="0" name=""/>
        <dsp:cNvSpPr/>
      </dsp:nvSpPr>
      <dsp:spPr>
        <a:xfrm>
          <a:off x="5590907" y="998291"/>
          <a:ext cx="2285879" cy="145153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EC9FA6-E3F7-42F3-AF98-DB365B2E544F}">
      <dsp:nvSpPr>
        <dsp:cNvPr id="0" name=""/>
        <dsp:cNvSpPr/>
      </dsp:nvSpPr>
      <dsp:spPr>
        <a:xfrm>
          <a:off x="5844894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Základní přístupy k analýze dat. </a:t>
          </a:r>
          <a:endParaRPr lang="en-US" sz="2700" kern="1200"/>
        </a:p>
      </dsp:txBody>
      <dsp:txXfrm>
        <a:off x="5887408" y="1282093"/>
        <a:ext cx="2200851" cy="1366505"/>
      </dsp:txXfrm>
    </dsp:sp>
    <dsp:sp modelId="{1F7FE5EC-652D-4035-84B4-67B6C0287943}">
      <dsp:nvSpPr>
        <dsp:cNvPr id="0" name=""/>
        <dsp:cNvSpPr/>
      </dsp:nvSpPr>
      <dsp:spPr>
        <a:xfrm>
          <a:off x="8384760" y="998291"/>
          <a:ext cx="2285879" cy="145153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7FBD8-C84C-4008-8534-919B998292E9}">
      <dsp:nvSpPr>
        <dsp:cNvPr id="0" name=""/>
        <dsp:cNvSpPr/>
      </dsp:nvSpPr>
      <dsp:spPr>
        <a:xfrm>
          <a:off x="8638747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/>
            <a:t>Zajímavosti a nadstavba.</a:t>
          </a:r>
          <a:endParaRPr lang="en-US" sz="2700" kern="1200"/>
        </a:p>
      </dsp:txBody>
      <dsp:txXfrm>
        <a:off x="8681261" y="1282093"/>
        <a:ext cx="2200851" cy="13665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246792-AF1B-4832-9868-B633C374CCA7}">
      <dsp:nvSpPr>
        <dsp:cNvPr id="0" name=""/>
        <dsp:cNvSpPr/>
      </dsp:nvSpPr>
      <dsp:spPr>
        <a:xfrm>
          <a:off x="0" y="0"/>
          <a:ext cx="8414428" cy="66409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Víme, kde se pohybujeme v rámci ontologie, epistemologie a metodologie.</a:t>
          </a:r>
          <a:endParaRPr lang="en-US" sz="1700" kern="1200"/>
        </a:p>
      </dsp:txBody>
      <dsp:txXfrm>
        <a:off x="19451" y="19451"/>
        <a:ext cx="7620120" cy="625190"/>
      </dsp:txXfrm>
    </dsp:sp>
    <dsp:sp modelId="{E40EFF14-BB8E-46DF-9A86-E67054A6C6B0}">
      <dsp:nvSpPr>
        <dsp:cNvPr id="0" name=""/>
        <dsp:cNvSpPr/>
      </dsp:nvSpPr>
      <dsp:spPr>
        <a:xfrm>
          <a:off x="628350" y="756328"/>
          <a:ext cx="8414428" cy="664092"/>
        </a:xfrm>
        <a:prstGeom prst="roundRect">
          <a:avLst>
            <a:gd name="adj" fmla="val 1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Máme nastudovanou teorii a příbuzné relevantní studie. </a:t>
          </a:r>
          <a:endParaRPr lang="en-US" sz="1700" kern="1200"/>
        </a:p>
      </dsp:txBody>
      <dsp:txXfrm>
        <a:off x="647801" y="775779"/>
        <a:ext cx="7315515" cy="625190"/>
      </dsp:txXfrm>
    </dsp:sp>
    <dsp:sp modelId="{DF9BF592-7F87-4807-9F4D-BDFCC989BA4F}">
      <dsp:nvSpPr>
        <dsp:cNvPr id="0" name=""/>
        <dsp:cNvSpPr/>
      </dsp:nvSpPr>
      <dsp:spPr>
        <a:xfrm>
          <a:off x="1256700" y="1512656"/>
          <a:ext cx="8414428" cy="664092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Máme vytvořený design studie vč. jejího účelu a…</a:t>
          </a:r>
          <a:endParaRPr lang="en-US" sz="1700" kern="1200" dirty="0"/>
        </a:p>
      </dsp:txBody>
      <dsp:txXfrm>
        <a:off x="1276151" y="1532107"/>
        <a:ext cx="7315515" cy="625190"/>
      </dsp:txXfrm>
    </dsp:sp>
    <dsp:sp modelId="{3EFDD383-31D7-42CE-9570-A1A27A150E29}">
      <dsp:nvSpPr>
        <dsp:cNvPr id="0" name=""/>
        <dsp:cNvSpPr/>
      </dsp:nvSpPr>
      <dsp:spPr>
        <a:xfrm>
          <a:off x="1885050" y="2268984"/>
          <a:ext cx="8414428" cy="664092"/>
        </a:xfrm>
        <a:prstGeom prst="roundRect">
          <a:avLst>
            <a:gd name="adj" fmla="val 1000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…podle něj nasbíraná data (pozorování, rozhovory, etnografie apod.) s ohledem na </a:t>
          </a:r>
          <a:r>
            <a:rPr lang="cs-CZ" sz="1700" kern="1200" dirty="0" err="1"/>
            <a:t>vzrokování</a:t>
          </a:r>
          <a:r>
            <a:rPr lang="cs-CZ" sz="1700" kern="1200" dirty="0"/>
            <a:t> a saturaci.</a:t>
          </a:r>
          <a:endParaRPr lang="en-US" sz="1700" kern="1200" dirty="0"/>
        </a:p>
      </dsp:txBody>
      <dsp:txXfrm>
        <a:off x="1904501" y="2288435"/>
        <a:ext cx="7315515" cy="625190"/>
      </dsp:txXfrm>
    </dsp:sp>
    <dsp:sp modelId="{77241086-9DF9-47CD-BC05-B873F6CEB2F4}">
      <dsp:nvSpPr>
        <dsp:cNvPr id="0" name=""/>
        <dsp:cNvSpPr/>
      </dsp:nvSpPr>
      <dsp:spPr>
        <a:xfrm>
          <a:off x="2513400" y="3025312"/>
          <a:ext cx="8414428" cy="664092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Nyní potřebujeme data analyzovat (</a:t>
          </a:r>
          <a:r>
            <a:rPr lang="cs-CZ" sz="1700" kern="1200" dirty="0" err="1"/>
            <a:t>kvali</a:t>
          </a:r>
          <a:r>
            <a:rPr lang="cs-CZ" sz="1700" kern="1200" dirty="0"/>
            <a:t> i </a:t>
          </a:r>
          <a:r>
            <a:rPr lang="cs-CZ" sz="1700" kern="1200" dirty="0" err="1"/>
            <a:t>kvanti</a:t>
          </a:r>
          <a:r>
            <a:rPr lang="cs-CZ" sz="1700" kern="1200" dirty="0"/>
            <a:t>) – pokud jsme již nezačali u sběru!</a:t>
          </a:r>
          <a:endParaRPr lang="en-US" sz="1700" kern="1200" dirty="0"/>
        </a:p>
      </dsp:txBody>
      <dsp:txXfrm>
        <a:off x="2532851" y="3044763"/>
        <a:ext cx="7315515" cy="625190"/>
      </dsp:txXfrm>
    </dsp:sp>
    <dsp:sp modelId="{416C509D-E208-4C60-B66D-D8BA2D8DB5BE}">
      <dsp:nvSpPr>
        <dsp:cNvPr id="0" name=""/>
        <dsp:cNvSpPr/>
      </dsp:nvSpPr>
      <dsp:spPr>
        <a:xfrm>
          <a:off x="7982767" y="485156"/>
          <a:ext cx="431660" cy="43166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8079890" y="485156"/>
        <a:ext cx="237414" cy="324824"/>
      </dsp:txXfrm>
    </dsp:sp>
    <dsp:sp modelId="{8BBB0057-D55E-423E-964D-01CD4E119295}">
      <dsp:nvSpPr>
        <dsp:cNvPr id="0" name=""/>
        <dsp:cNvSpPr/>
      </dsp:nvSpPr>
      <dsp:spPr>
        <a:xfrm>
          <a:off x="8611118" y="1241484"/>
          <a:ext cx="431660" cy="43166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8708241" y="1241484"/>
        <a:ext cx="237414" cy="324824"/>
      </dsp:txXfrm>
    </dsp:sp>
    <dsp:sp modelId="{8BC88C45-A220-448E-9C9E-91F7654C08AD}">
      <dsp:nvSpPr>
        <dsp:cNvPr id="0" name=""/>
        <dsp:cNvSpPr/>
      </dsp:nvSpPr>
      <dsp:spPr>
        <a:xfrm>
          <a:off x="9239468" y="1986744"/>
          <a:ext cx="431660" cy="43166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9336591" y="1986744"/>
        <a:ext cx="237414" cy="324824"/>
      </dsp:txXfrm>
    </dsp:sp>
    <dsp:sp modelId="{580C56C0-18E5-4055-B424-E818C8EC106F}">
      <dsp:nvSpPr>
        <dsp:cNvPr id="0" name=""/>
        <dsp:cNvSpPr/>
      </dsp:nvSpPr>
      <dsp:spPr>
        <a:xfrm>
          <a:off x="9867818" y="2750451"/>
          <a:ext cx="431660" cy="43166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9964941" y="2750451"/>
        <a:ext cx="237414" cy="3248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DC00E8-EA6B-46A9-97DA-6D6A9C8ED92E}">
      <dsp:nvSpPr>
        <dsp:cNvPr id="0" name=""/>
        <dsp:cNvSpPr/>
      </dsp:nvSpPr>
      <dsp:spPr>
        <a:xfrm>
          <a:off x="491097" y="498919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068F2-115A-4937-9645-D2FC58175976}">
      <dsp:nvSpPr>
        <dsp:cNvPr id="0" name=""/>
        <dsp:cNvSpPr/>
      </dsp:nvSpPr>
      <dsp:spPr>
        <a:xfrm>
          <a:off x="491097" y="2148302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000" kern="1200"/>
            <a:t>Můžeme také řadit dle:</a:t>
          </a:r>
          <a:endParaRPr lang="en-US" sz="2000" kern="1200"/>
        </a:p>
      </dsp:txBody>
      <dsp:txXfrm>
        <a:off x="491097" y="2148302"/>
        <a:ext cx="4320000" cy="648000"/>
      </dsp:txXfrm>
    </dsp:sp>
    <dsp:sp modelId="{06D0C455-F5E7-416A-9631-A2FCFE764CA5}">
      <dsp:nvSpPr>
        <dsp:cNvPr id="0" name=""/>
        <dsp:cNvSpPr/>
      </dsp:nvSpPr>
      <dsp:spPr>
        <a:xfrm>
          <a:off x="491097" y="2860202"/>
          <a:ext cx="4320000" cy="833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/>
            <a:t>sekvenčních metod </a:t>
          </a:r>
          <a:r>
            <a:rPr lang="cs-CZ" sz="1500" kern="1200" dirty="0"/>
            <a:t>– nejdříve sběr, poté analýza;</a:t>
          </a:r>
          <a:endParaRPr lang="en-US" sz="1500" kern="1200" dirty="0"/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 dirty="0"/>
            <a:t>iterativních metod </a:t>
          </a:r>
          <a:r>
            <a:rPr lang="cs-CZ" sz="1500" kern="1200" dirty="0"/>
            <a:t>– cyklické pendlování mezi daty a teorií (analýzou a sběrem).</a:t>
          </a:r>
          <a:endParaRPr lang="en-US" sz="1500" kern="1200" dirty="0"/>
        </a:p>
      </dsp:txBody>
      <dsp:txXfrm>
        <a:off x="491097" y="2860202"/>
        <a:ext cx="4320000" cy="833683"/>
      </dsp:txXfrm>
    </dsp:sp>
    <dsp:sp modelId="{AA69E294-99F4-411A-8CA3-124833A78086}">
      <dsp:nvSpPr>
        <dsp:cNvPr id="0" name=""/>
        <dsp:cNvSpPr/>
      </dsp:nvSpPr>
      <dsp:spPr>
        <a:xfrm>
          <a:off x="5841914" y="498919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72AB90-4D47-44B7-948B-AF27F55A3536}">
      <dsp:nvSpPr>
        <dsp:cNvPr id="0" name=""/>
        <dsp:cNvSpPr/>
      </dsp:nvSpPr>
      <dsp:spPr>
        <a:xfrm>
          <a:off x="5577984" y="2131817"/>
          <a:ext cx="4869633" cy="1982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000" b="0" kern="1200" dirty="0"/>
            <a:t>Ale také na: </a:t>
          </a:r>
          <a:r>
            <a:rPr lang="cs-CZ" sz="2000" b="1" kern="1200" dirty="0"/>
            <a:t>deduktivní</a:t>
          </a:r>
          <a:r>
            <a:rPr lang="cs-CZ" sz="2000" b="0" kern="1200" dirty="0"/>
            <a:t> a </a:t>
          </a:r>
          <a:r>
            <a:rPr lang="cs-CZ" sz="2000" b="1" kern="1200" dirty="0"/>
            <a:t>induktivní</a:t>
          </a:r>
          <a:r>
            <a:rPr lang="cs-CZ" sz="2000" b="0" kern="1200" dirty="0"/>
            <a:t> metody (ano, je to zmatek </a:t>
          </a:r>
          <a:r>
            <a:rPr lang="cs-CZ" sz="2000" b="0" kern="1200" dirty="0">
              <a:sym typeface="Wingdings" panose="05000000000000000000" pitchFamily="2" charset="2"/>
            </a:rPr>
            <a:t>)</a:t>
          </a:r>
          <a:r>
            <a:rPr lang="cs-CZ" sz="2000" b="0" kern="1200" dirty="0"/>
            <a:t> </a:t>
          </a:r>
          <a:r>
            <a:rPr lang="cs-CZ" sz="2000" b="0" kern="1200" dirty="0">
              <a:sym typeface="Wingdings" panose="05000000000000000000" pitchFamily="2" charset="2"/>
            </a:rPr>
            <a:t></a:t>
          </a:r>
          <a:r>
            <a:rPr lang="cs-CZ" sz="2000" b="0" kern="1200" dirty="0"/>
            <a:t> klíčová je </a:t>
          </a:r>
          <a:r>
            <a:rPr lang="cs-CZ" sz="2000" b="1" u="sng" kern="1200" dirty="0"/>
            <a:t>flexibilita</a:t>
          </a:r>
          <a:r>
            <a:rPr lang="cs-CZ" sz="2000" b="0" kern="1200" dirty="0"/>
            <a:t>!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cs-CZ" sz="2000" b="0" kern="1200" dirty="0"/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000" b="1" kern="1200" dirty="0"/>
            <a:t>Statistické</a:t>
          </a:r>
          <a:r>
            <a:rPr lang="cs-CZ" sz="2000" b="0" kern="1200" dirty="0"/>
            <a:t> (frekvenční) zkoumání lze využít pro kvalitativní analýzu také. </a:t>
          </a:r>
        </a:p>
      </dsp:txBody>
      <dsp:txXfrm>
        <a:off x="5577984" y="2131817"/>
        <a:ext cx="4869633" cy="1982361"/>
      </dsp:txXfrm>
    </dsp:sp>
    <dsp:sp modelId="{6A43B875-C9E8-4E4B-BF72-05DBAE8E1018}">
      <dsp:nvSpPr>
        <dsp:cNvPr id="0" name=""/>
        <dsp:cNvSpPr/>
      </dsp:nvSpPr>
      <dsp:spPr>
        <a:xfrm>
          <a:off x="5841914" y="2860202"/>
          <a:ext cx="4320000" cy="833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83BF7F-D1BD-4622-B146-B475A4A60DB8}">
      <dsp:nvSpPr>
        <dsp:cNvPr id="0" name=""/>
        <dsp:cNvSpPr/>
      </dsp:nvSpPr>
      <dsp:spPr>
        <a:xfrm>
          <a:off x="402747" y="12"/>
          <a:ext cx="9710105" cy="435131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Není to jednoduchá, naivní indukce (liší se v kroku 5)!</a:t>
          </a:r>
          <a:endParaRPr lang="en-US" sz="30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cs-CZ" sz="2300" kern="1200" dirty="0"/>
            <a:t>Specifikace </a:t>
          </a:r>
          <a:r>
            <a:rPr lang="cs-CZ" sz="2300" kern="1200" dirty="0" err="1"/>
            <a:t>outcomu</a:t>
          </a:r>
          <a:r>
            <a:rPr lang="cs-CZ" sz="2300" kern="1200" dirty="0"/>
            <a:t> fenoménu, kterého chci studovat (indukce nebo dedukce).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cs-CZ" sz="2300" kern="1200" dirty="0"/>
            <a:t>Sběr dat malého množství případů s tímto </a:t>
          </a:r>
          <a:r>
            <a:rPr lang="cs-CZ" sz="2300" kern="1200" dirty="0" err="1"/>
            <a:t>outcomem</a:t>
          </a:r>
          <a:r>
            <a:rPr lang="cs-CZ" sz="2300" kern="1200" dirty="0"/>
            <a:t> (hledáme závislou proměnnou v případech).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cs-CZ" sz="2300" kern="1200" dirty="0"/>
            <a:t>Identifikace pravidelností, vzorů a společných rysů mezi případy a formulace hypotéz.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cs-CZ" sz="2300" kern="1200"/>
            <a:t>Sběr více dat (případů).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cs-CZ" sz="2300" kern="1200" dirty="0"/>
            <a:t>Specificky mě zajímají deviantní případy a jakmile je naleznu – buď redefinuji </a:t>
          </a:r>
          <a:r>
            <a:rPr lang="cs-CZ" sz="2300" kern="1200" dirty="0" err="1"/>
            <a:t>outcome</a:t>
          </a:r>
          <a:r>
            <a:rPr lang="cs-CZ" sz="2300" kern="1200" dirty="0"/>
            <a:t> nebo hypotézu.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cs-CZ" sz="2300" kern="1200" dirty="0"/>
            <a:t>Sběr více případů – pokračuji dokud nové případy nevedou k revizím.</a:t>
          </a:r>
          <a:endParaRPr lang="en-US" sz="2300" kern="1200" dirty="0"/>
        </a:p>
      </dsp:txBody>
      <dsp:txXfrm>
        <a:off x="402747" y="12"/>
        <a:ext cx="9710105" cy="43513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B126D-B851-4E1B-822F-B508AFADBCE2}">
      <dsp:nvSpPr>
        <dsp:cNvPr id="0" name=""/>
        <dsp:cNvSpPr/>
      </dsp:nvSpPr>
      <dsp:spPr>
        <a:xfrm>
          <a:off x="3871" y="900843"/>
          <a:ext cx="1188632" cy="11886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90B2BC-EB03-464B-9132-257B5B12B573}">
      <dsp:nvSpPr>
        <dsp:cNvPr id="0" name=""/>
        <dsp:cNvSpPr/>
      </dsp:nvSpPr>
      <dsp:spPr>
        <a:xfrm>
          <a:off x="3871" y="2200368"/>
          <a:ext cx="3396093" cy="1125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000" b="0" i="1" kern="1200" dirty="0"/>
            <a:t>All </a:t>
          </a:r>
          <a:r>
            <a:rPr lang="cs-CZ" sz="2000" b="0" i="1" kern="1200" dirty="0" err="1"/>
            <a:t>is</a:t>
          </a:r>
          <a:r>
            <a:rPr lang="cs-CZ" sz="2000" b="0" i="1" kern="1200" dirty="0"/>
            <a:t> data </a:t>
          </a:r>
          <a:r>
            <a:rPr lang="cs-CZ" sz="2000" b="0" i="1" kern="1200" dirty="0">
              <a:sym typeface="Wingdings" panose="05000000000000000000" pitchFamily="2" charset="2"/>
            </a:rPr>
            <a:t></a:t>
          </a:r>
          <a:r>
            <a:rPr lang="cs-CZ" sz="2000" b="0" i="1" kern="1200" dirty="0"/>
            <a:t> </a:t>
          </a:r>
          <a:r>
            <a:rPr lang="cs-CZ" sz="2000" b="0" kern="1200" dirty="0"/>
            <a:t>i kvantitativní!</a:t>
          </a:r>
          <a:endParaRPr lang="en-US" sz="2000" b="0" kern="1200" dirty="0"/>
        </a:p>
      </dsp:txBody>
      <dsp:txXfrm>
        <a:off x="3871" y="2200368"/>
        <a:ext cx="3396093" cy="1125054"/>
      </dsp:txXfrm>
    </dsp:sp>
    <dsp:sp modelId="{027A0E34-636E-4F7E-A891-5311F59A50EA}">
      <dsp:nvSpPr>
        <dsp:cNvPr id="0" name=""/>
        <dsp:cNvSpPr/>
      </dsp:nvSpPr>
      <dsp:spPr>
        <a:xfrm>
          <a:off x="3871" y="3377000"/>
          <a:ext cx="3396093" cy="10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5BA7C3-12C6-45D1-AEF5-39B6A4D7DC45}">
      <dsp:nvSpPr>
        <dsp:cNvPr id="0" name=""/>
        <dsp:cNvSpPr/>
      </dsp:nvSpPr>
      <dsp:spPr>
        <a:xfrm>
          <a:off x="3994282" y="716795"/>
          <a:ext cx="1188632" cy="11886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7C4B24-7652-4C30-AE71-7745929B8878}">
      <dsp:nvSpPr>
        <dsp:cNvPr id="0" name=""/>
        <dsp:cNvSpPr/>
      </dsp:nvSpPr>
      <dsp:spPr>
        <a:xfrm>
          <a:off x="3994282" y="2032148"/>
          <a:ext cx="3396093" cy="1125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000" b="0" kern="1200" dirty="0"/>
            <a:t>Méně formalizovaná než verze Strausse a </a:t>
          </a:r>
          <a:r>
            <a:rPr lang="cs-CZ" sz="2000" b="0" kern="1200" dirty="0" err="1"/>
            <a:t>Corbinové</a:t>
          </a:r>
          <a:r>
            <a:rPr lang="cs-CZ" sz="2000" b="0" kern="1200" dirty="0"/>
            <a:t> (1990).</a:t>
          </a:r>
          <a:endParaRPr lang="en-US" sz="2000" b="0" kern="1200" dirty="0"/>
        </a:p>
      </dsp:txBody>
      <dsp:txXfrm>
        <a:off x="3994282" y="2032148"/>
        <a:ext cx="3396093" cy="1125054"/>
      </dsp:txXfrm>
    </dsp:sp>
    <dsp:sp modelId="{C876A9C4-76E8-473E-960E-A42CF61A634C}">
      <dsp:nvSpPr>
        <dsp:cNvPr id="0" name=""/>
        <dsp:cNvSpPr/>
      </dsp:nvSpPr>
      <dsp:spPr>
        <a:xfrm>
          <a:off x="3994282" y="3216141"/>
          <a:ext cx="3396093" cy="447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Např. stačí poznámky místo kompletních přepisů rozhovorů.</a:t>
          </a:r>
          <a:endParaRPr lang="en-US" sz="1600" kern="1200"/>
        </a:p>
      </dsp:txBody>
      <dsp:txXfrm>
        <a:off x="3994282" y="3216141"/>
        <a:ext cx="3396093" cy="447626"/>
      </dsp:txXfrm>
    </dsp:sp>
    <dsp:sp modelId="{746735A7-E68E-4C02-B83B-5C1A4A6CDE09}">
      <dsp:nvSpPr>
        <dsp:cNvPr id="0" name=""/>
        <dsp:cNvSpPr/>
      </dsp:nvSpPr>
      <dsp:spPr>
        <a:xfrm>
          <a:off x="7984692" y="716795"/>
          <a:ext cx="1188632" cy="11886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1C140-4FCF-4ECB-AF57-71D8D6509058}">
      <dsp:nvSpPr>
        <dsp:cNvPr id="0" name=""/>
        <dsp:cNvSpPr/>
      </dsp:nvSpPr>
      <dsp:spPr>
        <a:xfrm>
          <a:off x="7984692" y="2032148"/>
          <a:ext cx="3396093" cy="1125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000" b="0" kern="1200" dirty="0"/>
            <a:t>Místo axiálního kódování 18 kódovacích „rodin“ (resp. axiální + 17 dalších) -&gt; více jak 18 způsobů provádění výzkumu.</a:t>
          </a:r>
          <a:endParaRPr lang="en-US" sz="2000" b="0" kern="1200" dirty="0"/>
        </a:p>
      </dsp:txBody>
      <dsp:txXfrm>
        <a:off x="7984692" y="2032148"/>
        <a:ext cx="3396093" cy="1125054"/>
      </dsp:txXfrm>
    </dsp:sp>
    <dsp:sp modelId="{050C020C-9BAA-443B-933B-467588B43C17}">
      <dsp:nvSpPr>
        <dsp:cNvPr id="0" name=""/>
        <dsp:cNvSpPr/>
      </dsp:nvSpPr>
      <dsp:spPr>
        <a:xfrm>
          <a:off x="7984692" y="3216141"/>
          <a:ext cx="3396093" cy="4476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D82ED-1321-47AD-9AB6-2BD9DDAC54A0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39350-8A1A-43E8-A8AA-D98DBC91F6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303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39350-8A1A-43E8-A8AA-D98DBC91F69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036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39350-8A1A-43E8-A8AA-D98DBC91F69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388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AAF5F9-8CE9-4165-8C89-CEB212EF3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92789AA-4222-41D4-8995-3653F648A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66EE62-E1AB-4537-A98E-8A58BABC1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4CDD-3845-47F4-9BC8-03B1E445A4D5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A8AD745-2704-45EA-80A3-E801C79F5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17119F-EBFC-4471-8BCB-8E75A384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3ED5-D0C4-4CD2-A782-CE6ED810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926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943404-65F6-4511-8040-8D72C8AC6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F87A2BD-EF31-446E-9903-125BE0A48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8F97FC-695D-4462-B78F-00F48BE9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4CDD-3845-47F4-9BC8-03B1E445A4D5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969418-9E91-4B17-8CF4-8FB0A5545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D6FB27-B579-45FE-8238-441CFC3D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3ED5-D0C4-4CD2-A782-CE6ED810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15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B869A56-4715-4404-B171-58D4DF4997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FA0CBA7-DAA8-40ED-B6F5-CE4B42C52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EB0E4D-E929-43EE-BDEB-86CDB6523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4CDD-3845-47F4-9BC8-03B1E445A4D5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9387D5-D8CA-4265-8472-6ECE829A1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4860B7-9283-45D0-B283-D75C051D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3ED5-D0C4-4CD2-A782-CE6ED810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02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925535-7392-4066-916D-7CC616B0D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05FD36-4D76-4C0D-A095-9038161DE0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73B840-9600-46E8-9EF6-883F59099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4CDD-3845-47F4-9BC8-03B1E445A4D5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40F5E8-9D35-42C3-9C05-A46CC2EF3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6196C48-E6BC-4F9F-8B92-AEBEEED92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3ED5-D0C4-4CD2-A782-CE6ED810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19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318E34-2EAD-45C2-8983-0D09EEB5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8E7D90-35E3-423C-9C31-3FCB3AA67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23C4C6-7A8C-4F93-8D28-BE206DD08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4CDD-3845-47F4-9BC8-03B1E445A4D5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8F9693E-AE67-4888-80B5-47CED2ACC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38929A-9E94-4B97-AC43-58856F15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3ED5-D0C4-4CD2-A782-CE6ED810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21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B45F75-C7E1-4189-AA1C-005B4D2F8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433F6C-0F3A-44B2-BFA9-2742D7E11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2DCC11-37AA-4A47-8C6E-6F4CE910C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0539919-1317-4A98-94BB-30CE17328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4CDD-3845-47F4-9BC8-03B1E445A4D5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29C307E-243B-4053-B5C4-7A89612A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006FE2C-1C7E-48D7-818A-B667D5884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3ED5-D0C4-4CD2-A782-CE6ED810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86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226F6-BA91-4176-82AA-3CB3310F9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04FB81-F0C1-4313-9F72-FFF54D62E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14428A-B3B6-4A06-8DBF-C00CED2D8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E5AB063-D7D4-4E2E-90DC-6AC13353B0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D88062C-2B49-4B1D-961C-689A4C0B1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C8E8B7D-0F48-4E64-AECD-2F9A0A0EA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4CDD-3845-47F4-9BC8-03B1E445A4D5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EAC7F0C-AFC7-4DC6-92D4-89366C97D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84CF821-026A-41A1-87A7-4860FE04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3ED5-D0C4-4CD2-A782-CE6ED810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29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A4DDC4-E5AE-468E-A48A-F77B09290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F343A9F-F80E-4F0F-87AB-CDCCC23FC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4CDD-3845-47F4-9BC8-03B1E445A4D5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3F4C0E3-183F-467B-947A-8CD06C977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EF7EF7-EB0C-47A5-834F-93565B18F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3ED5-D0C4-4CD2-A782-CE6ED810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48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6AC0624-713E-4085-B73D-AFA5326CE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4CDD-3845-47F4-9BC8-03B1E445A4D5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5CC9982-BE65-405E-9868-4AD4F3B71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688073C-1BBD-4E81-BF94-35EB83404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3ED5-D0C4-4CD2-A782-CE6ED810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036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6CC60-BDB3-4E1B-98B1-BF8FBE033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6297AB-3404-42B1-A135-052A99AA7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7468A4F-25A5-4D16-B4C5-0C2D3570AF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8F06F9-204C-46FC-99FE-51915D385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4CDD-3845-47F4-9BC8-03B1E445A4D5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6F186AD-C91B-4898-83CE-299C93B49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BC13BD-60C5-42CB-873E-19421859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3ED5-D0C4-4CD2-A782-CE6ED810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021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36275A-7E72-4EE5-AA25-DBFFD33D6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239FE55-9B1F-4AA6-881D-1E94D4B26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F792D7A-5AF4-466F-80D4-B0ADB2269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05A0C61-5442-467B-AB2F-FC08E46AC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4CDD-3845-47F4-9BC8-03B1E445A4D5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F38BE2A-F23B-48C6-81FE-7C757D990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7833316-115B-48DC-BDA3-29CA9DA56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53ED5-D0C4-4CD2-A782-CE6ED810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73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9A6B139-D586-4CB9-B4B8-8AE54DE0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76A2B91-4E41-419F-A23B-21E729CB8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C84496-3C36-4581-B96B-3743EBD54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E4CDD-3845-47F4-9BC8-03B1E445A4D5}" type="datetimeFigureOut">
              <a:rPr lang="en-GB" smtClean="0"/>
              <a:t>19/03/2024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19CA01-58DC-46FB-9CF0-C292E4E39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CE3ADA-7F8E-4837-A196-1C3ED1635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53ED5-D0C4-4CD2-A782-CE6ED8106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71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7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sagepub.com/home/qrj" TargetMode="External"/><Relationship Id="rId2" Type="http://schemas.openxmlformats.org/officeDocument/2006/relationships/hyperlink" Target="https://journals.sagepub.com/home/qi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A9AB0A-16E7-48CC-A2EE-580E50A82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095" y="851517"/>
            <a:ext cx="5238466" cy="2991416"/>
          </a:xfrm>
        </p:spPr>
        <p:txBody>
          <a:bodyPr anchor="b">
            <a:normAutofit/>
          </a:bodyPr>
          <a:lstStyle/>
          <a:p>
            <a:pPr algn="l"/>
            <a:r>
              <a:rPr lang="cs-CZ" dirty="0"/>
              <a:t>Základy kvalitativní analýzy dat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762C110-C7D4-44EC-A2B6-E2FCD52DE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4095" y="4446437"/>
            <a:ext cx="4167115" cy="1369148"/>
          </a:xfrm>
        </p:spPr>
        <p:txBody>
          <a:bodyPr anchor="t">
            <a:normAutofit/>
          </a:bodyPr>
          <a:lstStyle/>
          <a:p>
            <a:pPr algn="l"/>
            <a:r>
              <a:rPr lang="cs-CZ" dirty="0"/>
              <a:t>Jan Kleiner</a:t>
            </a:r>
          </a:p>
          <a:p>
            <a:pPr algn="l"/>
            <a:r>
              <a:rPr lang="cs-CZ" dirty="0"/>
              <a:t>20. 3. 2024</a:t>
            </a:r>
          </a:p>
          <a:p>
            <a:pPr algn="l"/>
            <a:r>
              <a:rPr lang="cs-CZ" dirty="0"/>
              <a:t>BSSn4405</a:t>
            </a:r>
            <a:endParaRPr lang="en-GB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Masarykova univerzita mění logo. Dodá ho Studio Najbrt | Události | em.muni .cz">
            <a:extLst>
              <a:ext uri="{FF2B5EF4-FFF2-40B4-BE49-F238E27FC236}">
                <a16:creationId xmlns:a16="http://schemas.microsoft.com/office/drawing/2014/main" id="{D98937F7-00DD-4420-8A2B-A5305241F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1503" y="2933640"/>
            <a:ext cx="3217333" cy="160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023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5D5C28-E1E0-44D3-9C4C-0858A71A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Obsahová analýza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AA23F6-5D89-4FC5-B47E-BD4E169D7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685" y="2349329"/>
            <a:ext cx="10472058" cy="4109585"/>
          </a:xfrm>
        </p:spPr>
        <p:txBody>
          <a:bodyPr anchor="ctr">
            <a:normAutofit lnSpcReduction="10000"/>
          </a:bodyPr>
          <a:lstStyle/>
          <a:p>
            <a:r>
              <a:rPr lang="cs-CZ" sz="2400" dirty="0"/>
              <a:t>Pro mnohé synonymum kvalitativní analýzy.</a:t>
            </a:r>
          </a:p>
          <a:p>
            <a:r>
              <a:rPr lang="cs-CZ" sz="2400" dirty="0"/>
              <a:t>Obecně kódujeme text do </a:t>
            </a:r>
            <a:r>
              <a:rPr lang="cs-CZ" sz="2400" dirty="0" err="1"/>
              <a:t>katgeorií</a:t>
            </a:r>
            <a:r>
              <a:rPr lang="cs-CZ" sz="2400" dirty="0"/>
              <a:t>.</a:t>
            </a:r>
          </a:p>
          <a:p>
            <a:r>
              <a:rPr lang="cs-CZ" sz="2400" dirty="0"/>
              <a:t>Dokumenty, </a:t>
            </a:r>
            <a:r>
              <a:rPr lang="cs-CZ" sz="2400" dirty="0" err="1"/>
              <a:t>socmedia</a:t>
            </a:r>
            <a:r>
              <a:rPr lang="cs-CZ" sz="2400" dirty="0"/>
              <a:t> příspěvky, filmy, fotky apod.</a:t>
            </a:r>
          </a:p>
          <a:p>
            <a:r>
              <a:rPr lang="cs-CZ" sz="2400" b="1" u="sng" dirty="0"/>
              <a:t>3 přístupy k OA </a:t>
            </a:r>
            <a:r>
              <a:rPr lang="cs-CZ" sz="2400" dirty="0"/>
              <a:t>(</a:t>
            </a:r>
            <a:r>
              <a:rPr lang="cs-CZ" sz="2400" dirty="0" err="1"/>
              <a:t>Hsieh</a:t>
            </a:r>
            <a:r>
              <a:rPr lang="cs-CZ" sz="2400" dirty="0"/>
              <a:t> a Shannon, 2005): </a:t>
            </a:r>
          </a:p>
          <a:p>
            <a:pPr lvl="1"/>
            <a:r>
              <a:rPr lang="cs-CZ" b="1" dirty="0" err="1"/>
              <a:t>Konveční</a:t>
            </a:r>
            <a:r>
              <a:rPr lang="cs-CZ" dirty="0"/>
              <a:t> – začínáme bez teoretického ukotvení rovnou kódovat (indukce).</a:t>
            </a:r>
          </a:p>
          <a:p>
            <a:pPr lvl="1"/>
            <a:r>
              <a:rPr lang="cs-CZ" b="1" dirty="0"/>
              <a:t>Cílená</a:t>
            </a:r>
            <a:r>
              <a:rPr lang="cs-CZ" dirty="0"/>
              <a:t> – kódovací schéma nebo systém převzaty z teorie </a:t>
            </a:r>
            <a:r>
              <a:rPr lang="cs-CZ" dirty="0">
                <a:sym typeface="Wingdings" panose="05000000000000000000" pitchFamily="2" charset="2"/>
              </a:rPr>
              <a:t> prvky dedukce.</a:t>
            </a:r>
          </a:p>
          <a:p>
            <a:pPr lvl="1"/>
            <a:r>
              <a:rPr lang="cs-CZ" b="1" dirty="0" err="1">
                <a:sym typeface="Wingdings" panose="05000000000000000000" pitchFamily="2" charset="2"/>
              </a:rPr>
              <a:t>Sumativní</a:t>
            </a:r>
            <a:r>
              <a:rPr lang="cs-CZ" dirty="0">
                <a:sym typeface="Wingdings" panose="05000000000000000000" pitchFamily="2" charset="2"/>
              </a:rPr>
              <a:t> – začíná zkoumáním frekvencí, </a:t>
            </a:r>
            <a:r>
              <a:rPr lang="cs-CZ" dirty="0" err="1">
                <a:sym typeface="Wingdings" panose="05000000000000000000" pitchFamily="2" charset="2"/>
              </a:rPr>
              <a:t>kookurencí</a:t>
            </a:r>
            <a:r>
              <a:rPr lang="cs-CZ" dirty="0">
                <a:sym typeface="Wingdings" panose="05000000000000000000" pitchFamily="2" charset="2"/>
              </a:rPr>
              <a:t> apod. ( např. online nástroj </a:t>
            </a:r>
            <a:r>
              <a:rPr lang="cs-CZ" dirty="0" err="1">
                <a:sym typeface="Wingdings" panose="05000000000000000000" pitchFamily="2" charset="2"/>
              </a:rPr>
              <a:t>Voyant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Tools</a:t>
            </a:r>
            <a:r>
              <a:rPr lang="cs-CZ" dirty="0">
                <a:sym typeface="Wingdings" panose="05000000000000000000" pitchFamily="2" charset="2"/>
              </a:rPr>
              <a:t>) – po sem čistě kvantitativní OA.</a:t>
            </a:r>
          </a:p>
          <a:p>
            <a:pPr lvl="2"/>
            <a:r>
              <a:rPr lang="cs-CZ" sz="2400" dirty="0">
                <a:sym typeface="Wingdings" panose="05000000000000000000" pitchFamily="2" charset="2"/>
              </a:rPr>
              <a:t>Můžeme pokračovat ve hledání významu latentní OA – proces </a:t>
            </a:r>
            <a:r>
              <a:rPr lang="cs-CZ" sz="2400" b="1" dirty="0">
                <a:sym typeface="Wingdings" panose="05000000000000000000" pitchFamily="2" charset="2"/>
              </a:rPr>
              <a:t>interpretace</a:t>
            </a:r>
            <a:r>
              <a:rPr lang="cs-CZ" sz="2400" dirty="0">
                <a:sym typeface="Wingdings" panose="05000000000000000000" pitchFamily="2" charset="2"/>
              </a:rPr>
              <a:t>. </a:t>
            </a:r>
          </a:p>
          <a:p>
            <a:pPr lvl="2"/>
            <a:r>
              <a:rPr lang="cs-CZ" sz="2400" dirty="0">
                <a:sym typeface="Wingdings" panose="05000000000000000000" pitchFamily="2" charset="2"/>
              </a:rPr>
              <a:t>Závisí na </a:t>
            </a:r>
            <a:r>
              <a:rPr lang="cs-CZ" sz="2400" b="1" dirty="0">
                <a:sym typeface="Wingdings" panose="05000000000000000000" pitchFamily="2" charset="2"/>
              </a:rPr>
              <a:t>kredibilitě</a:t>
            </a:r>
            <a:r>
              <a:rPr lang="cs-CZ" sz="2400" dirty="0">
                <a:sym typeface="Wingdings" panose="05000000000000000000" pitchFamily="2" charset="2"/>
              </a:rPr>
              <a:t> – dobrá by byla např. validace experty.</a:t>
            </a:r>
            <a:endParaRPr lang="cs-CZ" sz="2400" dirty="0"/>
          </a:p>
          <a:p>
            <a:endParaRPr lang="cs-CZ" sz="2400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57759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A791D1B4-50D4-44A6-AC1A-41A313AA5D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549085"/>
              </p:ext>
            </p:extLst>
          </p:nvPr>
        </p:nvGraphicFramePr>
        <p:xfrm>
          <a:off x="1370209" y="800781"/>
          <a:ext cx="9451581" cy="3890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8159760" imgH="3359160" progId="Paint.Picture">
                  <p:embed/>
                </p:oleObj>
              </mc:Choice>
              <mc:Fallback>
                <p:oleObj name="Rastrový obrázek" r:id="rId2" imgW="8159760" imgH="33591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70209" y="800781"/>
                        <a:ext cx="9451581" cy="3890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A9BD4E0D-6567-4B26-A4BA-1ECB34DBACE7}"/>
              </a:ext>
            </a:extLst>
          </p:cNvPr>
          <p:cNvSpPr txBox="1"/>
          <p:nvPr/>
        </p:nvSpPr>
        <p:spPr>
          <a:xfrm>
            <a:off x="1370209" y="4647418"/>
            <a:ext cx="3561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Zdroj: </a:t>
            </a:r>
            <a:r>
              <a:rPr lang="cs-CZ" dirty="0" err="1"/>
              <a:t>Hsieh</a:t>
            </a:r>
            <a:r>
              <a:rPr lang="cs-CZ" dirty="0"/>
              <a:t> a Shannon, 2005: 1286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7207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5D5C28-E1E0-44D3-9C4C-0858A71A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Obsahová analýza jako proces (Hájek, 2014)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AA23F6-5D89-4FC5-B47E-BD4E169D7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120" y="1903629"/>
            <a:ext cx="10341430" cy="4378810"/>
          </a:xfrm>
        </p:spPr>
        <p:txBody>
          <a:bodyPr anchor="ctr">
            <a:normAutofit/>
          </a:bodyPr>
          <a:lstStyle/>
          <a:p>
            <a:r>
              <a:rPr lang="cs-CZ" sz="2400" dirty="0"/>
              <a:t>Na začátku musím přemýšlet o svých textech.</a:t>
            </a:r>
          </a:p>
          <a:p>
            <a:pPr lvl="1"/>
            <a:r>
              <a:rPr lang="cs-CZ" dirty="0"/>
              <a:t>Jsou </a:t>
            </a:r>
            <a:r>
              <a:rPr lang="cs-CZ" b="1" dirty="0"/>
              <a:t>témata manifestovaná </a:t>
            </a:r>
            <a:r>
              <a:rPr lang="cs-CZ" dirty="0"/>
              <a:t>(explicitní), nebo </a:t>
            </a:r>
            <a:r>
              <a:rPr lang="cs-CZ" b="1" dirty="0"/>
              <a:t>latentní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Můžu je </a:t>
            </a:r>
            <a:r>
              <a:rPr lang="cs-CZ" b="1" dirty="0"/>
              <a:t>číst přímo</a:t>
            </a:r>
            <a:r>
              <a:rPr lang="cs-CZ" dirty="0"/>
              <a:t>, nebo musím </a:t>
            </a:r>
            <a:r>
              <a:rPr lang="cs-CZ" b="1" dirty="0"/>
              <a:t>číst mezi řádky</a:t>
            </a:r>
            <a:r>
              <a:rPr lang="cs-CZ" dirty="0"/>
              <a:t>, nebo to </a:t>
            </a:r>
            <a:r>
              <a:rPr lang="cs-CZ" b="1" dirty="0"/>
              <a:t>zkombinovat</a:t>
            </a:r>
            <a:r>
              <a:rPr lang="cs-CZ" dirty="0"/>
              <a:t>?</a:t>
            </a:r>
          </a:p>
          <a:p>
            <a:pPr lvl="1"/>
            <a:r>
              <a:rPr lang="cs-CZ" dirty="0"/>
              <a:t>Můžu použít </a:t>
            </a:r>
            <a:r>
              <a:rPr lang="cs-CZ" b="1" dirty="0"/>
              <a:t>přímé kódy </a:t>
            </a:r>
            <a:r>
              <a:rPr lang="cs-CZ" dirty="0"/>
              <a:t>(</a:t>
            </a:r>
            <a:r>
              <a:rPr lang="cs-CZ" i="1" dirty="0"/>
              <a:t>in </a:t>
            </a:r>
            <a:r>
              <a:rPr lang="cs-CZ" i="1" dirty="0" err="1"/>
              <a:t>vivo</a:t>
            </a:r>
            <a:r>
              <a:rPr lang="cs-CZ" dirty="0"/>
              <a:t>), nebo musím použít </a:t>
            </a:r>
            <a:r>
              <a:rPr lang="cs-CZ" b="1" dirty="0"/>
              <a:t>více abstraktní</a:t>
            </a:r>
            <a:r>
              <a:rPr lang="cs-CZ" dirty="0"/>
              <a:t>?</a:t>
            </a:r>
          </a:p>
          <a:p>
            <a:r>
              <a:rPr lang="cs-CZ" sz="2400" dirty="0"/>
              <a:t>V pozdější fázi je to více top-</a:t>
            </a:r>
            <a:r>
              <a:rPr lang="cs-CZ" sz="2400" dirty="0" err="1"/>
              <a:t>down</a:t>
            </a:r>
            <a:r>
              <a:rPr lang="cs-CZ" sz="2400" dirty="0"/>
              <a:t> proces s deduktivními prvky:</a:t>
            </a:r>
          </a:p>
          <a:p>
            <a:pPr lvl="1"/>
            <a:r>
              <a:rPr lang="cs-CZ" dirty="0"/>
              <a:t>Musím vytvořit nebo převzít </a:t>
            </a:r>
            <a:r>
              <a:rPr lang="cs-CZ" b="1" i="1" dirty="0" err="1"/>
              <a:t>coding</a:t>
            </a:r>
            <a:r>
              <a:rPr lang="cs-CZ" b="1" i="1" dirty="0"/>
              <a:t> </a:t>
            </a:r>
            <a:r>
              <a:rPr lang="cs-CZ" b="1" i="1" dirty="0" err="1"/>
              <a:t>scheme</a:t>
            </a:r>
            <a:r>
              <a:rPr lang="cs-CZ" i="1" dirty="0"/>
              <a:t> (</a:t>
            </a:r>
            <a:r>
              <a:rPr lang="cs-CZ" i="1" dirty="0" err="1"/>
              <a:t>frame</a:t>
            </a:r>
            <a:r>
              <a:rPr lang="cs-CZ" i="1" dirty="0"/>
              <a:t>). </a:t>
            </a:r>
            <a:endParaRPr lang="cs-CZ" dirty="0"/>
          </a:p>
          <a:p>
            <a:pPr lvl="1"/>
            <a:r>
              <a:rPr lang="cs-CZ" dirty="0"/>
              <a:t>Musím </a:t>
            </a:r>
            <a:r>
              <a:rPr lang="cs-CZ" b="1" dirty="0"/>
              <a:t>definovat kódy</a:t>
            </a:r>
            <a:r>
              <a:rPr lang="cs-CZ" dirty="0"/>
              <a:t>, aby byly texty kódovány </a:t>
            </a:r>
            <a:r>
              <a:rPr lang="cs-CZ" b="1" u="sng" dirty="0" err="1"/>
              <a:t>standardizovaně</a:t>
            </a:r>
            <a:r>
              <a:rPr lang="cs-CZ" dirty="0"/>
              <a:t>. </a:t>
            </a:r>
          </a:p>
          <a:p>
            <a:pPr lvl="1"/>
            <a:r>
              <a:rPr lang="cs-CZ" dirty="0"/>
              <a:t>Musím vytvořit </a:t>
            </a:r>
            <a:r>
              <a:rPr lang="cs-CZ" b="1" dirty="0"/>
              <a:t>interpretační pravidla pro kódy </a:t>
            </a:r>
            <a:r>
              <a:rPr lang="cs-CZ" dirty="0"/>
              <a:t>(z definic).</a:t>
            </a:r>
          </a:p>
          <a:p>
            <a:pPr lvl="1"/>
            <a:r>
              <a:rPr lang="cs-CZ" dirty="0"/>
              <a:t>V případě více kodérů – striktní pravidla (</a:t>
            </a:r>
            <a:r>
              <a:rPr lang="cs-CZ" i="1" dirty="0" err="1"/>
              <a:t>intercoder</a:t>
            </a:r>
            <a:r>
              <a:rPr lang="cs-CZ" i="1" dirty="0"/>
              <a:t> reliability</a:t>
            </a:r>
            <a:r>
              <a:rPr lang="cs-CZ" dirty="0"/>
              <a:t>) – můžeme i změřit pomocí </a:t>
            </a:r>
            <a:r>
              <a:rPr lang="cs-CZ" b="1" dirty="0" err="1"/>
              <a:t>Krippendorffovo</a:t>
            </a:r>
            <a:r>
              <a:rPr lang="cs-CZ" b="1" dirty="0"/>
              <a:t> alfa </a:t>
            </a:r>
            <a:r>
              <a:rPr lang="cs-CZ" dirty="0"/>
              <a:t>(vs. </a:t>
            </a:r>
            <a:r>
              <a:rPr lang="cs-CZ" dirty="0" err="1"/>
              <a:t>Cronbachovo</a:t>
            </a:r>
            <a:r>
              <a:rPr lang="cs-CZ" dirty="0"/>
              <a:t> alfa).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2470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C5259-9B49-4EA5-9DEF-D6326466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Diskurzivní analýza (</a:t>
            </a:r>
            <a:r>
              <a:rPr lang="cs-CZ" dirty="0" err="1"/>
              <a:t>Luo</a:t>
            </a:r>
            <a:r>
              <a:rPr lang="cs-CZ" dirty="0"/>
              <a:t>, 2020)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09EEA3-9844-4BAC-A2C9-08492CB7F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7128"/>
            <a:ext cx="4256314" cy="4351338"/>
          </a:xfrm>
        </p:spPr>
        <p:txBody>
          <a:bodyPr>
            <a:normAutofit fontScale="92500"/>
          </a:bodyPr>
          <a:lstStyle/>
          <a:p>
            <a:r>
              <a:rPr lang="cs-CZ" sz="2400" dirty="0"/>
              <a:t>Zjišťujeme, jak se </a:t>
            </a:r>
            <a:r>
              <a:rPr lang="cs-CZ" sz="2400" b="1" dirty="0"/>
              <a:t>konstruuje</a:t>
            </a:r>
            <a:r>
              <a:rPr lang="cs-CZ" sz="2400" dirty="0"/>
              <a:t> význam v různých sociálních situacích. </a:t>
            </a:r>
          </a:p>
          <a:p>
            <a:r>
              <a:rPr lang="cs-CZ" sz="2400" dirty="0"/>
              <a:t>Díváme se na </a:t>
            </a:r>
            <a:r>
              <a:rPr lang="cs-CZ" sz="2400" b="1" dirty="0"/>
              <a:t>větší části jazyka </a:t>
            </a:r>
            <a:r>
              <a:rPr lang="cs-CZ" sz="2400" dirty="0"/>
              <a:t>– celé texty, konverzace, projevy apod.</a:t>
            </a:r>
          </a:p>
          <a:p>
            <a:r>
              <a:rPr lang="cs-CZ" sz="2400" dirty="0"/>
              <a:t>A to na </a:t>
            </a:r>
            <a:r>
              <a:rPr lang="cs-CZ" sz="2400" b="1" dirty="0"/>
              <a:t>různých úrovních </a:t>
            </a:r>
            <a:r>
              <a:rPr lang="cs-CZ" sz="2400" dirty="0"/>
              <a:t>(viz následující slide). </a:t>
            </a:r>
          </a:p>
          <a:p>
            <a:r>
              <a:rPr lang="cs-CZ" sz="2400" dirty="0"/>
              <a:t>Důrazně </a:t>
            </a:r>
            <a:r>
              <a:rPr lang="cs-CZ" sz="2400" b="1" dirty="0"/>
              <a:t>interpretativní</a:t>
            </a:r>
            <a:r>
              <a:rPr lang="cs-CZ" sz="2400" dirty="0"/>
              <a:t> metoda.</a:t>
            </a:r>
          </a:p>
          <a:p>
            <a:r>
              <a:rPr lang="cs-CZ" sz="2400" dirty="0"/>
              <a:t>Knihy, (soc)média, weby, rozhovory, konverzace, dokumenty atd.</a:t>
            </a:r>
          </a:p>
          <a:p>
            <a:endParaRPr lang="en-GB" sz="2400" dirty="0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B3BCA921-3CCB-4FF9-952F-8499950380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2918474"/>
              </p:ext>
            </p:extLst>
          </p:nvPr>
        </p:nvGraphicFramePr>
        <p:xfrm>
          <a:off x="5442857" y="1787128"/>
          <a:ext cx="2667000" cy="4134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3359160" imgH="5207040" progId="Paint.Picture">
                  <p:embed/>
                </p:oleObj>
              </mc:Choice>
              <mc:Fallback>
                <p:oleObj name="Rastrový obrázek" r:id="rId2" imgW="3359160" imgH="52070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442857" y="1787128"/>
                        <a:ext cx="2667000" cy="4134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5FC3BAC-DF1C-4B7E-AED8-BBA9DF03D1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916918"/>
              </p:ext>
            </p:extLst>
          </p:nvPr>
        </p:nvGraphicFramePr>
        <p:xfrm>
          <a:off x="8458200" y="1787128"/>
          <a:ext cx="2703458" cy="4134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3371760" imgH="5156280" progId="Paint.Picture">
                  <p:embed/>
                </p:oleObj>
              </mc:Choice>
              <mc:Fallback>
                <p:oleObj name="Rastrový obrázek" r:id="rId4" imgW="3371760" imgH="5156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58200" y="1787128"/>
                        <a:ext cx="2703458" cy="4134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2932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B4FB60F0-4875-4B2B-9808-11CA53DE2A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9083630"/>
              </p:ext>
            </p:extLst>
          </p:nvPr>
        </p:nvGraphicFramePr>
        <p:xfrm>
          <a:off x="538843" y="807937"/>
          <a:ext cx="11114314" cy="3757965"/>
        </p:xfrm>
        <a:graphic>
          <a:graphicData uri="http://schemas.openxmlformats.org/drawingml/2006/table">
            <a:tbl>
              <a:tblPr/>
              <a:tblGrid>
                <a:gridCol w="2417650">
                  <a:extLst>
                    <a:ext uri="{9D8B030D-6E8A-4147-A177-3AD203B41FA5}">
                      <a16:colId xmlns:a16="http://schemas.microsoft.com/office/drawing/2014/main" val="4148731367"/>
                    </a:ext>
                  </a:extLst>
                </a:gridCol>
                <a:gridCol w="8696664">
                  <a:extLst>
                    <a:ext uri="{9D8B030D-6E8A-4147-A177-3AD203B41FA5}">
                      <a16:colId xmlns:a16="http://schemas.microsoft.com/office/drawing/2014/main" val="3896462004"/>
                    </a:ext>
                  </a:extLst>
                </a:gridCol>
              </a:tblGrid>
              <a:tr h="244135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b="1" u="sng" dirty="0">
                          <a:effectLst/>
                        </a:rPr>
                        <a:t>Úroveň komunikace</a:t>
                      </a:r>
                      <a:endParaRPr lang="en-GB" sz="2000" b="1" u="sng" dirty="0">
                        <a:effectLst/>
                      </a:endParaRPr>
                    </a:p>
                  </a:txBody>
                  <a:tcPr marL="28817" marR="28817" marT="14408" marB="1440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b="1" u="sng" dirty="0">
                          <a:effectLst/>
                        </a:rPr>
                        <a:t>Co analyzujeme?</a:t>
                      </a:r>
                      <a:endParaRPr lang="en-GB" sz="2000" b="1" u="sng" dirty="0">
                        <a:effectLst/>
                      </a:endParaRPr>
                    </a:p>
                  </a:txBody>
                  <a:tcPr marL="28817" marR="28817" marT="14408" marB="14408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691384"/>
                  </a:ext>
                </a:extLst>
              </a:tr>
              <a:tr h="410263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dirty="0">
                          <a:effectLst/>
                        </a:rPr>
                        <a:t>Slova</a:t>
                      </a:r>
                      <a:endParaRPr lang="en-GB" sz="2000" dirty="0">
                        <a:effectLst/>
                      </a:endParaRPr>
                    </a:p>
                  </a:txBody>
                  <a:tcPr marL="28817" marR="28817" marT="14408" marB="14408">
                    <a:lnL>
                      <a:noFill/>
                    </a:lnL>
                    <a:lnR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000" dirty="0">
                          <a:effectLst/>
                        </a:rPr>
                        <a:t>Slova a fráze skrze asociace, metafory, eufemismy apod.</a:t>
                      </a:r>
                      <a:endParaRPr lang="en-GB" sz="2000" dirty="0">
                        <a:effectLst/>
                      </a:endParaRPr>
                    </a:p>
                  </a:txBody>
                  <a:tcPr marL="28817" marR="28817" marT="14408" marB="14408">
                    <a:lnL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207950"/>
                  </a:ext>
                </a:extLst>
              </a:tr>
              <a:tr h="702404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dirty="0">
                          <a:effectLst/>
                        </a:rPr>
                        <a:t>Gramatika</a:t>
                      </a:r>
                      <a:endParaRPr lang="en-GB" sz="2000" dirty="0">
                        <a:effectLst/>
                      </a:endParaRPr>
                    </a:p>
                  </a:txBody>
                  <a:tcPr marL="28817" marR="28817" marT="14408" marB="14408">
                    <a:lnL>
                      <a:noFill/>
                    </a:lnL>
                    <a:lnR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000" dirty="0">
                          <a:effectLst/>
                        </a:rPr>
                        <a:t>Způsob konstrukce vět (např. časování slov, aktivní/pasivní konstrukce) pro odhalení zamýšleného smyslu.</a:t>
                      </a:r>
                      <a:endParaRPr lang="en-GB" sz="2000" dirty="0">
                        <a:effectLst/>
                      </a:endParaRPr>
                    </a:p>
                  </a:txBody>
                  <a:tcPr marL="28817" marR="28817" marT="14408" marB="14408">
                    <a:lnL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7421660"/>
                  </a:ext>
                </a:extLst>
              </a:tr>
              <a:tr h="367054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dirty="0">
                          <a:effectLst/>
                        </a:rPr>
                        <a:t>Struktura</a:t>
                      </a:r>
                      <a:endParaRPr lang="en-GB" sz="2000" dirty="0">
                        <a:effectLst/>
                      </a:endParaRPr>
                    </a:p>
                  </a:txBody>
                  <a:tcPr marL="28817" marR="28817" marT="14408" marB="14408">
                    <a:lnL>
                      <a:noFill/>
                    </a:lnL>
                    <a:lnR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000" dirty="0">
                          <a:effectLst/>
                        </a:rPr>
                        <a:t>Struktura textu pro kladení důrazu nebo třeba konstrukce narativu.</a:t>
                      </a:r>
                      <a:endParaRPr lang="en-GB" sz="2000" dirty="0">
                        <a:effectLst/>
                      </a:endParaRPr>
                    </a:p>
                  </a:txBody>
                  <a:tcPr marL="28817" marR="28817" marT="14408" marB="14408">
                    <a:lnL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854108"/>
                  </a:ext>
                </a:extLst>
              </a:tr>
              <a:tr h="539820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dirty="0">
                          <a:effectLst/>
                        </a:rPr>
                        <a:t>Žánr</a:t>
                      </a:r>
                      <a:endParaRPr lang="en-GB" sz="2000" dirty="0">
                        <a:effectLst/>
                      </a:endParaRPr>
                    </a:p>
                  </a:txBody>
                  <a:tcPr marL="28817" marR="28817" marT="14408" marB="14408">
                    <a:lnL>
                      <a:noFill/>
                    </a:lnL>
                    <a:lnR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000" dirty="0">
                          <a:effectLst/>
                        </a:rPr>
                        <a:t>Politické projevy, </a:t>
                      </a:r>
                      <a:r>
                        <a:rPr lang="cs-CZ" sz="2000" dirty="0" err="1">
                          <a:effectLst/>
                        </a:rPr>
                        <a:t>socmedia</a:t>
                      </a:r>
                      <a:r>
                        <a:rPr lang="cs-CZ" sz="2000" dirty="0">
                          <a:effectLst/>
                        </a:rPr>
                        <a:t> diskuse, články v médiích apod.</a:t>
                      </a:r>
                      <a:endParaRPr lang="en-GB" sz="2000" dirty="0">
                        <a:effectLst/>
                      </a:endParaRPr>
                    </a:p>
                  </a:txBody>
                  <a:tcPr marL="28817" marR="28817" marT="14408" marB="14408">
                    <a:lnL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143080"/>
                  </a:ext>
                </a:extLst>
              </a:tr>
              <a:tr h="702404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dirty="0">
                          <a:effectLst/>
                        </a:rPr>
                        <a:t>Nonverbální komunikace</a:t>
                      </a:r>
                      <a:endParaRPr lang="en-GB" sz="2000" dirty="0">
                        <a:effectLst/>
                      </a:endParaRPr>
                    </a:p>
                  </a:txBody>
                  <a:tcPr marL="28817" marR="28817" marT="14408" marB="14408">
                    <a:lnL>
                      <a:noFill/>
                    </a:lnL>
                    <a:lnR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000" dirty="0">
                          <a:effectLst/>
                        </a:rPr>
                        <a:t>Projevy těla, hlasový neverbální projev (</a:t>
                      </a:r>
                      <a:r>
                        <a:rPr lang="cs-CZ" sz="2000" dirty="0" err="1">
                          <a:effectLst/>
                        </a:rPr>
                        <a:t>hmmm</a:t>
                      </a:r>
                      <a:r>
                        <a:rPr lang="cs-CZ" sz="2000" dirty="0">
                          <a:effectLst/>
                        </a:rPr>
                        <a:t>) apod.</a:t>
                      </a:r>
                      <a:endParaRPr lang="en-GB" sz="2000" dirty="0">
                        <a:effectLst/>
                      </a:endParaRPr>
                    </a:p>
                  </a:txBody>
                  <a:tcPr marL="28817" marR="28817" marT="14408" marB="14408">
                    <a:lnL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349761"/>
                  </a:ext>
                </a:extLst>
              </a:tr>
              <a:tr h="702404">
                <a:tc>
                  <a:txBody>
                    <a:bodyPr/>
                    <a:lstStyle/>
                    <a:p>
                      <a:pPr algn="l" fontAlgn="t"/>
                      <a:r>
                        <a:rPr lang="cs-CZ" sz="2000" dirty="0">
                          <a:effectLst/>
                        </a:rPr>
                        <a:t>Konverzační kódy</a:t>
                      </a:r>
                      <a:endParaRPr lang="en-GB" sz="2000" dirty="0">
                        <a:effectLst/>
                      </a:endParaRPr>
                    </a:p>
                  </a:txBody>
                  <a:tcPr marL="28817" marR="28817" marT="14408" marB="14408">
                    <a:lnL>
                      <a:noFill/>
                    </a:lnL>
                    <a:lnR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cs-CZ" sz="2000" dirty="0">
                          <a:effectLst/>
                        </a:rPr>
                        <a:t>Interakce mezi osobami v konverzaci (přerušování, střídání se v hovoru apod.) – může odhalit kulturní aspekty nebo sociální role.</a:t>
                      </a:r>
                      <a:endParaRPr lang="en-GB" sz="2000" dirty="0">
                        <a:effectLst/>
                      </a:endParaRPr>
                    </a:p>
                  </a:txBody>
                  <a:tcPr marL="28817" marR="28817" marT="14408" marB="14408">
                    <a:lnL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EFEE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276808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7B16CC9C-DAD6-4B30-997A-DBB7208AE555}"/>
              </a:ext>
            </a:extLst>
          </p:cNvPr>
          <p:cNvSpPr txBox="1"/>
          <p:nvPr/>
        </p:nvSpPr>
        <p:spPr>
          <a:xfrm>
            <a:off x="538843" y="4556113"/>
            <a:ext cx="3170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/>
              <a:t>Zdroj: </a:t>
            </a:r>
            <a:r>
              <a:rPr lang="cs-CZ" sz="1600" i="1" dirty="0" err="1"/>
              <a:t>Luo</a:t>
            </a:r>
            <a:r>
              <a:rPr lang="cs-CZ" sz="1600" i="1" dirty="0"/>
              <a:t>, 2020; upraveno autorem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3763664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4BB233-B9B4-A3B0-1E13-BBCFA7AF7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cs-CZ"/>
              <a:t>Diskurzivní analýza (Silverman, 2014)</a:t>
            </a:r>
            <a:endParaRPr lang="en-GB" dirty="0"/>
          </a:p>
        </p:txBody>
      </p:sp>
      <p:pic>
        <p:nvPicPr>
          <p:cNvPr id="1028" name="Picture 4" descr="Talking To A Therapist Is The First Step To Recovery Stock Photo - Download  Image Now - iStock">
            <a:extLst>
              <a:ext uri="{FF2B5EF4-FFF2-40B4-BE49-F238E27FC236}">
                <a16:creationId xmlns:a16="http://schemas.microsoft.com/office/drawing/2014/main" id="{230608EF-689C-1434-9320-8C1F99B56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8" r="30749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DB41C6-ECA5-EAA7-3B13-C3658A206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171" y="2333297"/>
            <a:ext cx="5823858" cy="4159578"/>
          </a:xfrm>
        </p:spPr>
        <p:txBody>
          <a:bodyPr>
            <a:normAutofit/>
          </a:bodyPr>
          <a:lstStyle/>
          <a:p>
            <a:r>
              <a:rPr lang="cs-CZ" sz="2000" dirty="0"/>
              <a:t>Je značně heterogenní a těžko se tedy jasně definuje. </a:t>
            </a:r>
          </a:p>
          <a:p>
            <a:r>
              <a:rPr lang="cs-CZ" sz="2000" dirty="0"/>
              <a:t>Unifikační předpoklady všech přístupů k DA:</a:t>
            </a:r>
          </a:p>
          <a:p>
            <a:pPr lvl="1"/>
            <a:r>
              <a:rPr lang="cs-CZ" sz="2000" b="1" dirty="0" err="1"/>
              <a:t>Antirealismus</a:t>
            </a:r>
            <a:r>
              <a:rPr lang="cs-CZ" sz="2000" dirty="0"/>
              <a:t> – diskurz je produkován uvnitř jednotlivce = neexistuje pravdivá/lživá verze reality – záleží pouze na vnímání daného jedince.</a:t>
            </a:r>
          </a:p>
          <a:p>
            <a:pPr lvl="1"/>
            <a:r>
              <a:rPr lang="cs-CZ" sz="2000" b="1" dirty="0"/>
              <a:t>Konstruktivismus</a:t>
            </a:r>
            <a:r>
              <a:rPr lang="cs-CZ" sz="2000" dirty="0"/>
              <a:t> – DA se zabývá konstrukcemi jednotlivců a jak je konstruují.</a:t>
            </a:r>
          </a:p>
          <a:p>
            <a:r>
              <a:rPr lang="cs-CZ" sz="2000" dirty="0"/>
              <a:t>Kritická diskurzivní analýza – ideologické efekty textů a fenomény jako moc, gender, rasa, třída apod.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9C7E5B4-53D4-5C6E-6749-BC26F3CBE984}"/>
              </a:ext>
            </a:extLst>
          </p:cNvPr>
          <p:cNvSpPr txBox="1"/>
          <p:nvPr/>
        </p:nvSpPr>
        <p:spPr>
          <a:xfrm>
            <a:off x="195943" y="365125"/>
            <a:ext cx="946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Zdroj: </a:t>
            </a:r>
            <a:r>
              <a:rPr lang="cs-CZ" sz="1200" i="1" dirty="0" err="1"/>
              <a:t>iStock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2446976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4C891B-62D0-4250-AEB7-0F42BAD78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A341490-F324-B179-88DD-6A21ECA96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458" y="2212258"/>
            <a:ext cx="9808067" cy="1113503"/>
          </a:xfrm>
        </p:spPr>
        <p:txBody>
          <a:bodyPr anchor="b">
            <a:normAutofit/>
          </a:bodyPr>
          <a:lstStyle/>
          <a:p>
            <a:pPr algn="ctr"/>
            <a:r>
              <a:rPr lang="cs-CZ" b="1" dirty="0"/>
              <a:t>Příklad diskurzivní analýzy I</a:t>
            </a:r>
          </a:p>
        </p:txBody>
      </p:sp>
      <p:pic>
        <p:nvPicPr>
          <p:cNvPr id="7" name="Graphic 6" descr="Bar chart">
            <a:extLst>
              <a:ext uri="{FF2B5EF4-FFF2-40B4-BE49-F238E27FC236}">
                <a16:creationId xmlns:a16="http://schemas.microsoft.com/office/drawing/2014/main" id="{ADC8D80D-AF23-846E-B7DF-9839EC9AF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8389" y="1122553"/>
            <a:ext cx="995221" cy="995221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6CBC29-4FA2-44F7-02C6-D55BA2B27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459" y="3532240"/>
            <a:ext cx="10094582" cy="2596847"/>
          </a:xfrm>
        </p:spPr>
        <p:txBody>
          <a:bodyPr anchor="t">
            <a:normAutofit/>
          </a:bodyPr>
          <a:lstStyle/>
          <a:p>
            <a:pPr algn="ctr"/>
            <a:r>
              <a:rPr lang="cs-CZ" sz="2400" b="1" u="sng" dirty="0"/>
              <a:t>Obvyklý postup</a:t>
            </a:r>
            <a:r>
              <a:rPr lang="cs-CZ" sz="2400" dirty="0"/>
              <a:t>: definování výzkumné otázky, relevantní textová data, kódování a kategorizování dat, analýza vzorců a významů (témat) v diskurzu, interpretace výsledků.</a:t>
            </a:r>
          </a:p>
          <a:p>
            <a:pPr algn="ctr"/>
            <a:r>
              <a:rPr lang="cs-CZ" sz="2400" dirty="0"/>
              <a:t>Konkrétní kroky se mohou lišit v závislosti na výzkumné otázce a metodologii.</a:t>
            </a:r>
          </a:p>
          <a:p>
            <a:pPr algn="ctr"/>
            <a:endParaRPr lang="cs-CZ" sz="2400" dirty="0">
              <a:sym typeface="Wingdings" panose="05000000000000000000" pitchFamily="2" charset="2"/>
            </a:endParaRPr>
          </a:p>
          <a:p>
            <a:pPr algn="ctr"/>
            <a:endParaRPr lang="cs-CZ" sz="2400" dirty="0"/>
          </a:p>
          <a:p>
            <a:pPr algn="ctr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49988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F8A5A9-50D6-A5F8-FFB8-4B60CBC9F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6041" y="337134"/>
            <a:ext cx="4840010" cy="1807305"/>
          </a:xfrm>
        </p:spPr>
        <p:txBody>
          <a:bodyPr>
            <a:normAutofit/>
          </a:bodyPr>
          <a:lstStyle/>
          <a:p>
            <a:r>
              <a:rPr lang="cs-CZ" sz="3400" dirty="0"/>
              <a:t>Příklad diskurzivní analýzy II – výzkumná otázka a metoda sběru dat</a:t>
            </a:r>
          </a:p>
        </p:txBody>
      </p:sp>
      <p:pic>
        <p:nvPicPr>
          <p:cNvPr id="5" name="Obrázek 4" descr="Obsah obrázku snímek obrazovky, auto, vozidlo, noc&#10;&#10;Popis byl vytvořen automaticky">
            <a:extLst>
              <a:ext uri="{FF2B5EF4-FFF2-40B4-BE49-F238E27FC236}">
                <a16:creationId xmlns:a16="http://schemas.microsoft.com/office/drawing/2014/main" id="{113C2E18-1E68-4725-1AEE-F1F5BA6A9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4" r="2382"/>
          <a:stretch/>
        </p:blipFill>
        <p:spPr>
          <a:xfrm>
            <a:off x="0" y="10"/>
            <a:ext cx="4922251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42C99B-A4E4-9597-B48E-5C247FE46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0831" y="2277313"/>
            <a:ext cx="6587037" cy="4114155"/>
          </a:xfrm>
        </p:spPr>
        <p:txBody>
          <a:bodyPr>
            <a:normAutofit/>
          </a:bodyPr>
          <a:lstStyle/>
          <a:p>
            <a:r>
              <a:rPr lang="cs-CZ" sz="2000" b="1" dirty="0"/>
              <a:t>RQ</a:t>
            </a:r>
            <a:r>
              <a:rPr lang="cs-CZ" sz="2000" dirty="0"/>
              <a:t>: Jak jsou stakeholdery (veřejná a soukromá sféra + experti) vnímány a řízeny kybernetické hrozby proti kritické infrastruktuře? </a:t>
            </a:r>
            <a:r>
              <a:rPr lang="cs-CZ" sz="2000" dirty="0">
                <a:sym typeface="Wingdings" panose="05000000000000000000" pitchFamily="2" charset="2"/>
              </a:rPr>
              <a:t></a:t>
            </a:r>
          </a:p>
          <a:p>
            <a:endParaRPr lang="cs-CZ" sz="2000" dirty="0">
              <a:sym typeface="Wingdings" panose="05000000000000000000" pitchFamily="2" charset="2"/>
            </a:endParaRPr>
          </a:p>
          <a:p>
            <a:endParaRPr lang="cs-CZ" sz="2000" dirty="0">
              <a:sym typeface="Wingdings" panose="05000000000000000000" pitchFamily="2" charset="2"/>
            </a:endParaRPr>
          </a:p>
          <a:p>
            <a:r>
              <a:rPr lang="cs-CZ" sz="2000" b="1" dirty="0">
                <a:sym typeface="Wingdings" panose="05000000000000000000" pitchFamily="2" charset="2"/>
              </a:rPr>
              <a:t>Polostrukturované expertní rozhovory</a:t>
            </a:r>
            <a:r>
              <a:rPr lang="cs-CZ" sz="2000" dirty="0">
                <a:sym typeface="Wingdings" panose="05000000000000000000" pitchFamily="2" charset="2"/>
              </a:rPr>
              <a:t>. Cílem otázek je zjistit jejich názory na povahu kybernetických hrozeb, přiměřenost současné obrany a dopad těchto hrozeb na národní bezpečnost a veřejnou bezpečnost.  </a:t>
            </a:r>
            <a:r>
              <a:rPr lang="cs-CZ" sz="2000" b="1" dirty="0">
                <a:sym typeface="Wingdings" panose="05000000000000000000" pitchFamily="2" charset="2"/>
              </a:rPr>
              <a:t>přepis rozhovorů </a:t>
            </a:r>
            <a:r>
              <a:rPr lang="cs-CZ" sz="2000" dirty="0">
                <a:sym typeface="Wingdings" panose="05000000000000000000" pitchFamily="2" charset="2"/>
              </a:rPr>
              <a:t>(nutno nad ním také přemýšlet!). </a:t>
            </a:r>
          </a:p>
        </p:txBody>
      </p:sp>
    </p:spTree>
    <p:extLst>
      <p:ext uri="{BB962C8B-B14F-4D97-AF65-F5344CB8AC3E}">
        <p14:creationId xmlns:p14="http://schemas.microsoft.com/office/powerpoint/2010/main" val="2570120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F8A5A9-50D6-A5F8-FFB8-4B60CBC9F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 dirty="0"/>
              <a:t>Příklad diskurzivní analýzy III – kódování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42C99B-A4E4-9597-B48E-5C247FE46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6"/>
            <a:ext cx="6495661" cy="4244785"/>
          </a:xfrm>
        </p:spPr>
        <p:txBody>
          <a:bodyPr>
            <a:normAutofit/>
          </a:bodyPr>
          <a:lstStyle/>
          <a:p>
            <a:r>
              <a:rPr lang="cs-CZ" sz="2000" dirty="0">
                <a:sym typeface="Wingdings" panose="05000000000000000000" pitchFamily="2" charset="2"/>
              </a:rPr>
              <a:t>Vývoj </a:t>
            </a:r>
            <a:r>
              <a:rPr lang="cs-CZ" sz="2000" b="1" i="1" u="sng" dirty="0" err="1">
                <a:sym typeface="Wingdings" panose="05000000000000000000" pitchFamily="2" charset="2"/>
              </a:rPr>
              <a:t>coding</a:t>
            </a:r>
            <a:r>
              <a:rPr lang="cs-CZ" sz="2000" b="1" i="1" u="sng" dirty="0">
                <a:sym typeface="Wingdings" panose="05000000000000000000" pitchFamily="2" charset="2"/>
              </a:rPr>
              <a:t> </a:t>
            </a:r>
            <a:r>
              <a:rPr lang="cs-CZ" sz="2000" b="1" i="1" u="sng" dirty="0" err="1">
                <a:sym typeface="Wingdings" panose="05000000000000000000" pitchFamily="2" charset="2"/>
              </a:rPr>
              <a:t>frame</a:t>
            </a:r>
            <a:r>
              <a:rPr lang="cs-CZ" sz="2000" dirty="0">
                <a:sym typeface="Wingdings" panose="05000000000000000000" pitchFamily="2" charset="2"/>
              </a:rPr>
              <a:t>: (1) </a:t>
            </a:r>
            <a:r>
              <a:rPr lang="cs-CZ" sz="2000" b="1" dirty="0">
                <a:sym typeface="Wingdings" panose="05000000000000000000" pitchFamily="2" charset="2"/>
              </a:rPr>
              <a:t>stanovení širokých tematických kategorií </a:t>
            </a:r>
            <a:r>
              <a:rPr lang="cs-CZ" sz="2000" dirty="0">
                <a:sym typeface="Wingdings" panose="05000000000000000000" pitchFamily="2" charset="2"/>
              </a:rPr>
              <a:t>na základě výzkumných otázek a prvních dojmů z četby. Kategorie mohou například zahrnovat "vnímání hrozeb", "bezpečnostní postupy", "odpovědnost vlády" a "odpovědnost průmyslu". </a:t>
            </a:r>
          </a:p>
          <a:p>
            <a:r>
              <a:rPr lang="cs-CZ" sz="2000" dirty="0">
                <a:sym typeface="Wingdings" panose="05000000000000000000" pitchFamily="2" charset="2"/>
              </a:rPr>
              <a:t>(2) </a:t>
            </a:r>
            <a:r>
              <a:rPr lang="cs-CZ" sz="2000" b="1" dirty="0">
                <a:sym typeface="Wingdings" panose="05000000000000000000" pitchFamily="2" charset="2"/>
              </a:rPr>
              <a:t>Podrobné kódování</a:t>
            </a:r>
            <a:r>
              <a:rPr lang="cs-CZ" sz="2000" dirty="0">
                <a:sym typeface="Wingdings" panose="05000000000000000000" pitchFamily="2" charset="2"/>
              </a:rPr>
              <a:t>: projití přepisů řádek po řádku a přiřazení kódů všem segmentům textu, které odpovídají tematickým kategoriím. Kódy mohou být slova, fráze nebo věty, které vystihují podstatu daného segmentu. </a:t>
            </a:r>
          </a:p>
          <a:p>
            <a:r>
              <a:rPr lang="cs-CZ" sz="2000" dirty="0">
                <a:sym typeface="Wingdings" panose="05000000000000000000" pitchFamily="2" charset="2"/>
              </a:rPr>
              <a:t>(3) </a:t>
            </a:r>
            <a:r>
              <a:rPr lang="cs-CZ" sz="2000" b="1" dirty="0">
                <a:sym typeface="Wingdings" panose="05000000000000000000" pitchFamily="2" charset="2"/>
              </a:rPr>
              <a:t>Iterativní zpřesňování</a:t>
            </a:r>
            <a:r>
              <a:rPr lang="cs-CZ" sz="2000" dirty="0">
                <a:sym typeface="Wingdings" panose="05000000000000000000" pitchFamily="2" charset="2"/>
              </a:rPr>
              <a:t>: zpřesnění kódů a kategorií v průběhu práce, sloučení podobných kódů, vytvoření podkategorií a průběžné slaďování kódovacího rámce s nově vznikajícími poznatky z dat.</a:t>
            </a:r>
          </a:p>
          <a:p>
            <a:endParaRPr lang="cs-CZ" sz="2000" dirty="0"/>
          </a:p>
        </p:txBody>
      </p:sp>
      <p:pic>
        <p:nvPicPr>
          <p:cNvPr id="6" name="Obrázek 5" descr="Obsah obrázku text, snímek obrazovky, počítač, osoba&#10;&#10;Popis byl vytvořen automaticky">
            <a:extLst>
              <a:ext uri="{FF2B5EF4-FFF2-40B4-BE49-F238E27FC236}">
                <a16:creationId xmlns:a16="http://schemas.microsoft.com/office/drawing/2014/main" id="{6A20755D-DC36-4B92-14BD-B2247F2F9A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" r="30440"/>
          <a:stretch/>
        </p:blipFill>
        <p:spPr>
          <a:xfrm>
            <a:off x="7619477" y="10"/>
            <a:ext cx="4569476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5429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73CCB82-BD04-A504-2AC9-285A086E7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 sz="4100"/>
              <a:t>Příklad diskurzivní analýzy IV – identifikace vzorců a témat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329195-AF0E-A8A1-DEE8-FEAAF14A9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6262396" cy="3927544"/>
          </a:xfrm>
        </p:spPr>
        <p:txBody>
          <a:bodyPr>
            <a:normAutofit/>
          </a:bodyPr>
          <a:lstStyle/>
          <a:p>
            <a:r>
              <a:rPr lang="cs-CZ" sz="2000" b="1" dirty="0"/>
              <a:t>Tematická analýza</a:t>
            </a:r>
            <a:r>
              <a:rPr lang="cs-CZ" sz="2000" dirty="0"/>
              <a:t>: seskupení kódovaných segmentů do </a:t>
            </a:r>
            <a:r>
              <a:rPr lang="cs-CZ" sz="2000" b="1" dirty="0"/>
              <a:t>témat</a:t>
            </a:r>
            <a:r>
              <a:rPr lang="cs-CZ" sz="2000" dirty="0"/>
              <a:t>, která zachycují </a:t>
            </a:r>
            <a:r>
              <a:rPr lang="cs-CZ" sz="2000" b="1" dirty="0"/>
              <a:t>základní vzorce </a:t>
            </a:r>
            <a:r>
              <a:rPr lang="cs-CZ" sz="2000" dirty="0"/>
              <a:t>napříč daty. Témata se mohou týkat způsobu, jakým jsou hrozby kybernetické bezpečnosti pojímány, emocionálních reakcí, které vyvolávají, nebo navrhovaných řešení.</a:t>
            </a:r>
          </a:p>
          <a:p>
            <a:r>
              <a:rPr lang="cs-CZ" sz="2000" b="1" dirty="0"/>
              <a:t>Konstrukce narativu</a:t>
            </a:r>
            <a:r>
              <a:rPr lang="cs-CZ" sz="2000" dirty="0"/>
              <a:t>: analýza toho, jak účastníci konstruují vyprávění o kybernetické bezpečnosti, včetně používání metafor (např. "kybernetická válka", "digitální pevnost") a vyprávění příběhů, aby vyjádřili naléhavost, význam nebo složitost hrozeb.</a:t>
            </a:r>
          </a:p>
        </p:txBody>
      </p:sp>
      <p:pic>
        <p:nvPicPr>
          <p:cNvPr id="5" name="Obrázek 4" descr="Obsah obrázku osoba, snímek obrazovky, muž, oblečení&#10;&#10;Popis byl vytvořen automaticky">
            <a:extLst>
              <a:ext uri="{FF2B5EF4-FFF2-40B4-BE49-F238E27FC236}">
                <a16:creationId xmlns:a16="http://schemas.microsoft.com/office/drawing/2014/main" id="{149422F3-5C94-9F97-F73F-1A5B6946F6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r="23711"/>
          <a:stretch/>
        </p:blipFill>
        <p:spPr>
          <a:xfrm>
            <a:off x="7350235" y="0"/>
            <a:ext cx="484176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6415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A6853F-B5B9-4EF9-B2EC-BC94BD15E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</a:rPr>
              <a:t>Literatura k přednášce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0BF49D-00C5-4699-AF2C-CEEF75791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>
              <a:spcAft>
                <a:spcPts val="1000"/>
              </a:spcAft>
            </a:pP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Berg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Bruce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Lawrence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2001. „An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Introduction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Content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Analysis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“. In: </a:t>
            </a:r>
            <a:r>
              <a:rPr lang="cs-CZ" sz="20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Qualitative</a:t>
            </a:r>
            <a:r>
              <a:rPr lang="cs-CZ" sz="2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research</a:t>
            </a:r>
            <a:r>
              <a:rPr lang="cs-CZ" sz="2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methods</a:t>
            </a:r>
            <a:r>
              <a:rPr lang="cs-CZ" sz="2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</a:t>
            </a:r>
            <a:r>
              <a:rPr lang="cs-CZ" sz="2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2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social</a:t>
            </a:r>
            <a:r>
              <a:rPr lang="cs-CZ" sz="2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sciences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Boston, MA: </a:t>
            </a:r>
            <a:r>
              <a:rPr lang="cs-CZ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Allyn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Bacon, s. 238-250.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Hájek, Martin. 2014. </a:t>
            </a:r>
            <a:r>
              <a:rPr lang="cs-CZ" sz="2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Čtenář a stroj: vybrané metody </a:t>
            </a:r>
            <a:r>
              <a:rPr lang="cs-CZ" sz="20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sociálněvědní</a:t>
            </a:r>
            <a:r>
              <a:rPr lang="cs-CZ" sz="2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analýzy textů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Praha: Sociologické nakladatelství SLON, s. 57-111.</a:t>
            </a:r>
          </a:p>
          <a:p>
            <a:pPr lvl="1">
              <a:spcAft>
                <a:spcPts val="1000"/>
              </a:spcAft>
            </a:pP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Zakotvená teorie (GT) + obsahová analýza.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cs-CZ" sz="2000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Doporučená literatura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Alasuutari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Pertti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Bickman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Leonard a </a:t>
            </a:r>
            <a:r>
              <a:rPr lang="cs-CZ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Brannen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Julia.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2008. 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SAGE Handbook of Social Research Methods.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London: SAGE Publications,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25 a 27.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cs-CZ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Diskurzivní analýza a GT.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49261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30821D-9BE4-3D5C-F25A-554E7128F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970" y="393117"/>
            <a:ext cx="4840010" cy="1807305"/>
          </a:xfrm>
        </p:spPr>
        <p:txBody>
          <a:bodyPr>
            <a:normAutofit/>
          </a:bodyPr>
          <a:lstStyle/>
          <a:p>
            <a:r>
              <a:rPr lang="cs-CZ" sz="4100" dirty="0"/>
              <a:t>Příklad diskurzivní analýzy V – jazyk a kontext</a:t>
            </a:r>
          </a:p>
        </p:txBody>
      </p:sp>
      <p:pic>
        <p:nvPicPr>
          <p:cNvPr id="5" name="Obrázek 4" descr="Obsah obrázku snímek obrazovky, auto, vozidlo, noc&#10;&#10;Popis byl vytvořen automaticky">
            <a:extLst>
              <a:ext uri="{FF2B5EF4-FFF2-40B4-BE49-F238E27FC236}">
                <a16:creationId xmlns:a16="http://schemas.microsoft.com/office/drawing/2014/main" id="{9F25547D-3817-CA06-BA9F-B742F2685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6" r="2382"/>
          <a:stretch/>
        </p:blipFill>
        <p:spPr>
          <a:xfrm>
            <a:off x="0" y="10"/>
            <a:ext cx="4549027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D25691-4442-C660-F95E-3DBB2E90F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1558" y="2398611"/>
            <a:ext cx="6717021" cy="3871560"/>
          </a:xfrm>
        </p:spPr>
        <p:txBody>
          <a:bodyPr>
            <a:normAutofit/>
          </a:bodyPr>
          <a:lstStyle/>
          <a:p>
            <a:r>
              <a:rPr lang="cs-CZ" sz="2000" b="1" dirty="0"/>
              <a:t>Zkoumání používání jazyka</a:t>
            </a:r>
            <a:r>
              <a:rPr lang="cs-CZ" sz="2000" dirty="0"/>
              <a:t>: věnování pozornosti specifickým jazykovým prostředkům, jako je použití odborných a laických termínů, inkluzivního a exkluzivního jazyka apod. Tyto volby mohou odhalit předpoklady, předsudky nebo snahu přesvědčit či legitimizovat určité názory.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Kontextová a vztahová dynamika</a:t>
            </a:r>
            <a:r>
              <a:rPr lang="cs-CZ" sz="2000" dirty="0"/>
              <a:t>: zvážení role kontextu (např. nedávné kybernetické incidenty) a vztahové dynamiky (např. mezi vládou a průmyslem) při utváření diskurzu. Jakou pozici zaujímají v diskurzu zúčastněné strany a jakou ostatní? Jaké mocenské vztahy jsou patrné?</a:t>
            </a:r>
          </a:p>
        </p:txBody>
      </p:sp>
    </p:spTree>
    <p:extLst>
      <p:ext uri="{BB962C8B-B14F-4D97-AF65-F5344CB8AC3E}">
        <p14:creationId xmlns:p14="http://schemas.microsoft.com/office/powerpoint/2010/main" val="4213120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346DF2-2FD0-46A1-AD73-BABD21ACF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Framework analysis (Ritchie a Spencer, 1994)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B4A512-AB34-4CC3-907A-0A72ACA55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014" y="2351314"/>
            <a:ext cx="6420421" cy="3802641"/>
          </a:xfrm>
        </p:spPr>
        <p:txBody>
          <a:bodyPr anchor="ctr">
            <a:normAutofit/>
          </a:bodyPr>
          <a:lstStyle/>
          <a:p>
            <a:r>
              <a:rPr lang="cs-CZ" sz="2400" dirty="0"/>
              <a:t>Varianta OA za použití matice.</a:t>
            </a:r>
          </a:p>
          <a:p>
            <a:r>
              <a:rPr lang="cs-CZ" sz="2400" dirty="0"/>
              <a:t>Metoda/technika/</a:t>
            </a:r>
            <a:r>
              <a:rPr lang="cs-CZ" sz="2400" b="1" dirty="0"/>
              <a:t>set technik</a:t>
            </a:r>
            <a:r>
              <a:rPr lang="cs-CZ" sz="2400" dirty="0"/>
              <a:t>?</a:t>
            </a:r>
          </a:p>
          <a:p>
            <a:r>
              <a:rPr lang="cs-CZ" sz="2400" dirty="0"/>
              <a:t>Přístup zaměřený na případy a témata (hierarchie témat a subtémat) – stejně jako každá OA.</a:t>
            </a:r>
          </a:p>
          <a:p>
            <a:r>
              <a:rPr lang="cs-CZ" sz="2400" dirty="0"/>
              <a:t>Redukuje data sumarizací (nepoužívám kódy, ale </a:t>
            </a:r>
            <a:r>
              <a:rPr lang="cs-CZ" sz="2400" i="1" dirty="0" err="1"/>
              <a:t>summaries</a:t>
            </a:r>
            <a:r>
              <a:rPr lang="cs-CZ" sz="2400" dirty="0"/>
              <a:t>) – i tak ale zachovávám linku s původními daty.</a:t>
            </a:r>
          </a:p>
          <a:p>
            <a:endParaRPr lang="cs-CZ" sz="2400" dirty="0"/>
          </a:p>
          <a:p>
            <a:endParaRPr lang="cs-CZ" sz="2400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FB8B2319-03DE-4350-A4A0-26A28ADAE6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29108"/>
              </p:ext>
            </p:extLst>
          </p:nvPr>
        </p:nvGraphicFramePr>
        <p:xfrm>
          <a:off x="8115299" y="1763332"/>
          <a:ext cx="3050837" cy="4390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3600360" imgH="5181480" progId="Paint.Picture">
                  <p:embed/>
                </p:oleObj>
              </mc:Choice>
              <mc:Fallback>
                <p:oleObj name="Rastrový obrázek" r:id="rId2" imgW="3600360" imgH="51814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115299" y="1763332"/>
                        <a:ext cx="3050837" cy="4390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5326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FF222C-D8C9-4528-B53B-9B390011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10281974" cy="1033669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Framework </a:t>
            </a:r>
            <a:r>
              <a:rPr lang="cs-CZ" sz="4000" dirty="0" err="1">
                <a:solidFill>
                  <a:srgbClr val="FFFFFF"/>
                </a:solidFill>
              </a:rPr>
              <a:t>analysis</a:t>
            </a:r>
            <a:r>
              <a:rPr lang="cs-CZ" sz="4000" dirty="0">
                <a:solidFill>
                  <a:srgbClr val="FFFFFF"/>
                </a:solidFill>
              </a:rPr>
              <a:t> - proces (</a:t>
            </a:r>
            <a:r>
              <a:rPr lang="cs-CZ" sz="4000" dirty="0" err="1">
                <a:solidFill>
                  <a:srgbClr val="FFFFFF"/>
                </a:solidFill>
              </a:rPr>
              <a:t>Ritchie</a:t>
            </a:r>
            <a:r>
              <a:rPr lang="cs-CZ" sz="4000" dirty="0">
                <a:solidFill>
                  <a:srgbClr val="FFFFFF"/>
                </a:solidFill>
              </a:rPr>
              <a:t> a Spencer, 1994)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00171A-C9E0-4E27-B4EC-3F60E0BCE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574" y="2037679"/>
            <a:ext cx="10667999" cy="4116276"/>
          </a:xfrm>
        </p:spPr>
        <p:txBody>
          <a:bodyPr anchor="ctr">
            <a:normAutofit fontScale="92500" lnSpcReduction="20000"/>
          </a:bodyPr>
          <a:lstStyle/>
          <a:p>
            <a:pPr marL="971550" lvl="1" indent="-514350">
              <a:buFont typeface="+mj-lt"/>
              <a:buAutoNum type="arabicPeriod"/>
            </a:pPr>
            <a:r>
              <a:rPr lang="cs-CZ" sz="2800" b="1" dirty="0" err="1"/>
              <a:t>Familiarizace</a:t>
            </a:r>
            <a:r>
              <a:rPr lang="cs-CZ" sz="2800" dirty="0"/>
              <a:t> – pročítání dokumentů, přepisů apod.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sz="2800" b="1" dirty="0"/>
              <a:t>Identifikace tematického rámce </a:t>
            </a:r>
            <a:r>
              <a:rPr lang="cs-CZ" sz="2800" dirty="0"/>
              <a:t>– identifikace klíčových témat, konceptů a problematik na jejichž základě mohou být data zkoumána.</a:t>
            </a:r>
          </a:p>
          <a:p>
            <a:pPr lvl="2"/>
            <a:r>
              <a:rPr lang="cs-CZ" sz="2400" dirty="0"/>
              <a:t>Induktivně ale i deduktivně z teorie.</a:t>
            </a:r>
          </a:p>
          <a:p>
            <a:pPr marL="914400" lvl="2" indent="0">
              <a:buNone/>
            </a:pPr>
            <a:endParaRPr lang="cs-CZ" sz="2400" dirty="0"/>
          </a:p>
          <a:p>
            <a:pPr marL="971550" lvl="1" indent="-514350">
              <a:buFont typeface="+mj-lt"/>
              <a:buAutoNum type="arabicPeriod"/>
            </a:pPr>
            <a:r>
              <a:rPr lang="cs-CZ" sz="2800" b="1" dirty="0"/>
              <a:t>Indexování (kódování) </a:t>
            </a:r>
            <a:r>
              <a:rPr lang="cs-CZ" sz="2800" dirty="0"/>
              <a:t>– výběr zajímavých fragmentů dle témat, ze kterých vystupují subtémata, která kóduji.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sz="2800" b="1" dirty="0"/>
              <a:t>Mapování a sumarizace </a:t>
            </a:r>
            <a:r>
              <a:rPr lang="cs-CZ" sz="2800" dirty="0"/>
              <a:t>– skrze matici – rozhovory (případy) X témata se </a:t>
            </a:r>
            <a:r>
              <a:rPr lang="cs-CZ" sz="2800" i="1" dirty="0" err="1"/>
              <a:t>summaries</a:t>
            </a:r>
            <a:r>
              <a:rPr lang="cs-CZ" sz="2800" i="1" dirty="0"/>
              <a:t>.</a:t>
            </a:r>
            <a:endParaRPr lang="cs-CZ" sz="2800" dirty="0"/>
          </a:p>
          <a:p>
            <a:pPr marL="1371600" lvl="3" indent="0">
              <a:buNone/>
            </a:pPr>
            <a:endParaRPr lang="cs-CZ" dirty="0"/>
          </a:p>
          <a:p>
            <a:pPr marL="971550" lvl="1" indent="-514350">
              <a:buFont typeface="+mj-lt"/>
              <a:buAutoNum type="arabicPeriod"/>
            </a:pPr>
            <a:r>
              <a:rPr lang="cs-CZ" sz="2800" b="1" dirty="0"/>
              <a:t>Mapování a interpretace </a:t>
            </a:r>
            <a:r>
              <a:rPr lang="cs-CZ" sz="2800" dirty="0"/>
              <a:t>– popis, typologie (case </a:t>
            </a:r>
            <a:r>
              <a:rPr lang="cs-CZ" sz="2800" dirty="0" err="1"/>
              <a:t>based</a:t>
            </a:r>
            <a:r>
              <a:rPr lang="cs-CZ" sz="2800" dirty="0"/>
              <a:t>), kategorie (</a:t>
            </a:r>
            <a:r>
              <a:rPr lang="cs-CZ" sz="2800" dirty="0" err="1"/>
              <a:t>theme</a:t>
            </a:r>
            <a:r>
              <a:rPr lang="cs-CZ" sz="2800" dirty="0"/>
              <a:t> </a:t>
            </a:r>
            <a:r>
              <a:rPr lang="cs-CZ" sz="2800" dirty="0" err="1"/>
              <a:t>based</a:t>
            </a:r>
            <a:r>
              <a:rPr lang="cs-CZ" sz="2800" dirty="0"/>
              <a:t>) </a:t>
            </a:r>
            <a:r>
              <a:rPr lang="cs-CZ" sz="2800" dirty="0">
                <a:sym typeface="Wingdings" panose="05000000000000000000" pitchFamily="2" charset="2"/>
              </a:rPr>
              <a:t></a:t>
            </a:r>
            <a:r>
              <a:rPr lang="cs-CZ" sz="2800" dirty="0"/>
              <a:t> linkování případů, typologií a kategorií </a:t>
            </a:r>
            <a:r>
              <a:rPr lang="cs-CZ" sz="2800" dirty="0">
                <a:sym typeface="Wingdings" panose="05000000000000000000" pitchFamily="2" charset="2"/>
              </a:rPr>
              <a:t>do „mapy“  na jejím základě interpretace.</a:t>
            </a:r>
            <a:endParaRPr lang="cs-CZ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828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307753A-F96A-440C-B1FF-1DE970501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584" y="620031"/>
            <a:ext cx="8100832" cy="45180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346AB2B-9712-472A-890B-84AF72121E38}"/>
              </a:ext>
            </a:extLst>
          </p:cNvPr>
          <p:cNvSpPr txBox="1"/>
          <p:nvPr/>
        </p:nvSpPr>
        <p:spPr>
          <a:xfrm>
            <a:off x="2045584" y="5138056"/>
            <a:ext cx="6209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/>
              <a:t>Zdroj: </a:t>
            </a:r>
            <a:r>
              <a:rPr lang="cs-CZ" sz="1600" i="1" dirty="0" err="1"/>
              <a:t>Coursera</a:t>
            </a:r>
            <a:r>
              <a:rPr lang="cs-CZ" sz="1600" i="1" dirty="0"/>
              <a:t>, University </a:t>
            </a:r>
            <a:r>
              <a:rPr lang="cs-CZ" sz="1600" i="1" dirty="0" err="1"/>
              <a:t>of</a:t>
            </a:r>
            <a:r>
              <a:rPr lang="cs-CZ" sz="1600" i="1" dirty="0"/>
              <a:t> Amsterdam, </a:t>
            </a:r>
            <a:r>
              <a:rPr lang="cs-CZ" sz="1600" i="1" dirty="0" err="1"/>
              <a:t>Qualitative</a:t>
            </a:r>
            <a:r>
              <a:rPr lang="cs-CZ" sz="1600" i="1" dirty="0"/>
              <a:t> </a:t>
            </a:r>
            <a:r>
              <a:rPr lang="cs-CZ" sz="1600" i="1" dirty="0" err="1"/>
              <a:t>Research</a:t>
            </a:r>
            <a:r>
              <a:rPr lang="cs-CZ" sz="1600" i="1" dirty="0"/>
              <a:t> </a:t>
            </a:r>
            <a:r>
              <a:rPr lang="cs-CZ" sz="1600" i="1" dirty="0" err="1"/>
              <a:t>Methods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1243216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8B873B2-A5AB-1E44-2328-55104DD3D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300C7CE-56CB-42A8-A5AB-5613821A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Analytická indukce (Znaniecki, 1934)</a:t>
            </a:r>
            <a:endParaRPr lang="en-GB">
              <a:solidFill>
                <a:srgbClr val="FFFFFF"/>
              </a:solidFill>
            </a:endParaRPr>
          </a:p>
        </p:txBody>
      </p:sp>
      <p:graphicFrame>
        <p:nvGraphicFramePr>
          <p:cNvPr id="22" name="Zástupný obsah 2">
            <a:extLst>
              <a:ext uri="{FF2B5EF4-FFF2-40B4-BE49-F238E27FC236}">
                <a16:creationId xmlns:a16="http://schemas.microsoft.com/office/drawing/2014/main" id="{D557EC8A-DF0B-3B60-4252-579B31B1FC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4102725"/>
              </p:ext>
            </p:extLst>
          </p:nvPr>
        </p:nvGraphicFramePr>
        <p:xfrm>
          <a:off x="435428" y="16906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2205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3DACF5B-AD8D-469B-A91D-52B9F870B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</a:rPr>
              <a:t>Zakotvená teorie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7BD2A2-24B8-412F-A4F5-97D2ABE46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cs-CZ" sz="2400" dirty="0"/>
              <a:t> Glaser a Strauss (1967)</a:t>
            </a:r>
          </a:p>
          <a:p>
            <a:r>
              <a:rPr lang="cs-CZ" sz="2400" dirty="0"/>
              <a:t>Obrovsky populární – vlivné klíčové koncepty; detailní metodologie; ideální pro </a:t>
            </a:r>
            <a:r>
              <a:rPr lang="cs-CZ" sz="2400" i="1" dirty="0" err="1"/>
              <a:t>computer-assisted</a:t>
            </a:r>
            <a:r>
              <a:rPr lang="cs-CZ" sz="2400" dirty="0"/>
              <a:t> analýzy.</a:t>
            </a:r>
          </a:p>
          <a:p>
            <a:r>
              <a:rPr lang="cs-CZ" sz="2400" dirty="0"/>
              <a:t>Tehdy revoluční – spojuje analýzu dat a teorii (indukce); analýza dat </a:t>
            </a:r>
            <a:r>
              <a:rPr lang="cs-CZ" sz="2400" b="1" dirty="0"/>
              <a:t>během</a:t>
            </a:r>
            <a:r>
              <a:rPr lang="cs-CZ" sz="2400" dirty="0"/>
              <a:t> sběru dat</a:t>
            </a:r>
          </a:p>
          <a:p>
            <a:r>
              <a:rPr lang="cs-CZ" sz="2400" dirty="0"/>
              <a:t>Šla proti hypoteticko-deduktivnímu přístupu </a:t>
            </a:r>
            <a:r>
              <a:rPr lang="cs-CZ" sz="2400" dirty="0">
                <a:sym typeface="Wingdings" panose="05000000000000000000" pitchFamily="2" charset="2"/>
              </a:rPr>
              <a:t></a:t>
            </a:r>
          </a:p>
          <a:p>
            <a:pPr marL="0" indent="0">
              <a:buNone/>
            </a:pPr>
            <a:r>
              <a:rPr lang="cs-CZ" sz="2400" dirty="0">
                <a:sym typeface="Wingdings" panose="05000000000000000000" pitchFamily="2" charset="2"/>
              </a:rPr>
              <a:t>	</a:t>
            </a:r>
            <a:r>
              <a:rPr lang="cs-CZ" sz="2400" dirty="0"/>
              <a:t> „tito vědci netestují své hypotézy, ale ve 	skutečnosti je jen </a:t>
            </a:r>
            <a:r>
              <a:rPr lang="cs-CZ" sz="2400" b="1" dirty="0"/>
              <a:t>kontrolují = nefalsifikují</a:t>
            </a:r>
            <a:r>
              <a:rPr lang="cs-CZ" sz="2400" dirty="0"/>
              <a:t>, 	ale verifikují. Následně pak upraví hypotézy, 	které jsou malého dosahu a </a:t>
            </a:r>
            <a:r>
              <a:rPr lang="cs-CZ" sz="2400" b="1" dirty="0"/>
              <a:t>daleko od 	skutečného světa</a:t>
            </a:r>
            <a:r>
              <a:rPr lang="cs-CZ" sz="2400" dirty="0"/>
              <a:t> = méně relevantní“. </a:t>
            </a:r>
            <a:r>
              <a:rPr lang="cs-CZ" sz="2400" dirty="0">
                <a:sym typeface="Wingdings" panose="05000000000000000000" pitchFamily="2" charset="2"/>
              </a:rPr>
              <a:t> 	proto </a:t>
            </a:r>
            <a:r>
              <a:rPr lang="cs-CZ" sz="2400" b="1" dirty="0">
                <a:sym typeface="Wingdings" panose="05000000000000000000" pitchFamily="2" charset="2"/>
              </a:rPr>
              <a:t>potřebujeme kvalitativní analýzu 	určenou k tvorbě teorií</a:t>
            </a:r>
            <a:r>
              <a:rPr lang="cs-CZ" sz="2400" dirty="0">
                <a:sym typeface="Wingdings" panose="05000000000000000000" pitchFamily="2" charset="2"/>
              </a:rPr>
              <a:t>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57219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DA72DB6-166D-4450-BB1F-93F8F4BF5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90" y="315695"/>
            <a:ext cx="5251316" cy="631371"/>
          </a:xfrm>
        </p:spPr>
        <p:txBody>
          <a:bodyPr>
            <a:normAutofit fontScale="90000"/>
          </a:bodyPr>
          <a:lstStyle/>
          <a:p>
            <a:r>
              <a:rPr lang="cs-CZ" dirty="0"/>
              <a:t>Zakotvená teorie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A464B8-E324-445A-90E5-BA6EBC5E1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76" y="1262761"/>
            <a:ext cx="7003024" cy="4944466"/>
          </a:xfrm>
        </p:spPr>
        <p:txBody>
          <a:bodyPr>
            <a:normAutofit fontScale="92500"/>
          </a:bodyPr>
          <a:lstStyle/>
          <a:p>
            <a:r>
              <a:rPr lang="cs-CZ" sz="2400" dirty="0"/>
              <a:t>Zásadní vlastností je </a:t>
            </a:r>
            <a:r>
              <a:rPr lang="cs-CZ" sz="2400" b="1" dirty="0"/>
              <a:t>konstantní komparace</a:t>
            </a:r>
            <a:r>
              <a:rPr lang="cs-CZ" sz="2400" dirty="0"/>
              <a:t>.</a:t>
            </a:r>
          </a:p>
          <a:p>
            <a:pPr lvl="1"/>
            <a:r>
              <a:rPr lang="cs-CZ" dirty="0"/>
              <a:t>Nejdříve mezi daty a daty (rozhovor 1 a 2) </a:t>
            </a:r>
            <a:r>
              <a:rPr lang="cs-CZ" dirty="0">
                <a:sym typeface="Wingdings" panose="05000000000000000000" pitchFamily="2" charset="2"/>
              </a:rPr>
              <a:t> vzniknou koncepty a porovnáváme data a koncepty (a naopak)  a nakonec i koncepty a koncepty.</a:t>
            </a:r>
            <a:endParaRPr lang="cs-CZ" dirty="0"/>
          </a:p>
          <a:p>
            <a:pPr lvl="1"/>
            <a:r>
              <a:rPr lang="cs-CZ" dirty="0">
                <a:sym typeface="Wingdings" panose="05000000000000000000" pitchFamily="2" charset="2"/>
              </a:rPr>
              <a:t> iterativní </a:t>
            </a:r>
            <a:r>
              <a:rPr lang="cs-CZ" b="1" u="sng" dirty="0">
                <a:sym typeface="Wingdings" panose="05000000000000000000" pitchFamily="2" charset="2"/>
              </a:rPr>
              <a:t>proces</a:t>
            </a:r>
            <a:r>
              <a:rPr lang="cs-CZ" dirty="0">
                <a:sym typeface="Wingdings" panose="05000000000000000000" pitchFamily="2" charset="2"/>
              </a:rPr>
              <a:t>(vzpomeňme řetězení u </a:t>
            </a:r>
            <a:r>
              <a:rPr lang="cs-CZ" dirty="0" err="1">
                <a:sym typeface="Wingdings" panose="05000000000000000000" pitchFamily="2" charset="2"/>
              </a:rPr>
              <a:t>exploratorního</a:t>
            </a:r>
            <a:r>
              <a:rPr lang="cs-CZ" dirty="0">
                <a:sym typeface="Wingdings" panose="05000000000000000000" pitchFamily="2" charset="2"/>
              </a:rPr>
              <a:t> výzkumu)!</a:t>
            </a:r>
          </a:p>
          <a:p>
            <a:pPr lvl="2"/>
            <a:r>
              <a:rPr lang="cs-CZ" sz="2400" dirty="0" err="1"/>
              <a:t>Sensitising</a:t>
            </a:r>
            <a:r>
              <a:rPr lang="cs-CZ" sz="2400" dirty="0"/>
              <a:t> </a:t>
            </a:r>
            <a:r>
              <a:rPr lang="cs-CZ" sz="2400" dirty="0" err="1"/>
              <a:t>concepts</a:t>
            </a:r>
            <a:r>
              <a:rPr lang="cs-CZ" sz="2400" dirty="0"/>
              <a:t> (další slide).</a:t>
            </a:r>
          </a:p>
          <a:p>
            <a:pPr lvl="2"/>
            <a:r>
              <a:rPr lang="cs-CZ" sz="2400" dirty="0"/>
              <a:t>Testování a hledání deviantních případů.</a:t>
            </a:r>
          </a:p>
          <a:p>
            <a:pPr lvl="2"/>
            <a:r>
              <a:rPr lang="cs-CZ" sz="2400" dirty="0"/>
              <a:t>Psaní poznámek k tvorbě teorie, transparentnost a reflexe.</a:t>
            </a:r>
          </a:p>
          <a:p>
            <a:pPr lvl="1"/>
            <a:r>
              <a:rPr lang="cs-CZ" dirty="0"/>
              <a:t>Teoretické vzorkování dokud nedosáhnu teoretické saturace (viz přednáška na kvalitativní sběr dat). </a:t>
            </a:r>
          </a:p>
          <a:p>
            <a:pPr lvl="1"/>
            <a:r>
              <a:rPr lang="cs-CZ" dirty="0"/>
              <a:t>Hlavním cílem je tvorba teorie.</a:t>
            </a:r>
          </a:p>
          <a:p>
            <a:pPr lvl="1"/>
            <a:r>
              <a:rPr lang="cs-CZ" dirty="0"/>
              <a:t>Strategie? Metoda? Technika? </a:t>
            </a:r>
          </a:p>
        </p:txBody>
      </p:sp>
      <p:pic>
        <p:nvPicPr>
          <p:cNvPr id="4" name="Picture 4" descr="10 Simple Rules for Better Docking | Boating Safety">
            <a:extLst>
              <a:ext uri="{FF2B5EF4-FFF2-40B4-BE49-F238E27FC236}">
                <a16:creationId xmlns:a16="http://schemas.microsoft.com/office/drawing/2014/main" id="{507CBA6E-B964-4E65-980A-54F064F19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" r="46870"/>
          <a:stretch/>
        </p:blipFill>
        <p:spPr bwMode="auto">
          <a:xfrm>
            <a:off x="7306901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638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3A140DA-8336-4BBB-A35C-E7E78C73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/>
              <a:t>Zakotvená teorie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BB02AF-75E0-49C4-ABDF-6ED107FCB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02" y="1998258"/>
            <a:ext cx="6237514" cy="4130449"/>
          </a:xfrm>
        </p:spPr>
        <p:txBody>
          <a:bodyPr>
            <a:normAutofit/>
          </a:bodyPr>
          <a:lstStyle/>
          <a:p>
            <a:r>
              <a:rPr lang="cs-CZ" sz="2000" i="1" dirty="0" err="1"/>
              <a:t>Sensitising</a:t>
            </a:r>
            <a:r>
              <a:rPr lang="cs-CZ" sz="2000" i="1" dirty="0"/>
              <a:t> </a:t>
            </a:r>
            <a:r>
              <a:rPr lang="cs-CZ" sz="2000" i="1" dirty="0" err="1"/>
              <a:t>concepts</a:t>
            </a:r>
            <a:r>
              <a:rPr lang="cs-CZ" sz="2000" i="1" dirty="0"/>
              <a:t> </a:t>
            </a:r>
            <a:r>
              <a:rPr lang="cs-CZ" sz="2000" dirty="0"/>
              <a:t>jakožto</a:t>
            </a:r>
            <a:r>
              <a:rPr lang="cs-CZ" sz="2000" i="1" dirty="0"/>
              <a:t> </a:t>
            </a:r>
            <a:r>
              <a:rPr lang="cs-CZ" sz="2000" dirty="0"/>
              <a:t>nástroj pro interpretaci a počáteční bod kvalitativní studie .</a:t>
            </a:r>
          </a:p>
          <a:p>
            <a:pPr lvl="1"/>
            <a:r>
              <a:rPr lang="cs-CZ" sz="2000" dirty="0"/>
              <a:t>Prozatímní vodící koncepty a kategorie z teorie nebo dat.</a:t>
            </a:r>
          </a:p>
          <a:p>
            <a:pPr lvl="1"/>
            <a:r>
              <a:rPr lang="cs-CZ" sz="2000" dirty="0"/>
              <a:t>Mohou být testované, zlepšované a revidované, ale v GT spíše jako základ pro analýzu dat.</a:t>
            </a:r>
          </a:p>
          <a:p>
            <a:pPr lvl="1"/>
            <a:r>
              <a:rPr lang="cs-CZ" sz="2000" dirty="0"/>
              <a:t>Howard </a:t>
            </a:r>
            <a:r>
              <a:rPr lang="cs-CZ" sz="2000" dirty="0" err="1"/>
              <a:t>Becker</a:t>
            </a:r>
            <a:r>
              <a:rPr lang="cs-CZ" sz="2000" dirty="0"/>
              <a:t> – pátrání po významu slova </a:t>
            </a:r>
            <a:r>
              <a:rPr lang="cs-CZ" sz="2000" i="1" dirty="0" err="1"/>
              <a:t>crock</a:t>
            </a:r>
            <a:r>
              <a:rPr lang="cs-CZ" sz="2000" i="1" dirty="0"/>
              <a:t> </a:t>
            </a:r>
            <a:r>
              <a:rPr lang="cs-CZ" sz="2000" dirty="0"/>
              <a:t>(cca</a:t>
            </a:r>
            <a:r>
              <a:rPr lang="cs-CZ" sz="2000" i="1" dirty="0"/>
              <a:t> </a:t>
            </a:r>
            <a:r>
              <a:rPr lang="cs-CZ" sz="2000" dirty="0"/>
              <a:t>hypochondr) u studentů medicíny </a:t>
            </a:r>
            <a:r>
              <a:rPr lang="cs-CZ" sz="2000" dirty="0">
                <a:sym typeface="Wingdings" panose="05000000000000000000" pitchFamily="2" charset="2"/>
              </a:rPr>
              <a:t> odhalení širších aspektů studia, nedostatek času na pacienta a problémy s léčením.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Termín </a:t>
            </a:r>
            <a:r>
              <a:rPr lang="cs-CZ" sz="2000" i="1" dirty="0" err="1">
                <a:sym typeface="Wingdings" panose="05000000000000000000" pitchFamily="2" charset="2"/>
              </a:rPr>
              <a:t>desk</a:t>
            </a:r>
            <a:r>
              <a:rPr lang="cs-CZ" sz="2000" i="1" dirty="0">
                <a:sym typeface="Wingdings" panose="05000000000000000000" pitchFamily="2" charset="2"/>
              </a:rPr>
              <a:t> science </a:t>
            </a:r>
            <a:r>
              <a:rPr lang="cs-CZ" sz="2000" dirty="0">
                <a:sym typeface="Wingdings" panose="05000000000000000000" pitchFamily="2" charset="2"/>
              </a:rPr>
              <a:t>zase odhalil, jak rybáři vnímají mořské biology. </a:t>
            </a:r>
            <a:endParaRPr lang="cs-CZ" sz="2000" dirty="0"/>
          </a:p>
          <a:p>
            <a:endParaRPr lang="en-GB" sz="2000" dirty="0"/>
          </a:p>
        </p:txBody>
      </p:sp>
      <p:pic>
        <p:nvPicPr>
          <p:cNvPr id="8194" name="Picture 2" descr="7 things you'll find in a hypochondriac's Google history - OK! Magazine">
            <a:extLst>
              <a:ext uri="{FF2B5EF4-FFF2-40B4-BE49-F238E27FC236}">
                <a16:creationId xmlns:a16="http://schemas.microsoft.com/office/drawing/2014/main" id="{8FD85DB1-B358-4E87-B54B-5A7EBBF97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8" r="-1" b="5505"/>
          <a:stretch/>
        </p:blipFill>
        <p:spPr bwMode="auto">
          <a:xfrm>
            <a:off x="7064368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757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F126D40-826D-41CC-9365-89B3840D2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982" y="319045"/>
            <a:ext cx="11561990" cy="4351338"/>
          </a:xfrm>
        </p:spPr>
        <p:txBody>
          <a:bodyPr/>
          <a:lstStyle/>
          <a:p>
            <a:r>
              <a:rPr lang="cs-CZ" dirty="0"/>
              <a:t>Proces: sběr dat </a:t>
            </a:r>
            <a:r>
              <a:rPr lang="cs-CZ" dirty="0">
                <a:sym typeface="Wingdings" panose="05000000000000000000" pitchFamily="2" charset="2"/>
              </a:rPr>
              <a:t> vznikají koncepty  tvorba kategorií konceptů  vlastnosti konceptů  vztahy mezi koncepty a kategoriemi  tvorba centrální kategorie  máme teorii.</a:t>
            </a:r>
          </a:p>
          <a:p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091255-88CC-4025-8C26-FC7ACACE3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30" y="1843046"/>
            <a:ext cx="7670739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B231352-5796-4E21-B5F0-160F82238D82}"/>
              </a:ext>
            </a:extLst>
          </p:cNvPr>
          <p:cNvSpPr txBox="1"/>
          <p:nvPr/>
        </p:nvSpPr>
        <p:spPr>
          <a:xfrm>
            <a:off x="2260630" y="6194384"/>
            <a:ext cx="6209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/>
              <a:t>Zdroj: </a:t>
            </a:r>
            <a:r>
              <a:rPr lang="cs-CZ" sz="1600" i="1" dirty="0" err="1"/>
              <a:t>Coursera</a:t>
            </a:r>
            <a:r>
              <a:rPr lang="cs-CZ" sz="1600" i="1" dirty="0"/>
              <a:t>, University </a:t>
            </a:r>
            <a:r>
              <a:rPr lang="cs-CZ" sz="1600" i="1" dirty="0" err="1"/>
              <a:t>of</a:t>
            </a:r>
            <a:r>
              <a:rPr lang="cs-CZ" sz="1600" i="1" dirty="0"/>
              <a:t> Amsterdam, </a:t>
            </a:r>
            <a:r>
              <a:rPr lang="cs-CZ" sz="1600" i="1" dirty="0" err="1"/>
              <a:t>Qualitative</a:t>
            </a:r>
            <a:r>
              <a:rPr lang="cs-CZ" sz="1600" i="1" dirty="0"/>
              <a:t> </a:t>
            </a:r>
            <a:r>
              <a:rPr lang="cs-CZ" sz="1600" i="1" dirty="0" err="1"/>
              <a:t>Research</a:t>
            </a:r>
            <a:r>
              <a:rPr lang="cs-CZ" sz="1600" i="1" dirty="0"/>
              <a:t> </a:t>
            </a:r>
            <a:r>
              <a:rPr lang="cs-CZ" sz="1600" i="1" dirty="0" err="1"/>
              <a:t>Methods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3280908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ložité matematické vzorce na černé tabuli">
            <a:extLst>
              <a:ext uri="{FF2B5EF4-FFF2-40B4-BE49-F238E27FC236}">
                <a16:creationId xmlns:a16="http://schemas.microsoft.com/office/drawing/2014/main" id="{B6C183DC-E267-5194-8127-40216752EE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8208" b="473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C86BB85-C6D0-674E-795B-C513CA123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Všimli jste si vzorce mezi jednotlivými metodami?</a:t>
            </a:r>
          </a:p>
        </p:txBody>
      </p:sp>
    </p:spTree>
    <p:extLst>
      <p:ext uri="{BB962C8B-B14F-4D97-AF65-F5344CB8AC3E}">
        <p14:creationId xmlns:p14="http://schemas.microsoft.com/office/powerpoint/2010/main" val="3710541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EF564-80C9-4360-87C0-89DB2E5E3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dirty="0"/>
              <a:t>Obsah přednášky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4162B8-7FC4-4399-B560-DC1D0D58F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000" dirty="0"/>
              <a:t>Krátký úvod.</a:t>
            </a:r>
          </a:p>
          <a:p>
            <a:r>
              <a:rPr lang="cs-CZ" sz="2000" dirty="0"/>
              <a:t>Vybrané metody kvalitativní analýzy dat.</a:t>
            </a:r>
          </a:p>
          <a:p>
            <a:pPr lvl="1"/>
            <a:r>
              <a:rPr lang="cs-CZ" sz="2000" b="1" dirty="0"/>
              <a:t>Obsahová analýza</a:t>
            </a:r>
            <a:r>
              <a:rPr lang="cs-CZ" sz="2000" dirty="0"/>
              <a:t>.</a:t>
            </a:r>
          </a:p>
          <a:p>
            <a:pPr lvl="1"/>
            <a:r>
              <a:rPr lang="cs-CZ" sz="2000" dirty="0"/>
              <a:t>Diskurzivní analýza. </a:t>
            </a:r>
          </a:p>
          <a:p>
            <a:pPr lvl="1"/>
            <a:r>
              <a:rPr lang="cs-CZ" sz="2000" i="1" dirty="0"/>
              <a:t>Framework </a:t>
            </a:r>
            <a:r>
              <a:rPr lang="cs-CZ" sz="2000" i="1" dirty="0" err="1"/>
              <a:t>analysis</a:t>
            </a:r>
            <a:r>
              <a:rPr lang="cs-CZ" sz="2000" dirty="0"/>
              <a:t>.</a:t>
            </a:r>
          </a:p>
          <a:p>
            <a:pPr lvl="1"/>
            <a:r>
              <a:rPr lang="cs-CZ" sz="2000" dirty="0"/>
              <a:t>Analytická indukce.</a:t>
            </a:r>
          </a:p>
          <a:p>
            <a:pPr lvl="1"/>
            <a:r>
              <a:rPr lang="cs-CZ" sz="2000" b="1" dirty="0"/>
              <a:t>Zakotvená teorie (</a:t>
            </a:r>
            <a:r>
              <a:rPr lang="cs-CZ" sz="2000" b="1" i="1" dirty="0" err="1"/>
              <a:t>Grounded</a:t>
            </a:r>
            <a:r>
              <a:rPr lang="cs-CZ" sz="2000" b="1" i="1" dirty="0"/>
              <a:t> </a:t>
            </a:r>
            <a:r>
              <a:rPr lang="cs-CZ" sz="2000" b="1" i="1" dirty="0" err="1"/>
              <a:t>Theory</a:t>
            </a:r>
            <a:r>
              <a:rPr lang="cs-CZ" sz="2000" b="1" dirty="0"/>
              <a:t>) a její verze</a:t>
            </a:r>
            <a:r>
              <a:rPr lang="cs-CZ" sz="2000" dirty="0"/>
              <a:t>.</a:t>
            </a:r>
          </a:p>
          <a:p>
            <a:pPr lvl="1"/>
            <a:r>
              <a:rPr lang="cs-CZ" sz="2000" dirty="0"/>
              <a:t>Další zajímavé metody.</a:t>
            </a:r>
            <a:endParaRPr lang="en-GB" sz="2000" dirty="0"/>
          </a:p>
        </p:txBody>
      </p:sp>
      <p:pic>
        <p:nvPicPr>
          <p:cNvPr id="5" name="Picture 4" descr="Složité matematické vzorce na černé tabuli">
            <a:extLst>
              <a:ext uri="{FF2B5EF4-FFF2-40B4-BE49-F238E27FC236}">
                <a16:creationId xmlns:a16="http://schemas.microsoft.com/office/drawing/2014/main" id="{8AA9D70E-72AF-6B53-6A17-C115D06474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90" r="1836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659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B94932-E912-4979-9FA9-68D1EAFE0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</a:rPr>
              <a:t>GT není jenom jedna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750DC9-72E1-450B-A3C2-4A3A433E9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r>
              <a:rPr lang="cs-CZ" sz="2400" dirty="0"/>
              <a:t>Jsou 3 podstatné verze (původně Glaser a Strauss v r. 1967):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/>
              <a:t>Glaserova „klasická“ (1978).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/>
              <a:t>Straussova a </a:t>
            </a:r>
            <a:r>
              <a:rPr lang="cs-CZ" sz="2400" dirty="0" err="1"/>
              <a:t>Corbinové</a:t>
            </a:r>
            <a:r>
              <a:rPr lang="cs-CZ" sz="2400" dirty="0"/>
              <a:t> (1990). 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dirty="0" err="1"/>
              <a:t>Charmazové</a:t>
            </a:r>
            <a:r>
              <a:rPr lang="cs-CZ" sz="2400" dirty="0"/>
              <a:t> (2004).</a:t>
            </a:r>
          </a:p>
          <a:p>
            <a:pPr marL="514350" indent="-514350">
              <a:buFont typeface="+mj-lt"/>
              <a:buAutoNum type="arabicPeriod"/>
            </a:pPr>
            <a:endParaRPr lang="cs-CZ" sz="2400" dirty="0"/>
          </a:p>
          <a:p>
            <a:r>
              <a:rPr lang="cs-CZ" sz="2400" dirty="0"/>
              <a:t>Proto je nutné specifikovat, kterou verzi používám.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37287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6DE4DC-8B07-4F28-8028-DB9CDA843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Strauss a </a:t>
            </a:r>
            <a:r>
              <a:rPr lang="cs-CZ" dirty="0" err="1"/>
              <a:t>Corbinová</a:t>
            </a:r>
            <a:r>
              <a:rPr lang="cs-CZ" dirty="0"/>
              <a:t> (1990)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A283BC-5B9E-4A3A-8AD8-7A54CC8EC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480458"/>
            <a:ext cx="11212286" cy="4990646"/>
          </a:xfrm>
        </p:spPr>
        <p:txBody>
          <a:bodyPr>
            <a:normAutofit lnSpcReduction="10000"/>
          </a:bodyPr>
          <a:lstStyle/>
          <a:p>
            <a:r>
              <a:rPr lang="cs-CZ"/>
              <a:t>Největší škola GT tradice. </a:t>
            </a:r>
          </a:p>
          <a:p>
            <a:r>
              <a:rPr lang="cs-CZ"/>
              <a:t>3 kroky kódování (dobře popsané v Hájek, 2014):</a:t>
            </a:r>
          </a:p>
          <a:p>
            <a:pPr lvl="1"/>
            <a:r>
              <a:rPr lang="cs-CZ" b="1"/>
              <a:t>Otevřené</a:t>
            </a:r>
            <a:r>
              <a:rPr lang="cs-CZ"/>
              <a:t>:</a:t>
            </a:r>
          </a:p>
          <a:p>
            <a:pPr lvl="2"/>
            <a:r>
              <a:rPr lang="cs-CZ"/>
              <a:t>in vivo/abstraktnější.</a:t>
            </a:r>
          </a:p>
          <a:p>
            <a:pPr lvl="2"/>
            <a:r>
              <a:rPr lang="cs-CZ"/>
              <a:t>Snažíme se vytvořit koncepty na základě (1) pokládání specifických otázek na data; (2) precizního kódování; (3) naší reflexe, poznámek; (4) minimalizace předpokladů (co nejvíce open-minded).</a:t>
            </a:r>
          </a:p>
          <a:p>
            <a:pPr lvl="1"/>
            <a:r>
              <a:rPr lang="cs-CZ" b="1"/>
              <a:t>Axiální</a:t>
            </a:r>
            <a:r>
              <a:rPr lang="cs-CZ"/>
              <a:t>:</a:t>
            </a:r>
          </a:p>
          <a:p>
            <a:pPr lvl="2"/>
            <a:r>
              <a:rPr lang="cs-CZ"/>
              <a:t>Propojujeme koncepty nebo kategorie s daty a dalšími koncepty a kategoriemi za účelem poznání: (1) za jakých podmínek se jev vyskytuje; (2) jeho kontextu a (3) důsledků; (4) akcí a interakcí.</a:t>
            </a:r>
          </a:p>
          <a:p>
            <a:pPr lvl="2"/>
            <a:r>
              <a:rPr lang="cs-CZ"/>
              <a:t>Hledáme vzorce, pravidelnosti, vztahy </a:t>
            </a:r>
            <a:r>
              <a:rPr lang="cs-CZ">
                <a:sym typeface="Wingdings" panose="05000000000000000000" pitchFamily="2" charset="2"/>
              </a:rPr>
              <a:t> vytváříme další kategorie/revidujeme  propojujeme kategorie</a:t>
            </a:r>
            <a:endParaRPr lang="cs-CZ"/>
          </a:p>
          <a:p>
            <a:pPr lvl="1"/>
            <a:r>
              <a:rPr lang="cs-CZ" b="1"/>
              <a:t>Selektivní</a:t>
            </a:r>
            <a:r>
              <a:rPr lang="cs-CZ"/>
              <a:t>:</a:t>
            </a:r>
          </a:p>
          <a:p>
            <a:pPr lvl="2"/>
            <a:r>
              <a:rPr lang="cs-CZ"/>
              <a:t>Integrace všech (co nejvíce) kategorií do teorie postavené kolem centrální kategorie – kolem ní tvoříme „příběh“ postavený na datech.</a:t>
            </a:r>
          </a:p>
          <a:p>
            <a:endParaRPr lang="cs-CZ"/>
          </a:p>
          <a:p>
            <a:endParaRPr lang="cs-CZ"/>
          </a:p>
          <a:p>
            <a:pPr lvl="2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7529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D9BCAD-0E9E-41F9-A751-E2ABF3495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Glaser (1978)</a:t>
            </a:r>
            <a:endParaRPr lang="en-GB" sz="4000">
              <a:solidFill>
                <a:srgbClr val="FFFFFF"/>
              </a:solidFill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3BDFFAF-18A2-580E-EA27-E7A5E40EC9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550151"/>
              </p:ext>
            </p:extLst>
          </p:nvPr>
        </p:nvGraphicFramePr>
        <p:xfrm>
          <a:off x="644056" y="1924821"/>
          <a:ext cx="11384658" cy="4380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1705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6187E3-F697-4EF7-BAE8-5804A6774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Charmazová (2006)</a:t>
            </a:r>
            <a:endParaRPr lang="en-GB" sz="400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B6ED54-5E36-4D19-BC3D-81FCFF6BD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612" y="1622745"/>
            <a:ext cx="10308772" cy="4109585"/>
          </a:xfrm>
        </p:spPr>
        <p:txBody>
          <a:bodyPr anchor="ctr">
            <a:normAutofit/>
          </a:bodyPr>
          <a:lstStyle/>
          <a:p>
            <a:r>
              <a:rPr lang="cs-CZ" sz="2400" b="1" dirty="0"/>
              <a:t>Konstruktivistická</a:t>
            </a:r>
            <a:r>
              <a:rPr lang="cs-CZ" sz="2400" dirty="0"/>
              <a:t> verze.</a:t>
            </a:r>
          </a:p>
          <a:p>
            <a:r>
              <a:rPr lang="cs-CZ" sz="2400" dirty="0"/>
              <a:t>Výzkumník </a:t>
            </a:r>
            <a:r>
              <a:rPr lang="cs-CZ" sz="2400" b="1" dirty="0" err="1"/>
              <a:t>spolukonstruuje</a:t>
            </a:r>
            <a:r>
              <a:rPr lang="cs-CZ" sz="2400" dirty="0"/>
              <a:t> význam (skrze interakce, interpretaci apod.) </a:t>
            </a:r>
            <a:r>
              <a:rPr lang="cs-CZ" sz="2400" dirty="0">
                <a:sym typeface="Wingdings" panose="05000000000000000000" pitchFamily="2" charset="2"/>
              </a:rPr>
              <a:t> ten tedy není objektivně „vytažen“ z výpovědi respondentů. </a:t>
            </a:r>
          </a:p>
          <a:p>
            <a:r>
              <a:rPr lang="cs-CZ" sz="2400" dirty="0"/>
              <a:t>Procedurálně kombinuje jak Glasera, tak Strausse.</a:t>
            </a:r>
          </a:p>
          <a:p>
            <a:r>
              <a:rPr lang="cs-CZ" sz="2400" dirty="0"/>
              <a:t>Více se zaměřuje na </a:t>
            </a:r>
            <a:r>
              <a:rPr lang="cs-CZ" sz="2400" b="1" dirty="0"/>
              <a:t>kontext, komplexitu </a:t>
            </a:r>
            <a:r>
              <a:rPr lang="cs-CZ" sz="2400" dirty="0"/>
              <a:t>a</a:t>
            </a:r>
            <a:r>
              <a:rPr lang="cs-CZ" sz="2400" b="1" dirty="0"/>
              <a:t> popis</a:t>
            </a:r>
            <a:r>
              <a:rPr lang="cs-CZ" sz="2400" dirty="0"/>
              <a:t>.</a:t>
            </a:r>
          </a:p>
          <a:p>
            <a:r>
              <a:rPr lang="cs-CZ" sz="2400" dirty="0"/>
              <a:t>Možnost </a:t>
            </a:r>
            <a:r>
              <a:rPr lang="cs-CZ" sz="2400" b="1" dirty="0"/>
              <a:t>více významů </a:t>
            </a:r>
            <a:r>
              <a:rPr lang="cs-CZ" sz="2400" dirty="0">
                <a:sym typeface="Wingdings" panose="05000000000000000000" pitchFamily="2" charset="2"/>
              </a:rPr>
              <a:t> více teorií z různých úhlů pohledu  kompatibilní s </a:t>
            </a:r>
            <a:r>
              <a:rPr lang="cs-CZ" sz="2400" b="1" dirty="0">
                <a:sym typeface="Wingdings" panose="05000000000000000000" pitchFamily="2" charset="2"/>
              </a:rPr>
              <a:t>vědeckým pluralismem </a:t>
            </a:r>
            <a:r>
              <a:rPr lang="cs-CZ" sz="2400" dirty="0">
                <a:sym typeface="Wingdings" panose="05000000000000000000" pitchFamily="2" charset="2"/>
              </a:rPr>
              <a:t>(příp. souměřitelností paradigmat).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69339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EFF223-8CD2-4957-B75D-1CC1B9C41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943" y="352416"/>
            <a:ext cx="4484914" cy="1325563"/>
          </a:xfrm>
        </p:spPr>
        <p:txBody>
          <a:bodyPr/>
          <a:lstStyle/>
          <a:p>
            <a:r>
              <a:rPr lang="cs-CZ" dirty="0"/>
              <a:t>Kódování prakticky</a:t>
            </a:r>
            <a:endParaRPr lang="en-GB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E4B95F3F-3AEF-4FA7-A622-2E082BEAD5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13706"/>
              </p:ext>
            </p:extLst>
          </p:nvPr>
        </p:nvGraphicFramePr>
        <p:xfrm>
          <a:off x="8338457" y="1948993"/>
          <a:ext cx="2844634" cy="405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3664080" imgH="5226120" progId="Paint.Picture">
                  <p:embed/>
                </p:oleObj>
              </mc:Choice>
              <mc:Fallback>
                <p:oleObj name="Rastrový obrázek" r:id="rId2" imgW="3664080" imgH="5226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38457" y="1948993"/>
                        <a:ext cx="2844634" cy="405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4" descr="Čtenář a stroj - Martin Hájek | Databáze knih">
            <a:extLst>
              <a:ext uri="{FF2B5EF4-FFF2-40B4-BE49-F238E27FC236}">
                <a16:creationId xmlns:a16="http://schemas.microsoft.com/office/drawing/2014/main" id="{1BD0B85D-5377-4A76-AB38-A96F9C754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46" y="1948993"/>
            <a:ext cx="2583997" cy="394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11D31084-117C-4490-A00D-1F41ACBAE377}"/>
              </a:ext>
            </a:extLst>
          </p:cNvPr>
          <p:cNvCxnSpPr/>
          <p:nvPr/>
        </p:nvCxnSpPr>
        <p:spPr>
          <a:xfrm flipH="1">
            <a:off x="4082143" y="1382486"/>
            <a:ext cx="1828800" cy="20465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831C53F1-39D7-4A64-A8AF-AFD4C7B6B9C9}"/>
              </a:ext>
            </a:extLst>
          </p:cNvPr>
          <p:cNvCxnSpPr/>
          <p:nvPr/>
        </p:nvCxnSpPr>
        <p:spPr>
          <a:xfrm>
            <a:off x="6662057" y="1349829"/>
            <a:ext cx="1556657" cy="2220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7824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47D773-55F0-4A29-A8A3-61A0493E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62955"/>
            <a:ext cx="10515600" cy="1325563"/>
          </a:xfrm>
        </p:spPr>
        <p:txBody>
          <a:bodyPr/>
          <a:lstStyle/>
          <a:p>
            <a:r>
              <a:rPr lang="cs-CZ" dirty="0"/>
              <a:t>Další zajímavé metody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9A11AE-6DC3-401C-8075-8B7542F69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56696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Analýza sentimentu.</a:t>
            </a:r>
          </a:p>
          <a:p>
            <a:r>
              <a:rPr lang="cs-CZ" dirty="0" err="1"/>
              <a:t>Framing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.</a:t>
            </a:r>
          </a:p>
          <a:p>
            <a:r>
              <a:rPr lang="cs-CZ" dirty="0" err="1"/>
              <a:t>Causal</a:t>
            </a:r>
            <a:r>
              <a:rPr lang="cs-CZ" dirty="0"/>
              <a:t> </a:t>
            </a:r>
            <a:r>
              <a:rPr lang="cs-CZ" dirty="0" err="1"/>
              <a:t>process</a:t>
            </a:r>
            <a:r>
              <a:rPr lang="cs-CZ" dirty="0"/>
              <a:t> </a:t>
            </a:r>
            <a:r>
              <a:rPr lang="cs-CZ" dirty="0" err="1"/>
              <a:t>tracing</a:t>
            </a:r>
            <a:r>
              <a:rPr lang="cs-CZ" dirty="0"/>
              <a:t>.</a:t>
            </a:r>
          </a:p>
          <a:p>
            <a:r>
              <a:rPr lang="cs-CZ" dirty="0"/>
              <a:t>Meta analýzy.</a:t>
            </a:r>
          </a:p>
          <a:p>
            <a:r>
              <a:rPr lang="cs-CZ" dirty="0"/>
              <a:t>Story </a:t>
            </a:r>
            <a:r>
              <a:rPr lang="cs-CZ" dirty="0" err="1"/>
              <a:t>telling</a:t>
            </a:r>
            <a:r>
              <a:rPr lang="cs-CZ" dirty="0"/>
              <a:t> apod.</a:t>
            </a:r>
          </a:p>
          <a:p>
            <a:r>
              <a:rPr lang="cs-CZ" dirty="0"/>
              <a:t>QCA – </a:t>
            </a:r>
            <a:r>
              <a:rPr lang="cs-CZ" dirty="0" err="1"/>
              <a:t>qualitative</a:t>
            </a:r>
            <a:r>
              <a:rPr lang="cs-CZ" dirty="0"/>
              <a:t> </a:t>
            </a:r>
            <a:r>
              <a:rPr lang="cs-CZ" dirty="0" err="1"/>
              <a:t>comparative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.</a:t>
            </a:r>
          </a:p>
          <a:p>
            <a:r>
              <a:rPr lang="cs-CZ" dirty="0"/>
              <a:t>CKA – </a:t>
            </a:r>
            <a:r>
              <a:rPr lang="cs-CZ" dirty="0" err="1"/>
              <a:t>comparative</a:t>
            </a:r>
            <a:r>
              <a:rPr lang="cs-CZ" dirty="0"/>
              <a:t> </a:t>
            </a:r>
            <a:r>
              <a:rPr lang="cs-CZ" dirty="0" err="1"/>
              <a:t>keyword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(</a:t>
            </a:r>
            <a:r>
              <a:rPr lang="cs-CZ" dirty="0" err="1"/>
              <a:t>Silverman</a:t>
            </a:r>
            <a:r>
              <a:rPr lang="cs-CZ" dirty="0"/>
              <a:t>, 2015).</a:t>
            </a:r>
          </a:p>
          <a:p>
            <a:r>
              <a:rPr lang="cs-CZ" dirty="0" err="1"/>
              <a:t>Etnometodologie</a:t>
            </a:r>
            <a:r>
              <a:rPr lang="cs-CZ" dirty="0"/>
              <a:t> (</a:t>
            </a:r>
            <a:r>
              <a:rPr lang="cs-CZ" dirty="0" err="1"/>
              <a:t>Silverman</a:t>
            </a:r>
            <a:r>
              <a:rPr lang="cs-CZ" dirty="0"/>
              <a:t>, 2015).</a:t>
            </a:r>
          </a:p>
          <a:p>
            <a:endParaRPr lang="en-GB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3224C5A8-35CD-4ECD-82FB-9474D398B7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9942769"/>
              </p:ext>
            </p:extLst>
          </p:nvPr>
        </p:nvGraphicFramePr>
        <p:xfrm>
          <a:off x="8181809" y="1422581"/>
          <a:ext cx="3487677" cy="492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4038480" imgH="5702400" progId="Paint.Picture">
                  <p:embed/>
                </p:oleObj>
              </mc:Choice>
              <mc:Fallback>
                <p:oleObj name="Rastrový obrázek" r:id="rId2" imgW="4038480" imgH="5702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181809" y="1422581"/>
                        <a:ext cx="3487677" cy="4924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72E6081D-ABC9-494E-94F5-214B599912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684387"/>
              </p:ext>
            </p:extLst>
          </p:nvPr>
        </p:nvGraphicFramePr>
        <p:xfrm>
          <a:off x="4816530" y="1422581"/>
          <a:ext cx="3180576" cy="4942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4" imgW="3530520" imgH="5486400" progId="Paint.Picture">
                  <p:embed/>
                </p:oleObj>
              </mc:Choice>
              <mc:Fallback>
                <p:oleObj name="Rastrový obrázek" r:id="rId4" imgW="3530520" imgH="5486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16530" y="1422581"/>
                        <a:ext cx="3180576" cy="49424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9929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2A0460-65F4-4694-B223-9ABDE6E5F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Reference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B404C6-CD3D-45DC-8E71-B42AD1F4E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</a:rPr>
              <a:t>Charmaz, Kathy. (2006). Constructing Grounded Theory: A Practical Guide Through Qualitative Analysis. </a:t>
            </a:r>
            <a:endParaRPr lang="cs-CZ" b="0" i="0" dirty="0">
              <a:solidFill>
                <a:srgbClr val="000000"/>
              </a:solidFill>
              <a:effectLst/>
            </a:endParaRPr>
          </a:p>
          <a:p>
            <a:r>
              <a:rPr lang="en-GB" b="0" i="0" dirty="0" err="1">
                <a:solidFill>
                  <a:srgbClr val="000000"/>
                </a:solidFill>
                <a:effectLst/>
              </a:rPr>
              <a:t>Fujii</a:t>
            </a:r>
            <a:r>
              <a:rPr lang="en-GB" b="0" i="0" dirty="0">
                <a:solidFill>
                  <a:srgbClr val="000000"/>
                </a:solidFill>
                <a:effectLst/>
              </a:rPr>
              <a:t>, L</a:t>
            </a:r>
            <a:r>
              <a:rPr lang="cs-CZ" b="0" i="0" dirty="0">
                <a:solidFill>
                  <a:srgbClr val="000000"/>
                </a:solidFill>
                <a:effectLst/>
              </a:rPr>
              <a:t>.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A. </a:t>
            </a:r>
            <a:r>
              <a:rPr lang="cs-CZ" b="0" i="0" dirty="0">
                <a:solidFill>
                  <a:srgbClr val="000000"/>
                </a:solidFill>
                <a:effectLst/>
              </a:rPr>
              <a:t>(</a:t>
            </a:r>
            <a:r>
              <a:rPr lang="en-GB" b="0" i="0" dirty="0">
                <a:solidFill>
                  <a:srgbClr val="000000"/>
                </a:solidFill>
                <a:effectLst/>
              </a:rPr>
              <a:t>2018</a:t>
            </a:r>
            <a:r>
              <a:rPr lang="cs-CZ" b="0" i="0" dirty="0">
                <a:solidFill>
                  <a:srgbClr val="000000"/>
                </a:solidFill>
                <a:effectLst/>
              </a:rPr>
              <a:t>)</a:t>
            </a:r>
            <a:r>
              <a:rPr lang="en-GB" b="0" i="0" dirty="0">
                <a:solidFill>
                  <a:srgbClr val="000000"/>
                </a:solidFill>
                <a:effectLst/>
              </a:rPr>
              <a:t>. </a:t>
            </a:r>
            <a:r>
              <a:rPr lang="en-GB" b="0" i="1" dirty="0">
                <a:solidFill>
                  <a:srgbClr val="000000"/>
                </a:solidFill>
                <a:effectLst/>
              </a:rPr>
              <a:t>Interviewing in social science research: a relational approach</a:t>
            </a:r>
            <a:r>
              <a:rPr lang="en-GB" b="0" i="0" dirty="0">
                <a:solidFill>
                  <a:srgbClr val="000000"/>
                </a:solidFill>
                <a:effectLst/>
              </a:rPr>
              <a:t>.</a:t>
            </a:r>
            <a:r>
              <a:rPr lang="cs-CZ" b="0" i="0" dirty="0">
                <a:solidFill>
                  <a:srgbClr val="000000"/>
                </a:solidFill>
                <a:effectLst/>
              </a:rPr>
              <a:t> New York: </a:t>
            </a:r>
            <a:r>
              <a:rPr lang="cs-CZ" b="0" i="0" dirty="0" err="1">
                <a:solidFill>
                  <a:srgbClr val="000000"/>
                </a:solidFill>
                <a:effectLst/>
              </a:rPr>
              <a:t>Routledge</a:t>
            </a:r>
            <a:r>
              <a:rPr lang="cs-CZ" b="0" i="0" dirty="0">
                <a:solidFill>
                  <a:srgbClr val="000000"/>
                </a:solidFill>
                <a:effectLst/>
              </a:rPr>
              <a:t>.</a:t>
            </a:r>
          </a:p>
          <a:p>
            <a:r>
              <a:rPr lang="en-GB" b="0" i="0" dirty="0">
                <a:solidFill>
                  <a:srgbClr val="232323"/>
                </a:solidFill>
                <a:effectLst/>
              </a:rPr>
              <a:t>Glaser, B. (1978) Theoretical sensitivity: Advances in the methodology of grounded theory. Sociology Press, Mill Valley</a:t>
            </a:r>
            <a:endParaRPr lang="cs-CZ" b="0" i="0" dirty="0">
              <a:solidFill>
                <a:srgbClr val="000000"/>
              </a:solidFill>
              <a:effectLst/>
            </a:endParaRPr>
          </a:p>
          <a:p>
            <a:r>
              <a:rPr lang="en-GB" b="0" i="0" dirty="0">
                <a:solidFill>
                  <a:srgbClr val="232323"/>
                </a:solidFill>
                <a:effectLst/>
              </a:rPr>
              <a:t>Glaser, B. G. </a:t>
            </a:r>
            <a:r>
              <a:rPr lang="cs-CZ" b="0" i="0" dirty="0">
                <a:solidFill>
                  <a:srgbClr val="232323"/>
                </a:solidFill>
                <a:effectLst/>
              </a:rPr>
              <a:t>a</a:t>
            </a:r>
            <a:r>
              <a:rPr lang="en-GB" b="0" i="0" dirty="0">
                <a:solidFill>
                  <a:srgbClr val="232323"/>
                </a:solidFill>
                <a:effectLst/>
              </a:rPr>
              <a:t> Strauss, A. L. (1967). The Discovery of Grounded Theory. Strategies for Qualitative Research. Chicago: Aldine.</a:t>
            </a:r>
            <a:endParaRPr lang="cs-CZ" b="0" i="0" dirty="0">
              <a:solidFill>
                <a:srgbClr val="232323"/>
              </a:solidFill>
              <a:effectLst/>
            </a:endParaRPr>
          </a:p>
          <a:p>
            <a:r>
              <a:rPr lang="cs-CZ" b="0" i="0" dirty="0">
                <a:solidFill>
                  <a:srgbClr val="000000"/>
                </a:solidFill>
                <a:effectLst/>
              </a:rPr>
              <a:t>Hájek, M. (2014). </a:t>
            </a:r>
            <a:r>
              <a:rPr lang="cs-CZ" b="0" i="1" dirty="0">
                <a:solidFill>
                  <a:srgbClr val="000000"/>
                </a:solidFill>
                <a:effectLst/>
              </a:rPr>
              <a:t>Čtenář a stroj. </a:t>
            </a:r>
            <a:r>
              <a:rPr lang="cs-CZ" b="0" dirty="0">
                <a:solidFill>
                  <a:srgbClr val="000000"/>
                </a:solidFill>
                <a:effectLst/>
              </a:rPr>
              <a:t>Praha: SLON.</a:t>
            </a:r>
            <a:endParaRPr lang="en-GB" b="0" i="0" dirty="0">
              <a:solidFill>
                <a:srgbClr val="000000"/>
              </a:solidFill>
              <a:effectLst/>
            </a:endParaRPr>
          </a:p>
          <a:p>
            <a:r>
              <a:rPr lang="en-GB" b="0" i="0" dirty="0">
                <a:solidFill>
                  <a:srgbClr val="000000"/>
                </a:solidFill>
                <a:effectLst/>
              </a:rPr>
              <a:t>Hsieh, H.-F., </a:t>
            </a:r>
            <a:r>
              <a:rPr lang="cs-CZ" b="0" i="0" dirty="0">
                <a:solidFill>
                  <a:srgbClr val="000000"/>
                </a:solidFill>
                <a:effectLst/>
              </a:rPr>
              <a:t>a</a:t>
            </a:r>
            <a:r>
              <a:rPr lang="en-GB" b="0" i="0" dirty="0">
                <a:solidFill>
                  <a:srgbClr val="000000"/>
                </a:solidFill>
                <a:effectLst/>
              </a:rPr>
              <a:t> Shannon, S. E. (2005). </a:t>
            </a:r>
            <a:r>
              <a:rPr lang="en-GB" b="0" i="1" dirty="0">
                <a:solidFill>
                  <a:srgbClr val="000000"/>
                </a:solidFill>
                <a:effectLst/>
              </a:rPr>
              <a:t>Three Approaches to Qualitative Content Analysis. Qualitative Health Research, 15(9), 1277–1288.</a:t>
            </a:r>
            <a:r>
              <a:rPr lang="en-GB" b="0" i="0" dirty="0">
                <a:solidFill>
                  <a:srgbClr val="000000"/>
                </a:solidFill>
                <a:effectLst/>
              </a:rPr>
              <a:t> doi:10.1177/1049732305276687</a:t>
            </a:r>
            <a:r>
              <a:rPr lang="cs-CZ" b="0" i="0" dirty="0">
                <a:solidFill>
                  <a:srgbClr val="000000"/>
                </a:solidFill>
                <a:effectLst/>
              </a:rPr>
              <a:t>.</a:t>
            </a:r>
            <a:r>
              <a:rPr lang="en-GB" b="0" i="0" dirty="0">
                <a:solidFill>
                  <a:srgbClr val="000000"/>
                </a:solidFill>
                <a:effectLst/>
              </a:rPr>
              <a:t> </a:t>
            </a:r>
            <a:endParaRPr lang="cs-CZ" b="0" i="0" dirty="0">
              <a:solidFill>
                <a:srgbClr val="000000"/>
              </a:solidFill>
              <a:effectLst/>
            </a:endParaRPr>
          </a:p>
          <a:p>
            <a:r>
              <a:rPr lang="cs-CZ" dirty="0" err="1">
                <a:solidFill>
                  <a:srgbClr val="000000"/>
                </a:solidFill>
              </a:rPr>
              <a:t>Luo</a:t>
            </a:r>
            <a:r>
              <a:rPr lang="cs-CZ" dirty="0">
                <a:solidFill>
                  <a:srgbClr val="000000"/>
                </a:solidFill>
              </a:rPr>
              <a:t>, A. (2020). </a:t>
            </a:r>
            <a:r>
              <a:rPr lang="cs-CZ" dirty="0" err="1">
                <a:solidFill>
                  <a:srgbClr val="000000"/>
                </a:solidFill>
              </a:rPr>
              <a:t>Discourse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Analysis</a:t>
            </a:r>
            <a:r>
              <a:rPr lang="cs-CZ" dirty="0">
                <a:solidFill>
                  <a:srgbClr val="000000"/>
                </a:solidFill>
              </a:rPr>
              <a:t>: A Step-by-Step </a:t>
            </a:r>
            <a:r>
              <a:rPr lang="cs-CZ" dirty="0" err="1">
                <a:solidFill>
                  <a:srgbClr val="000000"/>
                </a:solidFill>
              </a:rPr>
              <a:t>Guide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with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Examples</a:t>
            </a:r>
            <a:r>
              <a:rPr lang="cs-CZ" dirty="0">
                <a:solidFill>
                  <a:srgbClr val="000000"/>
                </a:solidFill>
              </a:rPr>
              <a:t>. </a:t>
            </a:r>
            <a:r>
              <a:rPr lang="cs-CZ" i="1" dirty="0" err="1">
                <a:solidFill>
                  <a:srgbClr val="000000"/>
                </a:solidFill>
              </a:rPr>
              <a:t>Scribbr</a:t>
            </a:r>
            <a:r>
              <a:rPr lang="cs-CZ" dirty="0">
                <a:solidFill>
                  <a:srgbClr val="000000"/>
                </a:solidFill>
              </a:rPr>
              <a:t>. Dostupné z: https://www.scribbr.com/</a:t>
            </a:r>
            <a:r>
              <a:rPr lang="cs-CZ" dirty="0" err="1">
                <a:solidFill>
                  <a:srgbClr val="000000"/>
                </a:solidFill>
              </a:rPr>
              <a:t>methodology</a:t>
            </a:r>
            <a:r>
              <a:rPr lang="cs-CZ" dirty="0">
                <a:solidFill>
                  <a:srgbClr val="000000"/>
                </a:solidFill>
              </a:rPr>
              <a:t>/</a:t>
            </a:r>
            <a:r>
              <a:rPr lang="cs-CZ" dirty="0" err="1">
                <a:solidFill>
                  <a:srgbClr val="000000"/>
                </a:solidFill>
              </a:rPr>
              <a:t>discourse-analysis</a:t>
            </a:r>
            <a:r>
              <a:rPr lang="cs-CZ" dirty="0">
                <a:solidFill>
                  <a:srgbClr val="000000"/>
                </a:solidFill>
              </a:rPr>
              <a:t>/.</a:t>
            </a:r>
          </a:p>
          <a:p>
            <a:r>
              <a:rPr lang="en-GB" b="0" i="0" dirty="0">
                <a:solidFill>
                  <a:srgbClr val="232323"/>
                </a:solidFill>
                <a:effectLst/>
              </a:rPr>
              <a:t>Ritchie, J. a Spencer, L. (1994) Qualitative Data Analysis for Applied Policy Research. In: Bryman, A. and Burgess, R., Eds., Anal</a:t>
            </a:r>
            <a:r>
              <a:rPr lang="cs-CZ" dirty="0" err="1">
                <a:solidFill>
                  <a:srgbClr val="232323"/>
                </a:solidFill>
              </a:rPr>
              <a:t>ysing</a:t>
            </a:r>
            <a:r>
              <a:rPr lang="en-GB" b="0" i="0" dirty="0">
                <a:solidFill>
                  <a:srgbClr val="232323"/>
                </a:solidFill>
                <a:effectLst/>
              </a:rPr>
              <a:t> Qual</a:t>
            </a:r>
            <a:r>
              <a:rPr lang="cs-CZ" b="0" i="0" dirty="0" err="1">
                <a:solidFill>
                  <a:srgbClr val="232323"/>
                </a:solidFill>
                <a:effectLst/>
              </a:rPr>
              <a:t>itative</a:t>
            </a:r>
            <a:r>
              <a:rPr lang="en-GB" b="0" i="0" dirty="0">
                <a:solidFill>
                  <a:srgbClr val="232323"/>
                </a:solidFill>
                <a:effectLst/>
              </a:rPr>
              <a:t> Data, Routledge, London, 173-194.</a:t>
            </a:r>
            <a:br>
              <a:rPr lang="en-GB" dirty="0"/>
            </a:br>
            <a:r>
              <a:rPr lang="en-GB" b="0" i="0" dirty="0">
                <a:solidFill>
                  <a:srgbClr val="232323"/>
                </a:solidFill>
                <a:effectLst/>
              </a:rPr>
              <a:t>https://doi.org/10.4324/9780203413081_chapter_9</a:t>
            </a:r>
            <a:endParaRPr lang="cs-CZ" b="0" i="0" dirty="0">
              <a:solidFill>
                <a:srgbClr val="232323"/>
              </a:solidFill>
              <a:effectLst/>
            </a:endParaRPr>
          </a:p>
          <a:p>
            <a:r>
              <a:rPr lang="cs-CZ" sz="28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Silverman</a:t>
            </a:r>
            <a:r>
              <a:rPr lang="cs-CZ" sz="2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D. (2015): </a:t>
            </a:r>
            <a:r>
              <a:rPr lang="cs-CZ" sz="2800" i="1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Interpreting</a:t>
            </a:r>
            <a:r>
              <a:rPr lang="cs-CZ" sz="2800" i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i="1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qualitative</a:t>
            </a:r>
            <a:r>
              <a:rPr lang="cs-CZ" sz="2800" i="1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data</a:t>
            </a:r>
            <a:r>
              <a:rPr lang="cs-CZ" sz="2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800" dirty="0" err="1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Sage</a:t>
            </a:r>
            <a:r>
              <a:rPr lang="cs-CZ" sz="2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b="0" i="0" dirty="0">
              <a:solidFill>
                <a:srgbClr val="333333"/>
              </a:solidFill>
              <a:effectLst/>
            </a:endParaRPr>
          </a:p>
          <a:p>
            <a:r>
              <a:rPr lang="en-GB" b="0" i="0" dirty="0">
                <a:solidFill>
                  <a:srgbClr val="333333"/>
                </a:solidFill>
                <a:effectLst/>
              </a:rPr>
              <a:t>Strauss, A., </a:t>
            </a:r>
            <a:r>
              <a:rPr lang="cs-CZ" b="0" i="0" dirty="0">
                <a:solidFill>
                  <a:srgbClr val="333333"/>
                </a:solidFill>
                <a:effectLst/>
              </a:rPr>
              <a:t>a</a:t>
            </a:r>
            <a:r>
              <a:rPr lang="en-GB" b="0" i="0" dirty="0">
                <a:solidFill>
                  <a:srgbClr val="333333"/>
                </a:solidFill>
                <a:effectLst/>
              </a:rPr>
              <a:t> Corbin, J. M. (1990). </a:t>
            </a:r>
            <a:r>
              <a:rPr lang="en-GB" b="0" i="1" dirty="0">
                <a:solidFill>
                  <a:srgbClr val="333333"/>
                </a:solidFill>
                <a:effectLst/>
              </a:rPr>
              <a:t>Basics of qualitative research: Grounded theory procedures and techniques.</a:t>
            </a:r>
            <a:r>
              <a:rPr lang="en-GB" b="0" i="0" dirty="0">
                <a:solidFill>
                  <a:srgbClr val="333333"/>
                </a:solidFill>
                <a:effectLst/>
              </a:rPr>
              <a:t> Sage Publications, Inc.</a:t>
            </a:r>
            <a:endParaRPr lang="cs-CZ" b="0" i="0" dirty="0"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r>
              <a:rPr lang="en-GB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Znaniecki</a:t>
            </a:r>
            <a:r>
              <a:rPr lang="en-GB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F. (1934). </a:t>
            </a:r>
            <a:r>
              <a:rPr lang="en-GB" b="0" i="1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The method of sociology</a:t>
            </a:r>
            <a:r>
              <a:rPr lang="en-GB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 New York: Farrar &amp; Rinehart.</a:t>
            </a:r>
            <a:endParaRPr lang="en-GB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736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207B29-DA88-43C6-B794-FFDFD982A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Fancy</a:t>
            </a:r>
            <a:r>
              <a:rPr lang="cs-CZ" dirty="0"/>
              <a:t> a </a:t>
            </a:r>
            <a:r>
              <a:rPr lang="cs-CZ" dirty="0" err="1"/>
              <a:t>reading</a:t>
            </a:r>
            <a:r>
              <a:rPr lang="cs-CZ" dirty="0"/>
              <a:t> tip? 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2A4D44-BD81-403E-B3F4-31904B5C0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67945"/>
          </a:xfrm>
        </p:spPr>
        <p:txBody>
          <a:bodyPr/>
          <a:lstStyle/>
          <a:p>
            <a:r>
              <a:rPr lang="cs-CZ" dirty="0" err="1"/>
              <a:t>Qualitative</a:t>
            </a:r>
            <a:r>
              <a:rPr lang="cs-CZ" dirty="0"/>
              <a:t> </a:t>
            </a:r>
            <a:r>
              <a:rPr lang="cs-CZ" dirty="0" err="1"/>
              <a:t>inquiry</a:t>
            </a:r>
            <a:r>
              <a:rPr lang="cs-CZ" dirty="0"/>
              <a:t> </a:t>
            </a:r>
            <a:r>
              <a:rPr lang="cs-CZ" dirty="0">
                <a:hlinkClick r:id="rId2"/>
              </a:rPr>
              <a:t>https://journals.sagepub.com/home/qix</a:t>
            </a:r>
            <a:r>
              <a:rPr lang="cs-CZ" dirty="0"/>
              <a:t> </a:t>
            </a:r>
          </a:p>
          <a:p>
            <a:r>
              <a:rPr lang="cs-CZ" dirty="0" err="1"/>
              <a:t>Qualitative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>
                <a:hlinkClick r:id="rId3"/>
              </a:rPr>
              <a:t>https://journals.sagepub.com/home/qrj</a:t>
            </a:r>
            <a:r>
              <a:rPr lang="cs-CZ" dirty="0"/>
              <a:t> </a:t>
            </a:r>
            <a:endParaRPr lang="en-GB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8D5B1ADD-DC6B-4145-9DF1-BA3CB0BCC432}"/>
              </a:ext>
            </a:extLst>
          </p:cNvPr>
          <p:cNvSpPr txBox="1">
            <a:spLocks/>
          </p:cNvSpPr>
          <p:nvPr/>
        </p:nvSpPr>
        <p:spPr>
          <a:xfrm>
            <a:off x="838200" y="4107767"/>
            <a:ext cx="4942115" cy="158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600" dirty="0"/>
              <a:t>Děkuji za pozornost! </a:t>
            </a:r>
          </a:p>
          <a:p>
            <a:pPr marL="0" indent="0">
              <a:buNone/>
            </a:pPr>
            <a:r>
              <a:rPr lang="cs-CZ" sz="3600" dirty="0"/>
              <a:t>jkleiner@mail.muni.cz</a:t>
            </a:r>
          </a:p>
        </p:txBody>
      </p:sp>
      <p:pic>
        <p:nvPicPr>
          <p:cNvPr id="5" name="Picture 2" descr="Masarykova univerzita mění logo. Dodá ho Studio Najbrt | Události | em.muni .cz">
            <a:extLst>
              <a:ext uri="{FF2B5EF4-FFF2-40B4-BE49-F238E27FC236}">
                <a16:creationId xmlns:a16="http://schemas.microsoft.com/office/drawing/2014/main" id="{D9CB0EB7-F12F-4190-B2AC-BEFB5D921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07124" y="3864430"/>
            <a:ext cx="3217333" cy="160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463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5A8AE2-DAF0-4500-A8C7-00F7CDA5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56" y="283551"/>
            <a:ext cx="9718111" cy="1576446"/>
          </a:xfrm>
        </p:spPr>
        <p:txBody>
          <a:bodyPr anchor="ctr">
            <a:normAutofit/>
          </a:bodyPr>
          <a:lstStyle/>
          <a:p>
            <a:r>
              <a:rPr lang="cs-CZ" sz="4000" dirty="0"/>
              <a:t>Kde teď jsme?</a:t>
            </a:r>
            <a:endParaRPr lang="en-GB" sz="4000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1DA7180-CBBD-8601-5367-46A61DEE85D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You Are Here Icon Images – Browse 1,512 Stock Photos, Vectors, and Video |  Adobe Stock">
            <a:extLst>
              <a:ext uri="{FF2B5EF4-FFF2-40B4-BE49-F238E27FC236}">
                <a16:creationId xmlns:a16="http://schemas.microsoft.com/office/drawing/2014/main" id="{9732599F-32F6-4B09-B5B2-EF65D881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428" y="2230032"/>
            <a:ext cx="1316996" cy="131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566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625E66-48CB-4273-8F0D-A698AE388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Kde teď jsme stran výzkumného procesu?</a:t>
            </a:r>
            <a:endParaRPr lang="en-GB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4C32B61-2D93-136E-E5C2-2C97884366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194927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9399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C31F96-8E19-4641-92DE-B6B43F3B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82A9AC-0073-41C3-8226-EFAA5C58E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94314" cy="4351338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Všechny</a:t>
            </a:r>
            <a:r>
              <a:rPr lang="cs-CZ" dirty="0"/>
              <a:t> kvalitativní metody využívají prvky </a:t>
            </a:r>
            <a:r>
              <a:rPr lang="cs-CZ" b="1" dirty="0"/>
              <a:t>interpretace</a:t>
            </a:r>
            <a:r>
              <a:rPr lang="cs-CZ" dirty="0"/>
              <a:t>, popisu a analýzy.</a:t>
            </a:r>
          </a:p>
          <a:p>
            <a:r>
              <a:rPr lang="cs-CZ" dirty="0"/>
              <a:t>Metod je hodně a jejich výběr je v jistém ohledu těžší jak u kvantitativní analýzy. </a:t>
            </a:r>
          </a:p>
          <a:p>
            <a:r>
              <a:rPr lang="cs-CZ" i="1" dirty="0"/>
              <a:t>All </a:t>
            </a:r>
            <a:r>
              <a:rPr lang="cs-CZ" i="1" dirty="0" err="1"/>
              <a:t>is</a:t>
            </a:r>
            <a:r>
              <a:rPr lang="cs-CZ" i="1" dirty="0"/>
              <a:t> data </a:t>
            </a:r>
            <a:r>
              <a:rPr lang="cs-CZ" dirty="0"/>
              <a:t>(</a:t>
            </a:r>
            <a:r>
              <a:rPr lang="cs-CZ" dirty="0" err="1"/>
              <a:t>Fujii</a:t>
            </a:r>
            <a:r>
              <a:rPr lang="cs-CZ" dirty="0"/>
              <a:t>, 2018; Glaser, 1978).</a:t>
            </a:r>
            <a:endParaRPr lang="cs-CZ" i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8C60AE5-5EF0-4E3E-8534-63E2905430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86" y="1690688"/>
            <a:ext cx="7321361" cy="40763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E9E4B5C-62F0-40B6-B3AC-A0F30ADF8170}"/>
              </a:ext>
            </a:extLst>
          </p:cNvPr>
          <p:cNvSpPr txBox="1"/>
          <p:nvPr/>
        </p:nvSpPr>
        <p:spPr>
          <a:xfrm>
            <a:off x="4430486" y="5767080"/>
            <a:ext cx="6209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/>
              <a:t>Zdroj: </a:t>
            </a:r>
            <a:r>
              <a:rPr lang="cs-CZ" sz="1600" i="1" dirty="0" err="1"/>
              <a:t>Coursera</a:t>
            </a:r>
            <a:r>
              <a:rPr lang="cs-CZ" sz="1600" i="1" dirty="0"/>
              <a:t>, University </a:t>
            </a:r>
            <a:r>
              <a:rPr lang="cs-CZ" sz="1600" i="1" dirty="0" err="1"/>
              <a:t>of</a:t>
            </a:r>
            <a:r>
              <a:rPr lang="cs-CZ" sz="1600" i="1" dirty="0"/>
              <a:t> Amsterdam, </a:t>
            </a:r>
            <a:r>
              <a:rPr lang="cs-CZ" sz="1600" i="1" dirty="0" err="1"/>
              <a:t>Qualitative</a:t>
            </a:r>
            <a:r>
              <a:rPr lang="cs-CZ" sz="1600" i="1" dirty="0"/>
              <a:t> </a:t>
            </a:r>
            <a:r>
              <a:rPr lang="cs-CZ" sz="1600" i="1" dirty="0" err="1"/>
              <a:t>Research</a:t>
            </a:r>
            <a:r>
              <a:rPr lang="cs-CZ" sz="1600" i="1" dirty="0"/>
              <a:t> </a:t>
            </a:r>
            <a:r>
              <a:rPr lang="cs-CZ" sz="1600" i="1" dirty="0" err="1"/>
              <a:t>Methods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1986169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9734956-54C8-4017-AFEB-EBFE16DD4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Úvod II</a:t>
            </a:r>
            <a:endParaRPr lang="en-GB" sz="4000">
              <a:solidFill>
                <a:srgbClr val="FFFFFF"/>
              </a:solidFill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5A12F4C-7F39-24EA-DD43-44F7D454EB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031501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0433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E01213-A9DC-4101-A9BB-F684446E7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dirty="0"/>
              <a:t>Vybrané přístupy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974A88-9F08-452C-AB69-85262586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lvl="1"/>
            <a:r>
              <a:rPr lang="cs-CZ" sz="2800" i="1" dirty="0" err="1"/>
              <a:t>Code</a:t>
            </a:r>
            <a:r>
              <a:rPr lang="cs-CZ" sz="2800" i="1" dirty="0"/>
              <a:t> and </a:t>
            </a:r>
            <a:r>
              <a:rPr lang="cs-CZ" sz="2800" i="1" dirty="0" err="1"/>
              <a:t>retrieve</a:t>
            </a:r>
            <a:r>
              <a:rPr lang="cs-CZ" sz="2800" i="1" dirty="0"/>
              <a:t> </a:t>
            </a:r>
            <a:r>
              <a:rPr lang="cs-CZ" sz="2800" dirty="0"/>
              <a:t>– (kvantitativní) obsahová analýza.</a:t>
            </a:r>
          </a:p>
          <a:p>
            <a:pPr lvl="1"/>
            <a:r>
              <a:rPr lang="cs-CZ" sz="2800" dirty="0"/>
              <a:t>Diskurzivní analýza. </a:t>
            </a:r>
          </a:p>
          <a:p>
            <a:pPr lvl="1"/>
            <a:r>
              <a:rPr lang="cs-CZ" sz="2800" i="1" dirty="0"/>
              <a:t>Framework </a:t>
            </a:r>
            <a:r>
              <a:rPr lang="cs-CZ" sz="2800" i="1" dirty="0" err="1"/>
              <a:t>analysis</a:t>
            </a:r>
            <a:r>
              <a:rPr lang="cs-CZ" sz="2800" dirty="0"/>
              <a:t>.</a:t>
            </a:r>
          </a:p>
          <a:p>
            <a:pPr lvl="1"/>
            <a:r>
              <a:rPr lang="cs-CZ" sz="2800" dirty="0"/>
              <a:t>Analytická indukce.</a:t>
            </a:r>
          </a:p>
          <a:p>
            <a:pPr lvl="1"/>
            <a:r>
              <a:rPr lang="cs-CZ" sz="2800" dirty="0"/>
              <a:t>Zakotvená teorie (</a:t>
            </a:r>
            <a:r>
              <a:rPr lang="cs-CZ" sz="2800" i="1" dirty="0" err="1"/>
              <a:t>Grounded</a:t>
            </a:r>
            <a:r>
              <a:rPr lang="cs-CZ" sz="2800" i="1" dirty="0"/>
              <a:t> </a:t>
            </a:r>
            <a:r>
              <a:rPr lang="cs-CZ" sz="2800" i="1" dirty="0" err="1"/>
              <a:t>Theory</a:t>
            </a:r>
            <a:r>
              <a:rPr lang="cs-CZ" sz="2800" dirty="0"/>
              <a:t>).</a:t>
            </a:r>
          </a:p>
        </p:txBody>
      </p:sp>
      <p:pic>
        <p:nvPicPr>
          <p:cNvPr id="5" name="Picture 4" descr="Vzorek pipetovaný do Petriho misky">
            <a:extLst>
              <a:ext uri="{FF2B5EF4-FFF2-40B4-BE49-F238E27FC236}">
                <a16:creationId xmlns:a16="http://schemas.microsoft.com/office/drawing/2014/main" id="{EC5C9A46-B617-4631-B3C2-E41A03693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14" r="5959" b="-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67B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452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What are the different types of focus groups?">
            <a:extLst>
              <a:ext uri="{FF2B5EF4-FFF2-40B4-BE49-F238E27FC236}">
                <a16:creationId xmlns:a16="http://schemas.microsoft.com/office/drawing/2014/main" id="{09F8DA91-CA9A-6ED9-A203-3D2EAE004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Rectangle 820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36187E3-F697-4EF7-BAE8-5804A6774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/>
              <a:t>Focus groups a jejich analýza (Silverman, 2015)</a:t>
            </a:r>
            <a:endParaRPr lang="en-GB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B6ED54-5E36-4D19-BC3D-81FCFF6BD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0886" y="2434201"/>
            <a:ext cx="4376057" cy="4314942"/>
          </a:xfrm>
        </p:spPr>
        <p:txBody>
          <a:bodyPr>
            <a:normAutofit/>
          </a:bodyPr>
          <a:lstStyle/>
          <a:p>
            <a:r>
              <a:rPr lang="cs-CZ" sz="2000" dirty="0"/>
              <a:t>Nepoužívají se většinou jako samostatná metoda</a:t>
            </a:r>
          </a:p>
          <a:p>
            <a:pPr lvl="1"/>
            <a:r>
              <a:rPr lang="cs-CZ" sz="2000" dirty="0"/>
              <a:t>Upřesňují nebo rozšiřují poznatky získané z jiných metod (např. zkoumání </a:t>
            </a:r>
            <a:r>
              <a:rPr lang="cs-CZ" sz="2000" dirty="0" err="1"/>
              <a:t>outlierů</a:t>
            </a:r>
            <a:r>
              <a:rPr lang="cs-CZ" sz="2000" dirty="0"/>
              <a:t>).</a:t>
            </a:r>
          </a:p>
          <a:p>
            <a:pPr lvl="1"/>
            <a:r>
              <a:rPr lang="cs-CZ" sz="2000" dirty="0"/>
              <a:t>Respondent </a:t>
            </a:r>
            <a:r>
              <a:rPr lang="cs-CZ" sz="2000" dirty="0" err="1"/>
              <a:t>validation</a:t>
            </a:r>
            <a:r>
              <a:rPr lang="cs-CZ" sz="2000" dirty="0"/>
              <a:t> – </a:t>
            </a:r>
            <a:r>
              <a:rPr lang="cs-CZ" sz="2000" dirty="0" err="1"/>
              <a:t>feed</a:t>
            </a:r>
            <a:r>
              <a:rPr lang="cs-CZ" sz="2000" dirty="0"/>
              <a:t> </a:t>
            </a:r>
            <a:r>
              <a:rPr lang="cs-CZ" sz="2000" dirty="0" err="1"/>
              <a:t>back</a:t>
            </a:r>
            <a:r>
              <a:rPr lang="cs-CZ" sz="2000" dirty="0"/>
              <a:t> respondentům.</a:t>
            </a:r>
          </a:p>
          <a:p>
            <a:pPr lvl="1"/>
            <a:r>
              <a:rPr lang="cs-CZ" sz="2000" dirty="0"/>
              <a:t>Identifikace fenoménů, výzkumné oblasti nebo otázek.</a:t>
            </a:r>
          </a:p>
          <a:p>
            <a:r>
              <a:rPr lang="cs-CZ" sz="2000" dirty="0"/>
              <a:t>Obsahová analýza, konstruktivistické metody (diskurzivní a konverzační analýza), konverzační analýza.</a:t>
            </a:r>
            <a:endParaRPr lang="en-GB" sz="2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EE2E8ED-4852-56D6-522D-2BF507BEACF6}"/>
              </a:ext>
            </a:extLst>
          </p:cNvPr>
          <p:cNvSpPr txBox="1"/>
          <p:nvPr/>
        </p:nvSpPr>
        <p:spPr>
          <a:xfrm>
            <a:off x="195943" y="365125"/>
            <a:ext cx="1374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Zdroj: </a:t>
            </a:r>
            <a:r>
              <a:rPr lang="cs-CZ" sz="1200" i="1" dirty="0" err="1"/>
              <a:t>IntoTheMind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52681356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2684</Words>
  <Application>Microsoft Office PowerPoint</Application>
  <PresentationFormat>Širokoúhlá obrazovka</PresentationFormat>
  <Paragraphs>232</Paragraphs>
  <Slides>37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Wingdings</vt:lpstr>
      <vt:lpstr>Motiv Office</vt:lpstr>
      <vt:lpstr>Rastrový obrázek</vt:lpstr>
      <vt:lpstr>Základy kvalitativní analýzy dat</vt:lpstr>
      <vt:lpstr>Literatura k přednášce</vt:lpstr>
      <vt:lpstr>Obsah přednášky</vt:lpstr>
      <vt:lpstr>Kde teď jsme?</vt:lpstr>
      <vt:lpstr>Kde teď jsme stran výzkumného procesu?</vt:lpstr>
      <vt:lpstr>Úvod</vt:lpstr>
      <vt:lpstr>Úvod II</vt:lpstr>
      <vt:lpstr>Vybrané přístupy</vt:lpstr>
      <vt:lpstr>Focus groups a jejich analýza (Silverman, 2015)</vt:lpstr>
      <vt:lpstr>Obsahová analýza</vt:lpstr>
      <vt:lpstr>Prezentace aplikace PowerPoint</vt:lpstr>
      <vt:lpstr>Obsahová analýza jako proces (Hájek, 2014)</vt:lpstr>
      <vt:lpstr>Diskurzivní analýza (Luo, 2020)</vt:lpstr>
      <vt:lpstr>Prezentace aplikace PowerPoint</vt:lpstr>
      <vt:lpstr>Diskurzivní analýza (Silverman, 2014)</vt:lpstr>
      <vt:lpstr>Příklad diskurzivní analýzy I</vt:lpstr>
      <vt:lpstr>Příklad diskurzivní analýzy II – výzkumná otázka a metoda sběru dat</vt:lpstr>
      <vt:lpstr>Příklad diskurzivní analýzy III – kódování</vt:lpstr>
      <vt:lpstr>Příklad diskurzivní analýzy IV – identifikace vzorců a témat</vt:lpstr>
      <vt:lpstr>Příklad diskurzivní analýzy V – jazyk a kontext</vt:lpstr>
      <vt:lpstr>Framework analysis (Ritchie a Spencer, 1994)</vt:lpstr>
      <vt:lpstr>Framework analysis - proces (Ritchie a Spencer, 1994)</vt:lpstr>
      <vt:lpstr>Prezentace aplikace PowerPoint</vt:lpstr>
      <vt:lpstr>Analytická indukce (Znaniecki, 1934)</vt:lpstr>
      <vt:lpstr>Zakotvená teorie</vt:lpstr>
      <vt:lpstr>Zakotvená teorie</vt:lpstr>
      <vt:lpstr>Zakotvená teorie</vt:lpstr>
      <vt:lpstr>Prezentace aplikace PowerPoint</vt:lpstr>
      <vt:lpstr>Všimli jste si vzorce mezi jednotlivými metodami?</vt:lpstr>
      <vt:lpstr>GT není jenom jedna</vt:lpstr>
      <vt:lpstr>Strauss a Corbinová (1990)</vt:lpstr>
      <vt:lpstr>Glaser (1978)</vt:lpstr>
      <vt:lpstr>Charmazová (2006)</vt:lpstr>
      <vt:lpstr>Kódování prakticky</vt:lpstr>
      <vt:lpstr>Další zajímavé metody</vt:lpstr>
      <vt:lpstr>Reference</vt:lpstr>
      <vt:lpstr>Fancy a reading tip?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kvalitativní analýzy dat</dc:title>
  <dc:creator>Jan Kleiner</dc:creator>
  <cp:lastModifiedBy>Jan Kleiner</cp:lastModifiedBy>
  <cp:revision>36</cp:revision>
  <dcterms:created xsi:type="dcterms:W3CDTF">2022-04-12T07:20:03Z</dcterms:created>
  <dcterms:modified xsi:type="dcterms:W3CDTF">2024-03-19T17:48:39Z</dcterms:modified>
</cp:coreProperties>
</file>