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56" r:id="rId2"/>
    <p:sldId id="306" r:id="rId3"/>
    <p:sldId id="313" r:id="rId4"/>
    <p:sldId id="314" r:id="rId5"/>
    <p:sldId id="316" r:id="rId6"/>
    <p:sldId id="317" r:id="rId7"/>
    <p:sldId id="275" r:id="rId8"/>
    <p:sldId id="318" r:id="rId9"/>
    <p:sldId id="319" r:id="rId10"/>
    <p:sldId id="307" r:id="rId11"/>
    <p:sldId id="321" r:id="rId12"/>
    <p:sldId id="320" r:id="rId13"/>
    <p:sldId id="308" r:id="rId14"/>
    <p:sldId id="323" r:id="rId15"/>
    <p:sldId id="322" r:id="rId16"/>
    <p:sldId id="310" r:id="rId17"/>
    <p:sldId id="329" r:id="rId18"/>
    <p:sldId id="324" r:id="rId19"/>
    <p:sldId id="326" r:id="rId20"/>
    <p:sldId id="311" r:id="rId21"/>
    <p:sldId id="328" r:id="rId22"/>
    <p:sldId id="30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2D12F-D361-436C-AEBB-AD40B59D4430}">
          <p14:sldIdLst>
            <p14:sldId id="256"/>
            <p14:sldId id="306"/>
            <p14:sldId id="313"/>
            <p14:sldId id="314"/>
            <p14:sldId id="316"/>
            <p14:sldId id="317"/>
            <p14:sldId id="275"/>
            <p14:sldId id="318"/>
            <p14:sldId id="319"/>
            <p14:sldId id="307"/>
            <p14:sldId id="321"/>
            <p14:sldId id="320"/>
            <p14:sldId id="308"/>
            <p14:sldId id="323"/>
            <p14:sldId id="322"/>
            <p14:sldId id="310"/>
            <p14:sldId id="329"/>
            <p14:sldId id="324"/>
            <p14:sldId id="326"/>
            <p14:sldId id="311"/>
            <p14:sldId id="32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099D2-E8D2-4F87-9EA7-3D6F5B694CC2}" v="4" dt="2023-03-20T14:42:07.48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9565" autoAdjust="0"/>
  </p:normalViewPr>
  <p:slideViewPr>
    <p:cSldViewPr snapToGrid="0">
      <p:cViewPr varScale="1">
        <p:scale>
          <a:sx n="74" d="100"/>
          <a:sy n="74"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e Konečná" userId="e77d300807919a1d" providerId="LiveId" clId="{888099D2-E8D2-4F87-9EA7-3D6F5B694CC2}"/>
    <pc:docChg chg="custSel addSld modSld sldOrd modSection">
      <pc:chgData name="Lucie Konečná" userId="e77d300807919a1d" providerId="LiveId" clId="{888099D2-E8D2-4F87-9EA7-3D6F5B694CC2}" dt="2023-03-20T14:42:07.482" v="26" actId="1076"/>
      <pc:docMkLst>
        <pc:docMk/>
      </pc:docMkLst>
      <pc:sldChg chg="ord">
        <pc:chgData name="Lucie Konečná" userId="e77d300807919a1d" providerId="LiveId" clId="{888099D2-E8D2-4F87-9EA7-3D6F5B694CC2}" dt="2023-03-19T11:28:58.871" v="18"/>
        <pc:sldMkLst>
          <pc:docMk/>
          <pc:sldMk cId="2482071000" sldId="308"/>
        </pc:sldMkLst>
      </pc:sldChg>
      <pc:sldChg chg="addSp modSp mod">
        <pc:chgData name="Lucie Konečná" userId="e77d300807919a1d" providerId="LiveId" clId="{888099D2-E8D2-4F87-9EA7-3D6F5B694CC2}" dt="2023-03-18T08:42:33.184" v="2" actId="1076"/>
        <pc:sldMkLst>
          <pc:docMk/>
          <pc:sldMk cId="185495107" sldId="328"/>
        </pc:sldMkLst>
        <pc:picChg chg="add mod">
          <ac:chgData name="Lucie Konečná" userId="e77d300807919a1d" providerId="LiveId" clId="{888099D2-E8D2-4F87-9EA7-3D6F5B694CC2}" dt="2023-03-18T08:42:33.184" v="2" actId="1076"/>
          <ac:picMkLst>
            <pc:docMk/>
            <pc:sldMk cId="185495107" sldId="328"/>
            <ac:picMk id="4" creationId="{DE03A2F8-712F-3E18-6EC1-EB33751B28E5}"/>
          </ac:picMkLst>
        </pc:picChg>
      </pc:sldChg>
      <pc:sldChg chg="addSp delSp modSp add mod">
        <pc:chgData name="Lucie Konečná" userId="e77d300807919a1d" providerId="LiveId" clId="{888099D2-E8D2-4F87-9EA7-3D6F5B694CC2}" dt="2023-03-20T14:42:07.482" v="26" actId="1076"/>
        <pc:sldMkLst>
          <pc:docMk/>
          <pc:sldMk cId="3287431245" sldId="329"/>
        </pc:sldMkLst>
        <pc:spChg chg="del mod">
          <ac:chgData name="Lucie Konečná" userId="e77d300807919a1d" providerId="LiveId" clId="{888099D2-E8D2-4F87-9EA7-3D6F5B694CC2}" dt="2023-03-20T14:41:57.212" v="23"/>
          <ac:spMkLst>
            <pc:docMk/>
            <pc:sldMk cId="3287431245" sldId="329"/>
            <ac:spMk id="4" creationId="{F92FC303-F343-32EC-D453-6D72F091F557}"/>
          </ac:spMkLst>
        </pc:spChg>
        <pc:spChg chg="add mod">
          <ac:chgData name="Lucie Konečná" userId="e77d300807919a1d" providerId="LiveId" clId="{888099D2-E8D2-4F87-9EA7-3D6F5B694CC2}" dt="2023-03-20T14:41:57.207" v="21" actId="478"/>
          <ac:spMkLst>
            <pc:docMk/>
            <pc:sldMk cId="3287431245" sldId="329"/>
            <ac:spMk id="5" creationId="{824C0238-1E49-7338-0BFD-2A97211C2714}"/>
          </ac:spMkLst>
        </pc:spChg>
        <pc:picChg chg="del">
          <ac:chgData name="Lucie Konečná" userId="e77d300807919a1d" providerId="LiveId" clId="{888099D2-E8D2-4F87-9EA7-3D6F5B694CC2}" dt="2023-03-20T14:41:57.207" v="21" actId="478"/>
          <ac:picMkLst>
            <pc:docMk/>
            <pc:sldMk cId="3287431245" sldId="329"/>
            <ac:picMk id="7" creationId="{D82CC020-AEEF-FB64-1F4B-C4C17DFF3DB4}"/>
          </ac:picMkLst>
        </pc:picChg>
        <pc:picChg chg="add mod">
          <ac:chgData name="Lucie Konečná" userId="e77d300807919a1d" providerId="LiveId" clId="{888099D2-E8D2-4F87-9EA7-3D6F5B694CC2}" dt="2023-03-20T14:42:07.482" v="26" actId="1076"/>
          <ac:picMkLst>
            <pc:docMk/>
            <pc:sldMk cId="3287431245" sldId="329"/>
            <ac:picMk id="1026" creationId="{BC561792-F4C3-F345-7417-0113FB831C0B}"/>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09.91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1.66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2.47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144"/>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483"/>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3.821"/>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9.43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9.79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0.136"/>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1.23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1.57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12.701"/>
    </inkml:context>
    <inkml:brush xml:id="br0">
      <inkml:brushProperty name="width" value="0.05" units="cm"/>
      <inkml:brushProperty name="height" value="0.05" units="cm"/>
      <inkml:brushProperty name="color" value="#E71224"/>
    </inkml:brush>
  </inkml:definitions>
  <inkml:trace contextRef="#ctx0" brushRef="#br0">1 0 24575,'39'2'0,"0"1"0,0 2 0,67 17 0,111 46 0,-195-60 0,212 88 0,-91-34 0,13 13 0,-6-2 0,-40-19 0,-72-34 0,74 28 0,-8-9 0,45 12 0,-134-46 0,-1 1 0,27 14 0,14 6 0,12-6 0,-46-15 0,0 1 0,21 9 0,-13-4 0,0-2 0,1-1 0,0-1 0,39 3 0,-31-5 0,-1 2 0,47 15 0,-45-11 0,66 11 0,-29-8 0,-15-3 0,-41-9 0,0 1 0,36 11 0,-15-1 0,52 8 0,-52-12 0,56 18 0,1 6 0,-41-15 0,104 49 0,-107-37-46,-25-13-394,0-2 1,46 18-1,-54-27-6386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22.18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3:15.237"/>
    </inkml:context>
    <inkml:brush xml:id="br0">
      <inkml:brushProperty name="width" value="0.05" units="cm"/>
      <inkml:brushProperty name="height" value="0.05" units="cm"/>
      <inkml:brushProperty name="color" value="#E71224"/>
    </inkml:brush>
  </inkml:definitions>
  <inkml:trace contextRef="#ctx0" brushRef="#br0">1 1153 24575,'9'-1'0,"0"0"0,1-1 0,-1 0 0,0-1 0,0 0 0,14-7 0,11-4 0,571-162 0,-418 136 0,-97 23 0,139-45 0,-77 20 0,-58 19 0,111-28 0,-148 37 0,-24 6 0,1-2 0,39-16 0,179-75 0,-173 71 0,19-2 0,22-9 0,-27-4 0,-53 25 0,78-29 0,-85 38 0,160-58 0,-132 39 0,-33 15 0,42-17 0,-59 29 0,77-29 0,105-52 0,-162 65 10,-24 14-239,0 0 0,1 1 0,-1-1-1,1 2 1,12-5 0,-2 4-6597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8.73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9.34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09.67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02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34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7:06:10.783"/>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E1F37-4FCE-444B-AC2B-A21C6770713B}" type="datetimeFigureOut">
              <a:rPr lang="cs-CZ" smtClean="0"/>
              <a:t>06.04.2024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03DE-920A-48A0-9B40-F678CA472F7B}" type="slidenum">
              <a:rPr lang="cs-CZ" smtClean="0"/>
              <a:t>‹#›</a:t>
            </a:fld>
            <a:endParaRPr lang="cs-CZ"/>
          </a:p>
        </p:txBody>
      </p:sp>
    </p:spTree>
    <p:extLst>
      <p:ext uri="{BB962C8B-B14F-4D97-AF65-F5344CB8AC3E}">
        <p14:creationId xmlns:p14="http://schemas.microsoft.com/office/powerpoint/2010/main" val="24395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AA103DE-920A-48A0-9B40-F678CA472F7B}" type="slidenum">
              <a:rPr lang="cs-CZ" smtClean="0"/>
              <a:t>1</a:t>
            </a:fld>
            <a:endParaRPr lang="cs-CZ"/>
          </a:p>
        </p:txBody>
      </p:sp>
    </p:spTree>
    <p:extLst>
      <p:ext uri="{BB962C8B-B14F-4D97-AF65-F5344CB8AC3E}">
        <p14:creationId xmlns:p14="http://schemas.microsoft.com/office/powerpoint/2010/main" val="41908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4719BCC-9400-4743-840E-CE3C6926F340}" type="datetimeFigureOut">
              <a:rPr lang="cs-CZ" smtClean="0"/>
              <a:t>06.04.2024</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9B03549-1486-4F7B-BA32-27C898408C52}" type="slidenum">
              <a:rPr lang="cs-CZ" smtClean="0"/>
              <a:t>‹#›</a:t>
            </a:fld>
            <a:endParaRPr lang="cs-CZ"/>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77908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7462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356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4719BCC-9400-4743-840E-CE3C6926F340}" type="datetimeFigureOut">
              <a:rPr lang="cs-CZ" smtClean="0"/>
              <a:t>06.04.2024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80149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4719BCC-9400-4743-840E-CE3C6926F340}" type="datetimeFigureOut">
              <a:rPr lang="cs-CZ" smtClean="0"/>
              <a:t>06.04.2024</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19913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4719BCC-9400-4743-840E-CE3C6926F340}" type="datetimeFigureOut">
              <a:rPr lang="cs-CZ" smtClean="0"/>
              <a:t>06.04.2024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98902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4719BCC-9400-4743-840E-CE3C6926F340}" type="datetimeFigureOut">
              <a:rPr lang="cs-CZ" smtClean="0"/>
              <a:t>06.04.2024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135205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4719BCC-9400-4743-840E-CE3C6926F340}" type="datetimeFigureOut">
              <a:rPr lang="cs-CZ" smtClean="0"/>
              <a:t>06.04.2024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260388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19BCC-9400-4743-840E-CE3C6926F340}" type="datetimeFigureOut">
              <a:rPr lang="cs-CZ" smtClean="0"/>
              <a:t>06.04.2024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B03549-1486-4F7B-BA32-27C898408C52}" type="slidenum">
              <a:rPr lang="cs-CZ" smtClean="0"/>
              <a:t>‹#›</a:t>
            </a:fld>
            <a:endParaRPr lang="cs-CZ"/>
          </a:p>
        </p:txBody>
      </p:sp>
    </p:spTree>
    <p:extLst>
      <p:ext uri="{BB962C8B-B14F-4D97-AF65-F5344CB8AC3E}">
        <p14:creationId xmlns:p14="http://schemas.microsoft.com/office/powerpoint/2010/main" val="309198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06.04.2024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648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4719BCC-9400-4743-840E-CE3C6926F340}" type="datetimeFigureOut">
              <a:rPr lang="cs-CZ" smtClean="0"/>
              <a:t>06.04.2024</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9B03549-1486-4F7B-BA32-27C898408C52}"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265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4719BCC-9400-4743-840E-CE3C6926F340}" type="datetimeFigureOut">
              <a:rPr lang="cs-CZ" smtClean="0"/>
              <a:t>06.04.2024</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9B03549-1486-4F7B-BA32-27C898408C52}"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6964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7.xml"/><Relationship Id="rId18" Type="http://schemas.openxmlformats.org/officeDocument/2006/relationships/customXml" Target="../ink/ink12.xml"/><Relationship Id="rId26" Type="http://schemas.openxmlformats.org/officeDocument/2006/relationships/customXml" Target="../ink/ink20.xml"/><Relationship Id="rId3" Type="http://schemas.openxmlformats.org/officeDocument/2006/relationships/image" Target="../media/image6.png"/><Relationship Id="rId21" Type="http://schemas.openxmlformats.org/officeDocument/2006/relationships/customXml" Target="../ink/ink15.xml"/><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customXml" Target="../ink/ink11.xml"/><Relationship Id="rId25" Type="http://schemas.openxmlformats.org/officeDocument/2006/relationships/customXml" Target="../ink/ink19.xml"/><Relationship Id="rId2" Type="http://schemas.openxmlformats.org/officeDocument/2006/relationships/image" Target="../media/image4.jpg"/><Relationship Id="rId16" Type="http://schemas.openxmlformats.org/officeDocument/2006/relationships/customXml" Target="../ink/ink10.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customXml" Target="../ink/ink18.xml"/><Relationship Id="rId5" Type="http://schemas.openxmlformats.org/officeDocument/2006/relationships/image" Target="../media/image7.png"/><Relationship Id="rId15" Type="http://schemas.openxmlformats.org/officeDocument/2006/relationships/customXml" Target="../ink/ink9.xml"/><Relationship Id="rId23"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customXml" Target="../ink/ink13.xml"/><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A7B29-9B37-4611-AC5F-07E7BD4F65AE}"/>
              </a:ext>
            </a:extLst>
          </p:cNvPr>
          <p:cNvSpPr>
            <a:spLocks noGrp="1"/>
          </p:cNvSpPr>
          <p:nvPr>
            <p:ph type="ctrTitle"/>
          </p:nvPr>
        </p:nvSpPr>
        <p:spPr>
          <a:xfrm>
            <a:off x="1614045" y="1525692"/>
            <a:ext cx="8635641" cy="3543780"/>
          </a:xfrm>
        </p:spPr>
        <p:txBody>
          <a:bodyPr/>
          <a:lstStyle/>
          <a:p>
            <a:r>
              <a:rPr lang="en-US" sz="6000" b="1" dirty="0">
                <a:effectLst/>
                <a:ea typeface="Georgia" panose="02040502050405020303" pitchFamily="18" charset="0"/>
                <a:cs typeface="Georgia" panose="02040502050405020303" pitchFamily="18" charset="0"/>
              </a:rPr>
              <a:t>International organizations and regimes</a:t>
            </a:r>
            <a:endParaRPr lang="cs-CZ" sz="6000" b="1" dirty="0"/>
          </a:p>
        </p:txBody>
      </p:sp>
      <p:sp>
        <p:nvSpPr>
          <p:cNvPr id="3" name="Podnadpis 2">
            <a:extLst>
              <a:ext uri="{FF2B5EF4-FFF2-40B4-BE49-F238E27FC236}">
                <a16:creationId xmlns:a16="http://schemas.microsoft.com/office/drawing/2014/main" id="{25C607AE-408D-4A1E-8B41-B0D674A46CCD}"/>
              </a:ext>
            </a:extLst>
          </p:cNvPr>
          <p:cNvSpPr>
            <a:spLocks noGrp="1"/>
          </p:cNvSpPr>
          <p:nvPr>
            <p:ph type="subTitle" idx="1"/>
          </p:nvPr>
        </p:nvSpPr>
        <p:spPr>
          <a:xfrm>
            <a:off x="789560" y="5459764"/>
            <a:ext cx="6947671" cy="1283936"/>
          </a:xfrm>
        </p:spPr>
        <p:txBody>
          <a:bodyPr>
            <a:normAutofit/>
          </a:bodyPr>
          <a:lstStyle/>
          <a:p>
            <a:r>
              <a:rPr lang="cs-CZ" dirty="0"/>
              <a:t>Lucie Konečná </a:t>
            </a:r>
          </a:p>
          <a:p>
            <a:r>
              <a:rPr lang="en-US" dirty="0"/>
              <a:t>CDSn4005 Security Systems and Actors </a:t>
            </a:r>
            <a:endParaRPr lang="cs-CZ" dirty="0"/>
          </a:p>
          <a:p>
            <a:r>
              <a:rPr lang="cs-CZ" dirty="0"/>
              <a:t>09/04/2024</a:t>
            </a:r>
          </a:p>
        </p:txBody>
      </p:sp>
    </p:spTree>
    <p:extLst>
      <p:ext uri="{BB962C8B-B14F-4D97-AF65-F5344CB8AC3E}">
        <p14:creationId xmlns:p14="http://schemas.microsoft.com/office/powerpoint/2010/main" val="249723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CF420-3EBA-71E0-C01F-DC9929273932}"/>
              </a:ext>
            </a:extLst>
          </p:cNvPr>
          <p:cNvSpPr>
            <a:spLocks noGrp="1"/>
          </p:cNvSpPr>
          <p:nvPr>
            <p:ph type="title"/>
          </p:nvPr>
        </p:nvSpPr>
        <p:spPr/>
        <p:txBody>
          <a:bodyPr/>
          <a:lstStyle/>
          <a:p>
            <a:pPr algn="ctr"/>
            <a:r>
              <a:rPr lang="cs-CZ" dirty="0"/>
              <a:t>UN – United </a:t>
            </a:r>
            <a:r>
              <a:rPr lang="cs-CZ" dirty="0" err="1"/>
              <a:t>Nations</a:t>
            </a:r>
            <a:endParaRPr lang="cs-CZ" dirty="0"/>
          </a:p>
        </p:txBody>
      </p:sp>
      <p:pic>
        <p:nvPicPr>
          <p:cNvPr id="5" name="Zástupný obsah 4" descr="Obsah obrázku vektorová grafika&#10;&#10;Popis byl vytvořen automaticky">
            <a:extLst>
              <a:ext uri="{FF2B5EF4-FFF2-40B4-BE49-F238E27FC236}">
                <a16:creationId xmlns:a16="http://schemas.microsoft.com/office/drawing/2014/main" id="{A72795C7-9312-06F6-CBFD-CFCCC4C80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330" y="233568"/>
            <a:ext cx="2093072" cy="2093072"/>
          </a:xfrm>
        </p:spPr>
      </p:pic>
      <p:sp>
        <p:nvSpPr>
          <p:cNvPr id="7" name="TextovéPole 6">
            <a:extLst>
              <a:ext uri="{FF2B5EF4-FFF2-40B4-BE49-F238E27FC236}">
                <a16:creationId xmlns:a16="http://schemas.microsoft.com/office/drawing/2014/main" id="{9D9E6825-9092-EF05-8924-55E16E63C173}"/>
              </a:ext>
            </a:extLst>
          </p:cNvPr>
          <p:cNvSpPr txBox="1"/>
          <p:nvPr/>
        </p:nvSpPr>
        <p:spPr>
          <a:xfrm>
            <a:off x="1548018" y="1802368"/>
            <a:ext cx="10643981" cy="4184607"/>
          </a:xfrm>
          <a:prstGeom prst="rect">
            <a:avLst/>
          </a:prstGeom>
          <a:noFill/>
        </p:spPr>
        <p:txBody>
          <a:bodyPr wrap="square">
            <a:spAutoFit/>
          </a:bodyPr>
          <a:lstStyle/>
          <a:p>
            <a:pPr marL="285750" indent="-285750">
              <a:buFont typeface="Wingdings" panose="05000000000000000000" pitchFamily="2" charset="2"/>
              <a:buChar char="§"/>
            </a:pPr>
            <a:r>
              <a:rPr lang="cs-CZ" sz="2000" b="0" i="0" dirty="0">
                <a:solidFill>
                  <a:srgbClr val="202122"/>
                </a:solidFill>
                <a:effectLst/>
                <a:latin typeface="+mj-lt"/>
              </a:rPr>
              <a:t>24 </a:t>
            </a:r>
            <a:r>
              <a:rPr lang="cs-CZ" sz="2000" b="0" i="0" dirty="0" err="1">
                <a:solidFill>
                  <a:srgbClr val="202122"/>
                </a:solidFill>
                <a:effectLst/>
                <a:latin typeface="+mj-lt"/>
              </a:rPr>
              <a:t>October</a:t>
            </a:r>
            <a:r>
              <a:rPr lang="cs-CZ" sz="2000" b="0" i="0" dirty="0">
                <a:solidFill>
                  <a:srgbClr val="202122"/>
                </a:solidFill>
                <a:effectLst/>
                <a:latin typeface="+mj-lt"/>
              </a:rPr>
              <a:t> 1945, San Francisco</a:t>
            </a:r>
          </a:p>
          <a:p>
            <a:pPr marL="285750" indent="-285750">
              <a:buFont typeface="Wingdings" panose="05000000000000000000" pitchFamily="2" charset="2"/>
              <a:buChar char="§"/>
            </a:pPr>
            <a:r>
              <a:rPr lang="cs-CZ" sz="2000" dirty="0">
                <a:solidFill>
                  <a:srgbClr val="202122"/>
                </a:solidFill>
                <a:latin typeface="+mj-lt"/>
              </a:rPr>
              <a:t>193 </a:t>
            </a:r>
            <a:r>
              <a:rPr lang="cs-CZ" sz="2000" dirty="0" err="1">
                <a:solidFill>
                  <a:srgbClr val="202122"/>
                </a:solidFill>
                <a:latin typeface="+mj-lt"/>
              </a:rPr>
              <a:t>member</a:t>
            </a:r>
            <a:r>
              <a:rPr lang="cs-CZ" sz="2000" dirty="0">
                <a:solidFill>
                  <a:srgbClr val="202122"/>
                </a:solidFill>
                <a:latin typeface="+mj-lt"/>
              </a:rPr>
              <a:t> </a:t>
            </a:r>
            <a:r>
              <a:rPr lang="cs-CZ" sz="2000" dirty="0" err="1">
                <a:solidFill>
                  <a:srgbClr val="202122"/>
                </a:solidFill>
                <a:latin typeface="+mj-lt"/>
              </a:rPr>
              <a:t>states</a:t>
            </a:r>
            <a:endParaRPr lang="cs-CZ" sz="2000" dirty="0">
              <a:solidFill>
                <a:srgbClr val="202122"/>
              </a:solidFill>
              <a:latin typeface="+mj-lt"/>
            </a:endParaRPr>
          </a:p>
          <a:p>
            <a:pPr marL="285750" indent="-285750">
              <a:buFont typeface="Wingdings" panose="05000000000000000000" pitchFamily="2" charset="2"/>
              <a:buChar char="§"/>
            </a:pPr>
            <a:r>
              <a:rPr lang="en-US" sz="2000" dirty="0">
                <a:latin typeface="+mj-lt"/>
              </a:rPr>
              <a:t>The goal of the UN is to preserve international peace, security and ensure international cooperation. Membership in the UN is based on the principle of sovereign equality</a:t>
            </a:r>
            <a:endParaRPr lang="cs-CZ" sz="2000" dirty="0">
              <a:latin typeface="+mj-lt"/>
            </a:endParaRPr>
          </a:p>
          <a:p>
            <a:pPr marL="285750" indent="-285750">
              <a:buFont typeface="Wingdings" panose="05000000000000000000" pitchFamily="2" charset="2"/>
              <a:buChar char="§"/>
            </a:pPr>
            <a:r>
              <a:rPr lang="cs-CZ" sz="2000" dirty="0" err="1">
                <a:latin typeface="+mj-lt"/>
              </a:rPr>
              <a:t>Security</a:t>
            </a:r>
            <a:r>
              <a:rPr lang="cs-CZ" sz="2000" dirty="0">
                <a:latin typeface="+mj-lt"/>
              </a:rPr>
              <a:t> </a:t>
            </a:r>
            <a:r>
              <a:rPr lang="cs-CZ" sz="2000" dirty="0" err="1">
                <a:latin typeface="+mj-lt"/>
              </a:rPr>
              <a:t>Council</a:t>
            </a:r>
            <a:r>
              <a:rPr lang="cs-CZ" sz="2000" dirty="0">
                <a:latin typeface="+mj-lt"/>
              </a:rPr>
              <a:t> – 15 </a:t>
            </a:r>
            <a:r>
              <a:rPr lang="cs-CZ" sz="2000" dirty="0" err="1">
                <a:latin typeface="+mj-lt"/>
              </a:rPr>
              <a:t>members</a:t>
            </a:r>
            <a:r>
              <a:rPr lang="cs-CZ" sz="2000" dirty="0">
                <a:latin typeface="+mj-lt"/>
              </a:rPr>
              <a:t>, 5 permanent </a:t>
            </a:r>
            <a:r>
              <a:rPr lang="cs-CZ" sz="2000" dirty="0" err="1">
                <a:latin typeface="+mj-lt"/>
              </a:rPr>
              <a:t>members</a:t>
            </a:r>
            <a:endParaRPr lang="cs-CZ" sz="2000" dirty="0">
              <a:latin typeface="+mj-lt"/>
            </a:endParaRPr>
          </a:p>
          <a:p>
            <a:pPr marL="285750" indent="-285750">
              <a:buFont typeface="Wingdings" panose="05000000000000000000" pitchFamily="2" charset="2"/>
              <a:buChar char="§"/>
            </a:pPr>
            <a:r>
              <a:rPr lang="cs-CZ" sz="2000" dirty="0">
                <a:latin typeface="+mj-lt"/>
              </a:rPr>
              <a:t>General </a:t>
            </a:r>
            <a:r>
              <a:rPr lang="cs-CZ" sz="2000" dirty="0" err="1">
                <a:latin typeface="+mj-lt"/>
              </a:rPr>
              <a:t>Assembly</a:t>
            </a:r>
            <a:r>
              <a:rPr lang="cs-CZ" sz="2000" dirty="0">
                <a:latin typeface="+mj-lt"/>
              </a:rPr>
              <a:t> – </a:t>
            </a:r>
            <a:r>
              <a:rPr lang="cs-CZ" sz="2000" dirty="0" err="1">
                <a:latin typeface="+mj-lt"/>
              </a:rPr>
              <a:t>all</a:t>
            </a:r>
            <a:r>
              <a:rPr lang="cs-CZ" sz="2000" dirty="0">
                <a:latin typeface="+mj-lt"/>
              </a:rPr>
              <a:t> UN </a:t>
            </a:r>
            <a:r>
              <a:rPr lang="cs-CZ" sz="2000" dirty="0" err="1">
                <a:latin typeface="+mj-lt"/>
              </a:rPr>
              <a:t>member</a:t>
            </a:r>
            <a:r>
              <a:rPr lang="cs-CZ" sz="2000" dirty="0">
                <a:latin typeface="+mj-lt"/>
              </a:rPr>
              <a:t> </a:t>
            </a:r>
            <a:r>
              <a:rPr lang="cs-CZ" sz="2000" dirty="0" err="1">
                <a:latin typeface="+mj-lt"/>
              </a:rPr>
              <a:t>states</a:t>
            </a:r>
            <a:endParaRPr lang="cs-CZ" sz="2000" dirty="0">
              <a:latin typeface="+mj-lt"/>
            </a:endParaRPr>
          </a:p>
          <a:p>
            <a:pPr marL="285750" indent="-285750">
              <a:buFont typeface="Wingdings" panose="05000000000000000000" pitchFamily="2" charset="2"/>
              <a:buChar char="§"/>
            </a:pPr>
            <a:r>
              <a:rPr lang="cs-CZ" sz="2000" dirty="0">
                <a:latin typeface="+mj-lt"/>
              </a:rPr>
              <a:t>UN </a:t>
            </a:r>
            <a:r>
              <a:rPr lang="cs-CZ" sz="2000" dirty="0" err="1">
                <a:latin typeface="+mj-lt"/>
              </a:rPr>
              <a:t>Secretariat</a:t>
            </a:r>
            <a:r>
              <a:rPr lang="cs-CZ" sz="2000" dirty="0">
                <a:latin typeface="+mj-lt"/>
              </a:rPr>
              <a:t> - </a:t>
            </a:r>
            <a:r>
              <a:rPr lang="en-US" sz="2000" dirty="0">
                <a:latin typeface="+mj-lt"/>
              </a:rPr>
              <a:t>day-to-day duties, 7,500 officials from 170 countries</a:t>
            </a:r>
            <a:endParaRPr lang="cs-CZ" sz="2000" dirty="0">
              <a:latin typeface="+mj-lt"/>
            </a:endParaRPr>
          </a:p>
          <a:p>
            <a:pPr marL="285750" indent="-285750">
              <a:buFont typeface="Wingdings" panose="05000000000000000000" pitchFamily="2" charset="2"/>
              <a:buChar char="§"/>
            </a:pPr>
            <a:r>
              <a:rPr lang="cs-CZ" sz="2000" dirty="0">
                <a:latin typeface="+mj-lt"/>
              </a:rPr>
              <a:t>International </a:t>
            </a:r>
            <a:r>
              <a:rPr lang="cs-CZ" sz="2000" dirty="0" err="1">
                <a:latin typeface="+mj-lt"/>
              </a:rPr>
              <a:t>Court</a:t>
            </a:r>
            <a:r>
              <a:rPr lang="cs-CZ" sz="2000" dirty="0">
                <a:latin typeface="+mj-lt"/>
              </a:rPr>
              <a:t> </a:t>
            </a:r>
            <a:r>
              <a:rPr lang="cs-CZ" sz="2000" dirty="0" err="1">
                <a:latin typeface="+mj-lt"/>
              </a:rPr>
              <a:t>of</a:t>
            </a:r>
            <a:r>
              <a:rPr lang="cs-CZ" sz="2000" dirty="0">
                <a:latin typeface="+mj-lt"/>
              </a:rPr>
              <a:t> Justice - </a:t>
            </a:r>
            <a:r>
              <a:rPr lang="cs-CZ" sz="2000" dirty="0" err="1">
                <a:effectLst/>
                <a:latin typeface="+mj-lt"/>
                <a:ea typeface="Calibri" panose="020F0502020204030204" pitchFamily="34" charset="0"/>
                <a:cs typeface="Times New Roman" panose="02020603050405020304" pitchFamily="18" charset="0"/>
              </a:rPr>
              <a:t>fifteen</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judges</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elected</a:t>
            </a:r>
            <a:r>
              <a:rPr lang="cs-CZ" sz="2000" dirty="0">
                <a:effectLst/>
                <a:latin typeface="+mj-lt"/>
                <a:ea typeface="Calibri" panose="020F0502020204030204" pitchFamily="34" charset="0"/>
                <a:cs typeface="Times New Roman" panose="02020603050405020304" pitchFamily="18" charset="0"/>
              </a:rPr>
              <a:t> by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General </a:t>
            </a:r>
            <a:r>
              <a:rPr lang="cs-CZ" sz="2000" dirty="0" err="1">
                <a:effectLst/>
                <a:latin typeface="+mj-lt"/>
                <a:ea typeface="Calibri" panose="020F0502020204030204" pitchFamily="34" charset="0"/>
                <a:cs typeface="Times New Roman" panose="02020603050405020304" pitchFamily="18" charset="0"/>
              </a:rPr>
              <a:t>Assembly</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the</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Security</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Council</a:t>
            </a:r>
            <a:endParaRPr lang="cs-CZ" sz="2000" dirty="0">
              <a:effectLst/>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s-CZ" sz="2000" dirty="0" err="1">
                <a:effectLst/>
                <a:latin typeface="+mj-lt"/>
                <a:ea typeface="Calibri" panose="020F0502020204030204" pitchFamily="34" charset="0"/>
                <a:cs typeface="Times New Roman" panose="02020603050405020304" pitchFamily="18" charset="0"/>
              </a:rPr>
              <a:t>Economic</a:t>
            </a:r>
            <a:r>
              <a:rPr lang="cs-CZ" sz="2000" dirty="0">
                <a:effectLst/>
                <a:latin typeface="+mj-lt"/>
                <a:ea typeface="Calibri" panose="020F0502020204030204" pitchFamily="34" charset="0"/>
                <a:cs typeface="Times New Roman" panose="02020603050405020304" pitchFamily="18" charset="0"/>
              </a:rPr>
              <a:t> and </a:t>
            </a:r>
            <a:r>
              <a:rPr lang="cs-CZ" sz="2000" dirty="0" err="1">
                <a:effectLst/>
                <a:latin typeface="+mj-lt"/>
                <a:ea typeface="Calibri" panose="020F0502020204030204" pitchFamily="34" charset="0"/>
                <a:cs typeface="Times New Roman" panose="02020603050405020304" pitchFamily="18" charset="0"/>
              </a:rPr>
              <a:t>Social</a:t>
            </a:r>
            <a:r>
              <a:rPr lang="cs-CZ" sz="2000" dirty="0">
                <a:effectLst/>
                <a:latin typeface="+mj-lt"/>
                <a:ea typeface="Calibri" panose="020F0502020204030204" pitchFamily="34" charset="0"/>
                <a:cs typeface="Times New Roman" panose="02020603050405020304" pitchFamily="18" charset="0"/>
              </a:rPr>
              <a:t> </a:t>
            </a:r>
            <a:r>
              <a:rPr lang="cs-CZ" sz="2000" dirty="0" err="1">
                <a:effectLst/>
                <a:latin typeface="+mj-lt"/>
                <a:ea typeface="Calibri" panose="020F0502020204030204" pitchFamily="34" charset="0"/>
                <a:cs typeface="Times New Roman" panose="02020603050405020304" pitchFamily="18" charset="0"/>
              </a:rPr>
              <a:t>Council</a:t>
            </a:r>
            <a:r>
              <a:rPr lang="cs-CZ" sz="2000" dirty="0">
                <a:effectLst/>
                <a:latin typeface="+mj-lt"/>
                <a:ea typeface="Calibri" panose="020F0502020204030204" pitchFamily="34" charset="0"/>
                <a:cs typeface="Times New Roman" panose="02020603050405020304" pitchFamily="18" charset="0"/>
              </a:rPr>
              <a:t> - </a:t>
            </a:r>
            <a:r>
              <a:rPr lang="en-US" sz="2000" dirty="0">
                <a:effectLst/>
                <a:latin typeface="+mj-lt"/>
                <a:ea typeface="Calibri" panose="020F0502020204030204" pitchFamily="34" charset="0"/>
                <a:cs typeface="Times New Roman" panose="02020603050405020304" pitchFamily="18" charset="0"/>
              </a:rPr>
              <a:t>54 members who are elected for 3 years</a:t>
            </a:r>
            <a:endParaRPr lang="cs-CZ" sz="2000" dirty="0">
              <a:effectLst/>
              <a:latin typeface="+mj-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cs-CZ" sz="2000" dirty="0" err="1">
                <a:latin typeface="+mj-lt"/>
                <a:cs typeface="Times New Roman" panose="02020603050405020304" pitchFamily="18" charset="0"/>
              </a:rPr>
              <a:t>Trusteeship</a:t>
            </a:r>
            <a:r>
              <a:rPr lang="cs-CZ" sz="2000" dirty="0">
                <a:latin typeface="+mj-lt"/>
                <a:cs typeface="Times New Roman" panose="02020603050405020304" pitchFamily="18" charset="0"/>
              </a:rPr>
              <a:t> </a:t>
            </a:r>
            <a:r>
              <a:rPr lang="cs-CZ" sz="2000" dirty="0" err="1">
                <a:latin typeface="+mj-lt"/>
                <a:cs typeface="Times New Roman" panose="02020603050405020304" pitchFamily="18" charset="0"/>
              </a:rPr>
              <a:t>Council</a:t>
            </a:r>
            <a:r>
              <a:rPr lang="cs-CZ" sz="2000" dirty="0">
                <a:latin typeface="+mj-lt"/>
                <a:cs typeface="Times New Roman" panose="02020603050405020304" pitchFamily="18" charset="0"/>
              </a:rPr>
              <a:t> -  </a:t>
            </a:r>
            <a:r>
              <a:rPr lang="cs-CZ" sz="2000" dirty="0" err="1">
                <a:latin typeface="+mj-lt"/>
                <a:cs typeface="Times New Roman" panose="02020603050405020304" pitchFamily="18" charset="0"/>
              </a:rPr>
              <a:t>Purpose</a:t>
            </a:r>
            <a:r>
              <a:rPr lang="cs-CZ" sz="2000" dirty="0">
                <a:latin typeface="+mj-lt"/>
                <a:cs typeface="Times New Roman" panose="02020603050405020304" pitchFamily="18" charset="0"/>
              </a:rPr>
              <a:t>?</a:t>
            </a:r>
            <a:endParaRPr lang="cs-CZ" sz="2000" dirty="0">
              <a:latin typeface="+mj-lt"/>
            </a:endParaRPr>
          </a:p>
          <a:p>
            <a:pPr marL="285750" indent="-285750">
              <a:buFont typeface="Wingdings" panose="05000000000000000000" pitchFamily="2" charset="2"/>
              <a:buChar char="§"/>
            </a:pPr>
            <a:endParaRPr lang="cs-CZ" sz="2000" dirty="0">
              <a:latin typeface="+mj-lt"/>
            </a:endParaRPr>
          </a:p>
          <a:p>
            <a:pPr marL="285750" indent="-285750">
              <a:buFont typeface="Wingdings" panose="05000000000000000000" pitchFamily="2" charset="2"/>
              <a:buChar char="§"/>
            </a:pPr>
            <a:endParaRPr lang="cs-CZ" sz="2000" dirty="0">
              <a:latin typeface="+mj-lt"/>
            </a:endParaRPr>
          </a:p>
        </p:txBody>
      </p:sp>
    </p:spTree>
    <p:extLst>
      <p:ext uri="{BB962C8B-B14F-4D97-AF65-F5344CB8AC3E}">
        <p14:creationId xmlns:p14="http://schemas.microsoft.com/office/powerpoint/2010/main" val="277844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CF420-3EBA-71E0-C01F-DC9929273932}"/>
              </a:ext>
            </a:extLst>
          </p:cNvPr>
          <p:cNvSpPr>
            <a:spLocks noGrp="1"/>
          </p:cNvSpPr>
          <p:nvPr>
            <p:ph type="title"/>
          </p:nvPr>
        </p:nvSpPr>
        <p:spPr/>
        <p:txBody>
          <a:bodyPr/>
          <a:lstStyle/>
          <a:p>
            <a:pPr algn="ctr"/>
            <a:r>
              <a:rPr lang="cs-CZ" dirty="0"/>
              <a:t>UN – United </a:t>
            </a:r>
            <a:r>
              <a:rPr lang="cs-CZ" dirty="0" err="1"/>
              <a:t>Nations</a:t>
            </a:r>
            <a:endParaRPr lang="cs-CZ" dirty="0"/>
          </a:p>
        </p:txBody>
      </p:sp>
      <p:pic>
        <p:nvPicPr>
          <p:cNvPr id="5" name="Zástupný obsah 4" descr="Obsah obrázku vektorová grafika&#10;&#10;Popis byl vytvořen automaticky">
            <a:extLst>
              <a:ext uri="{FF2B5EF4-FFF2-40B4-BE49-F238E27FC236}">
                <a16:creationId xmlns:a16="http://schemas.microsoft.com/office/drawing/2014/main" id="{A72795C7-9312-06F6-CBFD-CFCCC4C802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330" y="233568"/>
            <a:ext cx="2093072" cy="2093072"/>
          </a:xfrm>
        </p:spPr>
      </p:pic>
      <p:sp>
        <p:nvSpPr>
          <p:cNvPr id="7" name="TextovéPole 6">
            <a:extLst>
              <a:ext uri="{FF2B5EF4-FFF2-40B4-BE49-F238E27FC236}">
                <a16:creationId xmlns:a16="http://schemas.microsoft.com/office/drawing/2014/main" id="{9D9E6825-9092-EF05-8924-55E16E63C173}"/>
              </a:ext>
            </a:extLst>
          </p:cNvPr>
          <p:cNvSpPr txBox="1"/>
          <p:nvPr/>
        </p:nvSpPr>
        <p:spPr>
          <a:xfrm>
            <a:off x="1548018" y="1802368"/>
            <a:ext cx="10643981" cy="707886"/>
          </a:xfrm>
          <a:prstGeom prst="rect">
            <a:avLst/>
          </a:prstGeom>
          <a:noFill/>
        </p:spPr>
        <p:txBody>
          <a:bodyPr wrap="square">
            <a:spAutoFit/>
          </a:bodyPr>
          <a:lstStyle/>
          <a:p>
            <a:pPr marL="285750" indent="-285750">
              <a:buFont typeface="Wingdings" panose="05000000000000000000" pitchFamily="2" charset="2"/>
              <a:buChar char="§"/>
            </a:pPr>
            <a:endParaRPr lang="cs-CZ" sz="2000" dirty="0">
              <a:latin typeface="+mj-lt"/>
            </a:endParaRPr>
          </a:p>
          <a:p>
            <a:pPr marL="285750" indent="-285750">
              <a:buFont typeface="Wingdings" panose="05000000000000000000" pitchFamily="2" charset="2"/>
              <a:buChar char="§"/>
            </a:pPr>
            <a:endParaRPr lang="cs-CZ" sz="2000" dirty="0">
              <a:latin typeface="+mj-lt"/>
            </a:endParaRPr>
          </a:p>
        </p:txBody>
      </p:sp>
      <p:pic>
        <p:nvPicPr>
          <p:cNvPr id="4" name="Obrázek 3">
            <a:extLst>
              <a:ext uri="{FF2B5EF4-FFF2-40B4-BE49-F238E27FC236}">
                <a16:creationId xmlns:a16="http://schemas.microsoft.com/office/drawing/2014/main" id="{7781563B-5F76-1623-BF71-19B4075B5350}"/>
              </a:ext>
            </a:extLst>
          </p:cNvPr>
          <p:cNvPicPr>
            <a:picLocks noChangeAspect="1"/>
          </p:cNvPicPr>
          <p:nvPr/>
        </p:nvPicPr>
        <p:blipFill>
          <a:blip r:embed="rId3"/>
          <a:stretch>
            <a:fillRect/>
          </a:stretch>
        </p:blipFill>
        <p:spPr>
          <a:xfrm>
            <a:off x="1088334" y="2171700"/>
            <a:ext cx="10349878" cy="4516451"/>
          </a:xfrm>
          <a:prstGeom prst="rect">
            <a:avLst/>
          </a:prstGeom>
        </p:spPr>
      </p:pic>
    </p:spTree>
    <p:extLst>
      <p:ext uri="{BB962C8B-B14F-4D97-AF65-F5344CB8AC3E}">
        <p14:creationId xmlns:p14="http://schemas.microsoft.com/office/powerpoint/2010/main" val="290207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48DF40-461B-6214-88B2-BF5DEB641BB2}"/>
              </a:ext>
            </a:extLst>
          </p:cNvPr>
          <p:cNvSpPr>
            <a:spLocks noGrp="1"/>
          </p:cNvSpPr>
          <p:nvPr>
            <p:ph type="title"/>
          </p:nvPr>
        </p:nvSpPr>
        <p:spPr>
          <a:xfrm>
            <a:off x="1480930" y="0"/>
            <a:ext cx="9601200" cy="1485900"/>
          </a:xfrm>
        </p:spPr>
        <p:txBody>
          <a:bodyPr/>
          <a:lstStyle/>
          <a:p>
            <a:pPr algn="ctr"/>
            <a:r>
              <a:rPr lang="cs-CZ" dirty="0"/>
              <a:t>UN Charter </a:t>
            </a:r>
          </a:p>
        </p:txBody>
      </p:sp>
      <p:sp>
        <p:nvSpPr>
          <p:cNvPr id="3" name="Zástupný obsah 2">
            <a:extLst>
              <a:ext uri="{FF2B5EF4-FFF2-40B4-BE49-F238E27FC236}">
                <a16:creationId xmlns:a16="http://schemas.microsoft.com/office/drawing/2014/main" id="{CDEBA0F4-4E90-889F-A35B-8217785EA976}"/>
              </a:ext>
            </a:extLst>
          </p:cNvPr>
          <p:cNvSpPr>
            <a:spLocks noGrp="1"/>
          </p:cNvSpPr>
          <p:nvPr>
            <p:ph idx="1"/>
          </p:nvPr>
        </p:nvSpPr>
        <p:spPr>
          <a:xfrm>
            <a:off x="1295400" y="586408"/>
            <a:ext cx="9601200" cy="6003235"/>
          </a:xfrm>
        </p:spPr>
        <p:txBody>
          <a:bodyPr>
            <a:normAutofit fontScale="62500" lnSpcReduction="20000"/>
          </a:bodyPr>
          <a:lstStyle/>
          <a:p>
            <a:r>
              <a:rPr lang="en-US" dirty="0"/>
              <a:t>Preamble</a:t>
            </a:r>
            <a:endParaRPr lang="cs-CZ" dirty="0"/>
          </a:p>
          <a:p>
            <a:r>
              <a:rPr lang="en-US" dirty="0"/>
              <a:t>Chapter I: Purposes and Principles</a:t>
            </a:r>
            <a:endParaRPr lang="cs-CZ" dirty="0"/>
          </a:p>
          <a:p>
            <a:r>
              <a:rPr lang="en-US" dirty="0"/>
              <a:t>Chapter II: Membership</a:t>
            </a:r>
            <a:endParaRPr lang="cs-CZ" dirty="0"/>
          </a:p>
          <a:p>
            <a:r>
              <a:rPr lang="en-US" dirty="0"/>
              <a:t>Chapter </a:t>
            </a:r>
            <a:r>
              <a:rPr lang="cs-CZ" dirty="0"/>
              <a:t> </a:t>
            </a:r>
            <a:r>
              <a:rPr lang="en-US" dirty="0"/>
              <a:t>III: Organs</a:t>
            </a:r>
            <a:endParaRPr lang="cs-CZ" dirty="0"/>
          </a:p>
          <a:p>
            <a:r>
              <a:rPr lang="en-US" dirty="0"/>
              <a:t>Chapter IV: The General Assembly</a:t>
            </a:r>
            <a:endParaRPr lang="cs-CZ" dirty="0"/>
          </a:p>
          <a:p>
            <a:r>
              <a:rPr lang="en-US" dirty="0"/>
              <a:t>Chapter V: The Security Council</a:t>
            </a:r>
            <a:endParaRPr lang="cs-CZ" dirty="0"/>
          </a:p>
          <a:p>
            <a:r>
              <a:rPr lang="en-US" dirty="0"/>
              <a:t>Chapter VI: Peaceful Settlement of Disputes</a:t>
            </a:r>
            <a:endParaRPr lang="cs-CZ" dirty="0"/>
          </a:p>
          <a:p>
            <a:r>
              <a:rPr lang="en-US" dirty="0"/>
              <a:t>Chapter </a:t>
            </a:r>
            <a:r>
              <a:rPr lang="cs-CZ" dirty="0"/>
              <a:t> </a:t>
            </a:r>
            <a:r>
              <a:rPr lang="en-US" dirty="0"/>
              <a:t>VII: Action with respect to Threats to the Peace, Breaches of the Peace, and Acts of Aggression</a:t>
            </a:r>
            <a:endParaRPr lang="cs-CZ" dirty="0"/>
          </a:p>
          <a:p>
            <a:r>
              <a:rPr lang="en-US" dirty="0"/>
              <a:t>Chapter VIII: Regional Arrangements</a:t>
            </a:r>
            <a:endParaRPr lang="cs-CZ" dirty="0"/>
          </a:p>
          <a:p>
            <a:r>
              <a:rPr lang="en-US" dirty="0"/>
              <a:t>Chapter IX: International Economic and Social Co-operation</a:t>
            </a:r>
            <a:endParaRPr lang="cs-CZ" dirty="0"/>
          </a:p>
          <a:p>
            <a:r>
              <a:rPr lang="en-US" dirty="0"/>
              <a:t>Chapter X: The Economic and Social Council</a:t>
            </a:r>
            <a:endParaRPr lang="cs-CZ" dirty="0"/>
          </a:p>
          <a:p>
            <a:r>
              <a:rPr lang="en-US" dirty="0"/>
              <a:t>Chapter XI: Declaration regarding Non-Self-Governing Territories</a:t>
            </a:r>
            <a:endParaRPr lang="cs-CZ" dirty="0"/>
          </a:p>
          <a:p>
            <a:r>
              <a:rPr lang="en-US" dirty="0"/>
              <a:t>Chapter XII: International Trusteeship System</a:t>
            </a:r>
            <a:endParaRPr lang="cs-CZ" dirty="0"/>
          </a:p>
          <a:p>
            <a:r>
              <a:rPr lang="en-US" dirty="0"/>
              <a:t>Chapter XIII: The Trusteeship Council</a:t>
            </a:r>
            <a:endParaRPr lang="cs-CZ" dirty="0"/>
          </a:p>
          <a:p>
            <a:r>
              <a:rPr lang="en-US" dirty="0"/>
              <a:t>Chapter XIV: The International Court of Justice</a:t>
            </a:r>
            <a:endParaRPr lang="cs-CZ" dirty="0"/>
          </a:p>
          <a:p>
            <a:r>
              <a:rPr lang="en-US" dirty="0"/>
              <a:t>Chapter XV: The Secretariat</a:t>
            </a:r>
            <a:endParaRPr lang="cs-CZ" dirty="0"/>
          </a:p>
          <a:p>
            <a:r>
              <a:rPr lang="cs-CZ" dirty="0" err="1"/>
              <a:t>Chapter</a:t>
            </a:r>
            <a:r>
              <a:rPr lang="cs-CZ" dirty="0"/>
              <a:t> XVI: </a:t>
            </a:r>
            <a:r>
              <a:rPr lang="cs-CZ" dirty="0" err="1"/>
              <a:t>Miscellaneous</a:t>
            </a:r>
            <a:r>
              <a:rPr lang="cs-CZ" dirty="0"/>
              <a:t> </a:t>
            </a:r>
            <a:r>
              <a:rPr lang="cs-CZ" dirty="0" err="1"/>
              <a:t>Provisions</a:t>
            </a:r>
            <a:endParaRPr lang="cs-CZ" dirty="0"/>
          </a:p>
          <a:p>
            <a:r>
              <a:rPr lang="cs-CZ" dirty="0" err="1"/>
              <a:t>Chapter</a:t>
            </a:r>
            <a:r>
              <a:rPr lang="cs-CZ" dirty="0"/>
              <a:t> XVII: </a:t>
            </a:r>
            <a:r>
              <a:rPr lang="cs-CZ" dirty="0" err="1"/>
              <a:t>Transitional</a:t>
            </a:r>
            <a:r>
              <a:rPr lang="cs-CZ" dirty="0"/>
              <a:t> </a:t>
            </a:r>
            <a:r>
              <a:rPr lang="cs-CZ" dirty="0" err="1"/>
              <a:t>Security</a:t>
            </a:r>
            <a:r>
              <a:rPr lang="cs-CZ" dirty="0"/>
              <a:t> </a:t>
            </a:r>
            <a:r>
              <a:rPr lang="cs-CZ" dirty="0" err="1"/>
              <a:t>Arrangements</a:t>
            </a:r>
            <a:endParaRPr lang="cs-CZ" dirty="0"/>
          </a:p>
          <a:p>
            <a:r>
              <a:rPr lang="cs-CZ" dirty="0" err="1"/>
              <a:t>Chapter</a:t>
            </a:r>
            <a:r>
              <a:rPr lang="cs-CZ" dirty="0"/>
              <a:t> XVIII: </a:t>
            </a:r>
            <a:r>
              <a:rPr lang="cs-CZ" dirty="0" err="1"/>
              <a:t>Amendments</a:t>
            </a:r>
            <a:endParaRPr lang="cs-CZ" dirty="0"/>
          </a:p>
          <a:p>
            <a:r>
              <a:rPr lang="cs-CZ" dirty="0" err="1"/>
              <a:t>Chapter</a:t>
            </a:r>
            <a:r>
              <a:rPr lang="cs-CZ" dirty="0"/>
              <a:t> XIX: </a:t>
            </a:r>
            <a:r>
              <a:rPr lang="cs-CZ" dirty="0" err="1"/>
              <a:t>Ratification</a:t>
            </a:r>
            <a:r>
              <a:rPr lang="cs-CZ" dirty="0"/>
              <a:t> and </a:t>
            </a:r>
            <a:r>
              <a:rPr lang="cs-CZ" dirty="0" err="1"/>
              <a:t>Signature</a:t>
            </a:r>
            <a:endParaRPr lang="cs-CZ" dirty="0"/>
          </a:p>
        </p:txBody>
      </p:sp>
    </p:spTree>
    <p:extLst>
      <p:ext uri="{BB962C8B-B14F-4D97-AF65-F5344CB8AC3E}">
        <p14:creationId xmlns:p14="http://schemas.microsoft.com/office/powerpoint/2010/main" val="50303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r>
              <a:rPr lang="cs-CZ" dirty="0" err="1"/>
              <a:t>Organization</a:t>
            </a:r>
            <a:r>
              <a:rPr lang="cs-CZ" dirty="0"/>
              <a:t> </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sp>
        <p:nvSpPr>
          <p:cNvPr id="7" name="TextovéPole 6">
            <a:extLst>
              <a:ext uri="{FF2B5EF4-FFF2-40B4-BE49-F238E27FC236}">
                <a16:creationId xmlns:a16="http://schemas.microsoft.com/office/drawing/2014/main" id="{9E0E9F2B-2D1B-4277-F9E6-CC9BD8877EC3}"/>
              </a:ext>
            </a:extLst>
          </p:cNvPr>
          <p:cNvSpPr txBox="1"/>
          <p:nvPr/>
        </p:nvSpPr>
        <p:spPr>
          <a:xfrm>
            <a:off x="1444659" y="1911430"/>
            <a:ext cx="8953106" cy="2308324"/>
          </a:xfrm>
          <a:prstGeom prst="rect">
            <a:avLst/>
          </a:prstGeom>
          <a:noFill/>
        </p:spPr>
        <p:txBody>
          <a:bodyPr wrap="square">
            <a:spAutoFit/>
          </a:bodyPr>
          <a:lstStyle/>
          <a:p>
            <a:pPr marL="285750" indent="-285750">
              <a:buFont typeface="Wingdings" panose="05000000000000000000" pitchFamily="2" charset="2"/>
              <a:buChar char="§"/>
            </a:pPr>
            <a:r>
              <a:rPr lang="cs-CZ" sz="1800" dirty="0">
                <a:solidFill>
                  <a:srgbClr val="202122"/>
                </a:solidFill>
                <a:effectLst/>
                <a:latin typeface="Arial" panose="020B0604020202020204" pitchFamily="34" charset="0"/>
                <a:ea typeface="Calibri" panose="020F0502020204030204" pitchFamily="34" charset="0"/>
              </a:rPr>
              <a:t>4 </a:t>
            </a:r>
            <a:r>
              <a:rPr lang="cs-CZ" sz="1800" dirty="0" err="1">
                <a:solidFill>
                  <a:srgbClr val="202122"/>
                </a:solidFill>
                <a:effectLst/>
                <a:latin typeface="Arial" panose="020B0604020202020204" pitchFamily="34" charset="0"/>
                <a:ea typeface="Calibri" panose="020F0502020204030204" pitchFamily="34" charset="0"/>
              </a:rPr>
              <a:t>April</a:t>
            </a:r>
            <a:r>
              <a:rPr lang="cs-CZ" sz="1800" dirty="0">
                <a:solidFill>
                  <a:srgbClr val="202122"/>
                </a:solidFill>
                <a:effectLst/>
                <a:latin typeface="Arial" panose="020B0604020202020204" pitchFamily="34" charset="0"/>
                <a:ea typeface="Calibri" panose="020F0502020204030204" pitchFamily="34" charset="0"/>
              </a:rPr>
              <a:t> 1949 – </a:t>
            </a:r>
            <a:r>
              <a:rPr lang="cs-CZ" sz="1800" dirty="0" err="1">
                <a:solidFill>
                  <a:srgbClr val="202122"/>
                </a:solidFill>
                <a:effectLst/>
                <a:latin typeface="Arial" panose="020B0604020202020204" pitchFamily="34" charset="0"/>
                <a:ea typeface="Calibri" panose="020F0502020204030204" pitchFamily="34" charset="0"/>
              </a:rPr>
              <a:t>North</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Atlantic</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Treaty</a:t>
            </a:r>
            <a:r>
              <a:rPr lang="cs-CZ" sz="1800" dirty="0">
                <a:solidFill>
                  <a:srgbClr val="202122"/>
                </a:solidFill>
                <a:effectLst/>
                <a:latin typeface="Arial" panose="020B0604020202020204" pitchFamily="34" charset="0"/>
                <a:ea typeface="Calibri" panose="020F0502020204030204" pitchFamily="34" charset="0"/>
              </a:rPr>
              <a:t> (Washington)</a:t>
            </a:r>
          </a:p>
          <a:p>
            <a:pPr marL="285750" indent="-285750">
              <a:buFont typeface="Wingdings" panose="05000000000000000000" pitchFamily="2" charset="2"/>
              <a:buChar char="§"/>
            </a:pPr>
            <a:r>
              <a:rPr lang="cs-CZ" dirty="0">
                <a:solidFill>
                  <a:srgbClr val="202122"/>
                </a:solidFill>
                <a:latin typeface="Arial" panose="020B0604020202020204" pitchFamily="34" charset="0"/>
                <a:ea typeface="Calibri" panose="020F0502020204030204" pitchFamily="34" charset="0"/>
              </a:rPr>
              <a:t>32 </a:t>
            </a:r>
            <a:r>
              <a:rPr lang="cs-CZ" dirty="0" err="1">
                <a:solidFill>
                  <a:srgbClr val="202122"/>
                </a:solidFill>
                <a:latin typeface="Arial" panose="020B0604020202020204" pitchFamily="34" charset="0"/>
                <a:ea typeface="Calibri" panose="020F0502020204030204" pitchFamily="34" charset="0"/>
              </a:rPr>
              <a:t>member</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states</a:t>
            </a:r>
            <a:endParaRPr lang="cs-CZ" dirty="0">
              <a:solidFill>
                <a:srgbClr val="202122"/>
              </a:solidFill>
              <a:latin typeface="Arial" panose="020B0604020202020204" pitchFamily="34" charset="0"/>
              <a:ea typeface="Calibri" panose="020F0502020204030204" pitchFamily="34" charset="0"/>
            </a:endParaRPr>
          </a:p>
          <a:p>
            <a:pPr marL="285750" indent="-285750">
              <a:buFont typeface="Wingdings" panose="05000000000000000000" pitchFamily="2" charset="2"/>
              <a:buChar char="§"/>
            </a:pPr>
            <a:r>
              <a:rPr lang="en-US" sz="1800" dirty="0">
                <a:solidFill>
                  <a:srgbClr val="202122"/>
                </a:solidFill>
                <a:effectLst/>
                <a:latin typeface="Arial" panose="020B0604020202020204" pitchFamily="34" charset="0"/>
                <a:ea typeface="Calibri" panose="020F0502020204030204" pitchFamily="34" charset="0"/>
              </a:rPr>
              <a:t>NATO's main headquarters are located in Brussels, Belgium</a:t>
            </a:r>
            <a:endParaRPr lang="cs-CZ" sz="1800" dirty="0">
              <a:solidFill>
                <a:srgbClr val="202122"/>
              </a:solidFill>
              <a:effectLst/>
              <a:latin typeface="Arial" panose="020B0604020202020204" pitchFamily="34" charset="0"/>
              <a:ea typeface="Calibri" panose="020F0502020204030204" pitchFamily="34" charset="0"/>
            </a:endParaRPr>
          </a:p>
          <a:p>
            <a:pPr marL="285750" indent="-285750">
              <a:buFont typeface="Wingdings" panose="05000000000000000000" pitchFamily="2" charset="2"/>
              <a:buChar char="§"/>
            </a:pPr>
            <a:r>
              <a:rPr lang="cs-CZ" sz="1800" dirty="0" err="1">
                <a:solidFill>
                  <a:srgbClr val="202122"/>
                </a:solidFill>
                <a:effectLst/>
                <a:latin typeface="Arial" panose="020B0604020202020204" pitchFamily="34" charset="0"/>
                <a:ea typeface="Calibri" panose="020F0502020204030204" pitchFamily="34" charset="0"/>
              </a:rPr>
              <a:t>Civilian</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structure</a:t>
            </a:r>
            <a:r>
              <a:rPr lang="cs-CZ" sz="1800" dirty="0">
                <a:solidFill>
                  <a:srgbClr val="202122"/>
                </a:solidFill>
                <a:effectLst/>
                <a:latin typeface="Arial" panose="020B0604020202020204" pitchFamily="34" charset="0"/>
                <a:ea typeface="Calibri" panose="020F0502020204030204" pitchFamily="34" charset="0"/>
              </a:rPr>
              <a:t> – </a:t>
            </a:r>
            <a:r>
              <a:rPr lang="cs-CZ" sz="1800" dirty="0" err="1">
                <a:solidFill>
                  <a:srgbClr val="202122"/>
                </a:solidFill>
                <a:effectLst/>
                <a:latin typeface="Arial" panose="020B0604020202020204" pitchFamily="34" charset="0"/>
                <a:ea typeface="Calibri" panose="020F0502020204030204" pitchFamily="34" charset="0"/>
              </a:rPr>
              <a:t>North</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Atlantic</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Council</a:t>
            </a:r>
            <a:r>
              <a:rPr lang="cs-CZ" sz="1800" dirty="0">
                <a:solidFill>
                  <a:srgbClr val="202122"/>
                </a:solidFill>
                <a:effectLst/>
                <a:latin typeface="Arial" panose="020B0604020202020204" pitchFamily="34" charset="0"/>
                <a:ea typeface="Calibri" panose="020F0502020204030204" pitchFamily="34" charset="0"/>
              </a:rPr>
              <a:t>, NATO </a:t>
            </a:r>
            <a:r>
              <a:rPr lang="cs-CZ" sz="1800" dirty="0" err="1">
                <a:solidFill>
                  <a:srgbClr val="202122"/>
                </a:solidFill>
                <a:effectLst/>
                <a:latin typeface="Arial" panose="020B0604020202020204" pitchFamily="34" charset="0"/>
                <a:ea typeface="Calibri" panose="020F0502020204030204" pitchFamily="34" charset="0"/>
              </a:rPr>
              <a:t>Headquarters</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Nuclear</a:t>
            </a:r>
            <a:r>
              <a:rPr lang="cs-CZ" sz="1800" dirty="0">
                <a:solidFill>
                  <a:srgbClr val="202122"/>
                </a:solidFill>
                <a:effectLst/>
                <a:latin typeface="Arial" panose="020B0604020202020204" pitchFamily="34" charset="0"/>
                <a:ea typeface="Calibri" panose="020F0502020204030204" pitchFamily="34" charset="0"/>
              </a:rPr>
              <a:t> </a:t>
            </a:r>
            <a:r>
              <a:rPr lang="cs-CZ" sz="1800" dirty="0" err="1">
                <a:solidFill>
                  <a:srgbClr val="202122"/>
                </a:solidFill>
                <a:effectLst/>
                <a:latin typeface="Arial" panose="020B0604020202020204" pitchFamily="34" charset="0"/>
                <a:ea typeface="Calibri" panose="020F0502020204030204" pitchFamily="34" charset="0"/>
              </a:rPr>
              <a:t>Planning</a:t>
            </a:r>
            <a:r>
              <a:rPr lang="cs-CZ" sz="1800" dirty="0">
                <a:solidFill>
                  <a:srgbClr val="202122"/>
                </a:solidFill>
                <a:effectLst/>
                <a:latin typeface="Arial" panose="020B0604020202020204" pitchFamily="34" charset="0"/>
                <a:ea typeface="Calibri" panose="020F0502020204030204" pitchFamily="34" charset="0"/>
              </a:rPr>
              <a:t> Group, </a:t>
            </a:r>
            <a:r>
              <a:rPr lang="cs-CZ" sz="1800" dirty="0" err="1">
                <a:solidFill>
                  <a:srgbClr val="202122"/>
                </a:solidFill>
                <a:effectLst/>
                <a:latin typeface="Arial" panose="020B0604020202020204" pitchFamily="34" charset="0"/>
                <a:ea typeface="Calibri" panose="020F0502020204030204" pitchFamily="34" charset="0"/>
              </a:rPr>
              <a:t>Secretary</a:t>
            </a:r>
            <a:r>
              <a:rPr lang="cs-CZ" sz="1800" dirty="0">
                <a:solidFill>
                  <a:srgbClr val="202122"/>
                </a:solidFill>
                <a:effectLst/>
                <a:latin typeface="Arial" panose="020B0604020202020204" pitchFamily="34" charset="0"/>
                <a:ea typeface="Calibri" panose="020F0502020204030204" pitchFamily="34" charset="0"/>
              </a:rPr>
              <a:t> General</a:t>
            </a:r>
          </a:p>
          <a:p>
            <a:pPr marL="285750" indent="-285750">
              <a:buFont typeface="Wingdings" panose="05000000000000000000" pitchFamily="2" charset="2"/>
              <a:buChar char="§"/>
            </a:pPr>
            <a:r>
              <a:rPr lang="cs-CZ" dirty="0" err="1">
                <a:solidFill>
                  <a:srgbClr val="202122"/>
                </a:solidFill>
                <a:latin typeface="Arial" panose="020B0604020202020204" pitchFamily="34" charset="0"/>
                <a:ea typeface="Calibri" panose="020F0502020204030204" pitchFamily="34" charset="0"/>
              </a:rPr>
              <a:t>Military</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structure</a:t>
            </a:r>
            <a:r>
              <a:rPr lang="cs-CZ" dirty="0">
                <a:solidFill>
                  <a:srgbClr val="202122"/>
                </a:solidFill>
                <a:latin typeface="Arial" panose="020B0604020202020204" pitchFamily="34" charset="0"/>
                <a:ea typeface="Calibri" panose="020F0502020204030204" pitchFamily="34" charset="0"/>
              </a:rPr>
              <a:t> – </a:t>
            </a:r>
            <a:r>
              <a:rPr lang="cs-CZ" dirty="0" err="1">
                <a:solidFill>
                  <a:srgbClr val="202122"/>
                </a:solidFill>
                <a:latin typeface="Arial" panose="020B0604020202020204" pitchFamily="34" charset="0"/>
                <a:ea typeface="Calibri" panose="020F0502020204030204" pitchFamily="34" charset="0"/>
              </a:rPr>
              <a:t>Military</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Committee</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Allied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Command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Operations</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Allied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Command</a:t>
            </a:r>
            <a:r>
              <a:rPr lang="cs-CZ" dirty="0">
                <a:solidFill>
                  <a:srgbClr val="202122"/>
                </a:solidFill>
                <a:latin typeface="Arial" panose="020B0604020202020204" pitchFamily="34" charset="0"/>
                <a:ea typeface="Calibri" panose="020F0502020204030204" pitchFamily="34" charset="0"/>
              </a:rPr>
              <a:t> </a:t>
            </a:r>
            <a:r>
              <a:rPr lang="cs-CZ" dirty="0" err="1">
                <a:solidFill>
                  <a:srgbClr val="202122"/>
                </a:solidFill>
                <a:latin typeface="Arial" panose="020B0604020202020204" pitchFamily="34" charset="0"/>
                <a:ea typeface="Calibri" panose="020F0502020204030204" pitchFamily="34" charset="0"/>
              </a:rPr>
              <a:t>Transformation</a:t>
            </a:r>
            <a:endParaRPr lang="cs-CZ" sz="1800" dirty="0">
              <a:solidFill>
                <a:srgbClr val="202122"/>
              </a:solidFill>
              <a:effectLst/>
              <a:latin typeface="Arial" panose="020B0604020202020204" pitchFamily="34" charset="0"/>
              <a:ea typeface="Calibri" panose="020F0502020204030204" pitchFamily="34" charset="0"/>
            </a:endParaRPr>
          </a:p>
          <a:p>
            <a:endParaRPr lang="cs-CZ" dirty="0"/>
          </a:p>
        </p:txBody>
      </p:sp>
      <p:pic>
        <p:nvPicPr>
          <p:cNvPr id="9" name="Obrázek 8">
            <a:extLst>
              <a:ext uri="{FF2B5EF4-FFF2-40B4-BE49-F238E27FC236}">
                <a16:creationId xmlns:a16="http://schemas.microsoft.com/office/drawing/2014/main" id="{D880E1FE-BF83-6F60-0C59-91AD739413AD}"/>
              </a:ext>
            </a:extLst>
          </p:cNvPr>
          <p:cNvPicPr>
            <a:picLocks noChangeAspect="1"/>
          </p:cNvPicPr>
          <p:nvPr/>
        </p:nvPicPr>
        <p:blipFill>
          <a:blip r:embed="rId3"/>
          <a:stretch>
            <a:fillRect/>
          </a:stretch>
        </p:blipFill>
        <p:spPr>
          <a:xfrm>
            <a:off x="760331" y="4097455"/>
            <a:ext cx="10060069" cy="2555365"/>
          </a:xfrm>
          <a:prstGeom prst="rect">
            <a:avLst/>
          </a:prstGeom>
        </p:spPr>
      </p:pic>
    </p:spTree>
    <p:extLst>
      <p:ext uri="{BB962C8B-B14F-4D97-AF65-F5344CB8AC3E}">
        <p14:creationId xmlns:p14="http://schemas.microsoft.com/office/powerpoint/2010/main" val="248207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r>
              <a:rPr lang="cs-CZ" dirty="0" err="1"/>
              <a:t>Organization</a:t>
            </a:r>
            <a:r>
              <a:rPr lang="cs-CZ" dirty="0"/>
              <a:t> </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pic>
        <p:nvPicPr>
          <p:cNvPr id="4" name="Obrázek 3">
            <a:extLst>
              <a:ext uri="{FF2B5EF4-FFF2-40B4-BE49-F238E27FC236}">
                <a16:creationId xmlns:a16="http://schemas.microsoft.com/office/drawing/2014/main" id="{F5714D79-F243-2606-F913-1FA3A44F9998}"/>
              </a:ext>
            </a:extLst>
          </p:cNvPr>
          <p:cNvPicPr>
            <a:picLocks noChangeAspect="1"/>
          </p:cNvPicPr>
          <p:nvPr/>
        </p:nvPicPr>
        <p:blipFill>
          <a:blip r:embed="rId3"/>
          <a:stretch>
            <a:fillRect/>
          </a:stretch>
        </p:blipFill>
        <p:spPr>
          <a:xfrm>
            <a:off x="3770328" y="2712486"/>
            <a:ext cx="6918588" cy="4175331"/>
          </a:xfrm>
          <a:prstGeom prst="rect">
            <a:avLst/>
          </a:prstGeom>
        </p:spPr>
      </p:pic>
      <p:sp>
        <p:nvSpPr>
          <p:cNvPr id="8" name="TextovéPole 7">
            <a:extLst>
              <a:ext uri="{FF2B5EF4-FFF2-40B4-BE49-F238E27FC236}">
                <a16:creationId xmlns:a16="http://schemas.microsoft.com/office/drawing/2014/main" id="{10DDF76D-AFA5-7D3C-0700-62289CA1384A}"/>
              </a:ext>
            </a:extLst>
          </p:cNvPr>
          <p:cNvSpPr txBox="1"/>
          <p:nvPr/>
        </p:nvSpPr>
        <p:spPr>
          <a:xfrm>
            <a:off x="1135194" y="1875137"/>
            <a:ext cx="6094428" cy="369332"/>
          </a:xfrm>
          <a:prstGeom prst="rect">
            <a:avLst/>
          </a:prstGeom>
          <a:noFill/>
        </p:spPr>
        <p:txBody>
          <a:bodyPr wrap="square">
            <a:spAutoFit/>
          </a:bodyPr>
          <a:lstStyle/>
          <a:p>
            <a:r>
              <a:rPr lang="cs-CZ" dirty="0"/>
              <a:t>https://www.nato.int/cps/en/natolive/structure.htm#CS</a:t>
            </a:r>
          </a:p>
        </p:txBody>
      </p:sp>
      <p:grpSp>
        <p:nvGrpSpPr>
          <p:cNvPr id="17" name="Skupina 16">
            <a:extLst>
              <a:ext uri="{FF2B5EF4-FFF2-40B4-BE49-F238E27FC236}">
                <a16:creationId xmlns:a16="http://schemas.microsoft.com/office/drawing/2014/main" id="{7B268746-DEF2-D4C0-F37B-1E6E22BF834D}"/>
              </a:ext>
            </a:extLst>
          </p:cNvPr>
          <p:cNvGrpSpPr/>
          <p:nvPr/>
        </p:nvGrpSpPr>
        <p:grpSpPr>
          <a:xfrm>
            <a:off x="4147453" y="4053062"/>
            <a:ext cx="1291320" cy="462600"/>
            <a:chOff x="2309226" y="3704270"/>
            <a:chExt cx="1291320" cy="462600"/>
          </a:xfrm>
        </p:grpSpPr>
        <mc:AlternateContent xmlns:mc="http://schemas.openxmlformats.org/markup-compatibility/2006" xmlns:p14="http://schemas.microsoft.com/office/powerpoint/2010/main">
          <mc:Choice Requires="p14">
            <p:contentPart p14:bwMode="auto" r:id="rId4">
              <p14:nvContentPartPr>
                <p14:cNvPr id="13" name="Rukopis 12">
                  <a:extLst>
                    <a:ext uri="{FF2B5EF4-FFF2-40B4-BE49-F238E27FC236}">
                      <a16:creationId xmlns:a16="http://schemas.microsoft.com/office/drawing/2014/main" id="{3540BF79-C7D7-757D-EC81-9214CFC6A587}"/>
                    </a:ext>
                  </a:extLst>
                </p14:cNvPr>
                <p14:cNvContentPartPr/>
                <p14:nvPr/>
              </p14:nvContentPartPr>
              <p14:xfrm>
                <a:off x="2309226" y="3704270"/>
                <a:ext cx="360" cy="360"/>
              </p14:xfrm>
            </p:contentPart>
          </mc:Choice>
          <mc:Fallback xmlns="">
            <p:pic>
              <p:nvPicPr>
                <p:cNvPr id="13" name="Rukopis 12">
                  <a:extLst>
                    <a:ext uri="{FF2B5EF4-FFF2-40B4-BE49-F238E27FC236}">
                      <a16:creationId xmlns:a16="http://schemas.microsoft.com/office/drawing/2014/main" id="{3540BF79-C7D7-757D-EC81-9214CFC6A587}"/>
                    </a:ext>
                  </a:extLst>
                </p:cNvPr>
                <p:cNvPicPr/>
                <p:nvPr/>
              </p:nvPicPr>
              <p:blipFill>
                <a:blip r:embed="rId5"/>
                <a:stretch>
                  <a:fillRect/>
                </a:stretch>
              </p:blipFill>
              <p:spPr>
                <a:xfrm>
                  <a:off x="2300586" y="36952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Rukopis 13">
                  <a:extLst>
                    <a:ext uri="{FF2B5EF4-FFF2-40B4-BE49-F238E27FC236}">
                      <a16:creationId xmlns:a16="http://schemas.microsoft.com/office/drawing/2014/main" id="{9E8392A2-7D6A-1E6E-C850-5BD6D8297959}"/>
                    </a:ext>
                  </a:extLst>
                </p14:cNvPr>
                <p14:cNvContentPartPr/>
                <p14:nvPr/>
              </p14:nvContentPartPr>
              <p14:xfrm>
                <a:off x="2309226" y="3713990"/>
                <a:ext cx="1243440" cy="423000"/>
              </p14:xfrm>
            </p:contentPart>
          </mc:Choice>
          <mc:Fallback xmlns="">
            <p:pic>
              <p:nvPicPr>
                <p:cNvPr id="14" name="Rukopis 13">
                  <a:extLst>
                    <a:ext uri="{FF2B5EF4-FFF2-40B4-BE49-F238E27FC236}">
                      <a16:creationId xmlns:a16="http://schemas.microsoft.com/office/drawing/2014/main" id="{9E8392A2-7D6A-1E6E-C850-5BD6D8297959}"/>
                    </a:ext>
                  </a:extLst>
                </p:cNvPr>
                <p:cNvPicPr/>
                <p:nvPr/>
              </p:nvPicPr>
              <p:blipFill>
                <a:blip r:embed="rId7"/>
                <a:stretch>
                  <a:fillRect/>
                </a:stretch>
              </p:blipFill>
              <p:spPr>
                <a:xfrm>
                  <a:off x="2300586" y="3704990"/>
                  <a:ext cx="126108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Rukopis 15">
                  <a:extLst>
                    <a:ext uri="{FF2B5EF4-FFF2-40B4-BE49-F238E27FC236}">
                      <a16:creationId xmlns:a16="http://schemas.microsoft.com/office/drawing/2014/main" id="{ED58AFB0-5C7D-1604-6637-443509986996}"/>
                    </a:ext>
                  </a:extLst>
                </p14:cNvPr>
                <p14:cNvContentPartPr/>
                <p14:nvPr/>
              </p14:nvContentPartPr>
              <p14:xfrm>
                <a:off x="2356386" y="3751430"/>
                <a:ext cx="1244160" cy="415440"/>
              </p14:xfrm>
            </p:contentPart>
          </mc:Choice>
          <mc:Fallback xmlns="">
            <p:pic>
              <p:nvPicPr>
                <p:cNvPr id="16" name="Rukopis 15">
                  <a:extLst>
                    <a:ext uri="{FF2B5EF4-FFF2-40B4-BE49-F238E27FC236}">
                      <a16:creationId xmlns:a16="http://schemas.microsoft.com/office/drawing/2014/main" id="{ED58AFB0-5C7D-1604-6637-443509986996}"/>
                    </a:ext>
                  </a:extLst>
                </p:cNvPr>
                <p:cNvPicPr/>
                <p:nvPr/>
              </p:nvPicPr>
              <p:blipFill>
                <a:blip r:embed="rId9"/>
                <a:stretch>
                  <a:fillRect/>
                </a:stretch>
              </p:blipFill>
              <p:spPr>
                <a:xfrm>
                  <a:off x="2347746" y="3742790"/>
                  <a:ext cx="1261800" cy="43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8" name="Rukopis 17">
                <a:extLst>
                  <a:ext uri="{FF2B5EF4-FFF2-40B4-BE49-F238E27FC236}">
                    <a16:creationId xmlns:a16="http://schemas.microsoft.com/office/drawing/2014/main" id="{82D487CA-7B6C-26A9-C8C7-09BF19FE94E4}"/>
                  </a:ext>
                </a:extLst>
              </p14:cNvPr>
              <p14:cNvContentPartPr/>
              <p14:nvPr/>
            </p14:nvContentPartPr>
            <p14:xfrm>
              <a:off x="6626706" y="2130350"/>
              <a:ext cx="360" cy="360"/>
            </p14:xfrm>
          </p:contentPart>
        </mc:Choice>
        <mc:Fallback xmlns="">
          <p:pic>
            <p:nvPicPr>
              <p:cNvPr id="18" name="Rukopis 17">
                <a:extLst>
                  <a:ext uri="{FF2B5EF4-FFF2-40B4-BE49-F238E27FC236}">
                    <a16:creationId xmlns:a16="http://schemas.microsoft.com/office/drawing/2014/main" id="{82D487CA-7B6C-26A9-C8C7-09BF19FE94E4}"/>
                  </a:ext>
                </a:extLst>
              </p:cNvPr>
              <p:cNvPicPr/>
              <p:nvPr/>
            </p:nvPicPr>
            <p:blipFill>
              <a:blip r:embed="rId5"/>
              <a:stretch>
                <a:fillRect/>
              </a:stretch>
            </p:blipFill>
            <p:spPr>
              <a:xfrm>
                <a:off x="6617706" y="2121350"/>
                <a:ext cx="18000" cy="18000"/>
              </a:xfrm>
              <a:prstGeom prst="rect">
                <a:avLst/>
              </a:prstGeom>
            </p:spPr>
          </p:pic>
        </mc:Fallback>
      </mc:AlternateContent>
      <p:grpSp>
        <p:nvGrpSpPr>
          <p:cNvPr id="26" name="Skupina 25">
            <a:extLst>
              <a:ext uri="{FF2B5EF4-FFF2-40B4-BE49-F238E27FC236}">
                <a16:creationId xmlns:a16="http://schemas.microsoft.com/office/drawing/2014/main" id="{76DD34A0-DCA7-D92C-6D76-3D815557C5AA}"/>
              </a:ext>
            </a:extLst>
          </p:cNvPr>
          <p:cNvGrpSpPr/>
          <p:nvPr/>
        </p:nvGrpSpPr>
        <p:grpSpPr>
          <a:xfrm>
            <a:off x="6786906" y="1979150"/>
            <a:ext cx="360" cy="360"/>
            <a:chOff x="6786906" y="1979150"/>
            <a:chExt cx="360" cy="360"/>
          </a:xfrm>
        </p:grpSpPr>
        <mc:AlternateContent xmlns:mc="http://schemas.openxmlformats.org/markup-compatibility/2006" xmlns:p14="http://schemas.microsoft.com/office/powerpoint/2010/main">
          <mc:Choice Requires="p14">
            <p:contentPart p14:bwMode="auto" r:id="rId11">
              <p14:nvContentPartPr>
                <p14:cNvPr id="19" name="Rukopis 18">
                  <a:extLst>
                    <a:ext uri="{FF2B5EF4-FFF2-40B4-BE49-F238E27FC236}">
                      <a16:creationId xmlns:a16="http://schemas.microsoft.com/office/drawing/2014/main" id="{BF1CE794-C927-808D-957B-194771132B1A}"/>
                    </a:ext>
                  </a:extLst>
                </p14:cNvPr>
                <p14:cNvContentPartPr/>
                <p14:nvPr/>
              </p14:nvContentPartPr>
              <p14:xfrm>
                <a:off x="6786906" y="1979150"/>
                <a:ext cx="360" cy="360"/>
              </p14:xfrm>
            </p:contentPart>
          </mc:Choice>
          <mc:Fallback xmlns="">
            <p:pic>
              <p:nvPicPr>
                <p:cNvPr id="19" name="Rukopis 18">
                  <a:extLst>
                    <a:ext uri="{FF2B5EF4-FFF2-40B4-BE49-F238E27FC236}">
                      <a16:creationId xmlns:a16="http://schemas.microsoft.com/office/drawing/2014/main" id="{BF1CE794-C927-808D-957B-194771132B1A}"/>
                    </a:ext>
                  </a:extLst>
                </p:cNvPr>
                <p:cNvPicPr/>
                <p:nvPr/>
              </p:nvPicPr>
              <p:blipFill>
                <a:blip r:embed="rId5"/>
                <a:stretch>
                  <a:fillRect/>
                </a:stretch>
              </p:blipFill>
              <p:spPr>
                <a:xfrm>
                  <a:off x="6777906" y="19705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Rukopis 19">
                  <a:extLst>
                    <a:ext uri="{FF2B5EF4-FFF2-40B4-BE49-F238E27FC236}">
                      <a16:creationId xmlns:a16="http://schemas.microsoft.com/office/drawing/2014/main" id="{3008C048-6D26-9B3A-AC9A-86CB5BF31750}"/>
                    </a:ext>
                  </a:extLst>
                </p14:cNvPr>
                <p14:cNvContentPartPr/>
                <p14:nvPr/>
              </p14:nvContentPartPr>
              <p14:xfrm>
                <a:off x="6786906" y="1979150"/>
                <a:ext cx="360" cy="360"/>
              </p14:xfrm>
            </p:contentPart>
          </mc:Choice>
          <mc:Fallback xmlns="">
            <p:pic>
              <p:nvPicPr>
                <p:cNvPr id="20" name="Rukopis 19">
                  <a:extLst>
                    <a:ext uri="{FF2B5EF4-FFF2-40B4-BE49-F238E27FC236}">
                      <a16:creationId xmlns:a16="http://schemas.microsoft.com/office/drawing/2014/main" id="{3008C048-6D26-9B3A-AC9A-86CB5BF31750}"/>
                    </a:ext>
                  </a:extLst>
                </p:cNvPr>
                <p:cNvPicPr/>
                <p:nvPr/>
              </p:nvPicPr>
              <p:blipFill>
                <a:blip r:embed="rId5"/>
                <a:stretch>
                  <a:fillRect/>
                </a:stretch>
              </p:blipFill>
              <p:spPr>
                <a:xfrm>
                  <a:off x="6777906" y="1970510"/>
                  <a:ext cx="18000" cy="18000"/>
                </a:xfrm>
                <a:prstGeom prst="rect">
                  <a:avLst/>
                </a:prstGeom>
              </p:spPr>
            </p:pic>
          </mc:Fallback>
        </mc:AlternateContent>
      </p:grpSp>
      <p:grpSp>
        <p:nvGrpSpPr>
          <p:cNvPr id="25" name="Skupina 24">
            <a:extLst>
              <a:ext uri="{FF2B5EF4-FFF2-40B4-BE49-F238E27FC236}">
                <a16:creationId xmlns:a16="http://schemas.microsoft.com/office/drawing/2014/main" id="{6F21B360-7277-312B-FD2D-827682172C9B}"/>
              </a:ext>
            </a:extLst>
          </p:cNvPr>
          <p:cNvGrpSpPr/>
          <p:nvPr/>
        </p:nvGrpSpPr>
        <p:grpSpPr>
          <a:xfrm>
            <a:off x="6560826" y="2026670"/>
            <a:ext cx="360" cy="360"/>
            <a:chOff x="6560826" y="2026670"/>
            <a:chExt cx="360" cy="360"/>
          </a:xfrm>
        </p:grpSpPr>
        <mc:AlternateContent xmlns:mc="http://schemas.openxmlformats.org/markup-compatibility/2006" xmlns:p14="http://schemas.microsoft.com/office/powerpoint/2010/main">
          <mc:Choice Requires="p14">
            <p:contentPart p14:bwMode="auto" r:id="rId13">
              <p14:nvContentPartPr>
                <p14:cNvPr id="21" name="Rukopis 20">
                  <a:extLst>
                    <a:ext uri="{FF2B5EF4-FFF2-40B4-BE49-F238E27FC236}">
                      <a16:creationId xmlns:a16="http://schemas.microsoft.com/office/drawing/2014/main" id="{8ED67B49-BCDB-3DCF-99AC-18B21988FED7}"/>
                    </a:ext>
                  </a:extLst>
                </p14:cNvPr>
                <p14:cNvContentPartPr/>
                <p14:nvPr/>
              </p14:nvContentPartPr>
              <p14:xfrm>
                <a:off x="6560826" y="2026670"/>
                <a:ext cx="360" cy="360"/>
              </p14:xfrm>
            </p:contentPart>
          </mc:Choice>
          <mc:Fallback xmlns="">
            <p:pic>
              <p:nvPicPr>
                <p:cNvPr id="21" name="Rukopis 20">
                  <a:extLst>
                    <a:ext uri="{FF2B5EF4-FFF2-40B4-BE49-F238E27FC236}">
                      <a16:creationId xmlns:a16="http://schemas.microsoft.com/office/drawing/2014/main" id="{8ED67B49-BCDB-3DCF-99AC-18B21988FED7}"/>
                    </a:ext>
                  </a:extLst>
                </p:cNvPr>
                <p:cNvPicPr/>
                <p:nvPr/>
              </p:nvPicPr>
              <p:blipFill>
                <a:blip r:embed="rId5"/>
                <a:stretch>
                  <a:fillRect/>
                </a:stretch>
              </p:blipFill>
              <p:spPr>
                <a:xfrm>
                  <a:off x="6551826" y="2017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Rukopis 21">
                  <a:extLst>
                    <a:ext uri="{FF2B5EF4-FFF2-40B4-BE49-F238E27FC236}">
                      <a16:creationId xmlns:a16="http://schemas.microsoft.com/office/drawing/2014/main" id="{97844E61-C9EF-319F-E495-2B14DD2F9A13}"/>
                    </a:ext>
                  </a:extLst>
                </p14:cNvPr>
                <p14:cNvContentPartPr/>
                <p14:nvPr/>
              </p14:nvContentPartPr>
              <p14:xfrm>
                <a:off x="6560826" y="2026670"/>
                <a:ext cx="360" cy="360"/>
              </p14:xfrm>
            </p:contentPart>
          </mc:Choice>
          <mc:Fallback xmlns="">
            <p:pic>
              <p:nvPicPr>
                <p:cNvPr id="22" name="Rukopis 21">
                  <a:extLst>
                    <a:ext uri="{FF2B5EF4-FFF2-40B4-BE49-F238E27FC236}">
                      <a16:creationId xmlns:a16="http://schemas.microsoft.com/office/drawing/2014/main" id="{97844E61-C9EF-319F-E495-2B14DD2F9A13}"/>
                    </a:ext>
                  </a:extLst>
                </p:cNvPr>
                <p:cNvPicPr/>
                <p:nvPr/>
              </p:nvPicPr>
              <p:blipFill>
                <a:blip r:embed="rId5"/>
                <a:stretch>
                  <a:fillRect/>
                </a:stretch>
              </p:blipFill>
              <p:spPr>
                <a:xfrm>
                  <a:off x="6551826" y="201767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3" name="Rukopis 22">
                <a:extLst>
                  <a:ext uri="{FF2B5EF4-FFF2-40B4-BE49-F238E27FC236}">
                    <a16:creationId xmlns:a16="http://schemas.microsoft.com/office/drawing/2014/main" id="{D51254EE-F5A6-3319-DAC7-56328598951A}"/>
                  </a:ext>
                </a:extLst>
              </p14:cNvPr>
              <p14:cNvContentPartPr/>
              <p14:nvPr/>
            </p14:nvContentPartPr>
            <p14:xfrm>
              <a:off x="5033346" y="2101910"/>
              <a:ext cx="360" cy="360"/>
            </p14:xfrm>
          </p:contentPart>
        </mc:Choice>
        <mc:Fallback xmlns="">
          <p:pic>
            <p:nvPicPr>
              <p:cNvPr id="23" name="Rukopis 22">
                <a:extLst>
                  <a:ext uri="{FF2B5EF4-FFF2-40B4-BE49-F238E27FC236}">
                    <a16:creationId xmlns:a16="http://schemas.microsoft.com/office/drawing/2014/main" id="{D51254EE-F5A6-3319-DAC7-56328598951A}"/>
                  </a:ext>
                </a:extLst>
              </p:cNvPr>
              <p:cNvPicPr/>
              <p:nvPr/>
            </p:nvPicPr>
            <p:blipFill>
              <a:blip r:embed="rId5"/>
              <a:stretch>
                <a:fillRect/>
              </a:stretch>
            </p:blipFill>
            <p:spPr>
              <a:xfrm>
                <a:off x="5024706" y="20929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Rukopis 23">
                <a:extLst>
                  <a:ext uri="{FF2B5EF4-FFF2-40B4-BE49-F238E27FC236}">
                    <a16:creationId xmlns:a16="http://schemas.microsoft.com/office/drawing/2014/main" id="{BE21D5D5-D972-F2AA-A0D5-0B989FF94775}"/>
                  </a:ext>
                </a:extLst>
              </p14:cNvPr>
              <p14:cNvContentPartPr/>
              <p14:nvPr/>
            </p14:nvContentPartPr>
            <p14:xfrm>
              <a:off x="2337306" y="1828310"/>
              <a:ext cx="360" cy="360"/>
            </p14:xfrm>
          </p:contentPart>
        </mc:Choice>
        <mc:Fallback xmlns="">
          <p:pic>
            <p:nvPicPr>
              <p:cNvPr id="24" name="Rukopis 23">
                <a:extLst>
                  <a:ext uri="{FF2B5EF4-FFF2-40B4-BE49-F238E27FC236}">
                    <a16:creationId xmlns:a16="http://schemas.microsoft.com/office/drawing/2014/main" id="{BE21D5D5-D972-F2AA-A0D5-0B989FF94775}"/>
                  </a:ext>
                </a:extLst>
              </p:cNvPr>
              <p:cNvPicPr/>
              <p:nvPr/>
            </p:nvPicPr>
            <p:blipFill>
              <a:blip r:embed="rId5"/>
              <a:stretch>
                <a:fillRect/>
              </a:stretch>
            </p:blipFill>
            <p:spPr>
              <a:xfrm>
                <a:off x="2328306" y="18196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Rukopis 26">
                <a:extLst>
                  <a:ext uri="{FF2B5EF4-FFF2-40B4-BE49-F238E27FC236}">
                    <a16:creationId xmlns:a16="http://schemas.microsoft.com/office/drawing/2014/main" id="{013E5F13-72C1-F1A8-5505-66501F8E6464}"/>
                  </a:ext>
                </a:extLst>
              </p14:cNvPr>
              <p14:cNvContentPartPr/>
              <p14:nvPr/>
            </p14:nvContentPartPr>
            <p14:xfrm>
              <a:off x="895146" y="2243390"/>
              <a:ext cx="360" cy="360"/>
            </p14:xfrm>
          </p:contentPart>
        </mc:Choice>
        <mc:Fallback xmlns="">
          <p:pic>
            <p:nvPicPr>
              <p:cNvPr id="27" name="Rukopis 26">
                <a:extLst>
                  <a:ext uri="{FF2B5EF4-FFF2-40B4-BE49-F238E27FC236}">
                    <a16:creationId xmlns:a16="http://schemas.microsoft.com/office/drawing/2014/main" id="{013E5F13-72C1-F1A8-5505-66501F8E6464}"/>
                  </a:ext>
                </a:extLst>
              </p:cNvPr>
              <p:cNvPicPr/>
              <p:nvPr/>
            </p:nvPicPr>
            <p:blipFill>
              <a:blip r:embed="rId5"/>
              <a:stretch>
                <a:fillRect/>
              </a:stretch>
            </p:blipFill>
            <p:spPr>
              <a:xfrm>
                <a:off x="886506" y="2234750"/>
                <a:ext cx="18000" cy="18000"/>
              </a:xfrm>
              <a:prstGeom prst="rect">
                <a:avLst/>
              </a:prstGeom>
            </p:spPr>
          </p:pic>
        </mc:Fallback>
      </mc:AlternateContent>
      <p:grpSp>
        <p:nvGrpSpPr>
          <p:cNvPr id="31" name="Skupina 30">
            <a:extLst>
              <a:ext uri="{FF2B5EF4-FFF2-40B4-BE49-F238E27FC236}">
                <a16:creationId xmlns:a16="http://schemas.microsoft.com/office/drawing/2014/main" id="{6B11D8E2-F016-C6B2-F404-DD267D0E5F7F}"/>
              </a:ext>
            </a:extLst>
          </p:cNvPr>
          <p:cNvGrpSpPr/>
          <p:nvPr/>
        </p:nvGrpSpPr>
        <p:grpSpPr>
          <a:xfrm>
            <a:off x="3449706" y="1884830"/>
            <a:ext cx="360" cy="360"/>
            <a:chOff x="3449706" y="1884830"/>
            <a:chExt cx="360" cy="360"/>
          </a:xfrm>
        </p:grpSpPr>
        <mc:AlternateContent xmlns:mc="http://schemas.openxmlformats.org/markup-compatibility/2006" xmlns:p14="http://schemas.microsoft.com/office/powerpoint/2010/main">
          <mc:Choice Requires="p14">
            <p:contentPart p14:bwMode="auto" r:id="rId18">
              <p14:nvContentPartPr>
                <p14:cNvPr id="28" name="Rukopis 27">
                  <a:extLst>
                    <a:ext uri="{FF2B5EF4-FFF2-40B4-BE49-F238E27FC236}">
                      <a16:creationId xmlns:a16="http://schemas.microsoft.com/office/drawing/2014/main" id="{23374170-16E5-AB1F-A178-3A9E85394261}"/>
                    </a:ext>
                  </a:extLst>
                </p14:cNvPr>
                <p14:cNvContentPartPr/>
                <p14:nvPr/>
              </p14:nvContentPartPr>
              <p14:xfrm>
                <a:off x="3449706" y="1884830"/>
                <a:ext cx="360" cy="360"/>
              </p14:xfrm>
            </p:contentPart>
          </mc:Choice>
          <mc:Fallback xmlns="">
            <p:pic>
              <p:nvPicPr>
                <p:cNvPr id="28" name="Rukopis 27">
                  <a:extLst>
                    <a:ext uri="{FF2B5EF4-FFF2-40B4-BE49-F238E27FC236}">
                      <a16:creationId xmlns:a16="http://schemas.microsoft.com/office/drawing/2014/main" id="{23374170-16E5-AB1F-A178-3A9E85394261}"/>
                    </a:ext>
                  </a:extLst>
                </p:cNvPr>
                <p:cNvPicPr/>
                <p:nvPr/>
              </p:nvPicPr>
              <p:blipFill>
                <a:blip r:embed="rId5"/>
                <a:stretch>
                  <a:fillRect/>
                </a:stretch>
              </p:blipFill>
              <p:spPr>
                <a:xfrm>
                  <a:off x="3441066" y="18761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Rukopis 28">
                  <a:extLst>
                    <a:ext uri="{FF2B5EF4-FFF2-40B4-BE49-F238E27FC236}">
                      <a16:creationId xmlns:a16="http://schemas.microsoft.com/office/drawing/2014/main" id="{ADD86682-20EB-8E5C-9F28-8132ED1D88D2}"/>
                    </a:ext>
                  </a:extLst>
                </p14:cNvPr>
                <p14:cNvContentPartPr/>
                <p14:nvPr/>
              </p14:nvContentPartPr>
              <p14:xfrm>
                <a:off x="3449706" y="1884830"/>
                <a:ext cx="360" cy="360"/>
              </p14:xfrm>
            </p:contentPart>
          </mc:Choice>
          <mc:Fallback xmlns="">
            <p:pic>
              <p:nvPicPr>
                <p:cNvPr id="29" name="Rukopis 28">
                  <a:extLst>
                    <a:ext uri="{FF2B5EF4-FFF2-40B4-BE49-F238E27FC236}">
                      <a16:creationId xmlns:a16="http://schemas.microsoft.com/office/drawing/2014/main" id="{ADD86682-20EB-8E5C-9F28-8132ED1D88D2}"/>
                    </a:ext>
                  </a:extLst>
                </p:cNvPr>
                <p:cNvPicPr/>
                <p:nvPr/>
              </p:nvPicPr>
              <p:blipFill>
                <a:blip r:embed="rId5"/>
                <a:stretch>
                  <a:fillRect/>
                </a:stretch>
              </p:blipFill>
              <p:spPr>
                <a:xfrm>
                  <a:off x="3441066" y="18761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Rukopis 29">
                  <a:extLst>
                    <a:ext uri="{FF2B5EF4-FFF2-40B4-BE49-F238E27FC236}">
                      <a16:creationId xmlns:a16="http://schemas.microsoft.com/office/drawing/2014/main" id="{143DB981-D759-DEE3-9A29-2BBD40C79DD7}"/>
                    </a:ext>
                  </a:extLst>
                </p14:cNvPr>
                <p14:cNvContentPartPr/>
                <p14:nvPr/>
              </p14:nvContentPartPr>
              <p14:xfrm>
                <a:off x="3449706" y="1884830"/>
                <a:ext cx="360" cy="360"/>
              </p14:xfrm>
            </p:contentPart>
          </mc:Choice>
          <mc:Fallback xmlns="">
            <p:pic>
              <p:nvPicPr>
                <p:cNvPr id="30" name="Rukopis 29">
                  <a:extLst>
                    <a:ext uri="{FF2B5EF4-FFF2-40B4-BE49-F238E27FC236}">
                      <a16:creationId xmlns:a16="http://schemas.microsoft.com/office/drawing/2014/main" id="{143DB981-D759-DEE3-9A29-2BBD40C79DD7}"/>
                    </a:ext>
                  </a:extLst>
                </p:cNvPr>
                <p:cNvPicPr/>
                <p:nvPr/>
              </p:nvPicPr>
              <p:blipFill>
                <a:blip r:embed="rId5"/>
                <a:stretch>
                  <a:fillRect/>
                </a:stretch>
              </p:blipFill>
              <p:spPr>
                <a:xfrm>
                  <a:off x="3441066" y="1876190"/>
                  <a:ext cx="18000" cy="18000"/>
                </a:xfrm>
                <a:prstGeom prst="rect">
                  <a:avLst/>
                </a:prstGeom>
              </p:spPr>
            </p:pic>
          </mc:Fallback>
        </mc:AlternateContent>
      </p:grpSp>
      <p:grpSp>
        <p:nvGrpSpPr>
          <p:cNvPr id="41" name="Skupina 40">
            <a:extLst>
              <a:ext uri="{FF2B5EF4-FFF2-40B4-BE49-F238E27FC236}">
                <a16:creationId xmlns:a16="http://schemas.microsoft.com/office/drawing/2014/main" id="{882DE8E1-CB29-8D23-6D62-5BF19E7F127D}"/>
              </a:ext>
            </a:extLst>
          </p:cNvPr>
          <p:cNvGrpSpPr/>
          <p:nvPr/>
        </p:nvGrpSpPr>
        <p:grpSpPr>
          <a:xfrm>
            <a:off x="5646426" y="1997870"/>
            <a:ext cx="360" cy="360"/>
            <a:chOff x="5646426" y="1997870"/>
            <a:chExt cx="360" cy="360"/>
          </a:xfrm>
        </p:grpSpPr>
        <mc:AlternateContent xmlns:mc="http://schemas.openxmlformats.org/markup-compatibility/2006" xmlns:p14="http://schemas.microsoft.com/office/powerpoint/2010/main">
          <mc:Choice Requires="p14">
            <p:contentPart p14:bwMode="auto" r:id="rId21">
              <p14:nvContentPartPr>
                <p14:cNvPr id="32" name="Rukopis 31">
                  <a:extLst>
                    <a:ext uri="{FF2B5EF4-FFF2-40B4-BE49-F238E27FC236}">
                      <a16:creationId xmlns:a16="http://schemas.microsoft.com/office/drawing/2014/main" id="{39F5DDC6-B83A-47BB-D5C8-5148B15CB77D}"/>
                    </a:ext>
                  </a:extLst>
                </p14:cNvPr>
                <p14:cNvContentPartPr/>
                <p14:nvPr/>
              </p14:nvContentPartPr>
              <p14:xfrm>
                <a:off x="5646426" y="1997870"/>
                <a:ext cx="360" cy="360"/>
              </p14:xfrm>
            </p:contentPart>
          </mc:Choice>
          <mc:Fallback xmlns="">
            <p:pic>
              <p:nvPicPr>
                <p:cNvPr id="32" name="Rukopis 31">
                  <a:extLst>
                    <a:ext uri="{FF2B5EF4-FFF2-40B4-BE49-F238E27FC236}">
                      <a16:creationId xmlns:a16="http://schemas.microsoft.com/office/drawing/2014/main" id="{39F5DDC6-B83A-47BB-D5C8-5148B15CB77D}"/>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3" name="Rukopis 32">
                  <a:extLst>
                    <a:ext uri="{FF2B5EF4-FFF2-40B4-BE49-F238E27FC236}">
                      <a16:creationId xmlns:a16="http://schemas.microsoft.com/office/drawing/2014/main" id="{F7A3307C-113F-77D6-9EA2-C35E869F0703}"/>
                    </a:ext>
                  </a:extLst>
                </p14:cNvPr>
                <p14:cNvContentPartPr/>
                <p14:nvPr/>
              </p14:nvContentPartPr>
              <p14:xfrm>
                <a:off x="5646426" y="1997870"/>
                <a:ext cx="360" cy="360"/>
              </p14:xfrm>
            </p:contentPart>
          </mc:Choice>
          <mc:Fallback xmlns="">
            <p:pic>
              <p:nvPicPr>
                <p:cNvPr id="33" name="Rukopis 32">
                  <a:extLst>
                    <a:ext uri="{FF2B5EF4-FFF2-40B4-BE49-F238E27FC236}">
                      <a16:creationId xmlns:a16="http://schemas.microsoft.com/office/drawing/2014/main" id="{F7A3307C-113F-77D6-9EA2-C35E869F0703}"/>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Rukopis 33">
                  <a:extLst>
                    <a:ext uri="{FF2B5EF4-FFF2-40B4-BE49-F238E27FC236}">
                      <a16:creationId xmlns:a16="http://schemas.microsoft.com/office/drawing/2014/main" id="{F446FF8E-3987-E69C-B827-116DCC78113E}"/>
                    </a:ext>
                  </a:extLst>
                </p14:cNvPr>
                <p14:cNvContentPartPr/>
                <p14:nvPr/>
              </p14:nvContentPartPr>
              <p14:xfrm>
                <a:off x="5646426" y="1997870"/>
                <a:ext cx="360" cy="360"/>
              </p14:xfrm>
            </p:contentPart>
          </mc:Choice>
          <mc:Fallback xmlns="">
            <p:pic>
              <p:nvPicPr>
                <p:cNvPr id="34" name="Rukopis 33">
                  <a:extLst>
                    <a:ext uri="{FF2B5EF4-FFF2-40B4-BE49-F238E27FC236}">
                      <a16:creationId xmlns:a16="http://schemas.microsoft.com/office/drawing/2014/main" id="{F446FF8E-3987-E69C-B827-116DCC78113E}"/>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Rukopis 35">
                  <a:extLst>
                    <a:ext uri="{FF2B5EF4-FFF2-40B4-BE49-F238E27FC236}">
                      <a16:creationId xmlns:a16="http://schemas.microsoft.com/office/drawing/2014/main" id="{2F9A341E-55B2-5F34-FBF7-82E96D61A378}"/>
                    </a:ext>
                  </a:extLst>
                </p14:cNvPr>
                <p14:cNvContentPartPr/>
                <p14:nvPr/>
              </p14:nvContentPartPr>
              <p14:xfrm>
                <a:off x="5646426" y="1997870"/>
                <a:ext cx="360" cy="360"/>
              </p14:xfrm>
            </p:contentPart>
          </mc:Choice>
          <mc:Fallback xmlns="">
            <p:pic>
              <p:nvPicPr>
                <p:cNvPr id="36" name="Rukopis 35">
                  <a:extLst>
                    <a:ext uri="{FF2B5EF4-FFF2-40B4-BE49-F238E27FC236}">
                      <a16:creationId xmlns:a16="http://schemas.microsoft.com/office/drawing/2014/main" id="{2F9A341E-55B2-5F34-FBF7-82E96D61A378}"/>
                    </a:ext>
                  </a:extLst>
                </p:cNvPr>
                <p:cNvPicPr/>
                <p:nvPr/>
              </p:nvPicPr>
              <p:blipFill>
                <a:blip r:embed="rId5"/>
                <a:stretch>
                  <a:fillRect/>
                </a:stretch>
              </p:blipFill>
              <p:spPr>
                <a:xfrm>
                  <a:off x="5637426" y="19892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Rukopis 36">
                  <a:extLst>
                    <a:ext uri="{FF2B5EF4-FFF2-40B4-BE49-F238E27FC236}">
                      <a16:creationId xmlns:a16="http://schemas.microsoft.com/office/drawing/2014/main" id="{75F00646-12FF-53CA-9D42-EE70CF0DFEB9}"/>
                    </a:ext>
                  </a:extLst>
                </p14:cNvPr>
                <p14:cNvContentPartPr/>
                <p14:nvPr/>
              </p14:nvContentPartPr>
              <p14:xfrm>
                <a:off x="5646426" y="1997870"/>
                <a:ext cx="360" cy="360"/>
              </p14:xfrm>
            </p:contentPart>
          </mc:Choice>
          <mc:Fallback xmlns="">
            <p:pic>
              <p:nvPicPr>
                <p:cNvPr id="37" name="Rukopis 36">
                  <a:extLst>
                    <a:ext uri="{FF2B5EF4-FFF2-40B4-BE49-F238E27FC236}">
                      <a16:creationId xmlns:a16="http://schemas.microsoft.com/office/drawing/2014/main" id="{75F00646-12FF-53CA-9D42-EE70CF0DFEB9}"/>
                    </a:ext>
                  </a:extLst>
                </p:cNvPr>
                <p:cNvPicPr/>
                <p:nvPr/>
              </p:nvPicPr>
              <p:blipFill>
                <a:blip r:embed="rId5"/>
                <a:stretch>
                  <a:fillRect/>
                </a:stretch>
              </p:blipFill>
              <p:spPr>
                <a:xfrm>
                  <a:off x="5637426" y="198923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8" name="Rukopis 37">
                <a:extLst>
                  <a:ext uri="{FF2B5EF4-FFF2-40B4-BE49-F238E27FC236}">
                    <a16:creationId xmlns:a16="http://schemas.microsoft.com/office/drawing/2014/main" id="{1D6DB884-B93B-BB32-A898-4E2A25BD9D89}"/>
                  </a:ext>
                </a:extLst>
              </p14:cNvPr>
              <p14:cNvContentPartPr/>
              <p14:nvPr/>
            </p14:nvContentPartPr>
            <p14:xfrm>
              <a:off x="6034307" y="2071459"/>
              <a:ext cx="360" cy="360"/>
            </p14:xfrm>
          </p:contentPart>
        </mc:Choice>
        <mc:Fallback xmlns="">
          <p:pic>
            <p:nvPicPr>
              <p:cNvPr id="38" name="Rukopis 37">
                <a:extLst>
                  <a:ext uri="{FF2B5EF4-FFF2-40B4-BE49-F238E27FC236}">
                    <a16:creationId xmlns:a16="http://schemas.microsoft.com/office/drawing/2014/main" id="{1D6DB884-B93B-BB32-A898-4E2A25BD9D89}"/>
                  </a:ext>
                </a:extLst>
              </p:cNvPr>
              <p:cNvPicPr/>
              <p:nvPr/>
            </p:nvPicPr>
            <p:blipFill>
              <a:blip r:embed="rId27"/>
              <a:stretch>
                <a:fillRect/>
              </a:stretch>
            </p:blipFill>
            <p:spPr>
              <a:xfrm>
                <a:off x="6025667" y="2062459"/>
                <a:ext cx="18000" cy="18000"/>
              </a:xfrm>
              <a:prstGeom prst="rect">
                <a:avLst/>
              </a:prstGeom>
            </p:spPr>
          </p:pic>
        </mc:Fallback>
      </mc:AlternateContent>
    </p:spTree>
    <p:extLst>
      <p:ext uri="{BB962C8B-B14F-4D97-AF65-F5344CB8AC3E}">
        <p14:creationId xmlns:p14="http://schemas.microsoft.com/office/powerpoint/2010/main" val="145375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65E65-C687-C63C-2DFD-82F24C31D475}"/>
              </a:ext>
            </a:extLst>
          </p:cNvPr>
          <p:cNvSpPr>
            <a:spLocks noGrp="1"/>
          </p:cNvSpPr>
          <p:nvPr>
            <p:ph type="title"/>
          </p:nvPr>
        </p:nvSpPr>
        <p:spPr/>
        <p:txBody>
          <a:bodyPr/>
          <a:lstStyle/>
          <a:p>
            <a:pPr algn="ctr"/>
            <a:r>
              <a:rPr lang="cs-CZ" dirty="0"/>
              <a:t>NATO - </a:t>
            </a:r>
            <a:r>
              <a:rPr lang="cs-CZ" dirty="0" err="1"/>
              <a:t>North</a:t>
            </a:r>
            <a:r>
              <a:rPr lang="cs-CZ" dirty="0"/>
              <a:t> </a:t>
            </a:r>
            <a:r>
              <a:rPr lang="cs-CZ" dirty="0" err="1"/>
              <a:t>Atlantic</a:t>
            </a:r>
            <a:r>
              <a:rPr lang="cs-CZ" dirty="0"/>
              <a:t> </a:t>
            </a:r>
            <a:r>
              <a:rPr lang="cs-CZ" dirty="0" err="1"/>
              <a:t>Treaty</a:t>
            </a:r>
            <a:r>
              <a:rPr lang="cs-CZ" dirty="0"/>
              <a:t> </a:t>
            </a:r>
            <a:br>
              <a:rPr lang="cs-CZ" dirty="0"/>
            </a:br>
            <a:r>
              <a:rPr lang="cs-CZ" dirty="0" err="1"/>
              <a:t>Article</a:t>
            </a:r>
            <a:r>
              <a:rPr lang="cs-CZ" dirty="0"/>
              <a:t> 5</a:t>
            </a:r>
          </a:p>
        </p:txBody>
      </p:sp>
      <p:pic>
        <p:nvPicPr>
          <p:cNvPr id="5" name="Zástupný obsah 4">
            <a:extLst>
              <a:ext uri="{FF2B5EF4-FFF2-40B4-BE49-F238E27FC236}">
                <a16:creationId xmlns:a16="http://schemas.microsoft.com/office/drawing/2014/main" id="{83D05712-A693-DFF7-F02C-5B30FACB2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0" y="471512"/>
            <a:ext cx="2438400" cy="1624584"/>
          </a:xfrm>
        </p:spPr>
      </p:pic>
      <p:sp>
        <p:nvSpPr>
          <p:cNvPr id="7" name="TextovéPole 6">
            <a:extLst>
              <a:ext uri="{FF2B5EF4-FFF2-40B4-BE49-F238E27FC236}">
                <a16:creationId xmlns:a16="http://schemas.microsoft.com/office/drawing/2014/main" id="{9E0E9F2B-2D1B-4277-F9E6-CC9BD8877EC3}"/>
              </a:ext>
            </a:extLst>
          </p:cNvPr>
          <p:cNvSpPr txBox="1"/>
          <p:nvPr/>
        </p:nvSpPr>
        <p:spPr>
          <a:xfrm>
            <a:off x="1576634" y="2056686"/>
            <a:ext cx="7425964" cy="4801314"/>
          </a:xfrm>
          <a:prstGeom prst="rect">
            <a:avLst/>
          </a:prstGeom>
          <a:noFill/>
        </p:spPr>
        <p:txBody>
          <a:bodyPr wrap="square">
            <a:spAutoFit/>
          </a:bodyPr>
          <a:lstStyle/>
          <a:p>
            <a:pPr marL="285750" indent="-285750" algn="just">
              <a:buFont typeface="Wingdings" panose="05000000000000000000" pitchFamily="2" charset="2"/>
              <a:buChar char="§"/>
            </a:pPr>
            <a:r>
              <a:rPr lang="cs-CZ" sz="1800" dirty="0">
                <a:solidFill>
                  <a:srgbClr val="202122"/>
                </a:solidFill>
                <a:effectLst/>
                <a:latin typeface="Arial" panose="020B0604020202020204" pitchFamily="34" charset="0"/>
                <a:ea typeface="Calibri" panose="020F0502020204030204" pitchFamily="34" charset="0"/>
              </a:rPr>
              <a:t>„</a:t>
            </a:r>
            <a:r>
              <a:rPr lang="en-US" sz="1800" i="1" dirty="0">
                <a:solidFill>
                  <a:srgbClr val="202122"/>
                </a:solidFill>
                <a:effectLst/>
                <a:latin typeface="Arial" panose="020B0604020202020204" pitchFamily="34" charset="0"/>
                <a:ea typeface="Calibri" panose="020F0502020204030204" pitchFamily="34" charset="0"/>
              </a:rPr>
              <a:t>The Parties agree that an armed attack against one or more of them in Europe or North America shall be considered an attack against them all and consequently they agree that, if such an armed attack occurs, each of them, in exercise of the right of individual or collective </a:t>
            </a:r>
            <a:r>
              <a:rPr lang="en-US" sz="1800" i="1" dirty="0" err="1">
                <a:solidFill>
                  <a:srgbClr val="202122"/>
                </a:solidFill>
                <a:effectLst/>
                <a:latin typeface="Arial" panose="020B0604020202020204" pitchFamily="34" charset="0"/>
                <a:ea typeface="Calibri" panose="020F0502020204030204" pitchFamily="34" charset="0"/>
              </a:rPr>
              <a:t>self-defence</a:t>
            </a:r>
            <a:r>
              <a:rPr lang="en-US" sz="1800" i="1" dirty="0">
                <a:solidFill>
                  <a:srgbClr val="202122"/>
                </a:solidFill>
                <a:effectLst/>
                <a:latin typeface="Arial" panose="020B0604020202020204" pitchFamily="34" charset="0"/>
                <a:ea typeface="Calibri" panose="020F0502020204030204" pitchFamily="34" charset="0"/>
              </a:rPr>
              <a:t> </a:t>
            </a:r>
            <a:r>
              <a:rPr lang="en-US" sz="1800" i="1" dirty="0" err="1">
                <a:solidFill>
                  <a:srgbClr val="202122"/>
                </a:solidFill>
                <a:effectLst/>
                <a:latin typeface="Arial" panose="020B0604020202020204" pitchFamily="34" charset="0"/>
                <a:ea typeface="Calibri" panose="020F0502020204030204" pitchFamily="34" charset="0"/>
              </a:rPr>
              <a:t>recognised</a:t>
            </a:r>
            <a:r>
              <a:rPr lang="en-US" sz="1800" i="1" dirty="0">
                <a:solidFill>
                  <a:srgbClr val="202122"/>
                </a:solidFill>
                <a:effectLst/>
                <a:latin typeface="Arial" panose="020B0604020202020204" pitchFamily="34" charset="0"/>
                <a:ea typeface="Calibri" panose="020F0502020204030204" pitchFamily="34" charset="0"/>
              </a:rPr>
              <a:t> by Article 51 of the Charter of the United Nations, will assist the Party or Parties so attacked by taking forthwith, individually and in concert with the other Parties, such action as it deems necessary, including the use of armed force, to restore and maintain the security of the North Atlantic area.</a:t>
            </a:r>
            <a:r>
              <a:rPr lang="cs-CZ" sz="1800" i="1" dirty="0">
                <a:solidFill>
                  <a:srgbClr val="202122"/>
                </a:solidFill>
                <a:effectLst/>
                <a:latin typeface="Arial" panose="020B0604020202020204" pitchFamily="34" charset="0"/>
                <a:ea typeface="Calibri" panose="020F0502020204030204" pitchFamily="34" charset="0"/>
              </a:rPr>
              <a:t>“</a:t>
            </a:r>
            <a:endParaRPr lang="en-US" sz="1800" i="1" dirty="0">
              <a:solidFill>
                <a:srgbClr val="202122"/>
              </a:solidFill>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endParaRPr lang="en-US" sz="1800" i="1" dirty="0">
              <a:solidFill>
                <a:srgbClr val="202122"/>
              </a:solidFill>
              <a:effectLst/>
              <a:latin typeface="Arial" panose="020B0604020202020204" pitchFamily="34" charset="0"/>
              <a:ea typeface="Calibri" panose="020F0502020204030204" pitchFamily="34" charset="0"/>
            </a:endParaRPr>
          </a:p>
          <a:p>
            <a:pPr marL="285750" indent="-285750" algn="just">
              <a:buFont typeface="Wingdings" panose="05000000000000000000" pitchFamily="2" charset="2"/>
              <a:buChar char="§"/>
            </a:pPr>
            <a:r>
              <a:rPr lang="cs-CZ" sz="1800" i="1" dirty="0">
                <a:solidFill>
                  <a:srgbClr val="202122"/>
                </a:solidFill>
                <a:effectLst/>
                <a:latin typeface="Arial" panose="020B0604020202020204" pitchFamily="34" charset="0"/>
                <a:ea typeface="Calibri" panose="020F0502020204030204" pitchFamily="34" charset="0"/>
              </a:rPr>
              <a:t>„</a:t>
            </a:r>
            <a:r>
              <a:rPr lang="en-US" sz="1800" i="1" dirty="0">
                <a:solidFill>
                  <a:srgbClr val="202122"/>
                </a:solidFill>
                <a:effectLst/>
                <a:latin typeface="Arial" panose="020B0604020202020204" pitchFamily="34" charset="0"/>
                <a:ea typeface="Calibri" panose="020F0502020204030204" pitchFamily="34" charset="0"/>
              </a:rPr>
              <a:t>Any such armed attack and all measures taken as a result thereof shall immediately be reported to the Security Council. Such measures shall be terminated when the Security Council has taken the measures necessary to restore and maintain international peace and security.</a:t>
            </a:r>
            <a:r>
              <a:rPr lang="cs-CZ" sz="1800" i="1" dirty="0">
                <a:solidFill>
                  <a:srgbClr val="202122"/>
                </a:solidFill>
                <a:effectLst/>
                <a:latin typeface="Arial" panose="020B0604020202020204" pitchFamily="34" charset="0"/>
                <a:ea typeface="Calibri" panose="020F0502020204030204" pitchFamily="34" charset="0"/>
              </a:rPr>
              <a:t>“</a:t>
            </a:r>
          </a:p>
          <a:p>
            <a:pPr marL="285750" indent="-285750">
              <a:buFont typeface="Wingdings" panose="05000000000000000000" pitchFamily="2" charset="2"/>
              <a:buChar char="§"/>
            </a:pPr>
            <a:endParaRPr lang="cs-CZ" sz="1800" dirty="0">
              <a:solidFill>
                <a:srgbClr val="202122"/>
              </a:solidFill>
              <a:effectLst/>
              <a:latin typeface="Arial" panose="020B060402020202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262136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p:txBody>
          <a:bodyPr/>
          <a:lstStyle/>
          <a:p>
            <a:pPr algn="ctr"/>
            <a:r>
              <a:rPr lang="cs-CZ" dirty="0"/>
              <a:t>OSCE - </a:t>
            </a:r>
            <a:r>
              <a:rPr lang="en-US" dirty="0"/>
              <a:t>Organization for Security and Co-operation in Europe</a:t>
            </a:r>
            <a:endParaRPr lang="cs-CZ" dirty="0"/>
          </a:p>
        </p:txBody>
      </p:sp>
      <p:pic>
        <p:nvPicPr>
          <p:cNvPr id="7" name="Zástupný obsah 6">
            <a:extLst>
              <a:ext uri="{FF2B5EF4-FFF2-40B4-BE49-F238E27FC236}">
                <a16:creationId xmlns:a16="http://schemas.microsoft.com/office/drawing/2014/main" id="{D82CC020-AEEF-FB64-1F4B-C4C17DFF3D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6998" y="1351722"/>
            <a:ext cx="2426804" cy="2426804"/>
          </a:xfrm>
        </p:spPr>
      </p:pic>
      <p:sp>
        <p:nvSpPr>
          <p:cNvPr id="4" name="TextovéPole 3">
            <a:extLst>
              <a:ext uri="{FF2B5EF4-FFF2-40B4-BE49-F238E27FC236}">
                <a16:creationId xmlns:a16="http://schemas.microsoft.com/office/drawing/2014/main" id="{F92FC303-F343-32EC-D453-6D72F091F557}"/>
              </a:ext>
            </a:extLst>
          </p:cNvPr>
          <p:cNvSpPr txBox="1"/>
          <p:nvPr/>
        </p:nvSpPr>
        <p:spPr>
          <a:xfrm>
            <a:off x="1219199" y="2061577"/>
            <a:ext cx="8193157" cy="2585323"/>
          </a:xfrm>
          <a:prstGeom prst="rect">
            <a:avLst/>
          </a:prstGeom>
          <a:noFill/>
        </p:spPr>
        <p:txBody>
          <a:bodyPr wrap="square">
            <a:spAutoFit/>
          </a:bodyPr>
          <a:lstStyle/>
          <a:p>
            <a:pPr marL="285750" indent="-285750">
              <a:buFont typeface="Wingdings" panose="05000000000000000000" pitchFamily="2" charset="2"/>
              <a:buChar char="§"/>
            </a:pPr>
            <a:r>
              <a:rPr lang="cs-CZ" dirty="0"/>
              <a:t>1975 </a:t>
            </a:r>
            <a:r>
              <a:rPr lang="cs-CZ" dirty="0" err="1"/>
              <a:t>Conference</a:t>
            </a:r>
            <a:r>
              <a:rPr lang="cs-CZ" dirty="0"/>
              <a:t> on </a:t>
            </a:r>
            <a:r>
              <a:rPr lang="cs-CZ" dirty="0" err="1"/>
              <a:t>Security</a:t>
            </a:r>
            <a:r>
              <a:rPr lang="cs-CZ" dirty="0"/>
              <a:t> and Co-</a:t>
            </a:r>
            <a:r>
              <a:rPr lang="cs-CZ" dirty="0" err="1"/>
              <a:t>operation</a:t>
            </a:r>
            <a:r>
              <a:rPr lang="cs-CZ" dirty="0"/>
              <a:t> in </a:t>
            </a:r>
            <a:r>
              <a:rPr lang="cs-CZ" dirty="0" err="1"/>
              <a:t>Europe</a:t>
            </a:r>
            <a:endParaRPr lang="cs-CZ" dirty="0"/>
          </a:p>
          <a:p>
            <a:pPr marL="285750" indent="-285750">
              <a:buFont typeface="Wingdings" panose="05000000000000000000" pitchFamily="2" charset="2"/>
              <a:buChar char="§"/>
            </a:pPr>
            <a:r>
              <a:rPr lang="en-US" dirty="0"/>
              <a:t>Shift from the CSCE to the OSCE on 1 January 1995</a:t>
            </a:r>
            <a:endParaRPr lang="cs-CZ" dirty="0"/>
          </a:p>
          <a:p>
            <a:pPr marL="285750" indent="-285750">
              <a:buFont typeface="Wingdings" panose="05000000000000000000" pitchFamily="2" charset="2"/>
              <a:buChar char="§"/>
            </a:pPr>
            <a:r>
              <a:rPr lang="cs-CZ" dirty="0" err="1"/>
              <a:t>Topics</a:t>
            </a:r>
            <a:r>
              <a:rPr lang="cs-CZ" dirty="0"/>
              <a:t>: </a:t>
            </a:r>
            <a:r>
              <a:rPr lang="cs-CZ" dirty="0" err="1"/>
              <a:t>Arms</a:t>
            </a:r>
            <a:r>
              <a:rPr lang="cs-CZ" dirty="0"/>
              <a:t> </a:t>
            </a:r>
            <a:r>
              <a:rPr lang="cs-CZ" dirty="0" err="1"/>
              <a:t>control</a:t>
            </a:r>
            <a:r>
              <a:rPr lang="cs-CZ" dirty="0"/>
              <a:t>, </a:t>
            </a:r>
            <a:r>
              <a:rPr lang="cs-CZ" dirty="0" err="1"/>
              <a:t>border</a:t>
            </a:r>
            <a:r>
              <a:rPr lang="cs-CZ" dirty="0"/>
              <a:t> management, </a:t>
            </a:r>
            <a:r>
              <a:rPr lang="cs-CZ" dirty="0" err="1"/>
              <a:t>education</a:t>
            </a:r>
            <a:r>
              <a:rPr lang="cs-CZ" dirty="0"/>
              <a:t>, </a:t>
            </a:r>
            <a:r>
              <a:rPr lang="cs-CZ" dirty="0" err="1"/>
              <a:t>elections</a:t>
            </a:r>
            <a:r>
              <a:rPr lang="cs-CZ" dirty="0"/>
              <a:t>, </a:t>
            </a:r>
            <a:r>
              <a:rPr lang="cs-CZ" dirty="0" err="1"/>
              <a:t>human</a:t>
            </a:r>
            <a:r>
              <a:rPr lang="cs-CZ" dirty="0"/>
              <a:t> </a:t>
            </a:r>
            <a:r>
              <a:rPr lang="cs-CZ" dirty="0" err="1"/>
              <a:t>rights</a:t>
            </a:r>
            <a:r>
              <a:rPr lang="cs-CZ" dirty="0"/>
              <a:t>, </a:t>
            </a:r>
            <a:r>
              <a:rPr lang="cs-CZ" dirty="0" err="1"/>
              <a:t>migration</a:t>
            </a:r>
            <a:r>
              <a:rPr lang="cs-CZ" dirty="0"/>
              <a:t>, </a:t>
            </a:r>
            <a:r>
              <a:rPr lang="cs-CZ" dirty="0" err="1"/>
              <a:t>good</a:t>
            </a:r>
            <a:r>
              <a:rPr lang="cs-CZ" dirty="0"/>
              <a:t> </a:t>
            </a:r>
            <a:r>
              <a:rPr lang="cs-CZ" dirty="0" err="1"/>
              <a:t>governance</a:t>
            </a:r>
            <a:r>
              <a:rPr lang="cs-CZ" dirty="0"/>
              <a:t>, </a:t>
            </a:r>
            <a:r>
              <a:rPr lang="cs-CZ" dirty="0" err="1"/>
              <a:t>economic</a:t>
            </a:r>
            <a:r>
              <a:rPr lang="cs-CZ" dirty="0"/>
              <a:t> </a:t>
            </a:r>
            <a:r>
              <a:rPr lang="cs-CZ" dirty="0" err="1"/>
              <a:t>activities</a:t>
            </a:r>
            <a:r>
              <a:rPr lang="cs-CZ" dirty="0"/>
              <a:t>, </a:t>
            </a:r>
            <a:r>
              <a:rPr lang="cs-CZ" dirty="0" err="1"/>
              <a:t>cyber</a:t>
            </a:r>
            <a:r>
              <a:rPr lang="cs-CZ" dirty="0"/>
              <a:t> </a:t>
            </a:r>
            <a:r>
              <a:rPr lang="cs-CZ" dirty="0" err="1"/>
              <a:t>security</a:t>
            </a:r>
            <a:r>
              <a:rPr lang="cs-CZ" dirty="0"/>
              <a:t>, </a:t>
            </a:r>
            <a:r>
              <a:rPr lang="cs-CZ" dirty="0" err="1"/>
              <a:t>democratization</a:t>
            </a:r>
            <a:r>
              <a:rPr lang="cs-CZ" dirty="0"/>
              <a:t>, </a:t>
            </a:r>
            <a:r>
              <a:rPr lang="cs-CZ" dirty="0" err="1"/>
              <a:t>national</a:t>
            </a:r>
            <a:r>
              <a:rPr lang="cs-CZ" dirty="0"/>
              <a:t> minority </a:t>
            </a:r>
            <a:r>
              <a:rPr lang="cs-CZ" dirty="0" err="1"/>
              <a:t>issues</a:t>
            </a:r>
            <a:r>
              <a:rPr lang="cs-CZ" dirty="0"/>
              <a:t>, </a:t>
            </a:r>
            <a:r>
              <a:rPr lang="cs-CZ" dirty="0" err="1"/>
              <a:t>conflict</a:t>
            </a:r>
            <a:r>
              <a:rPr lang="cs-CZ" dirty="0"/>
              <a:t> </a:t>
            </a:r>
            <a:r>
              <a:rPr lang="cs-CZ" dirty="0" err="1"/>
              <a:t>prevention</a:t>
            </a:r>
            <a:r>
              <a:rPr lang="cs-CZ" dirty="0"/>
              <a:t>, </a:t>
            </a:r>
            <a:r>
              <a:rPr lang="cs-CZ" dirty="0" err="1"/>
              <a:t>etc</a:t>
            </a:r>
            <a:r>
              <a:rPr lang="cs-CZ" dirty="0"/>
              <a:t>.</a:t>
            </a:r>
          </a:p>
          <a:p>
            <a:pPr marL="285750" indent="-285750">
              <a:buFont typeface="Wingdings" panose="05000000000000000000" pitchFamily="2" charset="2"/>
              <a:buChar char="§"/>
            </a:pPr>
            <a:r>
              <a:rPr lang="cs-CZ" dirty="0" err="1"/>
              <a:t>Three</a:t>
            </a:r>
            <a:r>
              <a:rPr lang="cs-CZ" dirty="0"/>
              <a:t> </a:t>
            </a:r>
            <a:r>
              <a:rPr lang="cs-CZ" dirty="0" err="1"/>
              <a:t>dimensions</a:t>
            </a:r>
            <a:r>
              <a:rPr lang="cs-CZ" dirty="0"/>
              <a:t>:</a:t>
            </a:r>
          </a:p>
          <a:p>
            <a:pPr marL="742950" lvl="1" indent="-285750">
              <a:buFont typeface="Wingdings" panose="05000000000000000000" pitchFamily="2" charset="2"/>
              <a:buChar char="§"/>
            </a:pPr>
            <a:r>
              <a:rPr lang="cs-CZ" dirty="0" err="1"/>
              <a:t>Politico-military</a:t>
            </a:r>
            <a:r>
              <a:rPr lang="cs-CZ" dirty="0"/>
              <a:t> </a:t>
            </a:r>
          </a:p>
          <a:p>
            <a:pPr marL="742950" lvl="1" indent="-285750">
              <a:buFont typeface="Wingdings" panose="05000000000000000000" pitchFamily="2" charset="2"/>
              <a:buChar char="§"/>
            </a:pPr>
            <a:r>
              <a:rPr lang="cs-CZ" dirty="0" err="1"/>
              <a:t>Economic</a:t>
            </a:r>
            <a:r>
              <a:rPr lang="cs-CZ" dirty="0"/>
              <a:t> and </a:t>
            </a:r>
            <a:r>
              <a:rPr lang="cs-CZ" dirty="0" err="1"/>
              <a:t>environmental</a:t>
            </a:r>
            <a:r>
              <a:rPr lang="cs-CZ" dirty="0"/>
              <a:t> </a:t>
            </a:r>
          </a:p>
          <a:p>
            <a:pPr marL="742950" lvl="1" indent="-285750">
              <a:buFont typeface="Wingdings" panose="05000000000000000000" pitchFamily="2" charset="2"/>
              <a:buChar char="§"/>
            </a:pPr>
            <a:r>
              <a:rPr lang="cs-CZ" dirty="0" err="1"/>
              <a:t>Human</a:t>
            </a:r>
            <a:endParaRPr lang="cs-CZ" dirty="0"/>
          </a:p>
        </p:txBody>
      </p:sp>
    </p:spTree>
    <p:extLst>
      <p:ext uri="{BB962C8B-B14F-4D97-AF65-F5344CB8AC3E}">
        <p14:creationId xmlns:p14="http://schemas.microsoft.com/office/powerpoint/2010/main" val="289875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p:txBody>
          <a:bodyPr/>
          <a:lstStyle/>
          <a:p>
            <a:pPr algn="ctr"/>
            <a:r>
              <a:rPr lang="cs-CZ" dirty="0"/>
              <a:t>OSCE - </a:t>
            </a:r>
            <a:r>
              <a:rPr lang="en-US" dirty="0"/>
              <a:t>Organization for Security and Co-operation in Europe</a:t>
            </a:r>
            <a:endParaRPr lang="cs-CZ" dirty="0"/>
          </a:p>
        </p:txBody>
      </p:sp>
      <p:sp>
        <p:nvSpPr>
          <p:cNvPr id="5" name="Zástupný obsah 4">
            <a:extLst>
              <a:ext uri="{FF2B5EF4-FFF2-40B4-BE49-F238E27FC236}">
                <a16:creationId xmlns:a16="http://schemas.microsoft.com/office/drawing/2014/main" id="{824C0238-1E49-7338-0BFD-2A97211C2714}"/>
              </a:ext>
            </a:extLst>
          </p:cNvPr>
          <p:cNvSpPr>
            <a:spLocks noGrp="1"/>
          </p:cNvSpPr>
          <p:nvPr>
            <p:ph idx="1"/>
          </p:nvPr>
        </p:nvSpPr>
        <p:spPr/>
        <p:txBody>
          <a:bodyPr/>
          <a:lstStyle/>
          <a:p>
            <a:endParaRPr lang="cs-CZ"/>
          </a:p>
        </p:txBody>
      </p:sp>
      <p:pic>
        <p:nvPicPr>
          <p:cNvPr id="1026" name="Picture 2" descr="Organization for Security and Co-operation in Europe/OSCE Members Map 1">
            <a:extLst>
              <a:ext uri="{FF2B5EF4-FFF2-40B4-BE49-F238E27FC236}">
                <a16:creationId xmlns:a16="http://schemas.microsoft.com/office/drawing/2014/main" id="{BC561792-F4C3-F345-7417-0113FB831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896" y="2003892"/>
            <a:ext cx="6025822" cy="480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3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a:xfrm>
            <a:off x="1162879" y="87797"/>
            <a:ext cx="9601200" cy="1485900"/>
          </a:xfrm>
        </p:spPr>
        <p:txBody>
          <a:bodyPr/>
          <a:lstStyle/>
          <a:p>
            <a:pPr algn="ctr"/>
            <a:r>
              <a:rPr lang="cs-CZ" dirty="0"/>
              <a:t>OSCE - </a:t>
            </a:r>
            <a:r>
              <a:rPr lang="en-US" dirty="0"/>
              <a:t>Organization for Security and Co-operation in Europe</a:t>
            </a:r>
            <a:endParaRPr lang="cs-CZ" dirty="0"/>
          </a:p>
        </p:txBody>
      </p:sp>
      <p:sp>
        <p:nvSpPr>
          <p:cNvPr id="5" name="Zástupný obsah 4">
            <a:extLst>
              <a:ext uri="{FF2B5EF4-FFF2-40B4-BE49-F238E27FC236}">
                <a16:creationId xmlns:a16="http://schemas.microsoft.com/office/drawing/2014/main" id="{7647C116-F178-4830-FF4E-DC190E01A119}"/>
              </a:ext>
            </a:extLst>
          </p:cNvPr>
          <p:cNvSpPr>
            <a:spLocks noGrp="1"/>
          </p:cNvSpPr>
          <p:nvPr>
            <p:ph idx="1"/>
          </p:nvPr>
        </p:nvSpPr>
        <p:spPr/>
        <p:txBody>
          <a:bodyPr/>
          <a:lstStyle/>
          <a:p>
            <a:endParaRPr lang="cs-CZ" dirty="0"/>
          </a:p>
        </p:txBody>
      </p:sp>
      <p:pic>
        <p:nvPicPr>
          <p:cNvPr id="8" name="Obrázek 7">
            <a:extLst>
              <a:ext uri="{FF2B5EF4-FFF2-40B4-BE49-F238E27FC236}">
                <a16:creationId xmlns:a16="http://schemas.microsoft.com/office/drawing/2014/main" id="{D50DD5BA-D664-E648-53CF-CD287320DB7C}"/>
              </a:ext>
            </a:extLst>
          </p:cNvPr>
          <p:cNvPicPr>
            <a:picLocks noChangeAspect="1"/>
          </p:cNvPicPr>
          <p:nvPr/>
        </p:nvPicPr>
        <p:blipFill rotWithShape="1">
          <a:blip r:embed="rId2"/>
          <a:srcRect l="34862"/>
          <a:stretch/>
        </p:blipFill>
        <p:spPr>
          <a:xfrm>
            <a:off x="4094019" y="1398683"/>
            <a:ext cx="4416136" cy="5459317"/>
          </a:xfrm>
          <a:prstGeom prst="rect">
            <a:avLst/>
          </a:prstGeom>
        </p:spPr>
      </p:pic>
    </p:spTree>
    <p:extLst>
      <p:ext uri="{BB962C8B-B14F-4D97-AF65-F5344CB8AC3E}">
        <p14:creationId xmlns:p14="http://schemas.microsoft.com/office/powerpoint/2010/main" val="1149792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0913D-5A66-CDDA-2B8D-3EA27E01BBA3}"/>
              </a:ext>
            </a:extLst>
          </p:cNvPr>
          <p:cNvSpPr>
            <a:spLocks noGrp="1"/>
          </p:cNvSpPr>
          <p:nvPr>
            <p:ph type="title"/>
          </p:nvPr>
        </p:nvSpPr>
        <p:spPr>
          <a:xfrm>
            <a:off x="1162879" y="87797"/>
            <a:ext cx="9601200" cy="1485900"/>
          </a:xfrm>
        </p:spPr>
        <p:txBody>
          <a:bodyPr/>
          <a:lstStyle/>
          <a:p>
            <a:pPr algn="ctr"/>
            <a:r>
              <a:rPr lang="cs-CZ" dirty="0"/>
              <a:t>OSCE - </a:t>
            </a:r>
            <a:r>
              <a:rPr lang="en-US" dirty="0"/>
              <a:t>Organization for Security and Co-operation in Europe</a:t>
            </a:r>
            <a:endParaRPr lang="cs-CZ" dirty="0"/>
          </a:p>
        </p:txBody>
      </p:sp>
      <p:sp>
        <p:nvSpPr>
          <p:cNvPr id="5" name="Zástupný obsah 4">
            <a:extLst>
              <a:ext uri="{FF2B5EF4-FFF2-40B4-BE49-F238E27FC236}">
                <a16:creationId xmlns:a16="http://schemas.microsoft.com/office/drawing/2014/main" id="{7647C116-F178-4830-FF4E-DC190E01A119}"/>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94B7220B-3480-C6DE-BA86-E50A9596ED32}"/>
              </a:ext>
            </a:extLst>
          </p:cNvPr>
          <p:cNvPicPr>
            <a:picLocks noChangeAspect="1"/>
          </p:cNvPicPr>
          <p:nvPr/>
        </p:nvPicPr>
        <p:blipFill>
          <a:blip r:embed="rId2"/>
          <a:stretch>
            <a:fillRect/>
          </a:stretch>
        </p:blipFill>
        <p:spPr>
          <a:xfrm>
            <a:off x="867122" y="1769165"/>
            <a:ext cx="10457756" cy="3717492"/>
          </a:xfrm>
          <a:prstGeom prst="rect">
            <a:avLst/>
          </a:prstGeom>
        </p:spPr>
      </p:pic>
    </p:spTree>
    <p:extLst>
      <p:ext uri="{BB962C8B-B14F-4D97-AF65-F5344CB8AC3E}">
        <p14:creationId xmlns:p14="http://schemas.microsoft.com/office/powerpoint/2010/main" val="27019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7CE683-084A-A8A0-10B7-FD26520C6657}"/>
              </a:ext>
            </a:extLst>
          </p:cNvPr>
          <p:cNvSpPr>
            <a:spLocks noGrp="1"/>
          </p:cNvSpPr>
          <p:nvPr>
            <p:ph type="title"/>
          </p:nvPr>
        </p:nvSpPr>
        <p:spPr/>
        <p:txBody>
          <a:bodyPr/>
          <a:lstStyle/>
          <a:p>
            <a:pPr algn="ctr"/>
            <a:r>
              <a:rPr lang="cs-CZ" dirty="0"/>
              <a:t>ICI </a:t>
            </a:r>
            <a:r>
              <a:rPr lang="cs-CZ" dirty="0" err="1"/>
              <a:t>Division</a:t>
            </a:r>
            <a:endParaRPr lang="cs-CZ" dirty="0"/>
          </a:p>
        </p:txBody>
      </p:sp>
      <p:sp>
        <p:nvSpPr>
          <p:cNvPr id="3" name="Zástupný obsah 2">
            <a:extLst>
              <a:ext uri="{FF2B5EF4-FFF2-40B4-BE49-F238E27FC236}">
                <a16:creationId xmlns:a16="http://schemas.microsoft.com/office/drawing/2014/main" id="{D1A1981C-C2A0-13A6-3ECE-447822F954D5}"/>
              </a:ext>
            </a:extLst>
          </p:cNvPr>
          <p:cNvSpPr>
            <a:spLocks noGrp="1"/>
          </p:cNvSpPr>
          <p:nvPr>
            <p:ph idx="1"/>
          </p:nvPr>
        </p:nvSpPr>
        <p:spPr>
          <a:xfrm>
            <a:off x="1371600" y="1638300"/>
            <a:ext cx="9601200" cy="4921526"/>
          </a:xfrm>
        </p:spPr>
        <p:txBody>
          <a:bodyPr/>
          <a:lstStyle/>
          <a:p>
            <a:r>
              <a:rPr lang="cs-CZ" dirty="0"/>
              <a:t>International </a:t>
            </a:r>
            <a:r>
              <a:rPr lang="cs-CZ" dirty="0" err="1"/>
              <a:t>Cooperative</a:t>
            </a:r>
            <a:r>
              <a:rPr lang="cs-CZ" dirty="0"/>
              <a:t> </a:t>
            </a:r>
            <a:r>
              <a:rPr lang="cs-CZ" dirty="0" err="1"/>
              <a:t>Institutions</a:t>
            </a:r>
            <a:r>
              <a:rPr lang="cs-CZ" dirty="0"/>
              <a:t> (ICI) </a:t>
            </a:r>
          </a:p>
          <a:p>
            <a:pPr lvl="1"/>
            <a:r>
              <a:rPr lang="cs-CZ" i="0" dirty="0"/>
              <a:t>International - </a:t>
            </a:r>
            <a:r>
              <a:rPr lang="en-US" i="0" dirty="0"/>
              <a:t>affecting two or more nations, states, trade unions or non-governmental organizations</a:t>
            </a:r>
            <a:endParaRPr lang="cs-CZ" i="0" dirty="0"/>
          </a:p>
          <a:p>
            <a:pPr lvl="1"/>
            <a:r>
              <a:rPr lang="cs-CZ" i="0" dirty="0" err="1"/>
              <a:t>Cooperative</a:t>
            </a:r>
            <a:r>
              <a:rPr lang="cs-CZ" i="0" dirty="0"/>
              <a:t> - </a:t>
            </a:r>
            <a:r>
              <a:rPr lang="en-US" i="0" dirty="0"/>
              <a:t>involving mutual assistance in working towards a common goal</a:t>
            </a:r>
            <a:endParaRPr lang="cs-CZ" i="0" dirty="0"/>
          </a:p>
          <a:p>
            <a:pPr lvl="1"/>
            <a:r>
              <a:rPr lang="cs-CZ" i="0" dirty="0" err="1"/>
              <a:t>Institution</a:t>
            </a:r>
            <a:r>
              <a:rPr lang="cs-CZ" i="0" dirty="0"/>
              <a:t> - </a:t>
            </a:r>
            <a:r>
              <a:rPr lang="en-US" i="0" dirty="0"/>
              <a:t>a set of formal and informal rules that determine roles, behavior and action and influence expectations</a:t>
            </a:r>
            <a:endParaRPr lang="cs-CZ" dirty="0"/>
          </a:p>
          <a:p>
            <a:r>
              <a:rPr lang="cs-CZ" i="0" dirty="0"/>
              <a:t>	A) International </a:t>
            </a:r>
            <a:r>
              <a:rPr lang="cs-CZ" i="0" dirty="0" err="1"/>
              <a:t>Organization</a:t>
            </a:r>
            <a:r>
              <a:rPr lang="cs-CZ" i="0" dirty="0"/>
              <a:t> (NGO and IGO - </a:t>
            </a:r>
            <a:r>
              <a:rPr lang="cs-CZ" i="0" dirty="0" err="1"/>
              <a:t>Intergovernmental</a:t>
            </a:r>
            <a:r>
              <a:rPr lang="cs-CZ" i="0" dirty="0"/>
              <a:t> </a:t>
            </a:r>
            <a:r>
              <a:rPr lang="cs-CZ" i="0" dirty="0" err="1"/>
              <a:t>organization</a:t>
            </a:r>
            <a:r>
              <a:rPr lang="cs-CZ" i="0" dirty="0"/>
              <a:t>) 	(NATO, UN or AU)</a:t>
            </a:r>
          </a:p>
          <a:p>
            <a:pPr marL="0" indent="0">
              <a:buNone/>
            </a:pPr>
            <a:r>
              <a:rPr lang="cs-CZ" dirty="0"/>
              <a:t>      	B) International </a:t>
            </a:r>
            <a:r>
              <a:rPr lang="cs-CZ" dirty="0" err="1"/>
              <a:t>Regime</a:t>
            </a:r>
            <a:r>
              <a:rPr lang="cs-CZ" dirty="0"/>
              <a:t> (</a:t>
            </a:r>
            <a:r>
              <a:rPr lang="en-US" dirty="0"/>
              <a:t>UN Convention on Civil and Political Rights</a:t>
            </a:r>
            <a:r>
              <a:rPr lang="cs-CZ" dirty="0"/>
              <a:t>, </a:t>
            </a:r>
            <a:r>
              <a:rPr lang="en-US" dirty="0"/>
              <a:t>CEFTA - </a:t>
            </a:r>
            <a:r>
              <a:rPr lang="cs-CZ" dirty="0"/>
              <a:t>    	</a:t>
            </a:r>
            <a:r>
              <a:rPr lang="en-US" dirty="0"/>
              <a:t>Central European Free Trade Agreement</a:t>
            </a:r>
            <a:r>
              <a:rPr lang="cs-CZ" dirty="0"/>
              <a:t>)</a:t>
            </a:r>
          </a:p>
          <a:p>
            <a:pPr marL="0" indent="0">
              <a:buNone/>
            </a:pPr>
            <a:r>
              <a:rPr lang="cs-CZ" dirty="0"/>
              <a:t>      	C) </a:t>
            </a:r>
            <a:r>
              <a:rPr lang="cs-CZ" dirty="0" err="1"/>
              <a:t>Convention</a:t>
            </a:r>
            <a:r>
              <a:rPr lang="cs-CZ" dirty="0"/>
              <a:t> (</a:t>
            </a:r>
            <a:r>
              <a:rPr lang="cs-CZ" dirty="0" err="1"/>
              <a:t>Peacekeeping</a:t>
            </a:r>
            <a:r>
              <a:rPr lang="cs-CZ" dirty="0"/>
              <a:t>)</a:t>
            </a:r>
            <a:endParaRPr lang="cs-CZ" i="0" dirty="0"/>
          </a:p>
          <a:p>
            <a:pPr lvl="1"/>
            <a:endParaRPr lang="cs-CZ" i="0" dirty="0"/>
          </a:p>
        </p:txBody>
      </p:sp>
    </p:spTree>
    <p:extLst>
      <p:ext uri="{BB962C8B-B14F-4D97-AF65-F5344CB8AC3E}">
        <p14:creationId xmlns:p14="http://schemas.microsoft.com/office/powerpoint/2010/main" val="258772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669A9-BF53-B536-F488-46930A8DE600}"/>
              </a:ext>
            </a:extLst>
          </p:cNvPr>
          <p:cNvSpPr>
            <a:spLocks noGrp="1"/>
          </p:cNvSpPr>
          <p:nvPr>
            <p:ph type="title"/>
          </p:nvPr>
        </p:nvSpPr>
        <p:spPr/>
        <p:txBody>
          <a:bodyPr/>
          <a:lstStyle/>
          <a:p>
            <a:pPr algn="ctr"/>
            <a:r>
              <a:rPr lang="cs-CZ" dirty="0"/>
              <a:t>V4 - </a:t>
            </a:r>
            <a:r>
              <a:rPr lang="cs-CZ" dirty="0" err="1"/>
              <a:t>Visegrad</a:t>
            </a:r>
            <a:r>
              <a:rPr lang="cs-CZ" dirty="0"/>
              <a:t> Group </a:t>
            </a:r>
          </a:p>
        </p:txBody>
      </p:sp>
      <p:pic>
        <p:nvPicPr>
          <p:cNvPr id="5" name="Zástupný obsah 4" descr="Obsah obrázku text, hodiny&#10;&#10;Popis byl vytvořen automaticky">
            <a:extLst>
              <a:ext uri="{FF2B5EF4-FFF2-40B4-BE49-F238E27FC236}">
                <a16:creationId xmlns:a16="http://schemas.microsoft.com/office/drawing/2014/main" id="{1FD9C001-1D54-85EB-8187-40EF9F0662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6252" y="26094"/>
            <a:ext cx="3199284" cy="2309125"/>
          </a:xfrm>
        </p:spPr>
      </p:pic>
      <p:sp>
        <p:nvSpPr>
          <p:cNvPr id="10" name="TextovéPole 9">
            <a:extLst>
              <a:ext uri="{FF2B5EF4-FFF2-40B4-BE49-F238E27FC236}">
                <a16:creationId xmlns:a16="http://schemas.microsoft.com/office/drawing/2014/main" id="{0B517D22-11FE-01FA-BBD4-CCFB5B68BF68}"/>
              </a:ext>
            </a:extLst>
          </p:cNvPr>
          <p:cNvSpPr txBox="1"/>
          <p:nvPr/>
        </p:nvSpPr>
        <p:spPr>
          <a:xfrm>
            <a:off x="1371600" y="1979374"/>
            <a:ext cx="8130209" cy="2215991"/>
          </a:xfrm>
          <a:prstGeom prst="rect">
            <a:avLst/>
          </a:prstGeom>
          <a:noFill/>
        </p:spPr>
        <p:txBody>
          <a:bodyPr wrap="square">
            <a:spAutoFit/>
          </a:bodyPr>
          <a:lstStyle/>
          <a:p>
            <a:pPr marL="285750" indent="-285750" algn="l">
              <a:buFont typeface="Wingdings" panose="05000000000000000000" pitchFamily="2" charset="2"/>
              <a:buChar char="§"/>
            </a:pPr>
            <a:r>
              <a:rPr lang="cs-CZ" sz="2000" dirty="0">
                <a:solidFill>
                  <a:srgbClr val="202122"/>
                </a:solidFill>
                <a:latin typeface="+mj-lt"/>
              </a:rPr>
              <a:t>Czech Republic, </a:t>
            </a:r>
            <a:r>
              <a:rPr lang="cs-CZ" sz="2000" dirty="0" err="1">
                <a:solidFill>
                  <a:srgbClr val="202122"/>
                </a:solidFill>
                <a:latin typeface="+mj-lt"/>
              </a:rPr>
              <a:t>Poland</a:t>
            </a:r>
            <a:r>
              <a:rPr lang="cs-CZ" sz="2000" dirty="0">
                <a:solidFill>
                  <a:srgbClr val="202122"/>
                </a:solidFill>
                <a:latin typeface="+mj-lt"/>
              </a:rPr>
              <a:t>, Slovakia and </a:t>
            </a:r>
            <a:r>
              <a:rPr lang="cs-CZ" sz="2000" dirty="0" err="1">
                <a:solidFill>
                  <a:srgbClr val="202122"/>
                </a:solidFill>
                <a:latin typeface="+mj-lt"/>
              </a:rPr>
              <a:t>Hungary</a:t>
            </a:r>
            <a:endParaRPr lang="cs-CZ" sz="2000" dirty="0">
              <a:solidFill>
                <a:srgbClr val="202122"/>
              </a:solidFill>
              <a:latin typeface="+mj-lt"/>
            </a:endParaRPr>
          </a:p>
          <a:p>
            <a:pPr marL="285750" indent="-285750" algn="l">
              <a:buFont typeface="Wingdings" panose="05000000000000000000" pitchFamily="2" charset="2"/>
              <a:buChar char="§"/>
            </a:pPr>
            <a:r>
              <a:rPr lang="cs-CZ" sz="2000" dirty="0">
                <a:solidFill>
                  <a:srgbClr val="202122"/>
                </a:solidFill>
                <a:effectLst/>
                <a:latin typeface="+mj-lt"/>
                <a:ea typeface="Calibri" panose="020F0502020204030204" pitchFamily="34" charset="0"/>
              </a:rPr>
              <a:t>To </a:t>
            </a:r>
            <a:r>
              <a:rPr lang="cs-CZ" sz="2000" dirty="0" err="1">
                <a:solidFill>
                  <a:srgbClr val="202122"/>
                </a:solidFill>
                <a:effectLst/>
                <a:latin typeface="+mj-lt"/>
                <a:ea typeface="Calibri" panose="020F0502020204030204" pitchFamily="34" charset="0"/>
              </a:rPr>
              <a:t>advance</a:t>
            </a:r>
            <a:r>
              <a:rPr lang="cs-CZ" sz="2000" dirty="0">
                <a:solidFill>
                  <a:srgbClr val="202122"/>
                </a:solidFill>
                <a:effectLst/>
                <a:latin typeface="+mj-lt"/>
                <a:ea typeface="Calibri" panose="020F0502020204030204" pitchFamily="34" charset="0"/>
              </a:rPr>
              <a:t> co-</a:t>
            </a:r>
            <a:r>
              <a:rPr lang="cs-CZ" sz="2000" dirty="0" err="1">
                <a:solidFill>
                  <a:srgbClr val="202122"/>
                </a:solidFill>
                <a:effectLst/>
                <a:latin typeface="+mj-lt"/>
                <a:ea typeface="Calibri" panose="020F0502020204030204" pitchFamily="34" charset="0"/>
              </a:rPr>
              <a:t>operation</a:t>
            </a:r>
            <a:r>
              <a:rPr lang="cs-CZ" sz="2000" dirty="0">
                <a:solidFill>
                  <a:srgbClr val="202122"/>
                </a:solidFill>
                <a:effectLst/>
                <a:latin typeface="+mj-lt"/>
                <a:ea typeface="Calibri" panose="020F0502020204030204" pitchFamily="34" charset="0"/>
              </a:rPr>
              <a:t> in </a:t>
            </a:r>
            <a:r>
              <a:rPr lang="cs-CZ" sz="2000" dirty="0" err="1">
                <a:solidFill>
                  <a:srgbClr val="202122"/>
                </a:solidFill>
                <a:effectLst/>
                <a:latin typeface="+mj-lt"/>
                <a:ea typeface="Calibri" panose="020F0502020204030204" pitchFamily="34" charset="0"/>
              </a:rPr>
              <a:t>military</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economic</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cultural</a:t>
            </a:r>
            <a:r>
              <a:rPr lang="cs-CZ" sz="2000" dirty="0">
                <a:solidFill>
                  <a:srgbClr val="202122"/>
                </a:solidFill>
                <a:effectLst/>
                <a:latin typeface="+mj-lt"/>
                <a:ea typeface="Calibri" panose="020F0502020204030204" pitchFamily="34" charset="0"/>
              </a:rPr>
              <a:t> and </a:t>
            </a:r>
            <a:r>
              <a:rPr lang="cs-CZ" sz="2000" dirty="0" err="1">
                <a:solidFill>
                  <a:srgbClr val="202122"/>
                </a:solidFill>
                <a:effectLst/>
                <a:latin typeface="+mj-lt"/>
                <a:ea typeface="Calibri" panose="020F0502020204030204" pitchFamily="34" charset="0"/>
              </a:rPr>
              <a:t>energy</a:t>
            </a:r>
            <a:r>
              <a:rPr lang="cs-CZ" sz="2000" dirty="0">
                <a:solidFill>
                  <a:srgbClr val="202122"/>
                </a:solidFill>
                <a:effectLst/>
                <a:latin typeface="+mj-lt"/>
                <a:ea typeface="Calibri" panose="020F0502020204030204" pitchFamily="34" charset="0"/>
              </a:rPr>
              <a:t> </a:t>
            </a:r>
            <a:r>
              <a:rPr lang="cs-CZ" sz="2000" dirty="0" err="1">
                <a:solidFill>
                  <a:srgbClr val="202122"/>
                </a:solidFill>
                <a:effectLst/>
                <a:latin typeface="+mj-lt"/>
                <a:ea typeface="Calibri" panose="020F0502020204030204" pitchFamily="34" charset="0"/>
              </a:rPr>
              <a:t>affairs</a:t>
            </a:r>
            <a:endParaRPr lang="cs-CZ" sz="2000" dirty="0">
              <a:solidFill>
                <a:srgbClr val="202122"/>
              </a:solidFill>
              <a:effectLst/>
              <a:latin typeface="+mj-lt"/>
              <a:ea typeface="Calibri" panose="020F0502020204030204" pitchFamily="34" charset="0"/>
            </a:endParaRPr>
          </a:p>
          <a:p>
            <a:pPr marL="285750" indent="-285750" algn="l">
              <a:buFont typeface="Wingdings" panose="05000000000000000000" pitchFamily="2" charset="2"/>
              <a:buChar char="§"/>
            </a:pPr>
            <a:r>
              <a:rPr lang="cs-CZ" sz="2000" b="0" i="0" dirty="0">
                <a:solidFill>
                  <a:srgbClr val="202122"/>
                </a:solidFill>
                <a:latin typeface="+mj-lt"/>
              </a:rPr>
              <a:t>15 </a:t>
            </a:r>
            <a:r>
              <a:rPr lang="cs-CZ" sz="2000" b="0" i="0" dirty="0" err="1">
                <a:solidFill>
                  <a:srgbClr val="202122"/>
                </a:solidFill>
                <a:latin typeface="+mj-lt"/>
              </a:rPr>
              <a:t>Feb</a:t>
            </a:r>
            <a:r>
              <a:rPr lang="cs-CZ" sz="2000" dirty="0" err="1">
                <a:solidFill>
                  <a:srgbClr val="202122"/>
                </a:solidFill>
                <a:latin typeface="+mj-lt"/>
              </a:rPr>
              <a:t>ruary</a:t>
            </a:r>
            <a:r>
              <a:rPr lang="cs-CZ" sz="2000" dirty="0">
                <a:solidFill>
                  <a:srgbClr val="202122"/>
                </a:solidFill>
                <a:latin typeface="+mj-lt"/>
              </a:rPr>
              <a:t> 1991</a:t>
            </a:r>
          </a:p>
          <a:p>
            <a:pPr marL="285750" indent="-285750" algn="l">
              <a:buFont typeface="Wingdings" panose="05000000000000000000" pitchFamily="2" charset="2"/>
              <a:buChar char="§"/>
            </a:pPr>
            <a:r>
              <a:rPr lang="cs-CZ" sz="2000" dirty="0">
                <a:solidFill>
                  <a:srgbClr val="202122"/>
                </a:solidFill>
                <a:latin typeface="+mj-lt"/>
              </a:rPr>
              <a:t>International </a:t>
            </a:r>
            <a:r>
              <a:rPr lang="cs-CZ" sz="2000" dirty="0" err="1">
                <a:solidFill>
                  <a:srgbClr val="202122"/>
                </a:solidFill>
                <a:latin typeface="+mj-lt"/>
              </a:rPr>
              <a:t>Visegrad</a:t>
            </a:r>
            <a:r>
              <a:rPr lang="cs-CZ" sz="2000" dirty="0">
                <a:solidFill>
                  <a:srgbClr val="202122"/>
                </a:solidFill>
                <a:latin typeface="+mj-lt"/>
              </a:rPr>
              <a:t> </a:t>
            </a:r>
            <a:r>
              <a:rPr lang="cs-CZ" sz="2000" dirty="0" err="1">
                <a:solidFill>
                  <a:srgbClr val="202122"/>
                </a:solidFill>
                <a:latin typeface="+mj-lt"/>
              </a:rPr>
              <a:t>Fund</a:t>
            </a:r>
            <a:endParaRPr lang="cs-CZ" sz="2000" dirty="0">
              <a:solidFill>
                <a:srgbClr val="202122"/>
              </a:solidFill>
              <a:latin typeface="+mj-lt"/>
            </a:endParaRPr>
          </a:p>
          <a:p>
            <a:pPr marL="285750" indent="-285750" algn="l">
              <a:buFont typeface="Wingdings" panose="05000000000000000000" pitchFamily="2" charset="2"/>
              <a:buChar char="§"/>
            </a:pPr>
            <a:r>
              <a:rPr lang="cs-CZ" sz="2000" dirty="0">
                <a:solidFill>
                  <a:srgbClr val="202122"/>
                </a:solidFill>
                <a:latin typeface="+mj-lt"/>
              </a:rPr>
              <a:t>N</a:t>
            </a:r>
            <a:r>
              <a:rPr lang="en-US" sz="2000" dirty="0">
                <a:solidFill>
                  <a:srgbClr val="202122"/>
                </a:solidFill>
                <a:latin typeface="+mj-lt"/>
              </a:rPr>
              <a:t>on-institutionalized, regular meeting of top executives</a:t>
            </a:r>
            <a:endParaRPr lang="cs-CZ" sz="2000" dirty="0">
              <a:solidFill>
                <a:srgbClr val="202122"/>
              </a:solidFill>
              <a:latin typeface="+mj-lt"/>
            </a:endParaRPr>
          </a:p>
          <a:p>
            <a:pPr marL="285750" indent="-285750" algn="l">
              <a:buFont typeface="Wingdings" panose="05000000000000000000" pitchFamily="2" charset="2"/>
              <a:buChar char="§"/>
            </a:pPr>
            <a:r>
              <a:rPr lang="cs-CZ" dirty="0">
                <a:solidFill>
                  <a:srgbClr val="202122"/>
                </a:solidFill>
                <a:latin typeface="Arial" panose="020B0604020202020204" pitchFamily="34" charset="0"/>
              </a:rPr>
              <a:t>P</a:t>
            </a:r>
            <a:r>
              <a:rPr lang="en-US" b="0" i="0" dirty="0">
                <a:solidFill>
                  <a:srgbClr val="202122"/>
                </a:solidFill>
                <a:effectLst/>
                <a:latin typeface="Arial" panose="020B0604020202020204" pitchFamily="34" charset="0"/>
              </a:rPr>
              <a:t>residency lasts one year</a:t>
            </a:r>
          </a:p>
        </p:txBody>
      </p:sp>
    </p:spTree>
    <p:extLst>
      <p:ext uri="{BB962C8B-B14F-4D97-AF65-F5344CB8AC3E}">
        <p14:creationId xmlns:p14="http://schemas.microsoft.com/office/powerpoint/2010/main" val="1553397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263AD-CBF5-2EE2-4E5D-FAAF95F06A96}"/>
              </a:ext>
            </a:extLst>
          </p:cNvPr>
          <p:cNvSpPr>
            <a:spLocks noGrp="1"/>
          </p:cNvSpPr>
          <p:nvPr>
            <p:ph type="title"/>
          </p:nvPr>
        </p:nvSpPr>
        <p:spPr>
          <a:xfrm>
            <a:off x="1480930" y="119270"/>
            <a:ext cx="9601200" cy="1485900"/>
          </a:xfrm>
        </p:spPr>
        <p:txBody>
          <a:bodyPr/>
          <a:lstStyle/>
          <a:p>
            <a:r>
              <a:rPr lang="cs-CZ" dirty="0" err="1"/>
              <a:t>Class</a:t>
            </a:r>
            <a:r>
              <a:rPr lang="cs-CZ" dirty="0"/>
              <a:t> </a:t>
            </a:r>
            <a:r>
              <a:rPr lang="cs-CZ" dirty="0" err="1"/>
              <a:t>Participation</a:t>
            </a:r>
            <a:r>
              <a:rPr lang="cs-CZ" dirty="0"/>
              <a:t>- </a:t>
            </a:r>
            <a:r>
              <a:rPr lang="cs-CZ" dirty="0" err="1"/>
              <a:t>Discuss</a:t>
            </a:r>
            <a:r>
              <a:rPr lang="cs-CZ" dirty="0"/>
              <a:t> </a:t>
            </a:r>
            <a:r>
              <a:rPr lang="cs-CZ" dirty="0" err="1"/>
              <a:t>the</a:t>
            </a:r>
            <a:r>
              <a:rPr lang="cs-CZ" dirty="0"/>
              <a:t> </a:t>
            </a:r>
            <a:r>
              <a:rPr lang="cs-CZ" dirty="0" err="1"/>
              <a:t>following</a:t>
            </a:r>
            <a:r>
              <a:rPr lang="cs-CZ" dirty="0"/>
              <a:t> </a:t>
            </a:r>
            <a:r>
              <a:rPr lang="cs-CZ" dirty="0" err="1"/>
              <a:t>points</a:t>
            </a:r>
            <a:r>
              <a:rPr lang="cs-CZ" dirty="0"/>
              <a:t>:</a:t>
            </a:r>
          </a:p>
        </p:txBody>
      </p:sp>
      <p:sp>
        <p:nvSpPr>
          <p:cNvPr id="3" name="Zástupný obsah 2">
            <a:extLst>
              <a:ext uri="{FF2B5EF4-FFF2-40B4-BE49-F238E27FC236}">
                <a16:creationId xmlns:a16="http://schemas.microsoft.com/office/drawing/2014/main" id="{0DD9C976-EFC3-01B8-E5A8-EBC1E96E0242}"/>
              </a:ext>
            </a:extLst>
          </p:cNvPr>
          <p:cNvSpPr>
            <a:spLocks noGrp="1"/>
          </p:cNvSpPr>
          <p:nvPr>
            <p:ph idx="1"/>
          </p:nvPr>
        </p:nvSpPr>
        <p:spPr>
          <a:xfrm>
            <a:off x="1219200" y="1468506"/>
            <a:ext cx="9601200" cy="4703693"/>
          </a:xfrm>
        </p:spPr>
        <p:txBody>
          <a:bodyPr/>
          <a:lstStyle/>
          <a:p>
            <a:r>
              <a:rPr lang="en-US" dirty="0"/>
              <a:t>What type of security</a:t>
            </a:r>
            <a:r>
              <a:rPr lang="cs-CZ" dirty="0"/>
              <a:t> </a:t>
            </a:r>
            <a:r>
              <a:rPr lang="cs-CZ" dirty="0" err="1"/>
              <a:t>cooperation</a:t>
            </a:r>
            <a:r>
              <a:rPr lang="cs-CZ" dirty="0"/>
              <a:t> </a:t>
            </a:r>
            <a:r>
              <a:rPr lang="cs-CZ" dirty="0" err="1"/>
              <a:t>is</a:t>
            </a:r>
            <a:r>
              <a:rPr lang="cs-CZ" dirty="0"/>
              <a:t> </a:t>
            </a:r>
            <a:r>
              <a:rPr lang="cs-CZ" dirty="0" err="1"/>
              <a:t>the</a:t>
            </a:r>
            <a:r>
              <a:rPr lang="cs-CZ" dirty="0"/>
              <a:t> most </a:t>
            </a:r>
            <a:r>
              <a:rPr lang="cs-CZ" dirty="0" err="1"/>
              <a:t>effective</a:t>
            </a:r>
            <a:r>
              <a:rPr lang="en-US" dirty="0"/>
              <a:t>? Justify your answers</a:t>
            </a:r>
            <a:endParaRPr lang="cs-CZ" dirty="0"/>
          </a:p>
          <a:p>
            <a:pPr lvl="1"/>
            <a:r>
              <a:rPr lang="cs-CZ" dirty="0" err="1"/>
              <a:t>Cooperative</a:t>
            </a:r>
            <a:r>
              <a:rPr lang="cs-CZ" dirty="0"/>
              <a:t> </a:t>
            </a:r>
            <a:r>
              <a:rPr lang="cs-CZ" dirty="0" err="1"/>
              <a:t>Security</a:t>
            </a:r>
            <a:r>
              <a:rPr lang="cs-CZ" dirty="0"/>
              <a:t>, </a:t>
            </a:r>
            <a:r>
              <a:rPr lang="cs-CZ" dirty="0" err="1"/>
              <a:t>Collective</a:t>
            </a:r>
            <a:r>
              <a:rPr lang="cs-CZ" dirty="0"/>
              <a:t> </a:t>
            </a:r>
            <a:r>
              <a:rPr lang="cs-CZ" dirty="0" err="1"/>
              <a:t>Security</a:t>
            </a:r>
            <a:r>
              <a:rPr lang="cs-CZ" dirty="0"/>
              <a:t> or </a:t>
            </a:r>
            <a:r>
              <a:rPr lang="cs-CZ" dirty="0" err="1"/>
              <a:t>Collective</a:t>
            </a:r>
            <a:r>
              <a:rPr lang="cs-CZ" dirty="0"/>
              <a:t> </a:t>
            </a:r>
            <a:r>
              <a:rPr lang="cs-CZ" dirty="0" err="1"/>
              <a:t>defence</a:t>
            </a:r>
            <a:r>
              <a:rPr lang="cs-CZ" dirty="0"/>
              <a:t>?</a:t>
            </a:r>
          </a:p>
          <a:p>
            <a:r>
              <a:rPr lang="en-US" dirty="0"/>
              <a:t>What do you think are the advantages and disadvantages of NATO membership?</a:t>
            </a:r>
            <a:endParaRPr lang="cs-CZ" dirty="0"/>
          </a:p>
          <a:p>
            <a:r>
              <a:rPr lang="en-US" dirty="0"/>
              <a:t>Which of the UN specialized agencies do you think is the most useful</a:t>
            </a:r>
            <a:r>
              <a:rPr lang="cs-CZ" dirty="0"/>
              <a:t> </a:t>
            </a:r>
            <a:r>
              <a:rPr lang="cs-CZ" dirty="0" err="1"/>
              <a:t>one</a:t>
            </a:r>
            <a:r>
              <a:rPr lang="en-US" dirty="0"/>
              <a:t> and why?</a:t>
            </a:r>
            <a:endParaRPr lang="cs-CZ" dirty="0"/>
          </a:p>
        </p:txBody>
      </p:sp>
      <p:pic>
        <p:nvPicPr>
          <p:cNvPr id="4" name="Obrázek 3">
            <a:extLst>
              <a:ext uri="{FF2B5EF4-FFF2-40B4-BE49-F238E27FC236}">
                <a16:creationId xmlns:a16="http://schemas.microsoft.com/office/drawing/2014/main" id="{DE03A2F8-712F-3E18-6EC1-EB33751B28E5}"/>
              </a:ext>
            </a:extLst>
          </p:cNvPr>
          <p:cNvPicPr>
            <a:picLocks noChangeAspect="1"/>
          </p:cNvPicPr>
          <p:nvPr/>
        </p:nvPicPr>
        <p:blipFill>
          <a:blip r:embed="rId2"/>
          <a:stretch>
            <a:fillRect/>
          </a:stretch>
        </p:blipFill>
        <p:spPr>
          <a:xfrm>
            <a:off x="2236332" y="3315323"/>
            <a:ext cx="7719335" cy="3368542"/>
          </a:xfrm>
          <a:prstGeom prst="rect">
            <a:avLst/>
          </a:prstGeom>
        </p:spPr>
      </p:pic>
    </p:spTree>
    <p:extLst>
      <p:ext uri="{BB962C8B-B14F-4D97-AF65-F5344CB8AC3E}">
        <p14:creationId xmlns:p14="http://schemas.microsoft.com/office/powerpoint/2010/main" val="18549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8BCB29-3F25-4405-A1D0-B56D11717F04}"/>
              </a:ext>
            </a:extLst>
          </p:cNvPr>
          <p:cNvSpPr>
            <a:spLocks noGrp="1"/>
          </p:cNvSpPr>
          <p:nvPr>
            <p:ph type="title"/>
          </p:nvPr>
        </p:nvSpPr>
        <p:spPr>
          <a:xfrm>
            <a:off x="1940313" y="2771077"/>
            <a:ext cx="9601200" cy="1485900"/>
          </a:xfrm>
        </p:spPr>
        <p:txBody>
          <a:bodyPr>
            <a:normAutofit/>
          </a:bodyPr>
          <a:lstStyle/>
          <a:p>
            <a:r>
              <a:rPr lang="cs-CZ" sz="6000" dirty="0" err="1"/>
              <a:t>Thank</a:t>
            </a:r>
            <a:r>
              <a:rPr lang="cs-CZ" sz="6000" dirty="0"/>
              <a:t> </a:t>
            </a:r>
            <a:r>
              <a:rPr lang="cs-CZ" sz="6000" dirty="0" err="1"/>
              <a:t>you</a:t>
            </a:r>
            <a:r>
              <a:rPr lang="cs-CZ" sz="6000" dirty="0"/>
              <a:t> </a:t>
            </a:r>
            <a:r>
              <a:rPr lang="cs-CZ" sz="6000" dirty="0" err="1"/>
              <a:t>for</a:t>
            </a:r>
            <a:r>
              <a:rPr lang="cs-CZ" sz="6000" dirty="0"/>
              <a:t> </a:t>
            </a:r>
            <a:r>
              <a:rPr lang="cs-CZ" sz="6000" dirty="0" err="1"/>
              <a:t>your</a:t>
            </a:r>
            <a:r>
              <a:rPr lang="cs-CZ" sz="6000" dirty="0"/>
              <a:t> </a:t>
            </a:r>
            <a:r>
              <a:rPr lang="cs-CZ" sz="6000" dirty="0" err="1"/>
              <a:t>attention</a:t>
            </a:r>
            <a:endParaRPr lang="cs-CZ" sz="6000" dirty="0"/>
          </a:p>
        </p:txBody>
      </p:sp>
    </p:spTree>
    <p:extLst>
      <p:ext uri="{BB962C8B-B14F-4D97-AF65-F5344CB8AC3E}">
        <p14:creationId xmlns:p14="http://schemas.microsoft.com/office/powerpoint/2010/main" val="428334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60C24-4F90-4BB2-C41C-E38CB1880DE0}"/>
              </a:ext>
            </a:extLst>
          </p:cNvPr>
          <p:cNvSpPr>
            <a:spLocks noGrp="1"/>
          </p:cNvSpPr>
          <p:nvPr>
            <p:ph type="title"/>
          </p:nvPr>
        </p:nvSpPr>
        <p:spPr>
          <a:xfrm>
            <a:off x="1391478" y="0"/>
            <a:ext cx="9601200" cy="1485900"/>
          </a:xfrm>
        </p:spPr>
        <p:txBody>
          <a:bodyPr/>
          <a:lstStyle/>
          <a:p>
            <a:pPr algn="ctr"/>
            <a:r>
              <a:rPr lang="cs-CZ" dirty="0"/>
              <a:t>International </a:t>
            </a:r>
            <a:r>
              <a:rPr lang="cs-CZ" dirty="0" err="1"/>
              <a:t>Organisation</a:t>
            </a:r>
            <a:endParaRPr lang="cs-CZ" dirty="0"/>
          </a:p>
        </p:txBody>
      </p:sp>
      <p:sp>
        <p:nvSpPr>
          <p:cNvPr id="3" name="Zástupný obsah 2">
            <a:extLst>
              <a:ext uri="{FF2B5EF4-FFF2-40B4-BE49-F238E27FC236}">
                <a16:creationId xmlns:a16="http://schemas.microsoft.com/office/drawing/2014/main" id="{5D0180E7-3AAE-F4B5-924A-B034D11EEFE1}"/>
              </a:ext>
            </a:extLst>
          </p:cNvPr>
          <p:cNvSpPr>
            <a:spLocks noGrp="1"/>
          </p:cNvSpPr>
          <p:nvPr>
            <p:ph idx="1"/>
          </p:nvPr>
        </p:nvSpPr>
        <p:spPr>
          <a:xfrm>
            <a:off x="1199322" y="564046"/>
            <a:ext cx="9601200" cy="6293954"/>
          </a:xfrm>
        </p:spPr>
        <p:txBody>
          <a:bodyPr/>
          <a:lstStyle/>
          <a:p>
            <a:r>
              <a:rPr lang="cs-CZ" i="1" dirty="0"/>
              <a:t>„</a:t>
            </a:r>
            <a:r>
              <a:rPr lang="en-US" i="1" dirty="0"/>
              <a:t>An international organization is a stable set of norms and rules meant to govern the behavior of states and other actors in the international system</a:t>
            </a:r>
            <a:r>
              <a:rPr lang="cs-CZ" i="1" dirty="0"/>
              <a:t>.“</a:t>
            </a:r>
          </a:p>
          <a:p>
            <a:r>
              <a:rPr lang="cs-CZ" dirty="0">
                <a:effectLst/>
                <a:latin typeface="+mj-lt"/>
                <a:ea typeface="Calibri" panose="020F0502020204030204" pitchFamily="34" charset="0"/>
                <a:cs typeface="Times New Roman" panose="02020603050405020304" pitchFamily="18" charset="0"/>
              </a:rPr>
              <a:t>International </a:t>
            </a:r>
            <a:r>
              <a:rPr lang="cs-CZ" dirty="0" err="1">
                <a:effectLst/>
                <a:latin typeface="+mj-lt"/>
                <a:ea typeface="Calibri" panose="020F0502020204030204" pitchFamily="34" charset="0"/>
                <a:cs typeface="Times New Roman" panose="02020603050405020304" pitchFamily="18" charset="0"/>
              </a:rPr>
              <a:t>organizations</a:t>
            </a:r>
            <a:r>
              <a:rPr lang="cs-CZ" dirty="0">
                <a:effectLst/>
                <a:latin typeface="+mj-lt"/>
                <a:ea typeface="Calibri" panose="020F0502020204030204" pitchFamily="34" charset="0"/>
                <a:cs typeface="Times New Roman" panose="02020603050405020304" pitchFamily="18" charset="0"/>
              </a:rPr>
              <a:t> are </a:t>
            </a:r>
            <a:r>
              <a:rPr lang="cs-CZ" dirty="0" err="1">
                <a:effectLst/>
                <a:latin typeface="+mj-lt"/>
                <a:ea typeface="Calibri" panose="020F0502020204030204" pitchFamily="34" charset="0"/>
                <a:cs typeface="Times New Roman" panose="02020603050405020304" pitchFamily="18" charset="0"/>
              </a:rPr>
              <a:t>institutions</a:t>
            </a:r>
            <a:r>
              <a:rPr lang="cs-CZ" dirty="0">
                <a:effectLst/>
                <a:latin typeface="+mj-lt"/>
                <a:ea typeface="Calibri" panose="020F0502020204030204" pitchFamily="34" charset="0"/>
                <a:cs typeface="Times New Roman" panose="02020603050405020304" pitchFamily="18" charset="0"/>
              </a:rPr>
              <a:t> </a:t>
            </a:r>
            <a:r>
              <a:rPr lang="cs-CZ" dirty="0">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administrative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apparatus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formal</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material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essence</a:t>
            </a:r>
            <a:r>
              <a:rPr lang="cs-CZ" dirty="0">
                <a:effectLst/>
                <a:latin typeface="+mj-lt"/>
                <a:ea typeface="Calibri" panose="020F0502020204030204" pitchFamily="34" charset="0"/>
                <a:cs typeface="Times New Roman" panose="02020603050405020304" pitchFamily="18" charset="0"/>
              </a:rPr>
              <a:t> </a:t>
            </a:r>
          </a:p>
          <a:p>
            <a:r>
              <a:rPr lang="cs-CZ" dirty="0">
                <a:latin typeface="+mj-lt"/>
                <a:cs typeface="Times New Roman" panose="02020603050405020304" pitchFamily="18" charset="0"/>
              </a:rPr>
              <a:t>Union </a:t>
            </a:r>
            <a:r>
              <a:rPr lang="cs-CZ" dirty="0" err="1">
                <a:latin typeface="+mj-lt"/>
                <a:cs typeface="Times New Roman" panose="02020603050405020304" pitchFamily="18" charset="0"/>
              </a:rPr>
              <a:t>of</a:t>
            </a:r>
            <a:r>
              <a:rPr lang="cs-CZ" dirty="0">
                <a:latin typeface="+mj-lt"/>
                <a:cs typeface="Times New Roman" panose="02020603050405020304" pitchFamily="18" charset="0"/>
              </a:rPr>
              <a:t> International </a:t>
            </a:r>
            <a:r>
              <a:rPr lang="cs-CZ" dirty="0" err="1">
                <a:latin typeface="+mj-lt"/>
                <a:cs typeface="Times New Roman" panose="02020603050405020304" pitchFamily="18" charset="0"/>
              </a:rPr>
              <a:t>Associations</a:t>
            </a:r>
            <a:r>
              <a:rPr lang="cs-CZ" dirty="0">
                <a:latin typeface="+mj-lt"/>
                <a:cs typeface="Times New Roman" panose="02020603050405020304" pitchFamily="18" charset="0"/>
              </a:rPr>
              <a:t>/UIA – 15 </a:t>
            </a:r>
            <a:r>
              <a:rPr lang="cs-CZ" dirty="0" err="1">
                <a:latin typeface="+mj-lt"/>
                <a:cs typeface="Times New Roman" panose="02020603050405020304" pitchFamily="18" charset="0"/>
              </a:rPr>
              <a:t>types</a:t>
            </a:r>
            <a:r>
              <a:rPr lang="cs-CZ" dirty="0">
                <a:latin typeface="+mj-lt"/>
                <a:cs typeface="Times New Roman" panose="02020603050405020304" pitchFamily="18" charset="0"/>
              </a:rPr>
              <a:t>/</a:t>
            </a:r>
            <a:r>
              <a:rPr lang="cs-CZ" dirty="0" err="1">
                <a:latin typeface="+mj-lt"/>
                <a:cs typeface="Times New Roman" panose="02020603050405020304" pitchFamily="18" charset="0"/>
              </a:rPr>
              <a:t>categories</a:t>
            </a:r>
            <a:r>
              <a:rPr lang="cs-CZ" dirty="0">
                <a:latin typeface="+mj-lt"/>
                <a:cs typeface="Times New Roman" panose="02020603050405020304" pitchFamily="18" charset="0"/>
              </a:rPr>
              <a:t> </a:t>
            </a:r>
            <a:r>
              <a:rPr lang="cs-CZ" dirty="0" err="1">
                <a:latin typeface="+mj-lt"/>
                <a:cs typeface="Times New Roman" panose="02020603050405020304" pitchFamily="18" charset="0"/>
              </a:rPr>
              <a:t>of</a:t>
            </a:r>
            <a:r>
              <a:rPr lang="cs-CZ" dirty="0">
                <a:latin typeface="+mj-lt"/>
                <a:cs typeface="Times New Roman" panose="02020603050405020304" pitchFamily="18" charset="0"/>
              </a:rPr>
              <a:t> IO</a:t>
            </a:r>
          </a:p>
          <a:p>
            <a:pPr lvl="1">
              <a:buFont typeface="Arial" panose="020B0604020202020204" pitchFamily="34" charset="0"/>
              <a:buChar char="•"/>
            </a:pPr>
            <a:r>
              <a:rPr lang="cs-CZ" dirty="0" err="1">
                <a:latin typeface="+mj-lt"/>
              </a:rPr>
              <a:t>Federation</a:t>
            </a:r>
            <a:r>
              <a:rPr lang="cs-CZ" dirty="0">
                <a:latin typeface="+mj-lt"/>
              </a:rPr>
              <a:t> </a:t>
            </a:r>
            <a:r>
              <a:rPr lang="cs-CZ" dirty="0" err="1">
                <a:latin typeface="+mj-lt"/>
              </a:rPr>
              <a:t>of</a:t>
            </a:r>
            <a:r>
              <a:rPr lang="cs-CZ" dirty="0">
                <a:latin typeface="+mj-lt"/>
              </a:rPr>
              <a:t> International </a:t>
            </a:r>
            <a:r>
              <a:rPr lang="cs-CZ" dirty="0" err="1">
                <a:latin typeface="+mj-lt"/>
              </a:rPr>
              <a:t>Organizations</a:t>
            </a:r>
            <a:r>
              <a:rPr lang="cs-CZ" dirty="0">
                <a:latin typeface="+mj-lt"/>
              </a:rPr>
              <a:t> – UN</a:t>
            </a:r>
          </a:p>
          <a:p>
            <a:pPr lvl="1">
              <a:buFont typeface="Arial" panose="020B0604020202020204" pitchFamily="34" charset="0"/>
              <a:buChar char="•"/>
            </a:pPr>
            <a:r>
              <a:rPr lang="cs-CZ" dirty="0">
                <a:latin typeface="+mj-lt"/>
              </a:rPr>
              <a:t>I</a:t>
            </a:r>
            <a:r>
              <a:rPr lang="en-US" dirty="0" err="1">
                <a:latin typeface="+mj-lt"/>
              </a:rPr>
              <a:t>nternational</a:t>
            </a:r>
            <a:r>
              <a:rPr lang="en-US" dirty="0">
                <a:latin typeface="+mj-lt"/>
              </a:rPr>
              <a:t> organization with universal membership</a:t>
            </a:r>
            <a:r>
              <a:rPr lang="cs-CZ" dirty="0">
                <a:latin typeface="+mj-lt"/>
              </a:rPr>
              <a:t> - International </a:t>
            </a:r>
            <a:r>
              <a:rPr lang="cs-CZ" dirty="0" err="1">
                <a:latin typeface="+mj-lt"/>
              </a:rPr>
              <a:t>Labor</a:t>
            </a:r>
            <a:r>
              <a:rPr lang="cs-CZ" dirty="0">
                <a:latin typeface="+mj-lt"/>
              </a:rPr>
              <a:t> </a:t>
            </a:r>
            <a:r>
              <a:rPr lang="cs-CZ" dirty="0" err="1">
                <a:latin typeface="+mj-lt"/>
              </a:rPr>
              <a:t>Organization</a:t>
            </a:r>
            <a:endParaRPr lang="cs-CZ" dirty="0">
              <a:latin typeface="+mj-lt"/>
            </a:endParaRPr>
          </a:p>
          <a:p>
            <a:pPr lvl="1">
              <a:buFont typeface="Arial" panose="020B0604020202020204" pitchFamily="34" charset="0"/>
              <a:buChar char="•"/>
            </a:pPr>
            <a:r>
              <a:rPr lang="cs-CZ" dirty="0">
                <a:latin typeface="+mj-lt"/>
              </a:rPr>
              <a:t>I</a:t>
            </a:r>
            <a:r>
              <a:rPr lang="en-US" dirty="0" err="1">
                <a:latin typeface="+mj-lt"/>
              </a:rPr>
              <a:t>nternational</a:t>
            </a:r>
            <a:r>
              <a:rPr lang="en-US" dirty="0">
                <a:latin typeface="+mj-lt"/>
              </a:rPr>
              <a:t> organization with intercontinental membership</a:t>
            </a:r>
            <a:r>
              <a:rPr lang="cs-CZ" dirty="0">
                <a:latin typeface="+mj-lt"/>
              </a:rPr>
              <a:t> – NATO</a:t>
            </a:r>
          </a:p>
          <a:p>
            <a:pPr lvl="1">
              <a:buFont typeface="Arial" panose="020B0604020202020204" pitchFamily="34" charset="0"/>
              <a:buChar char="•"/>
            </a:pPr>
            <a:r>
              <a:rPr lang="cs-CZ" dirty="0" err="1">
                <a:latin typeface="+mj-lt"/>
              </a:rPr>
              <a:t>Regionally</a:t>
            </a:r>
            <a:r>
              <a:rPr lang="cs-CZ" dirty="0">
                <a:latin typeface="+mj-lt"/>
              </a:rPr>
              <a:t> </a:t>
            </a:r>
            <a:r>
              <a:rPr lang="cs-CZ" dirty="0" err="1">
                <a:latin typeface="+mj-lt"/>
              </a:rPr>
              <a:t>defined</a:t>
            </a:r>
            <a:r>
              <a:rPr lang="cs-CZ" dirty="0">
                <a:latin typeface="+mj-lt"/>
              </a:rPr>
              <a:t> </a:t>
            </a:r>
            <a:r>
              <a:rPr lang="cs-CZ" dirty="0" err="1">
                <a:latin typeface="+mj-lt"/>
              </a:rPr>
              <a:t>organizations</a:t>
            </a:r>
            <a:r>
              <a:rPr lang="cs-CZ" dirty="0">
                <a:latin typeface="+mj-lt"/>
              </a:rPr>
              <a:t> – AU</a:t>
            </a:r>
          </a:p>
          <a:p>
            <a:pPr lvl="1">
              <a:buFont typeface="Arial" panose="020B0604020202020204" pitchFamily="34" charset="0"/>
              <a:buChar char="•"/>
            </a:pPr>
            <a:r>
              <a:rPr lang="cs-CZ" dirty="0" err="1">
                <a:latin typeface="+mj-lt"/>
              </a:rPr>
              <a:t>Less</a:t>
            </a:r>
            <a:r>
              <a:rPr lang="cs-CZ" dirty="0">
                <a:latin typeface="+mj-lt"/>
              </a:rPr>
              <a:t> </a:t>
            </a:r>
            <a:r>
              <a:rPr lang="cs-CZ" dirty="0" err="1">
                <a:latin typeface="+mj-lt"/>
              </a:rPr>
              <a:t>autonomous</a:t>
            </a:r>
            <a:r>
              <a:rPr lang="cs-CZ" dirty="0">
                <a:latin typeface="+mj-lt"/>
              </a:rPr>
              <a:t> </a:t>
            </a:r>
            <a:r>
              <a:rPr lang="cs-CZ" dirty="0" err="1">
                <a:latin typeface="+mj-lt"/>
              </a:rPr>
              <a:t>international</a:t>
            </a:r>
            <a:r>
              <a:rPr lang="cs-CZ" dirty="0">
                <a:latin typeface="+mj-lt"/>
              </a:rPr>
              <a:t> </a:t>
            </a:r>
            <a:r>
              <a:rPr lang="cs-CZ" dirty="0" err="1">
                <a:latin typeface="+mj-lt"/>
              </a:rPr>
              <a:t>organization</a:t>
            </a:r>
            <a:r>
              <a:rPr lang="cs-CZ" dirty="0">
                <a:latin typeface="+mj-lt"/>
              </a:rPr>
              <a:t> - International </a:t>
            </a:r>
            <a:r>
              <a:rPr lang="cs-CZ" dirty="0" err="1">
                <a:latin typeface="+mj-lt"/>
              </a:rPr>
              <a:t>Court</a:t>
            </a:r>
            <a:r>
              <a:rPr lang="cs-CZ" dirty="0">
                <a:latin typeface="+mj-lt"/>
              </a:rPr>
              <a:t> </a:t>
            </a:r>
            <a:r>
              <a:rPr lang="cs-CZ" dirty="0" err="1">
                <a:latin typeface="+mj-lt"/>
              </a:rPr>
              <a:t>of</a:t>
            </a:r>
            <a:r>
              <a:rPr lang="cs-CZ" dirty="0">
                <a:latin typeface="+mj-lt"/>
              </a:rPr>
              <a:t> Justice</a:t>
            </a:r>
          </a:p>
          <a:p>
            <a:pPr lvl="1">
              <a:buFont typeface="Arial" panose="020B0604020202020204" pitchFamily="34" charset="0"/>
              <a:buChar char="•"/>
            </a:pPr>
            <a:r>
              <a:rPr lang="cs-CZ" dirty="0">
                <a:latin typeface="+mj-lt"/>
              </a:rPr>
              <a:t>O</a:t>
            </a:r>
            <a:r>
              <a:rPr lang="en-US" dirty="0" err="1">
                <a:latin typeface="+mj-lt"/>
              </a:rPr>
              <a:t>rganization</a:t>
            </a:r>
            <a:r>
              <a:rPr lang="en-US" dirty="0">
                <a:latin typeface="+mj-lt"/>
              </a:rPr>
              <a:t> with a special form</a:t>
            </a:r>
            <a:r>
              <a:rPr lang="cs-CZ" dirty="0">
                <a:latin typeface="+mj-lt"/>
              </a:rPr>
              <a:t> - </a:t>
            </a:r>
            <a:r>
              <a:rPr lang="cs-CZ" dirty="0" err="1">
                <a:latin typeface="+mj-lt"/>
              </a:rPr>
              <a:t>Asian</a:t>
            </a:r>
            <a:r>
              <a:rPr lang="cs-CZ" dirty="0">
                <a:latin typeface="+mj-lt"/>
              </a:rPr>
              <a:t> Development Bank</a:t>
            </a:r>
          </a:p>
          <a:p>
            <a:pPr lvl="1">
              <a:buFont typeface="Arial" panose="020B0604020202020204" pitchFamily="34" charset="0"/>
              <a:buChar char="•"/>
            </a:pPr>
            <a:r>
              <a:rPr lang="cs-CZ" dirty="0">
                <a:latin typeface="+mj-lt"/>
              </a:rPr>
              <a:t>Non-</a:t>
            </a:r>
            <a:r>
              <a:rPr lang="cs-CZ" dirty="0" err="1">
                <a:latin typeface="+mj-lt"/>
              </a:rPr>
              <a:t>active</a:t>
            </a:r>
            <a:r>
              <a:rPr lang="cs-CZ" dirty="0">
                <a:latin typeface="+mj-lt"/>
              </a:rPr>
              <a:t> </a:t>
            </a:r>
            <a:r>
              <a:rPr lang="cs-CZ" dirty="0" err="1">
                <a:latin typeface="+mj-lt"/>
              </a:rPr>
              <a:t>organization</a:t>
            </a:r>
            <a:r>
              <a:rPr lang="cs-CZ" dirty="0">
                <a:latin typeface="+mj-lt"/>
              </a:rPr>
              <a:t> - </a:t>
            </a:r>
            <a:r>
              <a:rPr lang="en-US" dirty="0">
                <a:latin typeface="+mj-lt"/>
              </a:rPr>
              <a:t>The Council for Mutual Economic Assistance</a:t>
            </a:r>
            <a:endParaRPr lang="cs-CZ" dirty="0">
              <a:latin typeface="+mj-lt"/>
            </a:endParaRPr>
          </a:p>
          <a:p>
            <a:pPr lvl="1">
              <a:buFont typeface="Arial" panose="020B0604020202020204" pitchFamily="34" charset="0"/>
              <a:buChar char="•"/>
            </a:pPr>
            <a:r>
              <a:rPr lang="cs-CZ" dirty="0" err="1">
                <a:latin typeface="+mj-lt"/>
              </a:rPr>
              <a:t>Religious</a:t>
            </a:r>
            <a:r>
              <a:rPr lang="cs-CZ" dirty="0">
                <a:latin typeface="+mj-lt"/>
              </a:rPr>
              <a:t>, </a:t>
            </a:r>
            <a:r>
              <a:rPr lang="cs-CZ" dirty="0" err="1">
                <a:latin typeface="+mj-lt"/>
              </a:rPr>
              <a:t>secular</a:t>
            </a:r>
            <a:r>
              <a:rPr lang="cs-CZ" dirty="0">
                <a:latin typeface="+mj-lt"/>
              </a:rPr>
              <a:t> </a:t>
            </a:r>
            <a:r>
              <a:rPr lang="cs-CZ" dirty="0" err="1">
                <a:latin typeface="+mj-lt"/>
              </a:rPr>
              <a:t>groups</a:t>
            </a:r>
            <a:r>
              <a:rPr lang="cs-CZ" dirty="0">
                <a:latin typeface="+mj-lt"/>
              </a:rPr>
              <a:t> – </a:t>
            </a:r>
            <a:r>
              <a:rPr lang="cs-CZ" dirty="0" err="1">
                <a:latin typeface="+mj-lt"/>
              </a:rPr>
              <a:t>Atheist</a:t>
            </a:r>
            <a:r>
              <a:rPr lang="cs-CZ" dirty="0">
                <a:latin typeface="+mj-lt"/>
              </a:rPr>
              <a:t> Republic</a:t>
            </a:r>
          </a:p>
          <a:p>
            <a:pPr lvl="1">
              <a:buFont typeface="Arial" panose="020B0604020202020204" pitchFamily="34" charset="0"/>
              <a:buChar char="•"/>
            </a:pPr>
            <a:r>
              <a:rPr lang="en-US" dirty="0">
                <a:latin typeface="+mj-lt"/>
              </a:rPr>
              <a:t>Proposed organizations not yet established (International Criminal Court 1998-2002)</a:t>
            </a:r>
            <a:endParaRPr lang="cs-CZ" dirty="0">
              <a:latin typeface="+mj-lt"/>
            </a:endParaRPr>
          </a:p>
          <a:p>
            <a:pPr lvl="1">
              <a:buFont typeface="Arial" panose="020B0604020202020204" pitchFamily="34" charset="0"/>
              <a:buChar char="•"/>
            </a:pPr>
            <a:endParaRPr lang="cs-CZ" dirty="0">
              <a:latin typeface="+mj-lt"/>
            </a:endParaRPr>
          </a:p>
          <a:p>
            <a:endParaRPr lang="cs-CZ" i="1" dirty="0"/>
          </a:p>
          <a:p>
            <a:endParaRPr lang="cs-CZ" dirty="0"/>
          </a:p>
        </p:txBody>
      </p:sp>
    </p:spTree>
    <p:extLst>
      <p:ext uri="{BB962C8B-B14F-4D97-AF65-F5344CB8AC3E}">
        <p14:creationId xmlns:p14="http://schemas.microsoft.com/office/powerpoint/2010/main" val="182011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060C24-4F90-4BB2-C41C-E38CB1880DE0}"/>
              </a:ext>
            </a:extLst>
          </p:cNvPr>
          <p:cNvSpPr>
            <a:spLocks noGrp="1"/>
          </p:cNvSpPr>
          <p:nvPr>
            <p:ph type="title"/>
          </p:nvPr>
        </p:nvSpPr>
        <p:spPr>
          <a:xfrm>
            <a:off x="1371600" y="0"/>
            <a:ext cx="9601200" cy="1485900"/>
          </a:xfrm>
        </p:spPr>
        <p:txBody>
          <a:bodyPr/>
          <a:lstStyle/>
          <a:p>
            <a:pPr algn="ctr"/>
            <a:r>
              <a:rPr lang="cs-CZ" dirty="0"/>
              <a:t>International </a:t>
            </a:r>
            <a:r>
              <a:rPr lang="cs-CZ" dirty="0" err="1"/>
              <a:t>Organisation</a:t>
            </a:r>
            <a:endParaRPr lang="cs-CZ" dirty="0"/>
          </a:p>
        </p:txBody>
      </p:sp>
      <p:sp>
        <p:nvSpPr>
          <p:cNvPr id="3" name="Zástupný obsah 2">
            <a:extLst>
              <a:ext uri="{FF2B5EF4-FFF2-40B4-BE49-F238E27FC236}">
                <a16:creationId xmlns:a16="http://schemas.microsoft.com/office/drawing/2014/main" id="{5D0180E7-3AAE-F4B5-924A-B034D11EEFE1}"/>
              </a:ext>
            </a:extLst>
          </p:cNvPr>
          <p:cNvSpPr>
            <a:spLocks noGrp="1"/>
          </p:cNvSpPr>
          <p:nvPr>
            <p:ph idx="1"/>
          </p:nvPr>
        </p:nvSpPr>
        <p:spPr>
          <a:xfrm>
            <a:off x="1295400" y="862219"/>
            <a:ext cx="9601200" cy="4564546"/>
          </a:xfrm>
        </p:spPr>
        <p:txBody>
          <a:bodyPr>
            <a:normAutofit/>
          </a:bodyPr>
          <a:lstStyle/>
          <a:p>
            <a:r>
              <a:rPr lang="en-US" dirty="0"/>
              <a:t>Conditions for the existence of IO</a:t>
            </a:r>
            <a:r>
              <a:rPr lang="cs-CZ" dirty="0"/>
              <a:t>:</a:t>
            </a:r>
          </a:p>
          <a:p>
            <a:pPr lvl="1">
              <a:buFont typeface="Arial" panose="020B0604020202020204" pitchFamily="34" charset="0"/>
              <a:buChar char="•"/>
            </a:pPr>
            <a:r>
              <a:rPr lang="en-US" i="0" dirty="0"/>
              <a:t>1. goals must be international, active in at least three countries</a:t>
            </a:r>
            <a:endParaRPr lang="cs-CZ" i="0" dirty="0"/>
          </a:p>
          <a:p>
            <a:pPr lvl="1">
              <a:buFont typeface="Arial" panose="020B0604020202020204" pitchFamily="34" charset="0"/>
              <a:buChar char="•"/>
            </a:pPr>
            <a:r>
              <a:rPr lang="en-US" i="0" dirty="0"/>
              <a:t>2. existence of individual or collective membership with full voting rights of members (3 states)</a:t>
            </a:r>
            <a:endParaRPr lang="cs-CZ" i="0" dirty="0"/>
          </a:p>
          <a:p>
            <a:pPr lvl="1">
              <a:buFont typeface="Arial" panose="020B0604020202020204" pitchFamily="34" charset="0"/>
              <a:buChar char="•"/>
            </a:pPr>
            <a:r>
              <a:rPr lang="en-US" i="0" dirty="0"/>
              <a:t>3. the statute must provide the right to regularly elect executive bodies, leaders, the existence of a permanent headquarters</a:t>
            </a:r>
            <a:endParaRPr lang="cs-CZ" i="0" dirty="0"/>
          </a:p>
          <a:p>
            <a:pPr lvl="1">
              <a:buFont typeface="Arial" panose="020B0604020202020204" pitchFamily="34" charset="0"/>
              <a:buChar char="•"/>
            </a:pPr>
            <a:r>
              <a:rPr lang="en-US" i="0" dirty="0"/>
              <a:t>4. the principle of regular rotation of top representatives</a:t>
            </a:r>
            <a:endParaRPr lang="cs-CZ" i="0" dirty="0"/>
          </a:p>
          <a:p>
            <a:pPr lvl="1">
              <a:buFont typeface="Arial" panose="020B0604020202020204" pitchFamily="34" charset="0"/>
              <a:buChar char="•"/>
            </a:pPr>
            <a:r>
              <a:rPr lang="en-US" i="0" dirty="0"/>
              <a:t>5. at least 3 members must contribute to the budget</a:t>
            </a:r>
            <a:endParaRPr lang="cs-CZ" i="0" dirty="0"/>
          </a:p>
          <a:p>
            <a:pPr lvl="1">
              <a:buFont typeface="Arial" panose="020B0604020202020204" pitchFamily="34" charset="0"/>
              <a:buChar char="•"/>
            </a:pPr>
            <a:r>
              <a:rPr lang="en-US" i="0" dirty="0"/>
              <a:t>6. the ability to exist independently in the international system</a:t>
            </a:r>
            <a:endParaRPr lang="cs-CZ" i="0" dirty="0"/>
          </a:p>
          <a:p>
            <a:pPr lvl="1">
              <a:buFont typeface="Arial" panose="020B0604020202020204" pitchFamily="34" charset="0"/>
              <a:buChar char="•"/>
            </a:pPr>
            <a:r>
              <a:rPr lang="en-US" i="0" dirty="0"/>
              <a:t>7. carries out current independent and regular activities, establishes relationships with other organizations</a:t>
            </a:r>
            <a:endParaRPr lang="cs-CZ" i="0" dirty="0"/>
          </a:p>
        </p:txBody>
      </p:sp>
    </p:spTree>
    <p:extLst>
      <p:ext uri="{BB962C8B-B14F-4D97-AF65-F5344CB8AC3E}">
        <p14:creationId xmlns:p14="http://schemas.microsoft.com/office/powerpoint/2010/main" val="1257501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40527B-012C-6906-BB02-8792AF8C7E44}"/>
              </a:ext>
            </a:extLst>
          </p:cNvPr>
          <p:cNvSpPr>
            <a:spLocks noGrp="1"/>
          </p:cNvSpPr>
          <p:nvPr>
            <p:ph type="title"/>
          </p:nvPr>
        </p:nvSpPr>
        <p:spPr/>
        <p:txBody>
          <a:bodyPr/>
          <a:lstStyle/>
          <a:p>
            <a:pPr algn="ctr"/>
            <a:r>
              <a:rPr lang="cs-CZ" dirty="0"/>
              <a:t>International </a:t>
            </a:r>
            <a:r>
              <a:rPr lang="cs-CZ" dirty="0" err="1"/>
              <a:t>Regime</a:t>
            </a:r>
            <a:endParaRPr lang="cs-CZ" dirty="0"/>
          </a:p>
        </p:txBody>
      </p:sp>
      <p:sp>
        <p:nvSpPr>
          <p:cNvPr id="3" name="Zástupný obsah 2">
            <a:extLst>
              <a:ext uri="{FF2B5EF4-FFF2-40B4-BE49-F238E27FC236}">
                <a16:creationId xmlns:a16="http://schemas.microsoft.com/office/drawing/2014/main" id="{4DF9CDDF-6BA9-DD60-D9F6-C574BCB37B5B}"/>
              </a:ext>
            </a:extLst>
          </p:cNvPr>
          <p:cNvSpPr>
            <a:spLocks noGrp="1"/>
          </p:cNvSpPr>
          <p:nvPr>
            <p:ph idx="1"/>
          </p:nvPr>
        </p:nvSpPr>
        <p:spPr>
          <a:xfrm>
            <a:off x="1371600" y="1428750"/>
            <a:ext cx="9601200" cy="4743450"/>
          </a:xfrm>
        </p:spPr>
        <p:txBody>
          <a:bodyPr>
            <a:normAutofit/>
          </a:bodyPr>
          <a:lstStyle/>
          <a:p>
            <a:r>
              <a:rPr lang="cs-CZ" b="0" i="1" dirty="0">
                <a:solidFill>
                  <a:srgbClr val="202124"/>
                </a:solidFill>
                <a:effectLst/>
                <a:latin typeface="+mj-lt"/>
              </a:rPr>
              <a:t>„</a:t>
            </a:r>
            <a:r>
              <a:rPr lang="en-US" b="0" i="1" dirty="0">
                <a:solidFill>
                  <a:srgbClr val="202124"/>
                </a:solidFill>
                <a:effectLst/>
                <a:latin typeface="+mj-lt"/>
              </a:rPr>
              <a:t>International organizations are generally seen to be more formally specified institutions, with a secretariat, permanent office, and the like. International regimes have been defined as sets of principle, norms, rules, and decisions upon which actors' expectations converge (Krasner 1983).</a:t>
            </a:r>
            <a:r>
              <a:rPr lang="cs-CZ" b="0" i="1" dirty="0">
                <a:solidFill>
                  <a:srgbClr val="202124"/>
                </a:solidFill>
                <a:effectLst/>
                <a:latin typeface="+mj-lt"/>
              </a:rPr>
              <a:t>“</a:t>
            </a:r>
          </a:p>
          <a:p>
            <a:r>
              <a:rPr lang="en-US" dirty="0">
                <a:latin typeface="+mj-lt"/>
              </a:rPr>
              <a:t>The definition suggests more permanence, where regimes are often temporary.</a:t>
            </a:r>
            <a:endParaRPr lang="cs-CZ" dirty="0">
              <a:latin typeface="+mj-lt"/>
            </a:endParaRPr>
          </a:p>
          <a:p>
            <a:r>
              <a:rPr lang="cs-CZ" dirty="0">
                <a:latin typeface="+mj-lt"/>
              </a:rPr>
              <a:t>International </a:t>
            </a:r>
            <a:r>
              <a:rPr lang="cs-CZ" dirty="0" err="1">
                <a:latin typeface="+mj-lt"/>
              </a:rPr>
              <a:t>regimes</a:t>
            </a:r>
            <a:r>
              <a:rPr lang="cs-CZ" dirty="0">
                <a:latin typeface="+mj-lt"/>
              </a:rPr>
              <a:t> </a:t>
            </a:r>
            <a:r>
              <a:rPr lang="cs-CZ" dirty="0" err="1">
                <a:latin typeface="+mj-lt"/>
              </a:rPr>
              <a:t>always</a:t>
            </a:r>
            <a:r>
              <a:rPr lang="cs-CZ" dirty="0">
                <a:latin typeface="+mj-lt"/>
              </a:rPr>
              <a:t> </a:t>
            </a:r>
            <a:r>
              <a:rPr lang="cs-CZ" dirty="0" err="1">
                <a:latin typeface="+mj-lt"/>
              </a:rPr>
              <a:t>relate</a:t>
            </a:r>
            <a:r>
              <a:rPr lang="cs-CZ" dirty="0">
                <a:latin typeface="+mj-lt"/>
              </a:rPr>
              <a:t> to a </a:t>
            </a:r>
            <a:r>
              <a:rPr lang="cs-CZ" dirty="0" err="1">
                <a:latin typeface="+mj-lt"/>
              </a:rPr>
              <a:t>specific</a:t>
            </a:r>
            <a:r>
              <a:rPr lang="cs-CZ" dirty="0">
                <a:latin typeface="+mj-lt"/>
              </a:rPr>
              <a:t> </a:t>
            </a:r>
            <a:r>
              <a:rPr lang="cs-CZ" dirty="0" err="1">
                <a:latin typeface="+mj-lt"/>
              </a:rPr>
              <a:t>issue</a:t>
            </a:r>
            <a:r>
              <a:rPr lang="cs-CZ" dirty="0">
                <a:latin typeface="+mj-lt"/>
              </a:rPr>
              <a:t>.</a:t>
            </a:r>
          </a:p>
          <a:p>
            <a:r>
              <a:rPr lang="cs-CZ" dirty="0">
                <a:latin typeface="+mj-lt"/>
              </a:rPr>
              <a:t>They do not </a:t>
            </a:r>
            <a:r>
              <a:rPr lang="cs-CZ" dirty="0" err="1">
                <a:latin typeface="+mj-lt"/>
              </a:rPr>
              <a:t>have</a:t>
            </a:r>
            <a:r>
              <a:rPr lang="cs-CZ" dirty="0">
                <a:latin typeface="+mj-lt"/>
              </a:rPr>
              <a:t> </a:t>
            </a:r>
            <a:r>
              <a:rPr lang="cs-CZ" dirty="0" err="1">
                <a:latin typeface="+mj-lt"/>
              </a:rPr>
              <a:t>an</a:t>
            </a:r>
            <a:r>
              <a:rPr lang="cs-CZ" dirty="0">
                <a:latin typeface="+mj-lt"/>
              </a:rPr>
              <a:t> </a:t>
            </a:r>
            <a:r>
              <a:rPr lang="cs-CZ" dirty="0" err="1">
                <a:latin typeface="+mj-lt"/>
              </a:rPr>
              <a:t>administration</a:t>
            </a:r>
            <a:r>
              <a:rPr lang="cs-CZ" dirty="0">
                <a:latin typeface="+mj-lt"/>
              </a:rPr>
              <a:t> or </a:t>
            </a:r>
            <a:r>
              <a:rPr lang="cs-CZ" dirty="0" err="1">
                <a:latin typeface="+mj-lt"/>
              </a:rPr>
              <a:t>an</a:t>
            </a:r>
            <a:r>
              <a:rPr lang="cs-CZ" dirty="0">
                <a:latin typeface="+mj-lt"/>
              </a:rPr>
              <a:t> office.</a:t>
            </a:r>
          </a:p>
          <a:p>
            <a:r>
              <a:rPr lang="cs-CZ" dirty="0">
                <a:latin typeface="+mj-lt"/>
              </a:rPr>
              <a:t>T</a:t>
            </a:r>
            <a:r>
              <a:rPr lang="en-US" dirty="0">
                <a:latin typeface="+mj-lt"/>
              </a:rPr>
              <a:t>hey are institutions with a differentiated structure that is divided into four levels: principles, norms, rules and decision-making processes</a:t>
            </a:r>
            <a:r>
              <a:rPr lang="cs-CZ" dirty="0">
                <a:latin typeface="+mj-lt"/>
              </a:rPr>
              <a:t>.</a:t>
            </a:r>
          </a:p>
          <a:p>
            <a:endParaRPr lang="cs-CZ" dirty="0">
              <a:latin typeface="+mj-lt"/>
            </a:endParaRPr>
          </a:p>
          <a:p>
            <a:endParaRPr lang="cs-CZ" i="1" dirty="0"/>
          </a:p>
        </p:txBody>
      </p:sp>
    </p:spTree>
    <p:extLst>
      <p:ext uri="{BB962C8B-B14F-4D97-AF65-F5344CB8AC3E}">
        <p14:creationId xmlns:p14="http://schemas.microsoft.com/office/powerpoint/2010/main" val="73424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0D3788-1652-1DC0-AFF3-C7BC122CD8B4}"/>
              </a:ext>
            </a:extLst>
          </p:cNvPr>
          <p:cNvSpPr>
            <a:spLocks noGrp="1"/>
          </p:cNvSpPr>
          <p:nvPr>
            <p:ph type="title"/>
          </p:nvPr>
        </p:nvSpPr>
        <p:spPr>
          <a:xfrm>
            <a:off x="1371600" y="0"/>
            <a:ext cx="9601200" cy="1485900"/>
          </a:xfrm>
        </p:spPr>
        <p:txBody>
          <a:bodyPr/>
          <a:lstStyle/>
          <a:p>
            <a:pPr algn="ctr"/>
            <a:r>
              <a:rPr lang="cs-CZ" dirty="0" err="1"/>
              <a:t>Convention</a:t>
            </a:r>
            <a:endParaRPr lang="cs-CZ" dirty="0"/>
          </a:p>
        </p:txBody>
      </p:sp>
      <p:sp>
        <p:nvSpPr>
          <p:cNvPr id="3" name="Zástupný obsah 2">
            <a:extLst>
              <a:ext uri="{FF2B5EF4-FFF2-40B4-BE49-F238E27FC236}">
                <a16:creationId xmlns:a16="http://schemas.microsoft.com/office/drawing/2014/main" id="{20B63360-B6BC-0E3C-13FE-8B559CF4634A}"/>
              </a:ext>
            </a:extLst>
          </p:cNvPr>
          <p:cNvSpPr>
            <a:spLocks noGrp="1"/>
          </p:cNvSpPr>
          <p:nvPr>
            <p:ph idx="1"/>
          </p:nvPr>
        </p:nvSpPr>
        <p:spPr>
          <a:xfrm>
            <a:off x="1219200" y="1011306"/>
            <a:ext cx="9601200" cy="3581400"/>
          </a:xfrm>
        </p:spPr>
        <p:txBody>
          <a:bodyPr/>
          <a:lstStyle/>
          <a:p>
            <a:r>
              <a:rPr lang="en-US" dirty="0"/>
              <a:t>Ad hoc grouping, qualitatively lower grouping than the r</a:t>
            </a:r>
            <a:r>
              <a:rPr lang="cs-CZ" dirty="0"/>
              <a:t>e</a:t>
            </a:r>
            <a:r>
              <a:rPr lang="en-US" dirty="0" err="1"/>
              <a:t>gime</a:t>
            </a:r>
            <a:r>
              <a:rPr lang="cs-CZ" dirty="0"/>
              <a:t>.</a:t>
            </a:r>
          </a:p>
          <a:p>
            <a:r>
              <a:rPr lang="en-US" dirty="0"/>
              <a:t>Entities that precede regimes and organizations</a:t>
            </a:r>
            <a:r>
              <a:rPr lang="cs-CZ" dirty="0"/>
              <a:t>.</a:t>
            </a:r>
          </a:p>
          <a:p>
            <a:r>
              <a:rPr lang="cs-CZ" i="1" dirty="0"/>
              <a:t>„</a:t>
            </a:r>
            <a:r>
              <a:rPr lang="en-US" i="1" dirty="0"/>
              <a:t>Conventions help to shape the actor's expectations, coordinate their behavior, enable mutual understanding of the parties even without set rules</a:t>
            </a:r>
            <a:r>
              <a:rPr lang="cs-CZ" i="1" dirty="0"/>
              <a:t>.“</a:t>
            </a:r>
          </a:p>
          <a:p>
            <a:r>
              <a:rPr lang="en-US" dirty="0"/>
              <a:t>Advantageous in coordination situations </a:t>
            </a:r>
            <a:r>
              <a:rPr lang="cs-CZ" dirty="0"/>
              <a:t> -</a:t>
            </a:r>
            <a:r>
              <a:rPr lang="en-US" dirty="0"/>
              <a:t> actors are interested in behaving in a certain way as long as others do</a:t>
            </a:r>
            <a:r>
              <a:rPr lang="cs-CZ" dirty="0"/>
              <a:t>.</a:t>
            </a:r>
          </a:p>
          <a:p>
            <a:r>
              <a:rPr lang="cs-CZ" dirty="0" err="1"/>
              <a:t>Example</a:t>
            </a:r>
            <a:r>
              <a:rPr lang="cs-CZ" dirty="0"/>
              <a:t>  - </a:t>
            </a:r>
            <a:r>
              <a:rPr lang="cs-CZ" dirty="0" err="1"/>
              <a:t>Diplomatic</a:t>
            </a:r>
            <a:r>
              <a:rPr lang="cs-CZ" dirty="0"/>
              <a:t> </a:t>
            </a:r>
            <a:r>
              <a:rPr lang="cs-CZ" dirty="0" err="1"/>
              <a:t>immunity</a:t>
            </a:r>
            <a:r>
              <a:rPr lang="cs-CZ" dirty="0"/>
              <a:t>.</a:t>
            </a:r>
          </a:p>
        </p:txBody>
      </p:sp>
    </p:spTree>
    <p:extLst>
      <p:ext uri="{BB962C8B-B14F-4D97-AF65-F5344CB8AC3E}">
        <p14:creationId xmlns:p14="http://schemas.microsoft.com/office/powerpoint/2010/main" val="375001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77DF39-FAAF-4FBA-9DD0-7648F971B577}"/>
              </a:ext>
            </a:extLst>
          </p:cNvPr>
          <p:cNvSpPr>
            <a:spLocks noGrp="1"/>
          </p:cNvSpPr>
          <p:nvPr>
            <p:ph type="title"/>
          </p:nvPr>
        </p:nvSpPr>
        <p:spPr>
          <a:xfrm>
            <a:off x="1123122" y="178904"/>
            <a:ext cx="9601200" cy="1485900"/>
          </a:xfrm>
        </p:spPr>
        <p:txBody>
          <a:bodyPr/>
          <a:lstStyle/>
          <a:p>
            <a:pPr algn="ctr"/>
            <a:r>
              <a:rPr lang="cs-CZ" dirty="0" err="1"/>
              <a:t>Brief</a:t>
            </a:r>
            <a:r>
              <a:rPr lang="cs-CZ" dirty="0"/>
              <a:t> </a:t>
            </a:r>
            <a:r>
              <a:rPr lang="cs-CZ" dirty="0" err="1"/>
              <a:t>History</a:t>
            </a:r>
            <a:r>
              <a:rPr lang="cs-CZ" dirty="0"/>
              <a:t> </a:t>
            </a:r>
            <a:r>
              <a:rPr lang="cs-CZ" dirty="0" err="1"/>
              <a:t>of</a:t>
            </a:r>
            <a:r>
              <a:rPr lang="cs-CZ" dirty="0"/>
              <a:t> ICI/IO</a:t>
            </a:r>
          </a:p>
        </p:txBody>
      </p:sp>
      <p:sp>
        <p:nvSpPr>
          <p:cNvPr id="3" name="Zástupný obsah 2">
            <a:extLst>
              <a:ext uri="{FF2B5EF4-FFF2-40B4-BE49-F238E27FC236}">
                <a16:creationId xmlns:a16="http://schemas.microsoft.com/office/drawing/2014/main" id="{1A2F897D-F5B8-7368-2162-2970497BD915}"/>
              </a:ext>
            </a:extLst>
          </p:cNvPr>
          <p:cNvSpPr>
            <a:spLocks noGrp="1"/>
          </p:cNvSpPr>
          <p:nvPr>
            <p:ph idx="1"/>
          </p:nvPr>
        </p:nvSpPr>
        <p:spPr>
          <a:xfrm>
            <a:off x="924339" y="1202634"/>
            <a:ext cx="9601200" cy="5317435"/>
          </a:xfrm>
        </p:spPr>
        <p:txBody>
          <a:bodyPr>
            <a:normAutofit/>
          </a:bodyPr>
          <a:lstStyle/>
          <a:p>
            <a:r>
              <a:rPr lang="en-US" dirty="0"/>
              <a:t>Periodization of the </a:t>
            </a:r>
            <a:r>
              <a:rPr lang="cs-CZ" dirty="0" err="1"/>
              <a:t>evolution</a:t>
            </a:r>
            <a:r>
              <a:rPr lang="en-US" dirty="0"/>
              <a:t> of </a:t>
            </a:r>
            <a:r>
              <a:rPr lang="cs-CZ" dirty="0"/>
              <a:t>IO:</a:t>
            </a:r>
          </a:p>
          <a:p>
            <a:pPr marL="0" indent="0">
              <a:buNone/>
            </a:pPr>
            <a:r>
              <a:rPr lang="cs-CZ" dirty="0"/>
              <a:t>	a</a:t>
            </a:r>
            <a:r>
              <a:rPr lang="cs-CZ" dirty="0">
                <a:latin typeface="+mj-lt"/>
              </a:rPr>
              <a:t>) </a:t>
            </a:r>
            <a:r>
              <a:rPr lang="cs-CZ" b="1" dirty="0" err="1">
                <a:latin typeface="+mj-lt"/>
              </a:rPr>
              <a:t>Prenatal</a:t>
            </a:r>
            <a:r>
              <a:rPr lang="cs-CZ" b="1" dirty="0">
                <a:latin typeface="+mj-lt"/>
              </a:rPr>
              <a:t> period </a:t>
            </a:r>
            <a:r>
              <a:rPr lang="cs-CZ" dirty="0">
                <a:latin typeface="+mj-lt"/>
              </a:rPr>
              <a:t>(ICI </a:t>
            </a:r>
            <a:r>
              <a:rPr lang="cs-CZ" dirty="0">
                <a:effectLst/>
                <a:latin typeface="+mj-lt"/>
                <a:ea typeface="Calibri" panose="020F0502020204030204" pitchFamily="34" charset="0"/>
                <a:cs typeface="Times New Roman" panose="02020603050405020304" pitchFamily="18" charset="0"/>
              </a:rPr>
              <a:t>are </a:t>
            </a:r>
            <a:r>
              <a:rPr lang="cs-CZ" dirty="0" err="1">
                <a:effectLst/>
                <a:latin typeface="+mj-lt"/>
                <a:ea typeface="Calibri" panose="020F0502020204030204" pitchFamily="34" charset="0"/>
                <a:cs typeface="Times New Roman" panose="02020603050405020304" pitchFamily="18" charset="0"/>
              </a:rPr>
              <a:t>created</a:t>
            </a:r>
            <a:r>
              <a:rPr lang="cs-CZ" dirty="0">
                <a:effectLst/>
                <a:latin typeface="+mj-lt"/>
                <a:ea typeface="Calibri" panose="020F0502020204030204" pitchFamily="34" charset="0"/>
                <a:cs typeface="Times New Roman" panose="02020603050405020304" pitchFamily="18" charset="0"/>
              </a:rPr>
              <a:t> very </a:t>
            </a:r>
            <a:r>
              <a:rPr lang="cs-CZ" dirty="0" err="1">
                <a:effectLst/>
                <a:latin typeface="+mj-lt"/>
                <a:ea typeface="Calibri" panose="020F0502020204030204" pitchFamily="34" charset="0"/>
                <a:cs typeface="Times New Roman" panose="02020603050405020304" pitchFamily="18" charset="0"/>
              </a:rPr>
              <a:t>rarely</a:t>
            </a:r>
            <a:r>
              <a:rPr lang="cs-CZ" dirty="0">
                <a:effectLst/>
                <a:latin typeface="+mj-lt"/>
                <a:ea typeface="Calibri" panose="020F0502020204030204" pitchFamily="34" charset="0"/>
                <a:cs typeface="Times New Roman" panose="02020603050405020304" pitchFamily="18" charset="0"/>
              </a:rPr>
              <a:t>, ex. </a:t>
            </a:r>
            <a:r>
              <a:rPr lang="cs-CZ" dirty="0" err="1">
                <a:effectLst/>
                <a:latin typeface="+mj-lt"/>
                <a:ea typeface="Calibri" panose="020F0502020204030204" pitchFamily="34" charset="0"/>
                <a:cs typeface="Times New Roman" panose="02020603050405020304" pitchFamily="18" charset="0"/>
              </a:rPr>
              <a:t>Amphictyonia</a:t>
            </a:r>
            <a:r>
              <a:rPr lang="cs-CZ" dirty="0">
                <a:effectLst/>
                <a:latin typeface="+mj-lt"/>
                <a:ea typeface="Calibri" panose="020F0502020204030204" pitchFamily="34" charset="0"/>
                <a:cs typeface="Times New Roman" panose="02020603050405020304" pitchFamily="18" charset="0"/>
              </a:rPr>
              <a:t> and 	</a:t>
            </a:r>
            <a:r>
              <a:rPr lang="cs-CZ" dirty="0" err="1">
                <a:effectLst/>
                <a:latin typeface="+mj-lt"/>
                <a:ea typeface="Calibri" panose="020F0502020204030204" pitchFamily="34" charset="0"/>
                <a:cs typeface="Times New Roman" panose="02020603050405020304" pitchFamily="18" charset="0"/>
              </a:rPr>
              <a:t>Symmachia</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pPr marL="0" indent="0">
              <a:buNone/>
            </a:pPr>
            <a:r>
              <a:rPr lang="cs-CZ" dirty="0">
                <a:latin typeface="+mj-lt"/>
              </a:rPr>
              <a:t>	b) </a:t>
            </a:r>
            <a:r>
              <a:rPr lang="cs-CZ" b="1" dirty="0">
                <a:latin typeface="+mj-lt"/>
              </a:rPr>
              <a:t>E</a:t>
            </a:r>
            <a:r>
              <a:rPr lang="en-US" b="1" dirty="0" err="1">
                <a:latin typeface="+mj-lt"/>
              </a:rPr>
              <a:t>arly</a:t>
            </a:r>
            <a:r>
              <a:rPr lang="en-US" b="1" dirty="0">
                <a:latin typeface="+mj-lt"/>
              </a:rPr>
              <a:t> period of foundation formation</a:t>
            </a:r>
            <a:r>
              <a:rPr lang="cs-CZ" b="1" dirty="0">
                <a:latin typeface="+mj-lt"/>
              </a:rPr>
              <a:t> </a:t>
            </a:r>
            <a:r>
              <a:rPr lang="cs-CZ" dirty="0">
                <a:latin typeface="+mj-lt"/>
              </a:rPr>
              <a:t>(1648-1815, </a:t>
            </a:r>
            <a:r>
              <a:rPr lang="en-US" dirty="0">
                <a:latin typeface="+mj-lt"/>
              </a:rPr>
              <a:t>formation of diplomatic </a:t>
            </a:r>
            <a:r>
              <a:rPr lang="cs-CZ" dirty="0">
                <a:latin typeface="+mj-lt"/>
              </a:rPr>
              <a:t>	</a:t>
            </a:r>
            <a:r>
              <a:rPr lang="en-US" dirty="0">
                <a:latin typeface="+mj-lt"/>
              </a:rPr>
              <a:t>contacts, deepening of economic relations</a:t>
            </a:r>
            <a:r>
              <a:rPr lang="cs-CZ" dirty="0">
                <a:latin typeface="+mj-lt"/>
              </a:rPr>
              <a:t>)</a:t>
            </a:r>
          </a:p>
          <a:p>
            <a:pPr marL="0" indent="0">
              <a:buNone/>
            </a:pPr>
            <a:r>
              <a:rPr lang="cs-CZ" dirty="0">
                <a:latin typeface="+mj-lt"/>
              </a:rPr>
              <a:t>	c) </a:t>
            </a:r>
            <a:r>
              <a:rPr lang="cs-CZ" b="1" dirty="0">
                <a:latin typeface="+mj-lt"/>
              </a:rPr>
              <a:t>P</a:t>
            </a:r>
            <a:r>
              <a:rPr lang="en-US" b="1" dirty="0" err="1">
                <a:latin typeface="+mj-lt"/>
              </a:rPr>
              <a:t>eriod</a:t>
            </a:r>
            <a:r>
              <a:rPr lang="en-US" b="1" dirty="0">
                <a:latin typeface="+mj-lt"/>
              </a:rPr>
              <a:t> of the first international organizations</a:t>
            </a:r>
            <a:r>
              <a:rPr lang="cs-CZ" b="1" dirty="0">
                <a:latin typeface="+mj-lt"/>
              </a:rPr>
              <a:t> </a:t>
            </a:r>
            <a:r>
              <a:rPr lang="cs-CZ" dirty="0">
                <a:latin typeface="+mj-lt"/>
              </a:rPr>
              <a:t>(</a:t>
            </a:r>
            <a:r>
              <a:rPr lang="cs-CZ" dirty="0" err="1">
                <a:latin typeface="+mj-lt"/>
              </a:rPr>
              <a:t>security</a:t>
            </a:r>
            <a:r>
              <a:rPr lang="cs-CZ" dirty="0">
                <a:latin typeface="+mj-lt"/>
              </a:rPr>
              <a:t>, </a:t>
            </a:r>
            <a:r>
              <a:rPr lang="cs-CZ" dirty="0" err="1">
                <a:latin typeface="+mj-lt"/>
              </a:rPr>
              <a:t>economic</a:t>
            </a:r>
            <a:r>
              <a:rPr lang="cs-CZ" dirty="0">
                <a:latin typeface="+mj-lt"/>
              </a:rPr>
              <a:t> and </a:t>
            </a:r>
            <a:r>
              <a:rPr lang="cs-CZ" dirty="0" err="1">
                <a:latin typeface="+mj-lt"/>
              </a:rPr>
              <a:t>social</a:t>
            </a:r>
            <a:r>
              <a:rPr lang="cs-CZ" dirty="0">
                <a:latin typeface="+mj-lt"/>
              </a:rPr>
              <a:t> 	ICI,</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Congress</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Vienna</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several</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changes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a:p>
            <a:pPr marL="0" indent="0">
              <a:buNone/>
            </a:pPr>
            <a:r>
              <a:rPr lang="cs-CZ" dirty="0">
                <a:latin typeface="+mj-lt"/>
              </a:rPr>
              <a:t>	d) </a:t>
            </a:r>
            <a:r>
              <a:rPr lang="cs-CZ" b="1" dirty="0">
                <a:latin typeface="+mj-lt"/>
              </a:rPr>
              <a:t>P</a:t>
            </a:r>
            <a:r>
              <a:rPr lang="en-US" b="1" dirty="0" err="1">
                <a:latin typeface="+mj-lt"/>
              </a:rPr>
              <a:t>eriod</a:t>
            </a:r>
            <a:r>
              <a:rPr lang="en-US" b="1" dirty="0">
                <a:latin typeface="+mj-lt"/>
              </a:rPr>
              <a:t> after the First World War</a:t>
            </a:r>
            <a:r>
              <a:rPr lang="cs-CZ" b="1" dirty="0">
                <a:latin typeface="+mj-lt"/>
              </a:rPr>
              <a:t> </a:t>
            </a:r>
            <a:r>
              <a:rPr lang="cs-CZ" dirty="0">
                <a:latin typeface="+mj-lt"/>
              </a:rPr>
              <a:t>(rapid </a:t>
            </a:r>
            <a:r>
              <a:rPr lang="cs-CZ" dirty="0" err="1">
                <a:latin typeface="+mj-lt"/>
              </a:rPr>
              <a:t>increase</a:t>
            </a:r>
            <a:r>
              <a:rPr lang="cs-CZ" dirty="0">
                <a:latin typeface="+mj-lt"/>
              </a:rPr>
              <a:t> </a:t>
            </a:r>
            <a:r>
              <a:rPr lang="cs-CZ" dirty="0" err="1">
                <a:latin typeface="+mj-lt"/>
              </a:rPr>
              <a:t>of</a:t>
            </a:r>
            <a:r>
              <a:rPr lang="cs-CZ" dirty="0">
                <a:latin typeface="+mj-lt"/>
              </a:rPr>
              <a:t> ICI, </a:t>
            </a:r>
            <a:r>
              <a:rPr lang="cs-CZ" dirty="0" err="1">
                <a:latin typeface="+mj-lt"/>
              </a:rPr>
              <a:t>League</a:t>
            </a:r>
            <a:r>
              <a:rPr lang="cs-CZ" dirty="0">
                <a:latin typeface="+mj-lt"/>
              </a:rPr>
              <a:t> </a:t>
            </a:r>
            <a:r>
              <a:rPr lang="cs-CZ" dirty="0" err="1">
                <a:latin typeface="+mj-lt"/>
              </a:rPr>
              <a:t>of</a:t>
            </a:r>
            <a:r>
              <a:rPr lang="cs-CZ" dirty="0">
                <a:latin typeface="+mj-lt"/>
              </a:rPr>
              <a:t> </a:t>
            </a:r>
            <a:r>
              <a:rPr lang="cs-CZ" dirty="0" err="1">
                <a:latin typeface="+mj-lt"/>
              </a:rPr>
              <a:t>Nations</a:t>
            </a:r>
            <a:r>
              <a:rPr lang="cs-CZ" dirty="0">
                <a:latin typeface="+mj-lt"/>
              </a:rPr>
              <a:t>)</a:t>
            </a:r>
          </a:p>
          <a:p>
            <a:pPr marL="0" indent="0">
              <a:buNone/>
            </a:pPr>
            <a:r>
              <a:rPr lang="cs-CZ" dirty="0">
                <a:latin typeface="+mj-lt"/>
              </a:rPr>
              <a:t>	e) P</a:t>
            </a:r>
            <a:r>
              <a:rPr lang="en-US" b="1" dirty="0" err="1">
                <a:latin typeface="+mj-lt"/>
              </a:rPr>
              <a:t>eriod</a:t>
            </a:r>
            <a:r>
              <a:rPr lang="en-US" b="1" dirty="0">
                <a:latin typeface="+mj-lt"/>
              </a:rPr>
              <a:t> after the </a:t>
            </a:r>
            <a:r>
              <a:rPr lang="cs-CZ" b="1" dirty="0">
                <a:latin typeface="+mj-lt"/>
              </a:rPr>
              <a:t>Second</a:t>
            </a:r>
            <a:r>
              <a:rPr lang="en-US" b="1" dirty="0">
                <a:latin typeface="+mj-lt"/>
              </a:rPr>
              <a:t> World War</a:t>
            </a:r>
            <a:r>
              <a:rPr lang="cs-CZ" b="1" dirty="0">
                <a:latin typeface="+mj-lt"/>
              </a:rPr>
              <a:t> </a:t>
            </a:r>
            <a:r>
              <a:rPr lang="cs-CZ" dirty="0">
                <a:latin typeface="+mj-lt"/>
              </a:rPr>
              <a:t>(UN, </a:t>
            </a:r>
            <a:r>
              <a:rPr lang="cs-CZ" dirty="0" err="1">
                <a:latin typeface="+mj-lt"/>
              </a:rPr>
              <a:t>monetary</a:t>
            </a:r>
            <a:r>
              <a:rPr lang="cs-CZ" dirty="0">
                <a:latin typeface="+mj-lt"/>
              </a:rPr>
              <a:t> and </a:t>
            </a:r>
            <a:r>
              <a:rPr lang="cs-CZ" dirty="0" err="1">
                <a:latin typeface="+mj-lt"/>
              </a:rPr>
              <a:t>economic</a:t>
            </a:r>
            <a:r>
              <a:rPr lang="cs-CZ" dirty="0">
                <a:latin typeface="+mj-lt"/>
              </a:rPr>
              <a:t> </a:t>
            </a:r>
            <a:r>
              <a:rPr lang="cs-CZ" dirty="0" err="1">
                <a:latin typeface="+mj-lt"/>
              </a:rPr>
              <a:t>institutions</a:t>
            </a:r>
            <a:r>
              <a:rPr lang="cs-CZ" dirty="0">
                <a:latin typeface="+mj-lt"/>
              </a:rPr>
              <a:t>, 	</a:t>
            </a:r>
            <a:r>
              <a:rPr lang="cs-CZ" dirty="0" err="1">
                <a:latin typeface="+mj-lt"/>
              </a:rPr>
              <a:t>regionalism</a:t>
            </a:r>
            <a:r>
              <a:rPr lang="cs-CZ" dirty="0">
                <a:latin typeface="+mj-lt"/>
              </a:rPr>
              <a:t>)</a:t>
            </a:r>
          </a:p>
          <a:p>
            <a:pPr marL="0" indent="0">
              <a:buNone/>
            </a:pPr>
            <a:r>
              <a:rPr lang="cs-CZ" dirty="0">
                <a:latin typeface="+mj-lt"/>
              </a:rPr>
              <a:t>	f) </a:t>
            </a:r>
            <a:r>
              <a:rPr lang="cs-CZ" b="1" dirty="0">
                <a:latin typeface="+mj-lt"/>
              </a:rPr>
              <a:t>P</a:t>
            </a:r>
            <a:r>
              <a:rPr lang="en-US" b="1" dirty="0" err="1">
                <a:latin typeface="+mj-lt"/>
              </a:rPr>
              <a:t>eriod</a:t>
            </a:r>
            <a:r>
              <a:rPr lang="en-US" b="1" dirty="0">
                <a:latin typeface="+mj-lt"/>
              </a:rPr>
              <a:t> after the end of bipolar confrontation</a:t>
            </a:r>
            <a:r>
              <a:rPr lang="cs-CZ" b="1" dirty="0">
                <a:latin typeface="+mj-lt"/>
              </a:rPr>
              <a:t> </a:t>
            </a:r>
            <a:r>
              <a:rPr lang="cs-CZ" dirty="0">
                <a:latin typeface="+mj-lt"/>
              </a:rPr>
              <a:t>(</a:t>
            </a:r>
            <a:r>
              <a:rPr lang="cs-CZ" dirty="0" err="1">
                <a:effectLst/>
                <a:latin typeface="+mj-lt"/>
                <a:ea typeface="Calibri" panose="020F0502020204030204" pitchFamily="34" charset="0"/>
                <a:cs typeface="Times New Roman" panose="02020603050405020304" pitchFamily="18" charset="0"/>
              </a:rPr>
              <a:t>disintegration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bloc 	</a:t>
            </a:r>
            <a:r>
              <a:rPr lang="cs-CZ" dirty="0" err="1">
                <a:effectLst/>
                <a:latin typeface="+mj-lt"/>
                <a:ea typeface="Calibri" panose="020F0502020204030204" pitchFamily="34" charset="0"/>
                <a:cs typeface="Times New Roman" panose="02020603050405020304" pitchFamily="18" charset="0"/>
              </a:rPr>
              <a:t>organizations</a:t>
            </a:r>
            <a:r>
              <a:rPr lang="cs-CZ" dirty="0">
                <a:effectLst/>
                <a:latin typeface="+mj-lt"/>
                <a:ea typeface="Calibri" panose="020F0502020204030204" pitchFamily="34" charset="0"/>
                <a:cs typeface="Times New Roman" panose="02020603050405020304" pitchFamily="18" charset="0"/>
              </a:rPr>
              <a:t> , </a:t>
            </a:r>
            <a:r>
              <a:rPr lang="cs-CZ" dirty="0" err="1">
                <a:effectLst/>
                <a:latin typeface="+mj-lt"/>
                <a:ea typeface="Calibri" panose="020F0502020204030204" pitchFamily="34" charset="0"/>
                <a:cs typeface="Times New Roman" panose="02020603050405020304" pitchFamily="18" charset="0"/>
              </a:rPr>
              <a:t>new</a:t>
            </a:r>
            <a:r>
              <a:rPr lang="cs-CZ" dirty="0">
                <a:effectLst/>
                <a:latin typeface="+mj-lt"/>
                <a:ea typeface="Calibri" panose="020F0502020204030204" pitchFamily="34" charset="0"/>
                <a:cs typeface="Times New Roman" panose="02020603050405020304" pitchFamily="18" charset="0"/>
              </a:rPr>
              <a:t> ICI </a:t>
            </a:r>
            <a:r>
              <a:rPr lang="cs-CZ" dirty="0" err="1">
                <a:effectLst/>
                <a:latin typeface="+mj-lt"/>
                <a:ea typeface="Calibri" panose="020F0502020204030204" pitchFamily="34" charset="0"/>
                <a:cs typeface="Times New Roman" panose="02020603050405020304" pitchFamily="18" charset="0"/>
              </a:rPr>
              <a:t>within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Europe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massive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increase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NGOs</a:t>
            </a:r>
            <a:r>
              <a:rPr lang="cs-CZ" dirty="0">
                <a:effectLst/>
                <a:latin typeface="+mj-lt"/>
                <a:ea typeface="Calibri" panose="020F0502020204030204" pitchFamily="34" charset="0"/>
                <a:cs typeface="Times New Roman" panose="02020603050405020304" pitchFamily="18" charset="0"/>
              </a:rPr>
              <a:t>)</a:t>
            </a:r>
            <a:endParaRPr lang="cs-CZ" dirty="0">
              <a:latin typeface="+mj-lt"/>
            </a:endParaRPr>
          </a:p>
        </p:txBody>
      </p:sp>
      <p:sp>
        <p:nvSpPr>
          <p:cNvPr id="7" name="AutoShape 6" descr="Map of the Southern African Development Community (SADC) region [5]. |  Download Scientific Diagram">
            <a:extLst>
              <a:ext uri="{FF2B5EF4-FFF2-40B4-BE49-F238E27FC236}">
                <a16:creationId xmlns:a16="http://schemas.microsoft.com/office/drawing/2014/main" id="{4C989592-F9BD-265F-FA54-A63BA3A8C4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07979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9E9BE-E974-BE4B-5FD1-474809B5AB5C}"/>
              </a:ext>
            </a:extLst>
          </p:cNvPr>
          <p:cNvSpPr>
            <a:spLocks noGrp="1"/>
          </p:cNvSpPr>
          <p:nvPr>
            <p:ph type="title"/>
          </p:nvPr>
        </p:nvSpPr>
        <p:spPr/>
        <p:txBody>
          <a:bodyPr/>
          <a:lstStyle/>
          <a:p>
            <a:pPr algn="ctr"/>
            <a:r>
              <a:rPr lang="en-US" dirty="0"/>
              <a:t>Security architecture and relations among states</a:t>
            </a:r>
            <a:endParaRPr lang="cs-CZ" dirty="0"/>
          </a:p>
        </p:txBody>
      </p:sp>
      <p:sp>
        <p:nvSpPr>
          <p:cNvPr id="3" name="Zástupný obsah 2">
            <a:extLst>
              <a:ext uri="{FF2B5EF4-FFF2-40B4-BE49-F238E27FC236}">
                <a16:creationId xmlns:a16="http://schemas.microsoft.com/office/drawing/2014/main" id="{BA9CEB21-2389-D05C-6B71-519275314CA3}"/>
              </a:ext>
            </a:extLst>
          </p:cNvPr>
          <p:cNvSpPr>
            <a:spLocks noGrp="1"/>
          </p:cNvSpPr>
          <p:nvPr>
            <p:ph idx="1"/>
          </p:nvPr>
        </p:nvSpPr>
        <p:spPr/>
        <p:txBody>
          <a:bodyPr/>
          <a:lstStyle/>
          <a:p>
            <a:r>
              <a:rPr lang="cs-CZ" dirty="0"/>
              <a:t>„</a:t>
            </a:r>
            <a:r>
              <a:rPr lang="en-US" i="1" dirty="0"/>
              <a:t>An institutional system of organizing relations between states guaranteeing their security. It is based on the assumption that issues and problems related to the security of states cannot be solved individually</a:t>
            </a:r>
            <a:r>
              <a:rPr lang="en-US" dirty="0"/>
              <a:t>.</a:t>
            </a:r>
            <a:r>
              <a:rPr lang="cs-CZ" dirty="0"/>
              <a:t>“</a:t>
            </a:r>
          </a:p>
          <a:p>
            <a:r>
              <a:rPr lang="en-US" b="1" dirty="0"/>
              <a:t>Cooperative </a:t>
            </a:r>
            <a:r>
              <a:rPr lang="en-US" b="1" dirty="0">
                <a:latin typeface="+mj-lt"/>
              </a:rPr>
              <a:t>security</a:t>
            </a:r>
            <a:r>
              <a:rPr lang="cs-CZ" b="1" dirty="0">
                <a:latin typeface="+mj-lt"/>
              </a:rPr>
              <a:t> </a:t>
            </a:r>
            <a:r>
              <a:rPr lang="cs-CZ" dirty="0">
                <a:latin typeface="+mj-lt"/>
              </a:rPr>
              <a:t>- </a:t>
            </a:r>
            <a:r>
              <a:rPr lang="cs-CZ" dirty="0" err="1">
                <a:effectLst/>
                <a:latin typeface="+mj-lt"/>
                <a:ea typeface="Calibri" panose="020F0502020204030204" pitchFamily="34" charset="0"/>
                <a:cs typeface="Times New Roman" panose="02020603050405020304" pitchFamily="18" charset="0"/>
              </a:rPr>
              <a:t>ongoing</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effort</a:t>
            </a:r>
            <a:r>
              <a:rPr lang="cs-CZ" dirty="0">
                <a:effectLst/>
                <a:latin typeface="+mj-lt"/>
                <a:ea typeface="Calibri" panose="020F0502020204030204" pitchFamily="34" charset="0"/>
                <a:cs typeface="Times New Roman" panose="02020603050405020304" pitchFamily="18" charset="0"/>
              </a:rPr>
              <a:t> to </a:t>
            </a:r>
            <a:r>
              <a:rPr lang="cs-CZ" dirty="0" err="1">
                <a:effectLst/>
                <a:latin typeface="+mj-lt"/>
                <a:ea typeface="Calibri" panose="020F0502020204030204" pitchFamily="34" charset="0"/>
                <a:cs typeface="Times New Roman" panose="02020603050405020304" pitchFamily="18" charset="0"/>
              </a:rPr>
              <a:t>reduce</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the</a:t>
            </a:r>
            <a:r>
              <a:rPr lang="cs-CZ" dirty="0">
                <a:effectLst/>
                <a:latin typeface="+mj-lt"/>
                <a:ea typeface="Calibri" panose="020F0502020204030204" pitchFamily="34" charset="0"/>
                <a:cs typeface="Times New Roman" panose="02020603050405020304" pitchFamily="18" charset="0"/>
              </a:rPr>
              <a:t> risk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war</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that</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does</a:t>
            </a:r>
            <a:r>
              <a:rPr lang="cs-CZ" dirty="0">
                <a:effectLst/>
                <a:latin typeface="+mj-lt"/>
                <a:ea typeface="Calibri" panose="020F0502020204030204" pitchFamily="34" charset="0"/>
                <a:cs typeface="Times New Roman" panose="02020603050405020304" pitchFamily="18" charset="0"/>
              </a:rPr>
              <a:t> not </a:t>
            </a:r>
            <a:r>
              <a:rPr lang="cs-CZ" dirty="0" err="1">
                <a:effectLst/>
                <a:latin typeface="+mj-lt"/>
                <a:ea typeface="Calibri" panose="020F0502020204030204" pitchFamily="34" charset="0"/>
                <a:cs typeface="Times New Roman" panose="02020603050405020304" pitchFamily="18" charset="0"/>
              </a:rPr>
              <a:t>target</a:t>
            </a:r>
            <a:r>
              <a:rPr lang="cs-CZ" dirty="0">
                <a:effectLst/>
                <a:latin typeface="+mj-lt"/>
                <a:ea typeface="Calibri" panose="020F0502020204030204" pitchFamily="34" charset="0"/>
                <a:cs typeface="Times New Roman" panose="02020603050405020304" pitchFamily="18" charset="0"/>
              </a:rPr>
              <a:t> a </a:t>
            </a:r>
            <a:r>
              <a:rPr lang="cs-CZ" dirty="0" err="1">
                <a:effectLst/>
                <a:latin typeface="+mj-lt"/>
                <a:ea typeface="Calibri" panose="020F0502020204030204" pitchFamily="34" charset="0"/>
                <a:cs typeface="Times New Roman" panose="02020603050405020304" pitchFamily="18" charset="0"/>
              </a:rPr>
              <a:t>specific</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a:t>
            </a:r>
            <a:r>
              <a:rPr lang="cs-CZ" dirty="0">
                <a:effectLst/>
                <a:latin typeface="+mj-lt"/>
                <a:ea typeface="Calibri" panose="020F0502020204030204" pitchFamily="34" charset="0"/>
                <a:cs typeface="Times New Roman" panose="02020603050405020304" pitchFamily="18" charset="0"/>
              </a:rPr>
              <a:t> or </a:t>
            </a:r>
            <a:r>
              <a:rPr lang="cs-CZ" dirty="0" err="1">
                <a:effectLst/>
                <a:latin typeface="+mj-lt"/>
                <a:ea typeface="Calibri" panose="020F0502020204030204" pitchFamily="34" charset="0"/>
                <a:cs typeface="Times New Roman" panose="02020603050405020304" pitchFamily="18" charset="0"/>
              </a:rPr>
              <a:t>coalition</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of</a:t>
            </a:r>
            <a:r>
              <a:rPr lang="cs-CZ" dirty="0">
                <a:effectLst/>
                <a:latin typeface="+mj-lt"/>
                <a:ea typeface="Calibri" panose="020F0502020204030204" pitchFamily="34" charset="0"/>
                <a:cs typeface="Times New Roman" panose="02020603050405020304" pitchFamily="18" charset="0"/>
              </a:rPr>
              <a:t> </a:t>
            </a:r>
            <a:r>
              <a:rPr lang="cs-CZ" dirty="0" err="1">
                <a:effectLst/>
                <a:latin typeface="+mj-lt"/>
                <a:ea typeface="Calibri" panose="020F0502020204030204" pitchFamily="34" charset="0"/>
                <a:cs typeface="Times New Roman" panose="02020603050405020304" pitchFamily="18" charset="0"/>
              </a:rPr>
              <a:t>states</a:t>
            </a:r>
            <a:endParaRPr lang="cs-CZ" dirty="0">
              <a:latin typeface="+mj-lt"/>
            </a:endParaRPr>
          </a:p>
          <a:p>
            <a:r>
              <a:rPr lang="cs-CZ" b="1" dirty="0"/>
              <a:t>C</a:t>
            </a:r>
            <a:r>
              <a:rPr lang="en-US" b="1" dirty="0" err="1"/>
              <a:t>ollective</a:t>
            </a:r>
            <a:r>
              <a:rPr lang="en-US" b="1" dirty="0"/>
              <a:t> security</a:t>
            </a:r>
            <a:r>
              <a:rPr lang="cs-CZ" b="1" dirty="0"/>
              <a:t> - </a:t>
            </a:r>
            <a:r>
              <a:rPr lang="en-US" dirty="0"/>
              <a:t>states avoid the use of force in mutual relations</a:t>
            </a:r>
            <a:r>
              <a:rPr lang="cs-CZ" dirty="0"/>
              <a:t> (</a:t>
            </a:r>
            <a:r>
              <a:rPr lang="en-US" dirty="0"/>
              <a:t>two principles - the obligation to resolve all disputes by peaceful means</a:t>
            </a:r>
            <a:r>
              <a:rPr lang="cs-CZ" dirty="0"/>
              <a:t>, </a:t>
            </a:r>
            <a:r>
              <a:rPr lang="en-US" dirty="0"/>
              <a:t>the prohibition of the use of force in mutual relations</a:t>
            </a:r>
            <a:r>
              <a:rPr lang="cs-CZ" dirty="0"/>
              <a:t>)</a:t>
            </a:r>
          </a:p>
          <a:p>
            <a:r>
              <a:rPr lang="cs-CZ" b="1" dirty="0"/>
              <a:t>C</a:t>
            </a:r>
            <a:r>
              <a:rPr lang="en-US" b="1" dirty="0" err="1"/>
              <a:t>ollective</a:t>
            </a:r>
            <a:r>
              <a:rPr lang="en-US" b="1" dirty="0"/>
              <a:t> defense</a:t>
            </a:r>
            <a:r>
              <a:rPr lang="cs-CZ" b="1" dirty="0"/>
              <a:t> - </a:t>
            </a:r>
            <a:r>
              <a:rPr lang="en-US" dirty="0"/>
              <a:t>system of joint defense against external threats, i.e. against attacks by states that are not members of the organization</a:t>
            </a:r>
            <a:endParaRPr lang="cs-CZ" dirty="0"/>
          </a:p>
          <a:p>
            <a:endParaRPr lang="cs-CZ" dirty="0"/>
          </a:p>
        </p:txBody>
      </p:sp>
    </p:spTree>
    <p:extLst>
      <p:ext uri="{BB962C8B-B14F-4D97-AF65-F5344CB8AC3E}">
        <p14:creationId xmlns:p14="http://schemas.microsoft.com/office/powerpoint/2010/main" val="262779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74625D-9656-8269-F1D5-E4932F75481B}"/>
              </a:ext>
            </a:extLst>
          </p:cNvPr>
          <p:cNvSpPr>
            <a:spLocks noGrp="1"/>
          </p:cNvSpPr>
          <p:nvPr>
            <p:ph type="title"/>
          </p:nvPr>
        </p:nvSpPr>
        <p:spPr/>
        <p:txBody>
          <a:bodyPr/>
          <a:lstStyle/>
          <a:p>
            <a:pPr algn="ctr"/>
            <a:r>
              <a:rPr lang="en-US" dirty="0"/>
              <a:t>Security architecture and relations among states</a:t>
            </a:r>
            <a:endParaRPr lang="cs-CZ" dirty="0"/>
          </a:p>
        </p:txBody>
      </p:sp>
      <p:pic>
        <p:nvPicPr>
          <p:cNvPr id="5" name="Zástupný obsah 4">
            <a:extLst>
              <a:ext uri="{FF2B5EF4-FFF2-40B4-BE49-F238E27FC236}">
                <a16:creationId xmlns:a16="http://schemas.microsoft.com/office/drawing/2014/main" id="{9340306A-95D7-C31E-14B4-8486B094DC1C}"/>
              </a:ext>
            </a:extLst>
          </p:cNvPr>
          <p:cNvPicPr>
            <a:picLocks noGrp="1" noChangeAspect="1"/>
          </p:cNvPicPr>
          <p:nvPr>
            <p:ph idx="1"/>
          </p:nvPr>
        </p:nvPicPr>
        <p:blipFill>
          <a:blip r:embed="rId2"/>
          <a:stretch>
            <a:fillRect/>
          </a:stretch>
        </p:blipFill>
        <p:spPr>
          <a:xfrm>
            <a:off x="1748872" y="2286000"/>
            <a:ext cx="8846656" cy="3581400"/>
          </a:xfrm>
        </p:spPr>
      </p:pic>
    </p:spTree>
    <p:extLst>
      <p:ext uri="{BB962C8B-B14F-4D97-AF65-F5344CB8AC3E}">
        <p14:creationId xmlns:p14="http://schemas.microsoft.com/office/powerpoint/2010/main" val="375289370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TM10001105[[fn=Oříznutí]]</Template>
  <TotalTime>28009</TotalTime>
  <Words>1514</Words>
  <Application>Microsoft Office PowerPoint</Application>
  <PresentationFormat>Širokoúhlá obrazovka</PresentationFormat>
  <Paragraphs>130</Paragraphs>
  <Slides>22</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Franklin Gothic Book</vt:lpstr>
      <vt:lpstr>Georgia</vt:lpstr>
      <vt:lpstr>Wingdings</vt:lpstr>
      <vt:lpstr>Crop</vt:lpstr>
      <vt:lpstr>International organizations and regimes</vt:lpstr>
      <vt:lpstr>ICI Division</vt:lpstr>
      <vt:lpstr>International Organisation</vt:lpstr>
      <vt:lpstr>International Organisation</vt:lpstr>
      <vt:lpstr>International Regime</vt:lpstr>
      <vt:lpstr>Convention</vt:lpstr>
      <vt:lpstr>Brief History of ICI/IO</vt:lpstr>
      <vt:lpstr>Security architecture and relations among states</vt:lpstr>
      <vt:lpstr>Security architecture and relations among states</vt:lpstr>
      <vt:lpstr>UN – United Nations</vt:lpstr>
      <vt:lpstr>UN – United Nations</vt:lpstr>
      <vt:lpstr>UN Charter </vt:lpstr>
      <vt:lpstr>NATO - North Atlantic Treaty Organization </vt:lpstr>
      <vt:lpstr>NATO - North Atlantic Treaty Organization </vt:lpstr>
      <vt:lpstr>NATO - North Atlantic Treaty  Article 5</vt:lpstr>
      <vt:lpstr>OSCE - Organization for Security and Co-operation in Europe</vt:lpstr>
      <vt:lpstr>OSCE - Organization for Security and Co-operation in Europe</vt:lpstr>
      <vt:lpstr>OSCE - Organization for Security and Co-operation in Europe</vt:lpstr>
      <vt:lpstr>OSCE - Organization for Security and Co-operation in Europe</vt:lpstr>
      <vt:lpstr>V4 - Visegrad Group </vt:lpstr>
      <vt:lpstr>Class Participation- Discuss the following points: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in East Africa: Problems with refugees</dc:title>
  <dc:creator>Lucie Konečná</dc:creator>
  <cp:lastModifiedBy>Lucie Konečná</cp:lastModifiedBy>
  <cp:revision>353</cp:revision>
  <dcterms:created xsi:type="dcterms:W3CDTF">2017-10-06T12:11:29Z</dcterms:created>
  <dcterms:modified xsi:type="dcterms:W3CDTF">2024-04-06T17:42:15Z</dcterms:modified>
</cp:coreProperties>
</file>