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handoutMasterIdLst>
    <p:handoutMasterId r:id="rId28"/>
  </p:handoutMasterIdLst>
  <p:sldIdLst>
    <p:sldId id="256" r:id="rId5"/>
    <p:sldId id="257" r:id="rId6"/>
    <p:sldId id="283" r:id="rId7"/>
    <p:sldId id="258" r:id="rId8"/>
    <p:sldId id="259" r:id="rId9"/>
    <p:sldId id="261" r:id="rId10"/>
    <p:sldId id="287" r:id="rId11"/>
    <p:sldId id="263" r:id="rId12"/>
    <p:sldId id="264" r:id="rId13"/>
    <p:sldId id="284" r:id="rId14"/>
    <p:sldId id="265" r:id="rId15"/>
    <p:sldId id="266" r:id="rId16"/>
    <p:sldId id="286" r:id="rId17"/>
    <p:sldId id="271" r:id="rId18"/>
    <p:sldId id="269" r:id="rId19"/>
    <p:sldId id="282" r:id="rId20"/>
    <p:sldId id="272" r:id="rId21"/>
    <p:sldId id="278" r:id="rId22"/>
    <p:sldId id="279" r:id="rId23"/>
    <p:sldId id="285" r:id="rId24"/>
    <p:sldId id="288" r:id="rId25"/>
    <p:sldId id="270"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7A53"/>
    <a:srgbClr val="5AC8AF"/>
    <a:srgbClr val="91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DD694-5E06-4899-BBE3-8B6751357D4A}" v="19" dt="2024-03-25T17:16:22.46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09" autoAdjust="0"/>
  </p:normalViewPr>
  <p:slideViewPr>
    <p:cSldViewPr snapToGrid="0">
      <p:cViewPr varScale="1">
        <p:scale>
          <a:sx n="78" d="100"/>
          <a:sy n="78" d="100"/>
        </p:scale>
        <p:origin x="1788" y="9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350CB-E86C-4EC1-9C7F-65B6BDC74ADD}"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cs-CZ"/>
        </a:p>
      </dgm:t>
    </dgm:pt>
    <dgm:pt modelId="{6353E3FF-D8E3-4CF2-8DA0-BEA4BDC80423}">
      <dgm:prSet/>
      <dgm:spPr/>
      <dgm:t>
        <a:bodyPr/>
        <a:lstStyle/>
        <a:p>
          <a:r>
            <a:rPr lang="cs-CZ" dirty="0" err="1">
              <a:latin typeface="Arial" panose="020B0604020202020204" pitchFamily="34" charset="0"/>
              <a:cs typeface="Arial" panose="020B0604020202020204" pitchFamily="34" charset="0"/>
            </a:rPr>
            <a:t>Economic</a:t>
          </a:r>
          <a:endParaRPr lang="cs-CZ" dirty="0">
            <a:latin typeface="Arial" panose="020B0604020202020204" pitchFamily="34" charset="0"/>
            <a:cs typeface="Arial" panose="020B0604020202020204" pitchFamily="34" charset="0"/>
          </a:endParaRPr>
        </a:p>
      </dgm:t>
    </dgm:pt>
    <dgm:pt modelId="{532E95C8-285B-4746-A819-4885681365FB}" type="parTrans" cxnId="{4A7BC173-E6AD-45B1-9098-AF4A540D51EC}">
      <dgm:prSet/>
      <dgm:spPr/>
      <dgm:t>
        <a:bodyPr/>
        <a:lstStyle/>
        <a:p>
          <a:endParaRPr lang="cs-CZ">
            <a:latin typeface="Arial" panose="020B0604020202020204" pitchFamily="34" charset="0"/>
            <a:cs typeface="Arial" panose="020B0604020202020204" pitchFamily="34" charset="0"/>
          </a:endParaRPr>
        </a:p>
      </dgm:t>
    </dgm:pt>
    <dgm:pt modelId="{2FEA2437-2058-4CC2-855B-B61EAAF18442}" type="sibTrans" cxnId="{4A7BC173-E6AD-45B1-9098-AF4A540D51EC}">
      <dgm:prSet/>
      <dgm:spPr/>
      <dgm:t>
        <a:bodyPr/>
        <a:lstStyle/>
        <a:p>
          <a:endParaRPr lang="cs-CZ">
            <a:latin typeface="Arial" panose="020B0604020202020204" pitchFamily="34" charset="0"/>
            <a:cs typeface="Arial" panose="020B0604020202020204" pitchFamily="34" charset="0"/>
          </a:endParaRPr>
        </a:p>
      </dgm:t>
    </dgm:pt>
    <dgm:pt modelId="{79CFCD93-3893-49A1-A45F-BBEF510A8FA3}">
      <dgm:prSet/>
      <dgm:spPr/>
      <dgm:t>
        <a:bodyPr/>
        <a:lstStyle/>
        <a:p>
          <a:r>
            <a:rPr lang="cs-CZ" b="0" i="0" baseline="0" dirty="0">
              <a:latin typeface="Arial" panose="020B0604020202020204" pitchFamily="34" charset="0"/>
              <a:cs typeface="Arial" panose="020B0604020202020204" pitchFamily="34" charset="0"/>
            </a:rPr>
            <a:t>Food </a:t>
          </a:r>
          <a:endParaRPr lang="cs-CZ" dirty="0">
            <a:latin typeface="Arial" panose="020B0604020202020204" pitchFamily="34" charset="0"/>
            <a:cs typeface="Arial" panose="020B0604020202020204" pitchFamily="34" charset="0"/>
          </a:endParaRPr>
        </a:p>
      </dgm:t>
    </dgm:pt>
    <dgm:pt modelId="{CD09D2BC-5C08-47AD-B86C-7CCF47760E72}" type="parTrans" cxnId="{4C27FD12-7B7C-436C-89C3-48EB34C47C44}">
      <dgm:prSet/>
      <dgm:spPr/>
      <dgm:t>
        <a:bodyPr/>
        <a:lstStyle/>
        <a:p>
          <a:endParaRPr lang="cs-CZ">
            <a:latin typeface="Arial" panose="020B0604020202020204" pitchFamily="34" charset="0"/>
            <a:cs typeface="Arial" panose="020B0604020202020204" pitchFamily="34" charset="0"/>
          </a:endParaRPr>
        </a:p>
      </dgm:t>
    </dgm:pt>
    <dgm:pt modelId="{4C787686-F779-4EEE-A4A5-6B4ED422AD80}" type="sibTrans" cxnId="{4C27FD12-7B7C-436C-89C3-48EB34C47C44}">
      <dgm:prSet/>
      <dgm:spPr/>
      <dgm:t>
        <a:bodyPr/>
        <a:lstStyle/>
        <a:p>
          <a:endParaRPr lang="cs-CZ">
            <a:latin typeface="Arial" panose="020B0604020202020204" pitchFamily="34" charset="0"/>
            <a:cs typeface="Arial" panose="020B0604020202020204" pitchFamily="34" charset="0"/>
          </a:endParaRPr>
        </a:p>
      </dgm:t>
    </dgm:pt>
    <dgm:pt modelId="{F44E2864-359E-454D-86A8-987827924080}">
      <dgm:prSet/>
      <dgm:spPr/>
      <dgm:t>
        <a:bodyPr/>
        <a:lstStyle/>
        <a:p>
          <a:r>
            <a:rPr lang="cs-CZ" b="0" i="0" baseline="0" dirty="0" err="1">
              <a:latin typeface="Arial" panose="020B0604020202020204" pitchFamily="34" charset="0"/>
              <a:cs typeface="Arial" panose="020B0604020202020204" pitchFamily="34" charset="0"/>
            </a:rPr>
            <a:t>Health</a:t>
          </a:r>
          <a:endParaRPr lang="cs-CZ" dirty="0">
            <a:latin typeface="Arial" panose="020B0604020202020204" pitchFamily="34" charset="0"/>
            <a:cs typeface="Arial" panose="020B0604020202020204" pitchFamily="34" charset="0"/>
          </a:endParaRPr>
        </a:p>
      </dgm:t>
    </dgm:pt>
    <dgm:pt modelId="{9279B104-392D-413A-AA40-82C4433424D7}" type="parTrans" cxnId="{0394BB1F-6396-4784-BF5F-90B452925336}">
      <dgm:prSet/>
      <dgm:spPr/>
      <dgm:t>
        <a:bodyPr/>
        <a:lstStyle/>
        <a:p>
          <a:endParaRPr lang="cs-CZ">
            <a:latin typeface="Arial" panose="020B0604020202020204" pitchFamily="34" charset="0"/>
            <a:cs typeface="Arial" panose="020B0604020202020204" pitchFamily="34" charset="0"/>
          </a:endParaRPr>
        </a:p>
      </dgm:t>
    </dgm:pt>
    <dgm:pt modelId="{EFAA4886-F6CE-4149-9C23-839803CE5A7A}" type="sibTrans" cxnId="{0394BB1F-6396-4784-BF5F-90B452925336}">
      <dgm:prSet/>
      <dgm:spPr/>
      <dgm:t>
        <a:bodyPr/>
        <a:lstStyle/>
        <a:p>
          <a:endParaRPr lang="cs-CZ">
            <a:latin typeface="Arial" panose="020B0604020202020204" pitchFamily="34" charset="0"/>
            <a:cs typeface="Arial" panose="020B0604020202020204" pitchFamily="34" charset="0"/>
          </a:endParaRPr>
        </a:p>
      </dgm:t>
    </dgm:pt>
    <dgm:pt modelId="{86422EBF-BAD0-4535-9198-08FE3953673B}">
      <dgm:prSet/>
      <dgm:spPr/>
      <dgm:t>
        <a:bodyPr/>
        <a:lstStyle/>
        <a:p>
          <a:r>
            <a:rPr lang="cs-CZ" b="0" i="0" baseline="0" dirty="0" err="1">
              <a:latin typeface="Arial" panose="020B0604020202020204" pitchFamily="34" charset="0"/>
              <a:cs typeface="Arial" panose="020B0604020202020204" pitchFamily="34" charset="0"/>
            </a:rPr>
            <a:t>Environmental</a:t>
          </a:r>
          <a:r>
            <a:rPr lang="cs-CZ" b="0" i="0" baseline="0"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dgm:t>
    </dgm:pt>
    <dgm:pt modelId="{B7C33AB4-840F-4B89-8CA3-F32BC54B4632}" type="parTrans" cxnId="{C069B9EE-B9DF-4A84-B7F2-9B09FCD6089F}">
      <dgm:prSet/>
      <dgm:spPr/>
      <dgm:t>
        <a:bodyPr/>
        <a:lstStyle/>
        <a:p>
          <a:endParaRPr lang="cs-CZ">
            <a:latin typeface="Arial" panose="020B0604020202020204" pitchFamily="34" charset="0"/>
            <a:cs typeface="Arial" panose="020B0604020202020204" pitchFamily="34" charset="0"/>
          </a:endParaRPr>
        </a:p>
      </dgm:t>
    </dgm:pt>
    <dgm:pt modelId="{5C86C821-FD78-45B5-A6FA-5C271722B2B1}" type="sibTrans" cxnId="{C069B9EE-B9DF-4A84-B7F2-9B09FCD6089F}">
      <dgm:prSet/>
      <dgm:spPr/>
      <dgm:t>
        <a:bodyPr/>
        <a:lstStyle/>
        <a:p>
          <a:endParaRPr lang="cs-CZ">
            <a:latin typeface="Arial" panose="020B0604020202020204" pitchFamily="34" charset="0"/>
            <a:cs typeface="Arial" panose="020B0604020202020204" pitchFamily="34" charset="0"/>
          </a:endParaRPr>
        </a:p>
      </dgm:t>
    </dgm:pt>
    <dgm:pt modelId="{325E1ACA-3D19-4431-BAEE-DA1AF5A1146B}">
      <dgm:prSet/>
      <dgm:spPr/>
      <dgm:t>
        <a:bodyPr/>
        <a:lstStyle/>
        <a:p>
          <a:r>
            <a:rPr lang="cs-CZ" b="0" i="0" baseline="0" dirty="0" err="1">
              <a:latin typeface="Arial" panose="020B0604020202020204" pitchFamily="34" charset="0"/>
              <a:cs typeface="Arial" panose="020B0604020202020204" pitchFamily="34" charset="0"/>
            </a:rPr>
            <a:t>Personal</a:t>
          </a:r>
          <a:r>
            <a:rPr lang="cs-CZ" b="0" i="0" baseline="0"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dgm:t>
    </dgm:pt>
    <dgm:pt modelId="{04F47554-3A04-4254-89BA-7E61D0EA1BCF}" type="parTrans" cxnId="{CCE3A261-D9F0-45BB-A355-7290DD97A104}">
      <dgm:prSet/>
      <dgm:spPr/>
      <dgm:t>
        <a:bodyPr/>
        <a:lstStyle/>
        <a:p>
          <a:endParaRPr lang="cs-CZ">
            <a:latin typeface="Arial" panose="020B0604020202020204" pitchFamily="34" charset="0"/>
            <a:cs typeface="Arial" panose="020B0604020202020204" pitchFamily="34" charset="0"/>
          </a:endParaRPr>
        </a:p>
      </dgm:t>
    </dgm:pt>
    <dgm:pt modelId="{D27D401C-12AB-48DF-8DAA-DC59320D849C}" type="sibTrans" cxnId="{CCE3A261-D9F0-45BB-A355-7290DD97A104}">
      <dgm:prSet/>
      <dgm:spPr/>
      <dgm:t>
        <a:bodyPr/>
        <a:lstStyle/>
        <a:p>
          <a:endParaRPr lang="cs-CZ">
            <a:latin typeface="Arial" panose="020B0604020202020204" pitchFamily="34" charset="0"/>
            <a:cs typeface="Arial" panose="020B0604020202020204" pitchFamily="34" charset="0"/>
          </a:endParaRPr>
        </a:p>
      </dgm:t>
    </dgm:pt>
    <dgm:pt modelId="{154D655D-37ED-4515-974F-A056C59FB7A3}">
      <dgm:prSet/>
      <dgm:spPr/>
      <dgm:t>
        <a:bodyPr/>
        <a:lstStyle/>
        <a:p>
          <a:r>
            <a:rPr lang="cs-CZ" b="0" i="0" baseline="0" dirty="0" err="1">
              <a:latin typeface="Arial" panose="020B0604020202020204" pitchFamily="34" charset="0"/>
              <a:cs typeface="Arial" panose="020B0604020202020204" pitchFamily="34" charset="0"/>
            </a:rPr>
            <a:t>Community</a:t>
          </a:r>
          <a:r>
            <a:rPr lang="cs-CZ" b="0" i="0" baseline="0"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dgm:t>
    </dgm:pt>
    <dgm:pt modelId="{609CDCEF-D9EA-42A5-8ECD-B9D445FA1499}" type="parTrans" cxnId="{1A36600D-1E24-49F8-B9C8-7DD7295B275B}">
      <dgm:prSet/>
      <dgm:spPr/>
      <dgm:t>
        <a:bodyPr/>
        <a:lstStyle/>
        <a:p>
          <a:endParaRPr lang="cs-CZ">
            <a:latin typeface="Arial" panose="020B0604020202020204" pitchFamily="34" charset="0"/>
            <a:cs typeface="Arial" panose="020B0604020202020204" pitchFamily="34" charset="0"/>
          </a:endParaRPr>
        </a:p>
      </dgm:t>
    </dgm:pt>
    <dgm:pt modelId="{DA440EF9-A992-4105-8704-67C1CAF5B8D7}" type="sibTrans" cxnId="{1A36600D-1E24-49F8-B9C8-7DD7295B275B}">
      <dgm:prSet/>
      <dgm:spPr/>
      <dgm:t>
        <a:bodyPr/>
        <a:lstStyle/>
        <a:p>
          <a:endParaRPr lang="cs-CZ">
            <a:latin typeface="Arial" panose="020B0604020202020204" pitchFamily="34" charset="0"/>
            <a:cs typeface="Arial" panose="020B0604020202020204" pitchFamily="34" charset="0"/>
          </a:endParaRPr>
        </a:p>
      </dgm:t>
    </dgm:pt>
    <dgm:pt modelId="{929FF6B0-2220-461B-9E2F-F2D650C880E9}">
      <dgm:prSet/>
      <dgm:spPr/>
      <dgm:t>
        <a:bodyPr/>
        <a:lstStyle/>
        <a:p>
          <a:r>
            <a:rPr lang="cs-CZ" b="0" i="0" baseline="0" dirty="0" err="1">
              <a:latin typeface="Arial" panose="020B0604020202020204" pitchFamily="34" charset="0"/>
              <a:cs typeface="Arial" panose="020B0604020202020204" pitchFamily="34" charset="0"/>
            </a:rPr>
            <a:t>Political</a:t>
          </a:r>
          <a:r>
            <a:rPr lang="cs-CZ" b="0" i="0" baseline="0" dirty="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dgm:t>
    </dgm:pt>
    <dgm:pt modelId="{E4B5B513-4A06-407C-9E52-BE9CA4373D93}" type="parTrans" cxnId="{12F866CB-7DDD-4E4E-822F-FB364D5E21C5}">
      <dgm:prSet/>
      <dgm:spPr/>
      <dgm:t>
        <a:bodyPr/>
        <a:lstStyle/>
        <a:p>
          <a:endParaRPr lang="cs-CZ">
            <a:latin typeface="Arial" panose="020B0604020202020204" pitchFamily="34" charset="0"/>
            <a:cs typeface="Arial" panose="020B0604020202020204" pitchFamily="34" charset="0"/>
          </a:endParaRPr>
        </a:p>
      </dgm:t>
    </dgm:pt>
    <dgm:pt modelId="{5193FFC5-2AD0-432F-A86F-E6049BCC117A}" type="sibTrans" cxnId="{12F866CB-7DDD-4E4E-822F-FB364D5E21C5}">
      <dgm:prSet/>
      <dgm:spPr/>
      <dgm:t>
        <a:bodyPr/>
        <a:lstStyle/>
        <a:p>
          <a:endParaRPr lang="cs-CZ">
            <a:latin typeface="Arial" panose="020B0604020202020204" pitchFamily="34" charset="0"/>
            <a:cs typeface="Arial" panose="020B0604020202020204" pitchFamily="34" charset="0"/>
          </a:endParaRPr>
        </a:p>
      </dgm:t>
    </dgm:pt>
    <dgm:pt modelId="{6B318129-8EA2-4590-9CFC-6AC391F4CE0F}" type="pres">
      <dgm:prSet presAssocID="{967350CB-E86C-4EC1-9C7F-65B6BDC74ADD}" presName="compositeShape" presStyleCnt="0">
        <dgm:presLayoutVars>
          <dgm:chMax val="7"/>
          <dgm:dir/>
          <dgm:resizeHandles val="exact"/>
        </dgm:presLayoutVars>
      </dgm:prSet>
      <dgm:spPr/>
    </dgm:pt>
    <dgm:pt modelId="{9AD2A22E-3612-48CD-9055-F081A7D314E4}" type="pres">
      <dgm:prSet presAssocID="{6353E3FF-D8E3-4CF2-8DA0-BEA4BDC80423}" presName="circ1" presStyleLbl="vennNode1" presStyleIdx="0" presStyleCnt="7"/>
      <dgm:spPr/>
    </dgm:pt>
    <dgm:pt modelId="{0F6ED922-3B47-4FF2-955B-A72305A63A23}" type="pres">
      <dgm:prSet presAssocID="{6353E3FF-D8E3-4CF2-8DA0-BEA4BDC80423}" presName="circ1Tx" presStyleLbl="revTx" presStyleIdx="0" presStyleCnt="0">
        <dgm:presLayoutVars>
          <dgm:chMax val="0"/>
          <dgm:chPref val="0"/>
          <dgm:bulletEnabled val="1"/>
        </dgm:presLayoutVars>
      </dgm:prSet>
      <dgm:spPr/>
    </dgm:pt>
    <dgm:pt modelId="{FFE245CB-C0AA-4F96-9D02-9CD96BF358D4}" type="pres">
      <dgm:prSet presAssocID="{79CFCD93-3893-49A1-A45F-BBEF510A8FA3}" presName="circ2" presStyleLbl="vennNode1" presStyleIdx="1" presStyleCnt="7"/>
      <dgm:spPr/>
    </dgm:pt>
    <dgm:pt modelId="{C26FED6D-3845-499E-B29C-71C88EEFAD9F}" type="pres">
      <dgm:prSet presAssocID="{79CFCD93-3893-49A1-A45F-BBEF510A8FA3}" presName="circ2Tx" presStyleLbl="revTx" presStyleIdx="0" presStyleCnt="0">
        <dgm:presLayoutVars>
          <dgm:chMax val="0"/>
          <dgm:chPref val="0"/>
          <dgm:bulletEnabled val="1"/>
        </dgm:presLayoutVars>
      </dgm:prSet>
      <dgm:spPr/>
    </dgm:pt>
    <dgm:pt modelId="{2D4F29BD-B773-454D-B194-9E59BA893CD1}" type="pres">
      <dgm:prSet presAssocID="{F44E2864-359E-454D-86A8-987827924080}" presName="circ3" presStyleLbl="vennNode1" presStyleIdx="2" presStyleCnt="7"/>
      <dgm:spPr/>
    </dgm:pt>
    <dgm:pt modelId="{72EABB51-1571-468A-9CFE-2F77E12E0E52}" type="pres">
      <dgm:prSet presAssocID="{F44E2864-359E-454D-86A8-987827924080}" presName="circ3Tx" presStyleLbl="revTx" presStyleIdx="0" presStyleCnt="0">
        <dgm:presLayoutVars>
          <dgm:chMax val="0"/>
          <dgm:chPref val="0"/>
          <dgm:bulletEnabled val="1"/>
        </dgm:presLayoutVars>
      </dgm:prSet>
      <dgm:spPr/>
    </dgm:pt>
    <dgm:pt modelId="{AE78D9B7-361B-44EA-986C-DDD5224AE19D}" type="pres">
      <dgm:prSet presAssocID="{86422EBF-BAD0-4535-9198-08FE3953673B}" presName="circ4" presStyleLbl="vennNode1" presStyleIdx="3" presStyleCnt="7"/>
      <dgm:spPr/>
    </dgm:pt>
    <dgm:pt modelId="{263FE971-F99A-4E26-B02E-E81FBB4D3C2A}" type="pres">
      <dgm:prSet presAssocID="{86422EBF-BAD0-4535-9198-08FE3953673B}" presName="circ4Tx" presStyleLbl="revTx" presStyleIdx="0" presStyleCnt="0">
        <dgm:presLayoutVars>
          <dgm:chMax val="0"/>
          <dgm:chPref val="0"/>
          <dgm:bulletEnabled val="1"/>
        </dgm:presLayoutVars>
      </dgm:prSet>
      <dgm:spPr/>
    </dgm:pt>
    <dgm:pt modelId="{4CAD6159-8EED-4190-9AA3-FEAA55B41D58}" type="pres">
      <dgm:prSet presAssocID="{325E1ACA-3D19-4431-BAEE-DA1AF5A1146B}" presName="circ5" presStyleLbl="vennNode1" presStyleIdx="4" presStyleCnt="7"/>
      <dgm:spPr/>
    </dgm:pt>
    <dgm:pt modelId="{D841A9B6-063B-4992-BFAF-C4C986B46509}" type="pres">
      <dgm:prSet presAssocID="{325E1ACA-3D19-4431-BAEE-DA1AF5A1146B}" presName="circ5Tx" presStyleLbl="revTx" presStyleIdx="0" presStyleCnt="0">
        <dgm:presLayoutVars>
          <dgm:chMax val="0"/>
          <dgm:chPref val="0"/>
          <dgm:bulletEnabled val="1"/>
        </dgm:presLayoutVars>
      </dgm:prSet>
      <dgm:spPr/>
    </dgm:pt>
    <dgm:pt modelId="{2EB06E61-04D0-476A-B85E-8DC4DD89BFEE}" type="pres">
      <dgm:prSet presAssocID="{154D655D-37ED-4515-974F-A056C59FB7A3}" presName="circ6" presStyleLbl="vennNode1" presStyleIdx="5" presStyleCnt="7"/>
      <dgm:spPr/>
    </dgm:pt>
    <dgm:pt modelId="{84240582-57B8-4B9A-8EAA-DD358F798C30}" type="pres">
      <dgm:prSet presAssocID="{154D655D-37ED-4515-974F-A056C59FB7A3}" presName="circ6Tx" presStyleLbl="revTx" presStyleIdx="0" presStyleCnt="0">
        <dgm:presLayoutVars>
          <dgm:chMax val="0"/>
          <dgm:chPref val="0"/>
          <dgm:bulletEnabled val="1"/>
        </dgm:presLayoutVars>
      </dgm:prSet>
      <dgm:spPr/>
    </dgm:pt>
    <dgm:pt modelId="{CB1F3319-27C0-419A-B448-C143E4725377}" type="pres">
      <dgm:prSet presAssocID="{929FF6B0-2220-461B-9E2F-F2D650C880E9}" presName="circ7" presStyleLbl="vennNode1" presStyleIdx="6" presStyleCnt="7"/>
      <dgm:spPr/>
    </dgm:pt>
    <dgm:pt modelId="{A4B84073-5A9F-421D-9429-AEAE696895AF}" type="pres">
      <dgm:prSet presAssocID="{929FF6B0-2220-461B-9E2F-F2D650C880E9}" presName="circ7Tx" presStyleLbl="revTx" presStyleIdx="0" presStyleCnt="0">
        <dgm:presLayoutVars>
          <dgm:chMax val="0"/>
          <dgm:chPref val="0"/>
          <dgm:bulletEnabled val="1"/>
        </dgm:presLayoutVars>
      </dgm:prSet>
      <dgm:spPr/>
    </dgm:pt>
  </dgm:ptLst>
  <dgm:cxnLst>
    <dgm:cxn modelId="{8A9D6203-77EC-4496-BB07-C72B3F563C20}" type="presOf" srcId="{325E1ACA-3D19-4431-BAEE-DA1AF5A1146B}" destId="{D841A9B6-063B-4992-BFAF-C4C986B46509}" srcOrd="0" destOrd="0" presId="urn:microsoft.com/office/officeart/2005/8/layout/venn1"/>
    <dgm:cxn modelId="{36804E0A-65D3-4C54-BC2D-EE05699D0C2D}" type="presOf" srcId="{6353E3FF-D8E3-4CF2-8DA0-BEA4BDC80423}" destId="{0F6ED922-3B47-4FF2-955B-A72305A63A23}" srcOrd="0" destOrd="0" presId="urn:microsoft.com/office/officeart/2005/8/layout/venn1"/>
    <dgm:cxn modelId="{1A36600D-1E24-49F8-B9C8-7DD7295B275B}" srcId="{967350CB-E86C-4EC1-9C7F-65B6BDC74ADD}" destId="{154D655D-37ED-4515-974F-A056C59FB7A3}" srcOrd="5" destOrd="0" parTransId="{609CDCEF-D9EA-42A5-8ECD-B9D445FA1499}" sibTransId="{DA440EF9-A992-4105-8704-67C1CAF5B8D7}"/>
    <dgm:cxn modelId="{4C27FD12-7B7C-436C-89C3-48EB34C47C44}" srcId="{967350CB-E86C-4EC1-9C7F-65B6BDC74ADD}" destId="{79CFCD93-3893-49A1-A45F-BBEF510A8FA3}" srcOrd="1" destOrd="0" parTransId="{CD09D2BC-5C08-47AD-B86C-7CCF47760E72}" sibTransId="{4C787686-F779-4EEE-A4A5-6B4ED422AD80}"/>
    <dgm:cxn modelId="{0394BB1F-6396-4784-BF5F-90B452925336}" srcId="{967350CB-E86C-4EC1-9C7F-65B6BDC74ADD}" destId="{F44E2864-359E-454D-86A8-987827924080}" srcOrd="2" destOrd="0" parTransId="{9279B104-392D-413A-AA40-82C4433424D7}" sibTransId="{EFAA4886-F6CE-4149-9C23-839803CE5A7A}"/>
    <dgm:cxn modelId="{82D8EE1F-A6CC-4BAC-910E-2C6F0CF9C96D}" type="presOf" srcId="{86422EBF-BAD0-4535-9198-08FE3953673B}" destId="{263FE971-F99A-4E26-B02E-E81FBB4D3C2A}" srcOrd="0" destOrd="0" presId="urn:microsoft.com/office/officeart/2005/8/layout/venn1"/>
    <dgm:cxn modelId="{CCE3A261-D9F0-45BB-A355-7290DD97A104}" srcId="{967350CB-E86C-4EC1-9C7F-65B6BDC74ADD}" destId="{325E1ACA-3D19-4431-BAEE-DA1AF5A1146B}" srcOrd="4" destOrd="0" parTransId="{04F47554-3A04-4254-89BA-7E61D0EA1BCF}" sibTransId="{D27D401C-12AB-48DF-8DAA-DC59320D849C}"/>
    <dgm:cxn modelId="{4A7BC173-E6AD-45B1-9098-AF4A540D51EC}" srcId="{967350CB-E86C-4EC1-9C7F-65B6BDC74ADD}" destId="{6353E3FF-D8E3-4CF2-8DA0-BEA4BDC80423}" srcOrd="0" destOrd="0" parTransId="{532E95C8-285B-4746-A819-4885681365FB}" sibTransId="{2FEA2437-2058-4CC2-855B-B61EAAF18442}"/>
    <dgm:cxn modelId="{02256380-BA5A-4A61-9325-CD6732458919}" type="presOf" srcId="{154D655D-37ED-4515-974F-A056C59FB7A3}" destId="{84240582-57B8-4B9A-8EAA-DD358F798C30}" srcOrd="0" destOrd="0" presId="urn:microsoft.com/office/officeart/2005/8/layout/venn1"/>
    <dgm:cxn modelId="{E603B590-5EE3-4C94-818B-1259FE9A42D7}" type="presOf" srcId="{F44E2864-359E-454D-86A8-987827924080}" destId="{72EABB51-1571-468A-9CFE-2F77E12E0E52}" srcOrd="0" destOrd="0" presId="urn:microsoft.com/office/officeart/2005/8/layout/venn1"/>
    <dgm:cxn modelId="{FAFBE2A7-5CD9-4AE9-A05D-A1D161D0F2F5}" type="presOf" srcId="{967350CB-E86C-4EC1-9C7F-65B6BDC74ADD}" destId="{6B318129-8EA2-4590-9CFC-6AC391F4CE0F}" srcOrd="0" destOrd="0" presId="urn:microsoft.com/office/officeart/2005/8/layout/venn1"/>
    <dgm:cxn modelId="{12F866CB-7DDD-4E4E-822F-FB364D5E21C5}" srcId="{967350CB-E86C-4EC1-9C7F-65B6BDC74ADD}" destId="{929FF6B0-2220-461B-9E2F-F2D650C880E9}" srcOrd="6" destOrd="0" parTransId="{E4B5B513-4A06-407C-9E52-BE9CA4373D93}" sibTransId="{5193FFC5-2AD0-432F-A86F-E6049BCC117A}"/>
    <dgm:cxn modelId="{4D4E88CE-954D-4837-9720-1A14F53A5DD0}" type="presOf" srcId="{79CFCD93-3893-49A1-A45F-BBEF510A8FA3}" destId="{C26FED6D-3845-499E-B29C-71C88EEFAD9F}" srcOrd="0" destOrd="0" presId="urn:microsoft.com/office/officeart/2005/8/layout/venn1"/>
    <dgm:cxn modelId="{9EDB7DD5-2FE2-46FA-9B43-6EE770762C87}" type="presOf" srcId="{929FF6B0-2220-461B-9E2F-F2D650C880E9}" destId="{A4B84073-5A9F-421D-9429-AEAE696895AF}" srcOrd="0" destOrd="0" presId="urn:microsoft.com/office/officeart/2005/8/layout/venn1"/>
    <dgm:cxn modelId="{C069B9EE-B9DF-4A84-B7F2-9B09FCD6089F}" srcId="{967350CB-E86C-4EC1-9C7F-65B6BDC74ADD}" destId="{86422EBF-BAD0-4535-9198-08FE3953673B}" srcOrd="3" destOrd="0" parTransId="{B7C33AB4-840F-4B89-8CA3-F32BC54B4632}" sibTransId="{5C86C821-FD78-45B5-A6FA-5C271722B2B1}"/>
    <dgm:cxn modelId="{B36B0F23-2B77-4A2B-8F4A-AFB5592101EE}" type="presParOf" srcId="{6B318129-8EA2-4590-9CFC-6AC391F4CE0F}" destId="{9AD2A22E-3612-48CD-9055-F081A7D314E4}" srcOrd="0" destOrd="0" presId="urn:microsoft.com/office/officeart/2005/8/layout/venn1"/>
    <dgm:cxn modelId="{0064585C-06F4-4EB2-95E2-5197981079D0}" type="presParOf" srcId="{6B318129-8EA2-4590-9CFC-6AC391F4CE0F}" destId="{0F6ED922-3B47-4FF2-955B-A72305A63A23}" srcOrd="1" destOrd="0" presId="urn:microsoft.com/office/officeart/2005/8/layout/venn1"/>
    <dgm:cxn modelId="{1E767C41-E007-4C33-8F29-F3DA76B18F15}" type="presParOf" srcId="{6B318129-8EA2-4590-9CFC-6AC391F4CE0F}" destId="{FFE245CB-C0AA-4F96-9D02-9CD96BF358D4}" srcOrd="2" destOrd="0" presId="urn:microsoft.com/office/officeart/2005/8/layout/venn1"/>
    <dgm:cxn modelId="{08E2C317-B238-4BB0-AF15-4B1D6133815D}" type="presParOf" srcId="{6B318129-8EA2-4590-9CFC-6AC391F4CE0F}" destId="{C26FED6D-3845-499E-B29C-71C88EEFAD9F}" srcOrd="3" destOrd="0" presId="urn:microsoft.com/office/officeart/2005/8/layout/venn1"/>
    <dgm:cxn modelId="{9956FD44-820F-4615-8C93-D936E165D57F}" type="presParOf" srcId="{6B318129-8EA2-4590-9CFC-6AC391F4CE0F}" destId="{2D4F29BD-B773-454D-B194-9E59BA893CD1}" srcOrd="4" destOrd="0" presId="urn:microsoft.com/office/officeart/2005/8/layout/venn1"/>
    <dgm:cxn modelId="{3ECED570-1A65-487D-9D3E-836282039C83}" type="presParOf" srcId="{6B318129-8EA2-4590-9CFC-6AC391F4CE0F}" destId="{72EABB51-1571-468A-9CFE-2F77E12E0E52}" srcOrd="5" destOrd="0" presId="urn:microsoft.com/office/officeart/2005/8/layout/venn1"/>
    <dgm:cxn modelId="{649012EE-6931-4AD9-BEB8-495D2CA8E421}" type="presParOf" srcId="{6B318129-8EA2-4590-9CFC-6AC391F4CE0F}" destId="{AE78D9B7-361B-44EA-986C-DDD5224AE19D}" srcOrd="6" destOrd="0" presId="urn:microsoft.com/office/officeart/2005/8/layout/venn1"/>
    <dgm:cxn modelId="{66F5DAD1-0CCC-425B-B9EB-6B70D3AD7EC9}" type="presParOf" srcId="{6B318129-8EA2-4590-9CFC-6AC391F4CE0F}" destId="{263FE971-F99A-4E26-B02E-E81FBB4D3C2A}" srcOrd="7" destOrd="0" presId="urn:microsoft.com/office/officeart/2005/8/layout/venn1"/>
    <dgm:cxn modelId="{F77887B7-B047-46FC-B7F0-83BB0571172E}" type="presParOf" srcId="{6B318129-8EA2-4590-9CFC-6AC391F4CE0F}" destId="{4CAD6159-8EED-4190-9AA3-FEAA55B41D58}" srcOrd="8" destOrd="0" presId="urn:microsoft.com/office/officeart/2005/8/layout/venn1"/>
    <dgm:cxn modelId="{A35BC6BD-3E44-4D6F-B79A-4961C98B884E}" type="presParOf" srcId="{6B318129-8EA2-4590-9CFC-6AC391F4CE0F}" destId="{D841A9B6-063B-4992-BFAF-C4C986B46509}" srcOrd="9" destOrd="0" presId="urn:microsoft.com/office/officeart/2005/8/layout/venn1"/>
    <dgm:cxn modelId="{14E39129-A906-420E-8D82-235A6B55646B}" type="presParOf" srcId="{6B318129-8EA2-4590-9CFC-6AC391F4CE0F}" destId="{2EB06E61-04D0-476A-B85E-8DC4DD89BFEE}" srcOrd="10" destOrd="0" presId="urn:microsoft.com/office/officeart/2005/8/layout/venn1"/>
    <dgm:cxn modelId="{E5337BB5-BA6F-492B-8F3F-01FD7F4CFAD6}" type="presParOf" srcId="{6B318129-8EA2-4590-9CFC-6AC391F4CE0F}" destId="{84240582-57B8-4B9A-8EAA-DD358F798C30}" srcOrd="11" destOrd="0" presId="urn:microsoft.com/office/officeart/2005/8/layout/venn1"/>
    <dgm:cxn modelId="{D4904029-987D-4F99-8C46-8EA7AB0B69B0}" type="presParOf" srcId="{6B318129-8EA2-4590-9CFC-6AC391F4CE0F}" destId="{CB1F3319-27C0-419A-B448-C143E4725377}" srcOrd="12" destOrd="0" presId="urn:microsoft.com/office/officeart/2005/8/layout/venn1"/>
    <dgm:cxn modelId="{CB1A3357-3D7F-4F22-951B-3632FD090F27}" type="presParOf" srcId="{6B318129-8EA2-4590-9CFC-6AC391F4CE0F}" destId="{A4B84073-5A9F-421D-9429-AEAE696895A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2A22E-3612-48CD-9055-F081A7D314E4}">
      <dsp:nvSpPr>
        <dsp:cNvPr id="0" name=""/>
        <dsp:cNvSpPr/>
      </dsp:nvSpPr>
      <dsp:spPr>
        <a:xfrm>
          <a:off x="2942911" y="1288827"/>
          <a:ext cx="1651076" cy="16512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6ED922-3B47-4FF2-955B-A72305A63A23}">
      <dsp:nvSpPr>
        <dsp:cNvPr id="0" name=""/>
        <dsp:cNvSpPr/>
      </dsp:nvSpPr>
      <dsp:spPr>
        <a:xfrm>
          <a:off x="2822520" y="0"/>
          <a:ext cx="1891858" cy="10124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kern="1200" dirty="0" err="1">
              <a:latin typeface="Arial" panose="020B0604020202020204" pitchFamily="34" charset="0"/>
              <a:cs typeface="Arial" panose="020B0604020202020204" pitchFamily="34" charset="0"/>
            </a:rPr>
            <a:t>Economic</a:t>
          </a:r>
          <a:endParaRPr lang="cs-CZ" sz="2300" kern="1200" dirty="0">
            <a:latin typeface="Arial" panose="020B0604020202020204" pitchFamily="34" charset="0"/>
            <a:cs typeface="Arial" panose="020B0604020202020204" pitchFamily="34" charset="0"/>
          </a:endParaRPr>
        </a:p>
      </dsp:txBody>
      <dsp:txXfrm>
        <a:off x="2822520" y="0"/>
        <a:ext cx="1891858" cy="1012433"/>
      </dsp:txXfrm>
    </dsp:sp>
    <dsp:sp modelId="{FFE245CB-C0AA-4F96-9D02-9CD96BF358D4}">
      <dsp:nvSpPr>
        <dsp:cNvPr id="0" name=""/>
        <dsp:cNvSpPr/>
      </dsp:nvSpPr>
      <dsp:spPr>
        <a:xfrm>
          <a:off x="3427227" y="1521687"/>
          <a:ext cx="1651076" cy="1651278"/>
        </a:xfrm>
        <a:prstGeom prst="ellipse">
          <a:avLst/>
        </a:prstGeom>
        <a:solidFill>
          <a:schemeClr val="accent4">
            <a:alpha val="50000"/>
            <a:hueOff val="-1712746"/>
            <a:satOff val="0"/>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26FED6D-3845-499E-B29C-71C88EEFAD9F}">
      <dsp:nvSpPr>
        <dsp:cNvPr id="0" name=""/>
        <dsp:cNvSpPr/>
      </dsp:nvSpPr>
      <dsp:spPr>
        <a:xfrm>
          <a:off x="5281936" y="961811"/>
          <a:ext cx="1788666" cy="1113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a:latin typeface="Arial" panose="020B0604020202020204" pitchFamily="34" charset="0"/>
              <a:cs typeface="Arial" panose="020B0604020202020204" pitchFamily="34" charset="0"/>
            </a:rPr>
            <a:t>Food </a:t>
          </a:r>
          <a:endParaRPr lang="cs-CZ" sz="2300" kern="1200" dirty="0">
            <a:latin typeface="Arial" panose="020B0604020202020204" pitchFamily="34" charset="0"/>
            <a:cs typeface="Arial" panose="020B0604020202020204" pitchFamily="34" charset="0"/>
          </a:endParaRPr>
        </a:p>
      </dsp:txBody>
      <dsp:txXfrm>
        <a:off x="5281936" y="961811"/>
        <a:ext cx="1788666" cy="1113676"/>
      </dsp:txXfrm>
    </dsp:sp>
    <dsp:sp modelId="{2D4F29BD-B773-454D-B194-9E59BA893CD1}">
      <dsp:nvSpPr>
        <dsp:cNvPr id="0" name=""/>
        <dsp:cNvSpPr/>
      </dsp:nvSpPr>
      <dsp:spPr>
        <a:xfrm>
          <a:off x="3546242" y="2045621"/>
          <a:ext cx="1651076" cy="1651278"/>
        </a:xfrm>
        <a:prstGeom prst="ellipse">
          <a:avLst/>
        </a:prstGeom>
        <a:solidFill>
          <a:schemeClr val="accent4">
            <a:alpha val="50000"/>
            <a:hueOff val="-3425492"/>
            <a:satOff val="0"/>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2EABB51-1571-468A-9CFE-2F77E12E0E52}">
      <dsp:nvSpPr>
        <dsp:cNvPr id="0" name=""/>
        <dsp:cNvSpPr/>
      </dsp:nvSpPr>
      <dsp:spPr>
        <a:xfrm>
          <a:off x="5453923" y="2379218"/>
          <a:ext cx="1754268" cy="1189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err="1">
              <a:latin typeface="Arial" panose="020B0604020202020204" pitchFamily="34" charset="0"/>
              <a:cs typeface="Arial" panose="020B0604020202020204" pitchFamily="34" charset="0"/>
            </a:rPr>
            <a:t>Health</a:t>
          </a:r>
          <a:endParaRPr lang="cs-CZ" sz="2300" kern="1200" dirty="0">
            <a:latin typeface="Arial" panose="020B0604020202020204" pitchFamily="34" charset="0"/>
            <a:cs typeface="Arial" panose="020B0604020202020204" pitchFamily="34" charset="0"/>
          </a:endParaRPr>
        </a:p>
      </dsp:txBody>
      <dsp:txXfrm>
        <a:off x="5453923" y="2379218"/>
        <a:ext cx="1754268" cy="1189609"/>
      </dsp:txXfrm>
    </dsp:sp>
    <dsp:sp modelId="{AE78D9B7-361B-44EA-986C-DDD5224AE19D}">
      <dsp:nvSpPr>
        <dsp:cNvPr id="0" name=""/>
        <dsp:cNvSpPr/>
      </dsp:nvSpPr>
      <dsp:spPr>
        <a:xfrm>
          <a:off x="3211211" y="2465781"/>
          <a:ext cx="1651076" cy="1651278"/>
        </a:xfrm>
        <a:prstGeom prst="ellipse">
          <a:avLst/>
        </a:prstGeom>
        <a:solidFill>
          <a:schemeClr val="accent4">
            <a:alpha val="50000"/>
            <a:hueOff val="-5138238"/>
            <a:satOff val="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3FE971-F99A-4E26-B02E-E81FBB4D3C2A}">
      <dsp:nvSpPr>
        <dsp:cNvPr id="0" name=""/>
        <dsp:cNvSpPr/>
      </dsp:nvSpPr>
      <dsp:spPr>
        <a:xfrm>
          <a:off x="4697179" y="3973801"/>
          <a:ext cx="1891858" cy="10883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err="1">
              <a:latin typeface="Arial" panose="020B0604020202020204" pitchFamily="34" charset="0"/>
              <a:cs typeface="Arial" panose="020B0604020202020204" pitchFamily="34" charset="0"/>
            </a:rPr>
            <a:t>Environmental</a:t>
          </a:r>
          <a:r>
            <a:rPr lang="cs-CZ" sz="2300" b="0" i="0" kern="1200" baseline="0" dirty="0">
              <a:latin typeface="Arial" panose="020B0604020202020204" pitchFamily="34" charset="0"/>
              <a:cs typeface="Arial" panose="020B0604020202020204" pitchFamily="34" charset="0"/>
            </a:rPr>
            <a:t> </a:t>
          </a:r>
          <a:endParaRPr lang="cs-CZ" sz="2300" kern="1200" dirty="0">
            <a:latin typeface="Arial" panose="020B0604020202020204" pitchFamily="34" charset="0"/>
            <a:cs typeface="Arial" panose="020B0604020202020204" pitchFamily="34" charset="0"/>
          </a:endParaRPr>
        </a:p>
      </dsp:txBody>
      <dsp:txXfrm>
        <a:off x="4697179" y="3973801"/>
        <a:ext cx="1891858" cy="1088365"/>
      </dsp:txXfrm>
    </dsp:sp>
    <dsp:sp modelId="{4CAD6159-8EED-4190-9AA3-FEAA55B41D58}">
      <dsp:nvSpPr>
        <dsp:cNvPr id="0" name=""/>
        <dsp:cNvSpPr/>
      </dsp:nvSpPr>
      <dsp:spPr>
        <a:xfrm>
          <a:off x="2674611" y="2465781"/>
          <a:ext cx="1651076" cy="1651278"/>
        </a:xfrm>
        <a:prstGeom prst="ellipse">
          <a:avLst/>
        </a:prstGeom>
        <a:solidFill>
          <a:schemeClr val="accent4">
            <a:alpha val="50000"/>
            <a:hueOff val="-6850984"/>
            <a:satOff val="0"/>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41A9B6-063B-4992-BFAF-C4C986B46509}">
      <dsp:nvSpPr>
        <dsp:cNvPr id="0" name=""/>
        <dsp:cNvSpPr/>
      </dsp:nvSpPr>
      <dsp:spPr>
        <a:xfrm>
          <a:off x="947860" y="3973801"/>
          <a:ext cx="1891858" cy="10883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err="1">
              <a:latin typeface="Arial" panose="020B0604020202020204" pitchFamily="34" charset="0"/>
              <a:cs typeface="Arial" panose="020B0604020202020204" pitchFamily="34" charset="0"/>
            </a:rPr>
            <a:t>Personal</a:t>
          </a:r>
          <a:r>
            <a:rPr lang="cs-CZ" sz="2300" b="0" i="0" kern="1200" baseline="0" dirty="0">
              <a:latin typeface="Arial" panose="020B0604020202020204" pitchFamily="34" charset="0"/>
              <a:cs typeface="Arial" panose="020B0604020202020204" pitchFamily="34" charset="0"/>
            </a:rPr>
            <a:t> </a:t>
          </a:r>
          <a:endParaRPr lang="cs-CZ" sz="2300" kern="1200" dirty="0">
            <a:latin typeface="Arial" panose="020B0604020202020204" pitchFamily="34" charset="0"/>
            <a:cs typeface="Arial" panose="020B0604020202020204" pitchFamily="34" charset="0"/>
          </a:endParaRPr>
        </a:p>
      </dsp:txBody>
      <dsp:txXfrm>
        <a:off x="947860" y="3973801"/>
        <a:ext cx="1891858" cy="1088365"/>
      </dsp:txXfrm>
    </dsp:sp>
    <dsp:sp modelId="{2EB06E61-04D0-476A-B85E-8DC4DD89BFEE}">
      <dsp:nvSpPr>
        <dsp:cNvPr id="0" name=""/>
        <dsp:cNvSpPr/>
      </dsp:nvSpPr>
      <dsp:spPr>
        <a:xfrm>
          <a:off x="2339580" y="2045621"/>
          <a:ext cx="1651076" cy="1651278"/>
        </a:xfrm>
        <a:prstGeom prst="ellipse">
          <a:avLst/>
        </a:prstGeom>
        <a:solidFill>
          <a:schemeClr val="accent4">
            <a:alpha val="50000"/>
            <a:hueOff val="-8563730"/>
            <a:satOff val="0"/>
            <a:lumOff val="-1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4240582-57B8-4B9A-8EAA-DD358F798C30}">
      <dsp:nvSpPr>
        <dsp:cNvPr id="0" name=""/>
        <dsp:cNvSpPr/>
      </dsp:nvSpPr>
      <dsp:spPr>
        <a:xfrm>
          <a:off x="328707" y="2379218"/>
          <a:ext cx="1754268" cy="1189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err="1">
              <a:latin typeface="Arial" panose="020B0604020202020204" pitchFamily="34" charset="0"/>
              <a:cs typeface="Arial" panose="020B0604020202020204" pitchFamily="34" charset="0"/>
            </a:rPr>
            <a:t>Community</a:t>
          </a:r>
          <a:r>
            <a:rPr lang="cs-CZ" sz="2300" b="0" i="0" kern="1200" baseline="0" dirty="0">
              <a:latin typeface="Arial" panose="020B0604020202020204" pitchFamily="34" charset="0"/>
              <a:cs typeface="Arial" panose="020B0604020202020204" pitchFamily="34" charset="0"/>
            </a:rPr>
            <a:t> </a:t>
          </a:r>
          <a:endParaRPr lang="cs-CZ" sz="2300" kern="1200" dirty="0">
            <a:latin typeface="Arial" panose="020B0604020202020204" pitchFamily="34" charset="0"/>
            <a:cs typeface="Arial" panose="020B0604020202020204" pitchFamily="34" charset="0"/>
          </a:endParaRPr>
        </a:p>
      </dsp:txBody>
      <dsp:txXfrm>
        <a:off x="328707" y="2379218"/>
        <a:ext cx="1754268" cy="1189609"/>
      </dsp:txXfrm>
    </dsp:sp>
    <dsp:sp modelId="{CB1F3319-27C0-419A-B448-C143E4725377}">
      <dsp:nvSpPr>
        <dsp:cNvPr id="0" name=""/>
        <dsp:cNvSpPr/>
      </dsp:nvSpPr>
      <dsp:spPr>
        <a:xfrm>
          <a:off x="2458595" y="1521687"/>
          <a:ext cx="1651076" cy="1651278"/>
        </a:xfrm>
        <a:prstGeom prst="ellipse">
          <a:avLst/>
        </a:prstGeom>
        <a:solidFill>
          <a:schemeClr val="accent4">
            <a:alpha val="50000"/>
            <a:hueOff val="-10276477"/>
            <a:satOff val="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B84073-5A9F-421D-9429-AEAE696895AF}">
      <dsp:nvSpPr>
        <dsp:cNvPr id="0" name=""/>
        <dsp:cNvSpPr/>
      </dsp:nvSpPr>
      <dsp:spPr>
        <a:xfrm>
          <a:off x="466296" y="961811"/>
          <a:ext cx="1788666" cy="1113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0" i="0" kern="1200" baseline="0" dirty="0" err="1">
              <a:latin typeface="Arial" panose="020B0604020202020204" pitchFamily="34" charset="0"/>
              <a:cs typeface="Arial" panose="020B0604020202020204" pitchFamily="34" charset="0"/>
            </a:rPr>
            <a:t>Political</a:t>
          </a:r>
          <a:r>
            <a:rPr lang="cs-CZ" sz="2300" b="0" i="0" kern="1200" baseline="0" dirty="0">
              <a:latin typeface="Arial" panose="020B0604020202020204" pitchFamily="34" charset="0"/>
              <a:cs typeface="Arial" panose="020B0604020202020204" pitchFamily="34" charset="0"/>
            </a:rPr>
            <a:t> </a:t>
          </a:r>
          <a:endParaRPr lang="cs-CZ" sz="2300" kern="1200" dirty="0">
            <a:latin typeface="Arial" panose="020B0604020202020204" pitchFamily="34" charset="0"/>
            <a:cs typeface="Arial" panose="020B0604020202020204" pitchFamily="34" charset="0"/>
          </a:endParaRPr>
        </a:p>
      </dsp:txBody>
      <dsp:txXfrm>
        <a:off x="466296" y="961811"/>
        <a:ext cx="1788666" cy="11136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75387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44899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68114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72902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12281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77197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01175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67879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78623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en-US" sz="1200" b="0" i="0" u="sng" strike="noStrike" kern="1200" baseline="0" dirty="0">
                <a:solidFill>
                  <a:schemeClr val="tx1"/>
                </a:solidFill>
                <a:latin typeface="Arial" charset="0"/>
                <a:ea typeface="+mn-ea"/>
                <a:cs typeface="+mn-cs"/>
              </a:rPr>
              <a:t>Figure 1. The Principal Security Threats. </a:t>
            </a:r>
            <a:r>
              <a:rPr kumimoji="1" lang="en-US" sz="1200" b="0" i="0" u="none" strike="noStrike" kern="1200" baseline="0" dirty="0">
                <a:solidFill>
                  <a:schemeClr val="tx1"/>
                </a:solidFill>
                <a:latin typeface="Arial" charset="0"/>
                <a:ea typeface="+mn-ea"/>
                <a:cs typeface="+mn-cs"/>
              </a:rPr>
              <a:t>Note: Other threats which form less than 3% of the total threats mentioned were: tribal/cultural differences; exclusion; mob</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justice; western culture/demise of local values; rape; poor mobile phone connection; rain; injustice; homelessness; lack of opportunity; assault; pollution; death;</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disputes; bad </a:t>
            </a:r>
            <a:r>
              <a:rPr kumimoji="1" lang="en-US" sz="1200" b="0" i="0" u="none" strike="noStrike" kern="1200" baseline="0" dirty="0" err="1">
                <a:solidFill>
                  <a:schemeClr val="tx1"/>
                </a:solidFill>
                <a:latin typeface="Arial" charset="0"/>
                <a:ea typeface="+mn-ea"/>
                <a:cs typeface="+mn-cs"/>
              </a:rPr>
              <a:t>neighbours</a:t>
            </a:r>
            <a:r>
              <a:rPr kumimoji="1" lang="en-US" sz="1200" b="0" i="0" u="none" strike="noStrike" kern="1200" baseline="0" dirty="0">
                <a:solidFill>
                  <a:schemeClr val="tx1"/>
                </a:solidFill>
                <a:latin typeface="Arial" charset="0"/>
                <a:ea typeface="+mn-ea"/>
                <a:cs typeface="+mn-cs"/>
              </a:rPr>
              <a:t>/</a:t>
            </a:r>
            <a:r>
              <a:rPr kumimoji="1" lang="en-US" sz="1200" b="0" i="0" u="none" strike="noStrike" kern="1200" baseline="0" dirty="0" err="1">
                <a:solidFill>
                  <a:schemeClr val="tx1"/>
                </a:solidFill>
                <a:latin typeface="Arial" charset="0"/>
                <a:ea typeface="+mn-ea"/>
                <a:cs typeface="+mn-cs"/>
              </a:rPr>
              <a:t>neighbourhoods</a:t>
            </a:r>
            <a:r>
              <a:rPr kumimoji="1" lang="en-US" sz="1200" b="0" i="0" u="none" strike="noStrike" kern="1200" baseline="0" dirty="0">
                <a:solidFill>
                  <a:schemeClr val="tx1"/>
                </a:solidFill>
                <a:latin typeface="Arial" charset="0"/>
                <a:ea typeface="+mn-ea"/>
                <a:cs typeface="+mn-cs"/>
              </a:rPr>
              <a:t>; natural disasters.</a:t>
            </a:r>
            <a:endParaRPr kumimoji="1" lang="cs-CZ" sz="1200" b="0" i="0" u="none" strike="noStrike" kern="1200" baseline="0" dirty="0">
              <a:solidFill>
                <a:schemeClr val="tx1"/>
              </a:solidFill>
              <a:latin typeface="Arial" charset="0"/>
              <a:ea typeface="+mn-ea"/>
              <a:cs typeface="+mn-cs"/>
            </a:endParaRPr>
          </a:p>
          <a:p>
            <a:endParaRPr kumimoji="1" lang="cs-CZ" sz="1200" b="0" i="0" u="none" strike="noStrike" kern="1200" baseline="0" dirty="0">
              <a:solidFill>
                <a:schemeClr val="tx1"/>
              </a:solidFill>
              <a:latin typeface="Arial" charset="0"/>
              <a:ea typeface="+mn-ea"/>
              <a:cs typeface="+mn-cs"/>
            </a:endParaRPr>
          </a:p>
          <a:p>
            <a:r>
              <a:rPr kumimoji="1" lang="en-US" sz="1200" b="0" i="0" u="none" strike="noStrike" kern="1200" baseline="0" dirty="0">
                <a:solidFill>
                  <a:schemeClr val="tx1"/>
                </a:solidFill>
                <a:latin typeface="Arial" charset="0"/>
                <a:ea typeface="+mn-ea"/>
                <a:cs typeface="+mn-cs"/>
              </a:rPr>
              <a:t>When interviewees were asked to list five issues which made them feel insecure, listing the</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most severe first, their responses clearly showed that security meant different things to</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different people. Figure 1 below shows security threats mentioned which constitute 3%</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or more of the total number of issues mentioned.</a:t>
            </a:r>
          </a:p>
          <a:p>
            <a:r>
              <a:rPr kumimoji="1" lang="en-US" sz="1200" b="0" i="0" u="none" strike="noStrike" kern="1200" baseline="0" dirty="0">
                <a:solidFill>
                  <a:schemeClr val="tx1"/>
                </a:solidFill>
                <a:latin typeface="Arial" charset="0"/>
                <a:ea typeface="+mn-ea"/>
                <a:cs typeface="+mn-cs"/>
              </a:rPr>
              <a:t>A hallmark of the data was how small the degree to which end-users agreed as to what</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security/insecurity was. Out of the 1,525 threats mentioned by the 407 respondents, there</a:t>
            </a:r>
            <a:r>
              <a:rPr kumimoji="1" lang="cs-CZ" sz="1200" b="0" i="0" u="none" strike="noStrike" kern="1200" baseline="0" dirty="0">
                <a:solidFill>
                  <a:schemeClr val="tx1"/>
                </a:solidFill>
                <a:latin typeface="Arial" charset="0"/>
                <a:ea typeface="+mn-ea"/>
                <a:cs typeface="+mn-cs"/>
              </a:rPr>
              <a:t> </a:t>
            </a:r>
            <a:r>
              <a:rPr kumimoji="1" lang="en-US" sz="1200" b="0" i="0" u="none" strike="noStrike" kern="1200" baseline="0" dirty="0">
                <a:solidFill>
                  <a:schemeClr val="tx1"/>
                </a:solidFill>
                <a:latin typeface="Arial" charset="0"/>
                <a:ea typeface="+mn-ea"/>
                <a:cs typeface="+mn-cs"/>
              </a:rPr>
              <a:t>was no single threat that more than 50% of the respondents agreed on. In fact, less than20% of the end-users agreed on one single threat as the most important threat.</a:t>
            </a:r>
            <a:endParaRPr lang="en-US" dirty="0"/>
          </a:p>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51025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79698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91774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64268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161501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8070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18506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73341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47837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414669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BF3E9BB0-C9A8-0D42-8082-E684BB358B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8" name="Obrázek 5">
            <a:extLst>
              <a:ext uri="{FF2B5EF4-FFF2-40B4-BE49-F238E27FC236}">
                <a16:creationId xmlns:a16="http://schemas.microsoft.com/office/drawing/2014/main" id="{ED853E5D-CE41-C24B-B695-F75562B635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8">
            <a:extLst>
              <a:ext uri="{FF2B5EF4-FFF2-40B4-BE49-F238E27FC236}">
                <a16:creationId xmlns:a16="http://schemas.microsoft.com/office/drawing/2014/main" id="{A8CB90C7-DC53-CB48-8EE9-763EEE19CB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003016175"/>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2B08038-A43C-7947-B5D5-96D4BA54A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BAE90AE3-CA26-6242-B44B-5D78FEDFE6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A88DAA54-62BA-824B-9269-960989BD8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140FA6A8-029F-5A47-9477-E66CDF1D8B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1">
            <a:extLst>
              <a:ext uri="{FF2B5EF4-FFF2-40B4-BE49-F238E27FC236}">
                <a16:creationId xmlns:a16="http://schemas.microsoft.com/office/drawing/2014/main" id="{58EC9A8C-9A7D-0648-80D4-E55B7A2254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F59E0C50-82EB-EE48-9CB7-DD9454AE8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153292E3-F882-5A47-8FA9-5E70F76235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BF9D2FD2-22DE-E642-8ED3-82CD1B4FDA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vendula.divisova@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en-US" sz="1200" dirty="0"/>
              <a:t>National, International and Human Security</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en-US" sz="3200" dirty="0"/>
              <a:t>National, International and Human Security</a:t>
            </a:r>
            <a:endParaRPr lang="en-GB" sz="3200"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sz="2000" dirty="0" err="1"/>
              <a:t>Security</a:t>
            </a:r>
            <a:r>
              <a:rPr lang="cs-CZ" sz="2000" dirty="0"/>
              <a:t> Systems and </a:t>
            </a:r>
            <a:r>
              <a:rPr lang="cs-CZ" sz="2000" dirty="0" err="1"/>
              <a:t>Actors</a:t>
            </a:r>
            <a:r>
              <a:rPr lang="cs-CZ" sz="2000" dirty="0"/>
              <a:t>, </a:t>
            </a:r>
            <a:r>
              <a:rPr lang="cs-CZ" sz="2000" dirty="0" err="1"/>
              <a:t>March</a:t>
            </a:r>
            <a:r>
              <a:rPr lang="cs-CZ" sz="2000" dirty="0"/>
              <a:t> 26, 2024</a:t>
            </a:r>
          </a:p>
          <a:p>
            <a:r>
              <a:rPr lang="cs-CZ" sz="2000" dirty="0"/>
              <a:t>Vendula Divišová, </a:t>
            </a:r>
            <a:r>
              <a:rPr lang="cs-CZ" sz="2000" dirty="0">
                <a:hlinkClick r:id="rId2"/>
              </a:rPr>
              <a:t>vendula.divisova@mail.muni.cz</a:t>
            </a:r>
            <a:endParaRPr lang="cs-CZ" sz="2000" dirty="0"/>
          </a:p>
          <a:p>
            <a:endParaRPr lang="cs-CZ" sz="2000" dirty="0"/>
          </a:p>
          <a:p>
            <a:endParaRPr lang="cs-CZ" sz="2000" dirty="0"/>
          </a:p>
          <a:p>
            <a:endParaRPr lang="en-GB" sz="200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89814F-8C94-2B21-E7A2-5E0F4B108060}"/>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078646C-1C05-0555-AA20-543ABD61B12A}"/>
              </a:ext>
            </a:extLst>
          </p:cNvPr>
          <p:cNvSpPr>
            <a:spLocks noGrp="1"/>
          </p:cNvSpPr>
          <p:nvPr>
            <p:ph type="sldNum" sz="quarter" idx="11"/>
          </p:nvPr>
        </p:nvSpPr>
        <p:spPr/>
        <p:txBody>
          <a:bodyPr/>
          <a:lstStyle/>
          <a:p>
            <a:fld id="{D6D6C118-631F-4A80-9886-907009361577}" type="slidenum">
              <a:rPr lang="en-GB" altLang="cs-CZ" noProof="0" smtClean="0"/>
              <a:pPr/>
              <a:t>10</a:t>
            </a:fld>
            <a:endParaRPr lang="en-GB" altLang="cs-CZ" noProof="0" dirty="0"/>
          </a:p>
        </p:txBody>
      </p:sp>
      <p:pic>
        <p:nvPicPr>
          <p:cNvPr id="5" name="Obrázek 4">
            <a:extLst>
              <a:ext uri="{FF2B5EF4-FFF2-40B4-BE49-F238E27FC236}">
                <a16:creationId xmlns:a16="http://schemas.microsoft.com/office/drawing/2014/main" id="{4DDBE271-B9F9-F49A-CC2A-E422A3544595}"/>
              </a:ext>
            </a:extLst>
          </p:cNvPr>
          <p:cNvPicPr>
            <a:picLocks noChangeAspect="1"/>
          </p:cNvPicPr>
          <p:nvPr/>
        </p:nvPicPr>
        <p:blipFill>
          <a:blip r:embed="rId2"/>
          <a:stretch>
            <a:fillRect/>
          </a:stretch>
        </p:blipFill>
        <p:spPr>
          <a:xfrm>
            <a:off x="1118526" y="778476"/>
            <a:ext cx="9428882" cy="4706597"/>
          </a:xfrm>
          <a:prstGeom prst="rect">
            <a:avLst/>
          </a:prstGeom>
        </p:spPr>
      </p:pic>
    </p:spTree>
    <p:extLst>
      <p:ext uri="{BB962C8B-B14F-4D97-AF65-F5344CB8AC3E}">
        <p14:creationId xmlns:p14="http://schemas.microsoft.com/office/powerpoint/2010/main" val="70346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en-US" sz="3200" dirty="0"/>
              <a:t>Human Security Network</a:t>
            </a:r>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139998"/>
          </a:xfrm>
        </p:spPr>
        <p:txBody>
          <a:bodyPr/>
          <a:lstStyle/>
          <a:p>
            <a:pPr>
              <a:lnSpc>
                <a:spcPct val="120000"/>
              </a:lnSpc>
              <a:spcAft>
                <a:spcPts val="600"/>
              </a:spcAft>
            </a:pPr>
            <a:r>
              <a:rPr lang="en-US" sz="2200" dirty="0"/>
              <a:t>established in 1999,</a:t>
            </a:r>
            <a:r>
              <a:rPr lang="cs-CZ" sz="2200" dirty="0"/>
              <a:t> a</a:t>
            </a:r>
            <a:r>
              <a:rPr lang="en-US" sz="2200" dirty="0"/>
              <a:t> loose grouping of states led by Canada, Norway, Switzerland</a:t>
            </a:r>
          </a:p>
          <a:p>
            <a:pPr>
              <a:lnSpc>
                <a:spcPct val="120000"/>
              </a:lnSpc>
              <a:spcAft>
                <a:spcPts val="600"/>
              </a:spcAft>
            </a:pPr>
            <a:r>
              <a:rPr lang="en-US" sz="2200" dirty="0"/>
              <a:t>the task of promoting the concept of human security as a feature of national and international policies</a:t>
            </a:r>
          </a:p>
          <a:p>
            <a:pPr>
              <a:lnSpc>
                <a:spcPct val="120000"/>
              </a:lnSpc>
              <a:spcAft>
                <a:spcPts val="600"/>
              </a:spcAft>
            </a:pPr>
            <a:r>
              <a:rPr lang="en-US" sz="2200" dirty="0"/>
              <a:t>agenda for political action:</a:t>
            </a:r>
          </a:p>
          <a:p>
            <a:pPr lvl="1">
              <a:lnSpc>
                <a:spcPct val="120000"/>
              </a:lnSpc>
              <a:spcAft>
                <a:spcPts val="600"/>
              </a:spcAft>
              <a:buFont typeface="Courier New" panose="02070309020205020404" pitchFamily="49" charset="0"/>
              <a:buChar char="o"/>
            </a:pPr>
            <a:r>
              <a:rPr lang="en-US" dirty="0"/>
              <a:t>elimination of </a:t>
            </a:r>
            <a:r>
              <a:rPr lang="cs-CZ" dirty="0" err="1"/>
              <a:t>antipersonnel</a:t>
            </a:r>
            <a:r>
              <a:rPr lang="en-US" dirty="0"/>
              <a:t> landmines</a:t>
            </a:r>
          </a:p>
          <a:p>
            <a:pPr lvl="1">
              <a:lnSpc>
                <a:spcPct val="120000"/>
              </a:lnSpc>
              <a:spcAft>
                <a:spcPts val="600"/>
              </a:spcAft>
              <a:buFont typeface="Courier New" panose="02070309020205020404" pitchFamily="49" charset="0"/>
              <a:buChar char="o"/>
            </a:pPr>
            <a:r>
              <a:rPr lang="en-US" dirty="0"/>
              <a:t>stopping the use of child soldiers</a:t>
            </a:r>
          </a:p>
          <a:p>
            <a:pPr lvl="1">
              <a:lnSpc>
                <a:spcPct val="120000"/>
              </a:lnSpc>
              <a:spcAft>
                <a:spcPts val="600"/>
              </a:spcAft>
              <a:buFont typeface="Courier New" panose="02070309020205020404" pitchFamily="49" charset="0"/>
              <a:buChar char="o"/>
            </a:pPr>
            <a:r>
              <a:rPr lang="en-US" dirty="0"/>
              <a:t>promoting respect of international humanitarian law and the work of </a:t>
            </a:r>
            <a:r>
              <a:rPr lang="cs-CZ" dirty="0" err="1"/>
              <a:t>the</a:t>
            </a:r>
            <a:r>
              <a:rPr lang="cs-CZ" dirty="0"/>
              <a:t> </a:t>
            </a:r>
            <a:r>
              <a:rPr lang="en-US" dirty="0"/>
              <a:t>ICC</a:t>
            </a:r>
          </a:p>
          <a:p>
            <a:pPr lvl="1">
              <a:lnSpc>
                <a:spcPct val="120000"/>
              </a:lnSpc>
              <a:spcAft>
                <a:spcPts val="600"/>
              </a:spcAft>
              <a:buFont typeface="Courier New" panose="02070309020205020404" pitchFamily="49" charset="0"/>
              <a:buChar char="o"/>
            </a:pPr>
            <a:r>
              <a:rPr lang="en-US" dirty="0"/>
              <a:t>stop proliferation and misuse of small arms and light weapons</a:t>
            </a:r>
          </a:p>
          <a:p>
            <a:pPr lvl="1">
              <a:lnSpc>
                <a:spcPct val="120000"/>
              </a:lnSpc>
              <a:spcAft>
                <a:spcPts val="600"/>
              </a:spcAft>
              <a:buFont typeface="Courier New" panose="02070309020205020404" pitchFamily="49" charset="0"/>
              <a:buChar char="o"/>
            </a:pPr>
            <a:r>
              <a:rPr lang="en-US" dirty="0"/>
              <a:t>protection of civilians in conflict</a:t>
            </a:r>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51398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en-US" sz="3200" dirty="0"/>
              <a:t>Responsibility to protect (R2P)</a:t>
            </a:r>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8495222" cy="4553928"/>
          </a:xfrm>
        </p:spPr>
        <p:txBody>
          <a:bodyPr/>
          <a:lstStyle/>
          <a:p>
            <a:pPr>
              <a:lnSpc>
                <a:spcPct val="120000"/>
              </a:lnSpc>
              <a:spcAft>
                <a:spcPts val="300"/>
              </a:spcAft>
            </a:pPr>
            <a:r>
              <a:rPr lang="en-US" sz="2200" dirty="0"/>
              <a:t>ICISS report (2001) - proposed the doctrine of R2P:</a:t>
            </a:r>
          </a:p>
          <a:p>
            <a:pPr lvl="1">
              <a:lnSpc>
                <a:spcPct val="120000"/>
              </a:lnSpc>
              <a:spcAft>
                <a:spcPts val="300"/>
              </a:spcAft>
            </a:pPr>
            <a:r>
              <a:rPr lang="en-US" i="1" dirty="0"/>
              <a:t>„State sovereignty implies responsibility, and the primary responsibility for the protection of its people lies with the state itself.“</a:t>
            </a:r>
          </a:p>
          <a:p>
            <a:pPr lvl="1">
              <a:lnSpc>
                <a:spcPct val="120000"/>
              </a:lnSpc>
              <a:spcAft>
                <a:spcPts val="300"/>
              </a:spcAft>
            </a:pPr>
            <a:r>
              <a:rPr lang="en-US" i="1" dirty="0"/>
              <a:t>„Where a population is suffering serious harm, as a result of internal war, insurgency, repression or state failure, and the state in question is unwilling or unable to halt or avert it, the principle of non-intervention yields to the international responsibility to protect.“</a:t>
            </a:r>
            <a:endParaRPr lang="cs-CZ" i="1" dirty="0"/>
          </a:p>
          <a:p>
            <a:pPr marL="324000" lvl="1" indent="0">
              <a:lnSpc>
                <a:spcPct val="120000"/>
              </a:lnSpc>
              <a:spcAft>
                <a:spcPts val="300"/>
              </a:spcAft>
              <a:buNone/>
            </a:pPr>
            <a:endParaRPr lang="cs-CZ" i="1" dirty="0"/>
          </a:p>
          <a:p>
            <a:pPr lvl="1">
              <a:lnSpc>
                <a:spcPct val="120000"/>
              </a:lnSpc>
              <a:spcAft>
                <a:spcPts val="300"/>
              </a:spcAft>
            </a:pPr>
            <a:r>
              <a:rPr lang="en-US" dirty="0"/>
              <a:t>applies to genocide, war crimes, crimes against humanity, ethnic cleansing</a:t>
            </a:r>
          </a:p>
          <a:p>
            <a:pPr marL="72000" indent="0">
              <a:lnSpc>
                <a:spcPct val="120000"/>
              </a:lnSpc>
              <a:spcAft>
                <a:spcPts val="600"/>
              </a:spcAft>
              <a:buNone/>
            </a:pPr>
            <a:endParaRPr lang="cs-CZ" sz="2200" dirty="0"/>
          </a:p>
          <a:p>
            <a:pPr lvl="1">
              <a:spcBef>
                <a:spcPts val="300"/>
              </a:spcBef>
              <a:spcAft>
                <a:spcPts val="300"/>
              </a:spcAft>
            </a:pPr>
            <a:endParaRPr lang="cs-CZ" sz="2400" dirty="0"/>
          </a:p>
        </p:txBody>
      </p:sp>
      <p:pic>
        <p:nvPicPr>
          <p:cNvPr id="6" name="Obrázek 5">
            <a:extLst>
              <a:ext uri="{FF2B5EF4-FFF2-40B4-BE49-F238E27FC236}">
                <a16:creationId xmlns:a16="http://schemas.microsoft.com/office/drawing/2014/main" id="{39517A79-0537-6658-DE75-BCADE3E04C44}"/>
              </a:ext>
            </a:extLst>
          </p:cNvPr>
          <p:cNvPicPr>
            <a:picLocks noChangeAspect="1"/>
          </p:cNvPicPr>
          <p:nvPr/>
        </p:nvPicPr>
        <p:blipFill>
          <a:blip r:embed="rId3"/>
          <a:stretch>
            <a:fillRect/>
          </a:stretch>
        </p:blipFill>
        <p:spPr>
          <a:xfrm>
            <a:off x="9207202" y="1373697"/>
            <a:ext cx="2570798" cy="3727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858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en-US" sz="3200" dirty="0"/>
              <a:t>Responsibility to protect (R2P)</a:t>
            </a:r>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1058000" cy="4553928"/>
          </a:xfrm>
        </p:spPr>
        <p:txBody>
          <a:bodyPr/>
          <a:lstStyle/>
          <a:p>
            <a:pPr>
              <a:lnSpc>
                <a:spcPct val="100000"/>
              </a:lnSpc>
              <a:spcBef>
                <a:spcPts val="1200"/>
              </a:spcBef>
              <a:spcAft>
                <a:spcPts val="300"/>
              </a:spcAft>
            </a:pPr>
            <a:r>
              <a:rPr lang="cs-CZ" sz="2200" dirty="0" err="1"/>
              <a:t>prevention</a:t>
            </a:r>
            <a:r>
              <a:rPr lang="cs-CZ" sz="2200" dirty="0"/>
              <a:t> as </a:t>
            </a:r>
            <a:r>
              <a:rPr lang="cs-CZ" sz="2200" dirty="0" err="1"/>
              <a:t>the</a:t>
            </a:r>
            <a:r>
              <a:rPr lang="cs-CZ" sz="2200" dirty="0"/>
              <a:t> most </a:t>
            </a:r>
            <a:r>
              <a:rPr lang="cs-CZ" sz="2200" dirty="0" err="1"/>
              <a:t>important</a:t>
            </a:r>
            <a:r>
              <a:rPr lang="cs-CZ" sz="2200" dirty="0"/>
              <a:t> </a:t>
            </a:r>
            <a:r>
              <a:rPr lang="cs-CZ" sz="2200" dirty="0" err="1"/>
              <a:t>dimension</a:t>
            </a:r>
            <a:r>
              <a:rPr lang="cs-CZ" sz="2200" dirty="0"/>
              <a:t> </a:t>
            </a:r>
            <a:r>
              <a:rPr lang="cs-CZ" sz="2200" dirty="0" err="1"/>
              <a:t>of</a:t>
            </a:r>
            <a:r>
              <a:rPr lang="cs-CZ" sz="2200" dirty="0"/>
              <a:t> R2P</a:t>
            </a:r>
          </a:p>
          <a:p>
            <a:pPr>
              <a:lnSpc>
                <a:spcPct val="100000"/>
              </a:lnSpc>
              <a:spcBef>
                <a:spcPts val="1200"/>
              </a:spcBef>
              <a:spcAft>
                <a:spcPts val="300"/>
              </a:spcAft>
            </a:pPr>
            <a:r>
              <a:rPr lang="cs-CZ" sz="2200" dirty="0"/>
              <a:t>m</a:t>
            </a:r>
            <a:r>
              <a:rPr lang="en-US" sz="2200" dirty="0" err="1"/>
              <a:t>ilitary</a:t>
            </a:r>
            <a:r>
              <a:rPr lang="en-US" sz="2200" dirty="0"/>
              <a:t> intervention as an exceptional measure in cases of serious and irreparable harm occurring to human beings (or imminently likely to occur)</a:t>
            </a:r>
          </a:p>
          <a:p>
            <a:pPr lvl="1">
              <a:lnSpc>
                <a:spcPct val="120000"/>
              </a:lnSpc>
              <a:spcAft>
                <a:spcPts val="300"/>
              </a:spcAft>
            </a:pPr>
            <a:r>
              <a:rPr lang="en-US" i="1" dirty="0"/>
              <a:t>A. large scale loss of life </a:t>
            </a:r>
            <a:r>
              <a:rPr lang="cs-CZ" i="1" dirty="0"/>
              <a:t>(</a:t>
            </a:r>
            <a:r>
              <a:rPr lang="cs-CZ" i="1" dirty="0" err="1"/>
              <a:t>genodical</a:t>
            </a:r>
            <a:r>
              <a:rPr lang="cs-CZ" i="1" dirty="0"/>
              <a:t> </a:t>
            </a:r>
            <a:r>
              <a:rPr lang="cs-CZ" i="1" dirty="0" err="1"/>
              <a:t>intent</a:t>
            </a:r>
            <a:r>
              <a:rPr lang="cs-CZ" i="1" dirty="0"/>
              <a:t> </a:t>
            </a:r>
            <a:r>
              <a:rPr lang="cs-CZ" i="1" dirty="0" err="1"/>
              <a:t>or</a:t>
            </a:r>
            <a:r>
              <a:rPr lang="cs-CZ" i="1" dirty="0"/>
              <a:t> not) </a:t>
            </a:r>
            <a:r>
              <a:rPr lang="en-US" i="1" dirty="0"/>
              <a:t>as a product of deliberate state action / neglect / inability to act / failed </a:t>
            </a:r>
            <a:r>
              <a:rPr lang="cs-CZ" i="1" dirty="0" err="1"/>
              <a:t>state</a:t>
            </a:r>
            <a:r>
              <a:rPr lang="cs-CZ" i="1" dirty="0"/>
              <a:t> </a:t>
            </a:r>
            <a:r>
              <a:rPr lang="cs-CZ" i="1" dirty="0" err="1"/>
              <a:t>situation</a:t>
            </a:r>
            <a:endParaRPr lang="en-US" i="1" dirty="0"/>
          </a:p>
          <a:p>
            <a:pPr lvl="1">
              <a:lnSpc>
                <a:spcPct val="120000"/>
              </a:lnSpc>
              <a:spcAft>
                <a:spcPts val="300"/>
              </a:spcAft>
            </a:pPr>
            <a:r>
              <a:rPr lang="en-US" i="1" dirty="0"/>
              <a:t>B. large scale ‘ethnic cleansing‘</a:t>
            </a:r>
          </a:p>
          <a:p>
            <a:pPr>
              <a:lnSpc>
                <a:spcPct val="120000"/>
              </a:lnSpc>
              <a:spcAft>
                <a:spcPts val="600"/>
              </a:spcAft>
            </a:pPr>
            <a:endParaRPr lang="cs-CZ" sz="2200" dirty="0"/>
          </a:p>
          <a:p>
            <a:pPr>
              <a:lnSpc>
                <a:spcPct val="120000"/>
              </a:lnSpc>
              <a:spcAft>
                <a:spcPts val="600"/>
              </a:spcAft>
            </a:pPr>
            <a:r>
              <a:rPr lang="cs-CZ" sz="2200" dirty="0" err="1"/>
              <a:t>application</a:t>
            </a:r>
            <a:r>
              <a:rPr lang="cs-CZ" sz="2200" dirty="0"/>
              <a:t> </a:t>
            </a:r>
            <a:r>
              <a:rPr lang="cs-CZ" sz="2200" dirty="0" err="1"/>
              <a:t>of</a:t>
            </a:r>
            <a:r>
              <a:rPr lang="cs-CZ" sz="2200" dirty="0"/>
              <a:t> “</a:t>
            </a:r>
            <a:r>
              <a:rPr lang="cs-CZ" sz="2200" dirty="0" err="1"/>
              <a:t>precautionary</a:t>
            </a:r>
            <a:r>
              <a:rPr lang="cs-CZ" sz="2200" dirty="0"/>
              <a:t> </a:t>
            </a:r>
            <a:r>
              <a:rPr lang="cs-CZ" sz="2200" dirty="0" err="1"/>
              <a:t>principles</a:t>
            </a:r>
            <a:r>
              <a:rPr lang="cs-CZ" sz="2200" dirty="0"/>
              <a:t>“ (</a:t>
            </a:r>
            <a:r>
              <a:rPr lang="cs-CZ" sz="2200" dirty="0" err="1"/>
              <a:t>right</a:t>
            </a:r>
            <a:r>
              <a:rPr lang="cs-CZ" sz="2200" dirty="0"/>
              <a:t> </a:t>
            </a:r>
            <a:r>
              <a:rPr lang="cs-CZ" sz="2200" dirty="0" err="1"/>
              <a:t>intention</a:t>
            </a:r>
            <a:r>
              <a:rPr lang="cs-CZ" sz="2200" dirty="0"/>
              <a:t>, last resort, </a:t>
            </a:r>
            <a:r>
              <a:rPr lang="cs-CZ" sz="2200" dirty="0" err="1"/>
              <a:t>proportionality</a:t>
            </a:r>
            <a:r>
              <a:rPr lang="cs-CZ" sz="2200" dirty="0"/>
              <a:t>, a </a:t>
            </a:r>
            <a:r>
              <a:rPr lang="cs-CZ" sz="2200" dirty="0" err="1"/>
              <a:t>reasonable</a:t>
            </a:r>
            <a:r>
              <a:rPr lang="cs-CZ" sz="2200" dirty="0"/>
              <a:t> </a:t>
            </a:r>
            <a:r>
              <a:rPr lang="cs-CZ" sz="2200" dirty="0" err="1"/>
              <a:t>chance</a:t>
            </a:r>
            <a:r>
              <a:rPr lang="cs-CZ" sz="2200" dirty="0"/>
              <a:t> </a:t>
            </a:r>
            <a:r>
              <a:rPr lang="cs-CZ" sz="2200" dirty="0" err="1"/>
              <a:t>of</a:t>
            </a:r>
            <a:r>
              <a:rPr lang="cs-CZ" sz="2200" dirty="0"/>
              <a:t> </a:t>
            </a:r>
            <a:r>
              <a:rPr lang="cs-CZ" sz="2200" dirty="0" err="1"/>
              <a:t>success</a:t>
            </a:r>
            <a:r>
              <a:rPr lang="cs-CZ" sz="2200" dirty="0"/>
              <a:t>)</a:t>
            </a:r>
          </a:p>
          <a:p>
            <a:pPr lvl="1">
              <a:spcBef>
                <a:spcPts val="300"/>
              </a:spcBef>
              <a:spcAft>
                <a:spcPts val="300"/>
              </a:spcAft>
            </a:pPr>
            <a:endParaRPr lang="cs-CZ" sz="2400" dirty="0"/>
          </a:p>
        </p:txBody>
      </p:sp>
    </p:spTree>
    <p:extLst>
      <p:ext uri="{BB962C8B-B14F-4D97-AF65-F5344CB8AC3E}">
        <p14:creationId xmlns:p14="http://schemas.microsoft.com/office/powerpoint/2010/main" val="323146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Human</a:t>
            </a:r>
            <a:r>
              <a:rPr lang="cs-CZ" sz="3200" dirty="0"/>
              <a:t> </a:t>
            </a:r>
            <a:r>
              <a:rPr lang="cs-CZ" sz="3200" dirty="0" err="1"/>
              <a:t>security</a:t>
            </a:r>
            <a:r>
              <a:rPr lang="cs-CZ" sz="3200" dirty="0"/>
              <a:t> </a:t>
            </a:r>
            <a:r>
              <a:rPr lang="cs-CZ" sz="3200" dirty="0" err="1"/>
              <a:t>approach</a:t>
            </a:r>
            <a:r>
              <a:rPr lang="cs-CZ" sz="3200" dirty="0"/>
              <a:t>: </a:t>
            </a:r>
            <a:r>
              <a:rPr lang="cs-CZ" sz="3200" dirty="0" err="1"/>
              <a:t>criticism</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5172153" cy="4139998"/>
          </a:xfrm>
        </p:spPr>
        <p:txBody>
          <a:bodyPr/>
          <a:lstStyle/>
          <a:p>
            <a:pPr algn="just">
              <a:lnSpc>
                <a:spcPct val="120000"/>
              </a:lnSpc>
              <a:spcAft>
                <a:spcPts val="600"/>
              </a:spcAft>
            </a:pPr>
            <a:r>
              <a:rPr lang="cs-CZ" sz="2200" dirty="0" err="1">
                <a:latin typeface="Arial" panose="020B0604020202020204" pitchFamily="34" charset="0"/>
                <a:cs typeface="Arial" panose="020B0604020202020204" pitchFamily="34" charset="0"/>
              </a:rPr>
              <a:t>lacks</a:t>
            </a:r>
            <a:r>
              <a:rPr lang="cs-CZ" sz="2200" dirty="0">
                <a:latin typeface="Arial" panose="020B0604020202020204" pitchFamily="34" charset="0"/>
                <a:cs typeface="Arial" panose="020B0604020202020204" pitchFamily="34" charset="0"/>
              </a:rPr>
              <a:t> a </a:t>
            </a:r>
            <a:r>
              <a:rPr lang="cs-CZ" sz="2200" dirty="0" err="1">
                <a:latin typeface="Arial" panose="020B0604020202020204" pitchFamily="34" charset="0"/>
                <a:cs typeface="Arial" panose="020B0604020202020204" pitchFamily="34" charset="0"/>
              </a:rPr>
              <a:t>precise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definition</a:t>
            </a:r>
            <a:endParaRPr lang="cs-CZ" sz="2200" dirty="0">
              <a:latin typeface="Arial" panose="020B0604020202020204" pitchFamily="34" charset="0"/>
              <a:cs typeface="Arial" panose="020B0604020202020204" pitchFamily="34" charset="0"/>
            </a:endParaRPr>
          </a:p>
          <a:p>
            <a:pPr algn="just">
              <a:lnSpc>
                <a:spcPct val="120000"/>
              </a:lnSpc>
              <a:spcAft>
                <a:spcPts val="600"/>
              </a:spcAft>
            </a:pPr>
            <a:r>
              <a:rPr lang="cs-CZ" sz="2200" dirty="0" err="1">
                <a:latin typeface="Arial" panose="020B0604020202020204" pitchFamily="34" charset="0"/>
                <a:cs typeface="Arial" panose="020B0604020202020204" pitchFamily="34" charset="0"/>
              </a:rPr>
              <a:t>too</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broad</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little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guidance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policymakers</a:t>
            </a:r>
            <a:endParaRPr lang="cs-CZ" sz="2200" dirty="0">
              <a:latin typeface="Arial" panose="020B0604020202020204" pitchFamily="34" charset="0"/>
              <a:cs typeface="Arial" panose="020B0604020202020204" pitchFamily="34" charset="0"/>
            </a:endParaRPr>
          </a:p>
          <a:p>
            <a:pPr algn="just">
              <a:lnSpc>
                <a:spcPct val="120000"/>
              </a:lnSpc>
              <a:spcAft>
                <a:spcPts val="600"/>
              </a:spcAft>
            </a:pPr>
            <a:r>
              <a:rPr lang="cs-CZ" sz="2200" dirty="0">
                <a:latin typeface="Arial" panose="020B0604020202020204" pitchFamily="34" charset="0"/>
                <a:cs typeface="Arial" panose="020B0604020202020204" pitchFamily="34" charset="0"/>
              </a:rPr>
              <a:t>not a </a:t>
            </a:r>
            <a:r>
              <a:rPr lang="cs-CZ" sz="2200" dirty="0" err="1">
                <a:latin typeface="Arial" panose="020B0604020202020204" pitchFamily="34" charset="0"/>
                <a:cs typeface="Arial" panose="020B0604020202020204" pitchFamily="34" charset="0"/>
              </a:rPr>
              <a:t>useful</a:t>
            </a:r>
            <a:r>
              <a:rPr lang="cs-CZ" sz="2200" dirty="0">
                <a:latin typeface="Arial" panose="020B0604020202020204" pitchFamily="34" charset="0"/>
                <a:cs typeface="Arial" panose="020B0604020202020204" pitchFamily="34" charset="0"/>
              </a:rPr>
              <a:t> framework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analysis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scholars</a:t>
            </a:r>
            <a:endParaRPr lang="cs-CZ" sz="2200" dirty="0">
              <a:latin typeface="Arial" panose="020B0604020202020204" pitchFamily="34" charset="0"/>
              <a:cs typeface="Arial" panose="020B0604020202020204" pitchFamily="34" charset="0"/>
            </a:endParaRPr>
          </a:p>
          <a:p>
            <a:pPr algn="just">
              <a:lnSpc>
                <a:spcPct val="120000"/>
              </a:lnSpc>
              <a:spcAft>
                <a:spcPts val="600"/>
              </a:spcAft>
            </a:pPr>
            <a:r>
              <a:rPr lang="cs-CZ" sz="2200" dirty="0" err="1">
                <a:latin typeface="Arial" panose="020B0604020202020204" pitchFamily="34" charset="0"/>
                <a:cs typeface="Arial" panose="020B0604020202020204" pitchFamily="34" charset="0"/>
              </a:rPr>
              <a:t>can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justify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military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interventions</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other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states</a:t>
            </a:r>
            <a:endParaRPr lang="cs-CZ" sz="2200" dirty="0"/>
          </a:p>
          <a:p>
            <a:pPr lvl="1">
              <a:spcBef>
                <a:spcPts val="300"/>
              </a:spcBef>
              <a:spcAft>
                <a:spcPts val="300"/>
              </a:spcAft>
            </a:pPr>
            <a:endParaRPr lang="cs-CZ" sz="2400" dirty="0"/>
          </a:p>
        </p:txBody>
      </p:sp>
      <p:pic>
        <p:nvPicPr>
          <p:cNvPr id="6" name="Obrázek 5" descr="Obsah obrázku silnice, exteriér&#10;&#10;Popis byl vytvořen automaticky">
            <a:extLst>
              <a:ext uri="{FF2B5EF4-FFF2-40B4-BE49-F238E27FC236}">
                <a16:creationId xmlns:a16="http://schemas.microsoft.com/office/drawing/2014/main" id="{8CDFD704-EE43-959C-BBF0-E3FB37E72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67" y="1314219"/>
            <a:ext cx="5797033" cy="3260831"/>
          </a:xfrm>
          <a:prstGeom prst="rect">
            <a:avLst/>
          </a:prstGeom>
        </p:spPr>
      </p:pic>
    </p:spTree>
    <p:extLst>
      <p:ext uri="{BB962C8B-B14F-4D97-AF65-F5344CB8AC3E}">
        <p14:creationId xmlns:p14="http://schemas.microsoft.com/office/powerpoint/2010/main" val="179275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Rethinking</a:t>
            </a:r>
            <a:r>
              <a:rPr lang="cs-CZ" sz="3200" dirty="0"/>
              <a:t>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419118"/>
            <a:ext cx="7920000" cy="4139998"/>
          </a:xfrm>
        </p:spPr>
        <p:txBody>
          <a:bodyPr/>
          <a:lstStyle/>
          <a:p>
            <a:pPr>
              <a:lnSpc>
                <a:spcPct val="110000"/>
              </a:lnSpc>
              <a:spcAft>
                <a:spcPts val="600"/>
              </a:spcAft>
            </a:pPr>
            <a:r>
              <a:rPr lang="en-US" sz="2200" dirty="0"/>
              <a:t>The </a:t>
            </a:r>
            <a:r>
              <a:rPr lang="en-US" sz="2200" dirty="0" err="1"/>
              <a:t>Ammerdown</a:t>
            </a:r>
            <a:r>
              <a:rPr lang="en-US" sz="2200" dirty="0"/>
              <a:t> Group. „Rethinking security: A discussion paper growing insecurity“</a:t>
            </a:r>
          </a:p>
          <a:p>
            <a:pPr lvl="1">
              <a:lnSpc>
                <a:spcPct val="110000"/>
              </a:lnSpc>
              <a:spcAft>
                <a:spcPts val="600"/>
              </a:spcAft>
            </a:pPr>
            <a:r>
              <a:rPr lang="en-US" dirty="0"/>
              <a:t>established approach - identify threats and „</a:t>
            </a:r>
            <a:r>
              <a:rPr lang="en-US" dirty="0" err="1"/>
              <a:t>neutralise</a:t>
            </a:r>
            <a:r>
              <a:rPr lang="en-US" dirty="0"/>
              <a:t>“ them through „capabilities“ (mostly hard power)</a:t>
            </a:r>
          </a:p>
          <a:p>
            <a:pPr lvl="1">
              <a:lnSpc>
                <a:spcPct val="110000"/>
              </a:lnSpc>
              <a:spcAft>
                <a:spcPts val="600"/>
              </a:spcAft>
            </a:pPr>
            <a:r>
              <a:rPr lang="en-US" dirty="0"/>
              <a:t>the military response has been ineffective and counterproductive</a:t>
            </a:r>
          </a:p>
          <a:p>
            <a:pPr lvl="1">
              <a:lnSpc>
                <a:spcPct val="110000"/>
              </a:lnSpc>
              <a:spcAft>
                <a:spcPts val="600"/>
              </a:spcAft>
            </a:pPr>
            <a:r>
              <a:rPr lang="en-US" dirty="0"/>
              <a:t>the goal of security must be grounded in the wellbeing of people in their social and ecological context</a:t>
            </a:r>
          </a:p>
          <a:p>
            <a:pPr lvl="1">
              <a:lnSpc>
                <a:spcPct val="110000"/>
              </a:lnSpc>
              <a:spcAft>
                <a:spcPts val="600"/>
              </a:spcAft>
            </a:pPr>
            <a:r>
              <a:rPr lang="en-US" dirty="0"/>
              <a:t>priority issues: scarcity and climate change, inequality, militarism, violent conflict </a:t>
            </a:r>
          </a:p>
          <a:p>
            <a:pPr lvl="1">
              <a:lnSpc>
                <a:spcPct val="110000"/>
              </a:lnSpc>
              <a:spcAft>
                <a:spcPts val="600"/>
              </a:spcAft>
            </a:pPr>
            <a:r>
              <a:rPr lang="en-US" dirty="0"/>
              <a:t>need for greater understanding of the adversaries</a:t>
            </a:r>
          </a:p>
          <a:p>
            <a:pPr>
              <a:lnSpc>
                <a:spcPct val="120000"/>
              </a:lnSpc>
              <a:spcAft>
                <a:spcPts val="600"/>
              </a:spcAft>
            </a:pPr>
            <a:endParaRPr lang="cs-CZ" sz="2200" dirty="0"/>
          </a:p>
          <a:p>
            <a:pPr lvl="1">
              <a:spcBef>
                <a:spcPts val="300"/>
              </a:spcBef>
              <a:spcAft>
                <a:spcPts val="300"/>
              </a:spcAft>
            </a:pPr>
            <a:endParaRPr lang="cs-CZ" sz="2400" dirty="0"/>
          </a:p>
        </p:txBody>
      </p:sp>
      <p:pic>
        <p:nvPicPr>
          <p:cNvPr id="6" name="Zástupný obsah 7">
            <a:extLst>
              <a:ext uri="{FF2B5EF4-FFF2-40B4-BE49-F238E27FC236}">
                <a16:creationId xmlns:a16="http://schemas.microsoft.com/office/drawing/2014/main" id="{F4716002-AC93-C7DD-9754-229CEEE015E5}"/>
              </a:ext>
            </a:extLst>
          </p:cNvPr>
          <p:cNvPicPr>
            <a:picLocks noChangeAspect="1"/>
          </p:cNvPicPr>
          <p:nvPr/>
        </p:nvPicPr>
        <p:blipFill>
          <a:blip r:embed="rId3"/>
          <a:stretch>
            <a:fillRect/>
          </a:stretch>
        </p:blipFill>
        <p:spPr>
          <a:xfrm>
            <a:off x="8855648" y="524447"/>
            <a:ext cx="2922352" cy="4139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89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a:t>A </a:t>
            </a:r>
            <a:r>
              <a:rPr lang="cs-CZ" sz="3200" dirty="0" err="1"/>
              <a:t>holistic</a:t>
            </a:r>
            <a:r>
              <a:rPr lang="cs-CZ" sz="3200" dirty="0"/>
              <a:t> </a:t>
            </a:r>
            <a:r>
              <a:rPr lang="cs-CZ" sz="3200" dirty="0" err="1"/>
              <a:t>view</a:t>
            </a:r>
            <a:r>
              <a:rPr lang="cs-CZ" sz="3200" dirty="0"/>
              <a:t> </a:t>
            </a:r>
            <a:r>
              <a:rPr lang="cs-CZ" sz="3200" dirty="0" err="1"/>
              <a:t>of</a:t>
            </a:r>
            <a:r>
              <a:rPr lang="cs-CZ" sz="3200" dirty="0"/>
              <a:t>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316588" y="1434580"/>
            <a:ext cx="8226000" cy="4139998"/>
          </a:xfrm>
        </p:spPr>
        <p:txBody>
          <a:bodyPr/>
          <a:lstStyle/>
          <a:p>
            <a:pPr algn="just">
              <a:lnSpc>
                <a:spcPct val="100000"/>
              </a:lnSpc>
              <a:spcAft>
                <a:spcPts val="600"/>
              </a:spcAft>
              <a:buFont typeface="Calibri" panose="020F0502020204030204" pitchFamily="34" charset="0"/>
              <a:buChar char="–"/>
            </a:pPr>
            <a:r>
              <a:rPr lang="en-US" sz="2200" dirty="0">
                <a:latin typeface="Arial" panose="020B0604020202020204" pitchFamily="34" charset="0"/>
                <a:cs typeface="Arial" panose="020B0604020202020204" pitchFamily="34" charset="0"/>
              </a:rPr>
              <a:t>Buzan</a:t>
            </a:r>
            <a:r>
              <a:rPr lang="cs-CZ"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rPr>
              <a:t>3 </a:t>
            </a:r>
            <a:r>
              <a:rPr lang="en-US" sz="2200" dirty="0">
                <a:latin typeface="Arial" panose="020B0604020202020204" pitchFamily="34" charset="0"/>
                <a:cs typeface="Arial" panose="020B0604020202020204" pitchFamily="34" charset="0"/>
              </a:rPr>
              <a:t>levels of security - </a:t>
            </a:r>
            <a:r>
              <a:rPr lang="en-US" sz="2200" b="1" dirty="0">
                <a:latin typeface="Arial" panose="020B0604020202020204" pitchFamily="34" charset="0"/>
                <a:cs typeface="Arial" panose="020B0604020202020204" pitchFamily="34" charset="0"/>
              </a:rPr>
              <a:t>individuals</a:t>
            </a:r>
            <a:r>
              <a:rPr lang="en-US" sz="2200" dirty="0">
                <a:latin typeface="Arial" panose="020B0604020202020204" pitchFamily="34" charset="0"/>
                <a:cs typeface="Arial" panose="020B0604020202020204" pitchFamily="34" charset="0"/>
              </a:rPr>
              <a:t> (level 1) - </a:t>
            </a:r>
            <a:r>
              <a:rPr lang="en-US" sz="2200" b="1" dirty="0">
                <a:latin typeface="Arial" panose="020B0604020202020204" pitchFamily="34" charset="0"/>
                <a:cs typeface="Arial" panose="020B0604020202020204" pitchFamily="34" charset="0"/>
              </a:rPr>
              <a:t>state</a:t>
            </a:r>
            <a:r>
              <a:rPr lang="en-US" sz="2200" dirty="0">
                <a:latin typeface="Arial" panose="020B0604020202020204" pitchFamily="34" charset="0"/>
                <a:cs typeface="Arial" panose="020B0604020202020204" pitchFamily="34" charset="0"/>
              </a:rPr>
              <a:t> (level 2) - </a:t>
            </a:r>
            <a:r>
              <a:rPr lang="en-US" sz="2200" b="1" dirty="0">
                <a:latin typeface="Arial" panose="020B0604020202020204" pitchFamily="34" charset="0"/>
                <a:cs typeface="Arial" panose="020B0604020202020204" pitchFamily="34" charset="0"/>
              </a:rPr>
              <a:t>international system </a:t>
            </a:r>
            <a:r>
              <a:rPr lang="en-US" sz="2200" dirty="0">
                <a:latin typeface="Arial" panose="020B0604020202020204" pitchFamily="34" charset="0"/>
                <a:cs typeface="Arial" panose="020B0604020202020204" pitchFamily="34" charset="0"/>
              </a:rPr>
              <a:t>(level 3)</a:t>
            </a:r>
          </a:p>
          <a:p>
            <a:pPr lvl="1" algn="just">
              <a:buFont typeface="Calibri" panose="020F0502020204030204" pitchFamily="34" charset="0"/>
              <a:buChar char="–"/>
            </a:pPr>
            <a:r>
              <a:rPr lang="en-US" sz="2200" dirty="0">
                <a:latin typeface="Arial" panose="020B0604020202020204" pitchFamily="34" charset="0"/>
                <a:cs typeface="Arial" panose="020B0604020202020204" pitchFamily="34" charset="0"/>
              </a:rPr>
              <a:t>strong interconnections, they cannot be addressed separately!</a:t>
            </a:r>
          </a:p>
          <a:p>
            <a:pPr lvl="1" algn="just">
              <a:buFont typeface="Calibri" panose="020F0502020204030204" pitchFamily="34" charset="0"/>
              <a:buChar char="–"/>
            </a:pPr>
            <a:r>
              <a:rPr lang="en-US" sz="2200" dirty="0">
                <a:latin typeface="Arial" panose="020B0604020202020204" pitchFamily="34" charset="0"/>
                <a:cs typeface="Arial" panose="020B0604020202020204" pitchFamily="34" charset="0"/>
              </a:rPr>
              <a:t>need for reintegration</a:t>
            </a:r>
          </a:p>
          <a:p>
            <a:pPr algn="just">
              <a:lnSpc>
                <a:spcPct val="100000"/>
              </a:lnSpc>
              <a:buFont typeface="Calibri" panose="020F0502020204030204" pitchFamily="34" charset="0"/>
              <a:buChar char="–"/>
            </a:pPr>
            <a:endParaRPr lang="cs-CZ" sz="2200" b="1" dirty="0">
              <a:latin typeface="Arial" panose="020B0604020202020204" pitchFamily="34" charset="0"/>
              <a:cs typeface="Arial" panose="020B0604020202020204" pitchFamily="34" charset="0"/>
            </a:endParaRPr>
          </a:p>
          <a:p>
            <a:pPr marL="72000" indent="0" algn="just">
              <a:lnSpc>
                <a:spcPct val="100000"/>
              </a:lnSpc>
              <a:buNone/>
            </a:pPr>
            <a:r>
              <a:rPr lang="en-US" sz="2200" b="1" dirty="0">
                <a:latin typeface="Arial" panose="020B0604020202020204" pitchFamily="34" charset="0"/>
                <a:cs typeface="Arial" panose="020B0604020202020204" pitchFamily="34" charset="0"/>
              </a:rPr>
              <a:t>►</a:t>
            </a:r>
            <a:r>
              <a:rPr lang="cs-CZ" sz="2200"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systemic security </a:t>
            </a:r>
            <a:r>
              <a:rPr lang="en-US" sz="2200" dirty="0">
                <a:latin typeface="Arial" panose="020B0604020202020204" pitchFamily="34" charset="0"/>
                <a:cs typeface="Arial" panose="020B0604020202020204" pitchFamily="34" charset="0"/>
              </a:rPr>
              <a:t>- interconnecting all three levels</a:t>
            </a:r>
          </a:p>
          <a:p>
            <a:pPr lvl="1" algn="just">
              <a:spcBef>
                <a:spcPts val="600"/>
              </a:spcBef>
              <a:buFont typeface="Calibri" panose="020F0502020204030204" pitchFamily="34" charset="0"/>
              <a:buChar char="–"/>
            </a:pPr>
            <a:r>
              <a:rPr lang="en-US" sz="2200" dirty="0">
                <a:latin typeface="Arial" panose="020B0604020202020204" pitchFamily="34" charset="0"/>
                <a:cs typeface="Arial" panose="020B0604020202020204" pitchFamily="34" charset="0"/>
              </a:rPr>
              <a:t>taking account of the vulnerabilities of other actors, threat from one‘s own state… </a:t>
            </a:r>
          </a:p>
          <a:p>
            <a:pPr marL="457200" lvl="1" indent="0" algn="just">
              <a:spcBef>
                <a:spcPts val="600"/>
              </a:spcBef>
              <a:buNone/>
            </a:pPr>
            <a:endParaRPr lang="en-US" sz="2200" dirty="0">
              <a:latin typeface="Arial" panose="020B0604020202020204" pitchFamily="34" charset="0"/>
              <a:cs typeface="Arial" panose="020B0604020202020204" pitchFamily="34" charset="0"/>
            </a:endParaRPr>
          </a:p>
          <a:p>
            <a:pPr algn="just">
              <a:lnSpc>
                <a:spcPct val="100000"/>
              </a:lnSpc>
              <a:buFont typeface="Calibri" panose="020F0502020204030204" pitchFamily="34" charset="0"/>
              <a:buChar char="–"/>
            </a:pPr>
            <a:r>
              <a:rPr lang="en-US" sz="2200" dirty="0">
                <a:latin typeface="Arial" panose="020B0604020202020204" pitchFamily="34" charset="0"/>
                <a:cs typeface="Arial" panose="020B0604020202020204" pitchFamily="34" charset="0"/>
              </a:rPr>
              <a:t>solution to the power-security dilemma (excessive vulnerability x provocation)</a:t>
            </a:r>
          </a:p>
          <a:p>
            <a:pPr algn="just">
              <a:lnSpc>
                <a:spcPct val="100000"/>
              </a:lnSpc>
              <a:buFont typeface="Calibri" panose="020F0502020204030204" pitchFamily="34" charset="0"/>
              <a:buChar char="–"/>
            </a:pPr>
            <a:r>
              <a:rPr lang="en-US" sz="2200" dirty="0">
                <a:latin typeface="Arial" panose="020B0604020202020204" pitchFamily="34" charset="0"/>
                <a:cs typeface="Arial" panose="020B0604020202020204" pitchFamily="34" charset="0"/>
              </a:rPr>
              <a:t>stability of the system - by distributing the control as wide as possible across the levels</a:t>
            </a:r>
          </a:p>
          <a:p>
            <a:pPr>
              <a:lnSpc>
                <a:spcPct val="120000"/>
              </a:lnSpc>
              <a:spcAft>
                <a:spcPts val="600"/>
              </a:spcAft>
            </a:pPr>
            <a:endParaRPr lang="en-US" sz="2200" dirty="0"/>
          </a:p>
          <a:p>
            <a:pPr>
              <a:lnSpc>
                <a:spcPct val="120000"/>
              </a:lnSpc>
              <a:spcAft>
                <a:spcPts val="600"/>
              </a:spcAft>
            </a:pPr>
            <a:endParaRPr lang="cs-CZ" sz="2200" dirty="0"/>
          </a:p>
          <a:p>
            <a:pPr>
              <a:lnSpc>
                <a:spcPct val="120000"/>
              </a:lnSpc>
              <a:spcAft>
                <a:spcPts val="600"/>
              </a:spcAft>
            </a:pPr>
            <a:endParaRPr lang="cs-CZ" sz="2200" dirty="0"/>
          </a:p>
          <a:p>
            <a:pPr lvl="1">
              <a:spcBef>
                <a:spcPts val="300"/>
              </a:spcBef>
              <a:spcAft>
                <a:spcPts val="300"/>
              </a:spcAft>
            </a:pPr>
            <a:endParaRPr lang="cs-CZ" sz="2400" dirty="0"/>
          </a:p>
        </p:txBody>
      </p:sp>
      <p:pic>
        <p:nvPicPr>
          <p:cNvPr id="6" name="Obrázek 5">
            <a:extLst>
              <a:ext uri="{FF2B5EF4-FFF2-40B4-BE49-F238E27FC236}">
                <a16:creationId xmlns:a16="http://schemas.microsoft.com/office/drawing/2014/main" id="{1FFA61E2-34D3-42C2-8AAF-178655CAF8DB}"/>
              </a:ext>
            </a:extLst>
          </p:cNvPr>
          <p:cNvPicPr>
            <a:picLocks noChangeAspect="1"/>
          </p:cNvPicPr>
          <p:nvPr/>
        </p:nvPicPr>
        <p:blipFill>
          <a:blip r:embed="rId3"/>
          <a:stretch>
            <a:fillRect/>
          </a:stretch>
        </p:blipFill>
        <p:spPr>
          <a:xfrm>
            <a:off x="8914350" y="1152036"/>
            <a:ext cx="2863650" cy="4553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70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Vernacular</a:t>
            </a:r>
            <a:r>
              <a:rPr lang="cs-CZ" sz="3200" dirty="0"/>
              <a:t>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139998"/>
          </a:xfrm>
        </p:spPr>
        <p:txBody>
          <a:bodyPr/>
          <a:lstStyle/>
          <a:p>
            <a:pPr>
              <a:lnSpc>
                <a:spcPct val="120000"/>
              </a:lnSpc>
              <a:spcAft>
                <a:spcPts val="600"/>
              </a:spcAft>
            </a:pPr>
            <a:r>
              <a:rPr lang="en-US" sz="2200" dirty="0"/>
              <a:t>based on the constructivist approach to security</a:t>
            </a:r>
            <a:r>
              <a:rPr lang="cs-CZ" sz="2200" dirty="0"/>
              <a:t> and </a:t>
            </a:r>
            <a:r>
              <a:rPr lang="cs-CZ" sz="2200" dirty="0" err="1"/>
              <a:t>human</a:t>
            </a:r>
            <a:r>
              <a:rPr lang="cs-CZ" sz="2200" dirty="0"/>
              <a:t> </a:t>
            </a:r>
            <a:r>
              <a:rPr lang="cs-CZ" sz="2200" dirty="0" err="1"/>
              <a:t>security</a:t>
            </a:r>
            <a:r>
              <a:rPr lang="cs-CZ" sz="2200" dirty="0"/>
              <a:t> </a:t>
            </a:r>
            <a:endParaRPr lang="en-US" sz="2200" dirty="0"/>
          </a:p>
          <a:p>
            <a:pPr>
              <a:lnSpc>
                <a:spcPct val="120000"/>
              </a:lnSpc>
              <a:spcAft>
                <a:spcPts val="600"/>
              </a:spcAft>
            </a:pPr>
            <a:r>
              <a:rPr lang="en-US" sz="2200" dirty="0"/>
              <a:t>it </a:t>
            </a:r>
            <a:r>
              <a:rPr lang="en-US" sz="2200" dirty="0" err="1"/>
              <a:t>criticises</a:t>
            </a:r>
            <a:r>
              <a:rPr lang="en-US" sz="2200" dirty="0"/>
              <a:t> speaking for people x </a:t>
            </a:r>
            <a:r>
              <a:rPr lang="en-US" sz="2200" b="1" dirty="0"/>
              <a:t>talking to people </a:t>
            </a:r>
            <a:r>
              <a:rPr lang="en-US" sz="2200" dirty="0"/>
              <a:t>/ </a:t>
            </a:r>
            <a:r>
              <a:rPr lang="en-US" sz="2200" b="1" dirty="0"/>
              <a:t>with people</a:t>
            </a:r>
          </a:p>
          <a:p>
            <a:pPr>
              <a:lnSpc>
                <a:spcPct val="120000"/>
              </a:lnSpc>
              <a:spcAft>
                <a:spcPts val="600"/>
              </a:spcAft>
            </a:pPr>
            <a:r>
              <a:rPr lang="en-US" sz="2200" dirty="0"/>
              <a:t>security as a contested concept = different meanings for different people</a:t>
            </a:r>
            <a:endParaRPr lang="cs-CZ" sz="2200" dirty="0"/>
          </a:p>
          <a:p>
            <a:pPr marL="72000" indent="0">
              <a:lnSpc>
                <a:spcPct val="120000"/>
              </a:lnSpc>
              <a:spcAft>
                <a:spcPts val="600"/>
              </a:spcAft>
              <a:buNone/>
            </a:pPr>
            <a:endParaRPr lang="en-US" sz="2200" dirty="0"/>
          </a:p>
          <a:p>
            <a:pPr>
              <a:lnSpc>
                <a:spcPct val="120000"/>
              </a:lnSpc>
              <a:spcAft>
                <a:spcPts val="600"/>
              </a:spcAft>
            </a:pPr>
            <a:r>
              <a:rPr lang="cs-CZ" sz="2200" b="1" i="1" dirty="0"/>
              <a:t>W</a:t>
            </a:r>
            <a:r>
              <a:rPr lang="en-US" sz="2200" b="1" i="1" dirty="0"/>
              <a:t>hat meaning do people </a:t>
            </a:r>
            <a:r>
              <a:rPr lang="cs-CZ" sz="2200" b="1" i="1" dirty="0" err="1"/>
              <a:t>attach</a:t>
            </a:r>
            <a:r>
              <a:rPr lang="en-US" sz="2200" b="1" i="1" dirty="0"/>
              <a:t> to security in their daily </a:t>
            </a:r>
            <a:r>
              <a:rPr lang="cs-CZ" sz="2200" b="1" i="1" dirty="0" err="1"/>
              <a:t>lives</a:t>
            </a:r>
            <a:r>
              <a:rPr lang="en-US" sz="2200" b="1" i="1" dirty="0"/>
              <a:t>?</a:t>
            </a:r>
          </a:p>
          <a:p>
            <a:pPr lvl="1">
              <a:lnSpc>
                <a:spcPct val="120000"/>
              </a:lnSpc>
              <a:spcAft>
                <a:spcPts val="600"/>
              </a:spcAft>
            </a:pPr>
            <a:r>
              <a:rPr lang="en-US" sz="2200" dirty="0"/>
              <a:t>a great plurality of meanings</a:t>
            </a:r>
          </a:p>
          <a:p>
            <a:pPr lvl="1">
              <a:lnSpc>
                <a:spcPct val="120000"/>
              </a:lnSpc>
              <a:spcAft>
                <a:spcPts val="600"/>
              </a:spcAft>
            </a:pPr>
            <a:r>
              <a:rPr lang="en-US" sz="2200" dirty="0"/>
              <a:t>securities instead of a security</a:t>
            </a:r>
          </a:p>
          <a:p>
            <a:pPr>
              <a:lnSpc>
                <a:spcPct val="120000"/>
              </a:lnSpc>
              <a:spcAft>
                <a:spcPts val="600"/>
              </a:spcAft>
            </a:pPr>
            <a:endParaRPr lang="cs-CZ" sz="2200" dirty="0"/>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389594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566496"/>
            <a:ext cx="5878516" cy="4139998"/>
          </a:xfrm>
        </p:spPr>
        <p:txBody>
          <a:bodyPr/>
          <a:lstStyle/>
          <a:p>
            <a:pPr>
              <a:lnSpc>
                <a:spcPct val="100000"/>
              </a:lnSpc>
              <a:spcAft>
                <a:spcPts val="600"/>
              </a:spcAft>
            </a:pPr>
            <a:r>
              <a:rPr lang="en-US" sz="2200" dirty="0"/>
              <a:t>Lee Jarvis</a:t>
            </a:r>
            <a:r>
              <a:rPr lang="cs-CZ" sz="2200" dirty="0"/>
              <a:t> a Michael </a:t>
            </a:r>
            <a:r>
              <a:rPr lang="cs-CZ" sz="2200" dirty="0" err="1"/>
              <a:t>Lister</a:t>
            </a:r>
            <a:r>
              <a:rPr lang="cs-CZ" sz="2200" dirty="0"/>
              <a:t> (2012) </a:t>
            </a:r>
            <a:r>
              <a:rPr lang="en-US" sz="2200" i="1" dirty="0"/>
              <a:t>Vernacular Securities and</a:t>
            </a:r>
            <a:r>
              <a:rPr lang="cs-CZ" sz="2200" i="1" dirty="0"/>
              <a:t> </a:t>
            </a:r>
            <a:r>
              <a:rPr lang="en-US" sz="2200" i="1" dirty="0"/>
              <a:t>Their Study: A Qualitative</a:t>
            </a:r>
            <a:r>
              <a:rPr lang="cs-CZ" sz="2200" i="1" dirty="0"/>
              <a:t> </a:t>
            </a:r>
            <a:r>
              <a:rPr lang="en-US" sz="2200" i="1" dirty="0"/>
              <a:t>Analysis and Research Agenda</a:t>
            </a:r>
            <a:endParaRPr lang="cs-CZ" sz="2200" i="1" dirty="0"/>
          </a:p>
          <a:p>
            <a:pPr>
              <a:lnSpc>
                <a:spcPct val="100000"/>
              </a:lnSpc>
              <a:spcAft>
                <a:spcPts val="600"/>
              </a:spcAft>
            </a:pPr>
            <a:r>
              <a:rPr lang="en-US" sz="2200" dirty="0"/>
              <a:t>a project examining public attitudes towards security, citizenship and anti-terrorism policy within the UK</a:t>
            </a:r>
            <a:endParaRPr lang="cs-CZ" sz="2200" dirty="0"/>
          </a:p>
          <a:p>
            <a:pPr lvl="1">
              <a:spcAft>
                <a:spcPts val="600"/>
              </a:spcAft>
            </a:pPr>
            <a:r>
              <a:rPr lang="en-US" sz="1800" i="1" dirty="0">
                <a:solidFill>
                  <a:srgbClr val="0000DC"/>
                </a:solidFill>
              </a:rPr>
              <a:t>(a) What kinds of security threats do people in this country face? (b) What are the main issues or threats to your own security? (c) In what ways do you</a:t>
            </a:r>
            <a:r>
              <a:rPr lang="cs-CZ" sz="1800" i="1" dirty="0">
                <a:solidFill>
                  <a:srgbClr val="0000DC"/>
                </a:solidFill>
              </a:rPr>
              <a:t> </a:t>
            </a:r>
            <a:r>
              <a:rPr lang="en-US" sz="1800" i="1" dirty="0">
                <a:solidFill>
                  <a:srgbClr val="0000DC"/>
                </a:solidFill>
              </a:rPr>
              <a:t>think threats to security have changed over time, if any? (d) What does security mean to you? (e) Who do you think is responsible for providing security?</a:t>
            </a:r>
            <a:endParaRPr lang="cs-CZ" sz="1800" i="1" dirty="0">
              <a:solidFill>
                <a:srgbClr val="0000DC"/>
              </a:solidFill>
            </a:endParaRPr>
          </a:p>
          <a:p>
            <a:pPr>
              <a:lnSpc>
                <a:spcPct val="100000"/>
              </a:lnSpc>
              <a:spcBef>
                <a:spcPts val="600"/>
              </a:spcBef>
              <a:spcAft>
                <a:spcPts val="600"/>
              </a:spcAft>
            </a:pPr>
            <a:r>
              <a:rPr lang="cs-CZ" sz="2200" dirty="0"/>
              <a:t>= heterogenity </a:t>
            </a:r>
            <a:r>
              <a:rPr lang="cs-CZ" sz="2200" dirty="0" err="1"/>
              <a:t>of</a:t>
            </a:r>
            <a:r>
              <a:rPr lang="cs-CZ" sz="2200" dirty="0"/>
              <a:t> </a:t>
            </a:r>
            <a:r>
              <a:rPr lang="cs-CZ" sz="2200" dirty="0" err="1"/>
              <a:t>vernacular</a:t>
            </a:r>
            <a:r>
              <a:rPr lang="cs-CZ" sz="2200" dirty="0"/>
              <a:t> </a:t>
            </a:r>
            <a:r>
              <a:rPr lang="cs-CZ" sz="2200" dirty="0" err="1"/>
              <a:t>securities</a:t>
            </a:r>
            <a:endParaRPr lang="en-US" sz="2200" dirty="0"/>
          </a:p>
          <a:p>
            <a:pPr>
              <a:lnSpc>
                <a:spcPct val="100000"/>
              </a:lnSpc>
              <a:spcAft>
                <a:spcPts val="600"/>
              </a:spcAft>
            </a:pPr>
            <a:endParaRPr lang="cs-CZ" sz="2000" dirty="0"/>
          </a:p>
          <a:p>
            <a:pPr>
              <a:lnSpc>
                <a:spcPct val="100000"/>
              </a:lnSpc>
              <a:spcAft>
                <a:spcPts val="600"/>
              </a:spcAft>
            </a:pPr>
            <a:endParaRPr lang="cs-CZ" sz="2000" dirty="0"/>
          </a:p>
          <a:p>
            <a:pPr>
              <a:lnSpc>
                <a:spcPct val="100000"/>
              </a:lnSpc>
              <a:spcAft>
                <a:spcPts val="600"/>
              </a:spcAft>
            </a:pPr>
            <a:endParaRPr lang="cs-CZ" sz="1600" b="1" dirty="0"/>
          </a:p>
        </p:txBody>
      </p:sp>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200" dirty="0" err="1"/>
              <a:t>Vernacular</a:t>
            </a:r>
            <a:r>
              <a:rPr lang="cs-CZ" sz="3200" dirty="0"/>
              <a:t> </a:t>
            </a:r>
            <a:r>
              <a:rPr lang="cs-CZ" sz="3200" dirty="0" err="1"/>
              <a:t>security</a:t>
            </a:r>
            <a:r>
              <a:rPr lang="cs-CZ" sz="3200" dirty="0"/>
              <a:t>: </a:t>
            </a:r>
            <a:r>
              <a:rPr lang="cs-CZ" sz="3200" dirty="0" err="1"/>
              <a:t>example</a:t>
            </a:r>
            <a:r>
              <a:rPr lang="cs-CZ" sz="3200" dirty="0"/>
              <a:t> 1</a:t>
            </a:r>
          </a:p>
        </p:txBody>
      </p:sp>
      <p:pic>
        <p:nvPicPr>
          <p:cNvPr id="8" name="Obrázek 7">
            <a:extLst>
              <a:ext uri="{FF2B5EF4-FFF2-40B4-BE49-F238E27FC236}">
                <a16:creationId xmlns:a16="http://schemas.microsoft.com/office/drawing/2014/main" id="{D56B3183-11BE-5716-C99C-A35E7D0BBD0B}"/>
              </a:ext>
            </a:extLst>
          </p:cNvPr>
          <p:cNvPicPr>
            <a:picLocks noChangeAspect="1"/>
          </p:cNvPicPr>
          <p:nvPr/>
        </p:nvPicPr>
        <p:blipFill>
          <a:blip r:embed="rId3"/>
          <a:stretch>
            <a:fillRect/>
          </a:stretch>
        </p:blipFill>
        <p:spPr>
          <a:xfrm>
            <a:off x="6653464" y="1009164"/>
            <a:ext cx="4963238" cy="4839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196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566496"/>
            <a:ext cx="10299308" cy="4139998"/>
          </a:xfrm>
        </p:spPr>
        <p:txBody>
          <a:bodyPr numCol="2"/>
          <a:lstStyle/>
          <a:p>
            <a:pPr>
              <a:lnSpc>
                <a:spcPct val="100000"/>
              </a:lnSpc>
              <a:spcAft>
                <a:spcPts val="600"/>
              </a:spcAft>
            </a:pPr>
            <a:r>
              <a:rPr lang="en-US" sz="2200" dirty="0"/>
              <a:t>Bruce </a:t>
            </a:r>
            <a:r>
              <a:rPr lang="en-US" sz="2200" dirty="0" err="1"/>
              <a:t>Bakera</a:t>
            </a:r>
            <a:r>
              <a:rPr lang="en-US" sz="2200" dirty="0"/>
              <a:t> and Manu </a:t>
            </a:r>
            <a:r>
              <a:rPr lang="en-US" sz="2200" dirty="0" err="1"/>
              <a:t>Lekunze</a:t>
            </a:r>
            <a:r>
              <a:rPr lang="cs-CZ" sz="2200" dirty="0"/>
              <a:t> (2019) </a:t>
            </a:r>
            <a:r>
              <a:rPr lang="en-US" sz="2200" i="1" dirty="0"/>
              <a:t>The character and value of vernacular security: the case of</a:t>
            </a:r>
            <a:r>
              <a:rPr lang="cs-CZ" sz="2200" i="1" dirty="0"/>
              <a:t> </a:t>
            </a:r>
            <a:r>
              <a:rPr lang="en-US" sz="2200" i="1" dirty="0"/>
              <a:t>South West Cameroon</a:t>
            </a:r>
          </a:p>
          <a:p>
            <a:pPr>
              <a:lnSpc>
                <a:spcPct val="100000"/>
              </a:lnSpc>
              <a:spcAft>
                <a:spcPts val="600"/>
              </a:spcAft>
            </a:pPr>
            <a:r>
              <a:rPr lang="cs-CZ" sz="2200" dirty="0" err="1"/>
              <a:t>perception</a:t>
            </a:r>
            <a:r>
              <a:rPr lang="cs-CZ" sz="2200" dirty="0"/>
              <a:t> </a:t>
            </a:r>
            <a:r>
              <a:rPr lang="cs-CZ" sz="2200" dirty="0" err="1"/>
              <a:t>of</a:t>
            </a:r>
            <a:r>
              <a:rPr lang="cs-CZ" sz="2200" dirty="0"/>
              <a:t> </a:t>
            </a:r>
            <a:r>
              <a:rPr lang="cs-CZ" sz="2200" dirty="0" err="1"/>
              <a:t>security</a:t>
            </a:r>
            <a:r>
              <a:rPr lang="cs-CZ" sz="2200" dirty="0"/>
              <a:t> in </a:t>
            </a:r>
            <a:r>
              <a:rPr lang="cs-CZ" sz="2200" dirty="0" err="1"/>
              <a:t>South</a:t>
            </a:r>
            <a:r>
              <a:rPr lang="cs-CZ" sz="2200" dirty="0"/>
              <a:t> </a:t>
            </a:r>
            <a:r>
              <a:rPr lang="cs-CZ" sz="2200" dirty="0" err="1"/>
              <a:t>West</a:t>
            </a:r>
            <a:r>
              <a:rPr lang="cs-CZ" sz="2200" dirty="0"/>
              <a:t> </a:t>
            </a:r>
            <a:r>
              <a:rPr lang="cs-CZ" sz="2200" dirty="0" err="1"/>
              <a:t>Cameroon</a:t>
            </a:r>
            <a:endParaRPr lang="cs-CZ" sz="2200" dirty="0"/>
          </a:p>
          <a:p>
            <a:pPr lvl="1" algn="just">
              <a:spcAft>
                <a:spcPts val="600"/>
              </a:spcAft>
            </a:pPr>
            <a:r>
              <a:rPr lang="cs-CZ" sz="1800" dirty="0">
                <a:solidFill>
                  <a:srgbClr val="0000DC"/>
                </a:solidFill>
              </a:rPr>
              <a:t>„</a:t>
            </a:r>
            <a:r>
              <a:rPr lang="en-US" sz="1800" i="1" dirty="0">
                <a:solidFill>
                  <a:srgbClr val="0000DC"/>
                </a:solidFill>
              </a:rPr>
              <a:t>what counts as a security issue? for whom is security? how is security provided?</a:t>
            </a:r>
            <a:r>
              <a:rPr lang="cs-CZ" sz="1800" i="1" dirty="0">
                <a:solidFill>
                  <a:srgbClr val="0000DC"/>
                </a:solidFill>
              </a:rPr>
              <a:t> </a:t>
            </a:r>
            <a:r>
              <a:rPr lang="en-US" sz="1800" i="1" dirty="0">
                <a:solidFill>
                  <a:srgbClr val="0000DC"/>
                </a:solidFill>
              </a:rPr>
              <a:t>who allocates security?</a:t>
            </a:r>
            <a:r>
              <a:rPr lang="cs-CZ" sz="1800" dirty="0">
                <a:solidFill>
                  <a:srgbClr val="0000DC"/>
                </a:solidFill>
              </a:rPr>
              <a:t>“</a:t>
            </a:r>
            <a:endParaRPr lang="cs-CZ" sz="1800" dirty="0"/>
          </a:p>
          <a:p>
            <a:pPr marL="529200" indent="-457200" algn="just">
              <a:lnSpc>
                <a:spcPct val="100000"/>
              </a:lnSpc>
              <a:spcBef>
                <a:spcPts val="600"/>
              </a:spcBef>
              <a:spcAft>
                <a:spcPts val="600"/>
              </a:spcAft>
              <a:buFont typeface="+mj-lt"/>
              <a:buAutoNum type="arabicPeriod"/>
            </a:pPr>
            <a:endParaRPr lang="cs-CZ" sz="2200" dirty="0"/>
          </a:p>
          <a:p>
            <a:pPr marL="529200" indent="-457200" algn="just">
              <a:lnSpc>
                <a:spcPct val="100000"/>
              </a:lnSpc>
              <a:spcBef>
                <a:spcPts val="600"/>
              </a:spcBef>
              <a:spcAft>
                <a:spcPts val="600"/>
              </a:spcAft>
              <a:buFont typeface="+mj-lt"/>
              <a:buAutoNum type="arabicPeriod"/>
            </a:pPr>
            <a:endParaRPr lang="cs-CZ" sz="2200" dirty="0"/>
          </a:p>
          <a:p>
            <a:pPr marL="529200" indent="-457200" algn="just">
              <a:lnSpc>
                <a:spcPct val="100000"/>
              </a:lnSpc>
              <a:spcBef>
                <a:spcPts val="600"/>
              </a:spcBef>
              <a:spcAft>
                <a:spcPts val="600"/>
              </a:spcAft>
              <a:buFont typeface="+mj-lt"/>
              <a:buAutoNum type="arabicPeriod"/>
            </a:pPr>
            <a:endParaRPr lang="cs-CZ" sz="2200" dirty="0"/>
          </a:p>
          <a:p>
            <a:pPr marL="529200" indent="-457200" algn="just">
              <a:lnSpc>
                <a:spcPct val="100000"/>
              </a:lnSpc>
              <a:spcBef>
                <a:spcPts val="600"/>
              </a:spcBef>
              <a:spcAft>
                <a:spcPts val="600"/>
              </a:spcAft>
              <a:buFont typeface="+mj-lt"/>
              <a:buAutoNum type="arabicPeriod"/>
            </a:pPr>
            <a:endParaRPr lang="cs-CZ" sz="2200" dirty="0"/>
          </a:p>
          <a:p>
            <a:pPr marL="1191600" lvl="2" indent="-457200" algn="just">
              <a:spcBef>
                <a:spcPts val="600"/>
              </a:spcBef>
              <a:spcAft>
                <a:spcPts val="600"/>
              </a:spcAft>
              <a:buClr>
                <a:srgbClr val="0000DC"/>
              </a:buClr>
              <a:buSzPct val="90000"/>
              <a:buFont typeface="+mj-lt"/>
              <a:buAutoNum type="arabicPeriod"/>
            </a:pPr>
            <a:r>
              <a:rPr lang="cs-CZ" sz="2200" dirty="0" err="1"/>
              <a:t>Security</a:t>
            </a:r>
            <a:r>
              <a:rPr lang="cs-CZ" sz="2200" dirty="0"/>
              <a:t> </a:t>
            </a:r>
            <a:r>
              <a:rPr lang="cs-CZ" sz="2200" dirty="0" err="1"/>
              <a:t>is</a:t>
            </a:r>
            <a:r>
              <a:rPr lang="cs-CZ" sz="2200" dirty="0"/>
              <a:t> </a:t>
            </a:r>
            <a:r>
              <a:rPr lang="cs-CZ" sz="2200" dirty="0" err="1"/>
              <a:t>contested</a:t>
            </a:r>
            <a:endParaRPr lang="cs-CZ" sz="2200" dirty="0"/>
          </a:p>
          <a:p>
            <a:pPr marL="1191600" lvl="2" indent="-457200" algn="just">
              <a:spcBef>
                <a:spcPts val="600"/>
              </a:spcBef>
              <a:spcAft>
                <a:spcPts val="600"/>
              </a:spcAft>
              <a:buClr>
                <a:srgbClr val="0000DC"/>
              </a:buClr>
              <a:buSzPct val="90000"/>
              <a:buFont typeface="+mj-lt"/>
              <a:buAutoNum type="arabicPeriod"/>
            </a:pPr>
            <a:r>
              <a:rPr lang="cs-CZ" sz="2200" dirty="0"/>
              <a:t>A </a:t>
            </a:r>
            <a:r>
              <a:rPr lang="cs-CZ" sz="2200" dirty="0" err="1"/>
              <a:t>broad</a:t>
            </a:r>
            <a:r>
              <a:rPr lang="cs-CZ" sz="2200" dirty="0"/>
              <a:t> </a:t>
            </a:r>
            <a:r>
              <a:rPr lang="cs-CZ" sz="2200" dirty="0" err="1"/>
              <a:t>view</a:t>
            </a:r>
            <a:r>
              <a:rPr lang="cs-CZ" sz="2200" dirty="0"/>
              <a:t> </a:t>
            </a:r>
            <a:r>
              <a:rPr lang="cs-CZ" sz="2200" dirty="0" err="1"/>
              <a:t>of</a:t>
            </a:r>
            <a:r>
              <a:rPr lang="cs-CZ" sz="2200" dirty="0"/>
              <a:t> </a:t>
            </a:r>
            <a:r>
              <a:rPr lang="cs-CZ" sz="2200" dirty="0" err="1"/>
              <a:t>threats</a:t>
            </a:r>
            <a:endParaRPr lang="cs-CZ" sz="2200" dirty="0"/>
          </a:p>
          <a:p>
            <a:pPr marL="1191600" lvl="2" indent="-457200" algn="just">
              <a:spcBef>
                <a:spcPts val="600"/>
              </a:spcBef>
              <a:spcAft>
                <a:spcPts val="600"/>
              </a:spcAft>
              <a:buClr>
                <a:srgbClr val="0000DC"/>
              </a:buClr>
              <a:buSzPct val="90000"/>
              <a:buFont typeface="+mj-lt"/>
              <a:buAutoNum type="arabicPeriod"/>
            </a:pPr>
            <a:r>
              <a:rPr lang="cs-CZ" sz="2200" dirty="0" err="1"/>
              <a:t>Security</a:t>
            </a:r>
            <a:r>
              <a:rPr lang="cs-CZ" sz="2200" dirty="0"/>
              <a:t> </a:t>
            </a:r>
            <a:r>
              <a:rPr lang="cs-CZ" sz="2200" dirty="0" err="1"/>
              <a:t>is</a:t>
            </a:r>
            <a:r>
              <a:rPr lang="cs-CZ" sz="2200" dirty="0"/>
              <a:t> </a:t>
            </a:r>
            <a:r>
              <a:rPr lang="cs-CZ" sz="2200" dirty="0" err="1"/>
              <a:t>subjective</a:t>
            </a:r>
            <a:endParaRPr lang="cs-CZ" sz="2200" dirty="0"/>
          </a:p>
          <a:p>
            <a:pPr marL="1191600" lvl="2" indent="-457200" algn="just">
              <a:spcBef>
                <a:spcPts val="600"/>
              </a:spcBef>
              <a:spcAft>
                <a:spcPts val="600"/>
              </a:spcAft>
              <a:buClr>
                <a:srgbClr val="0000DC"/>
              </a:buClr>
              <a:buSzPct val="90000"/>
              <a:buFont typeface="+mj-lt"/>
              <a:buAutoNum type="arabicPeriod"/>
            </a:pPr>
            <a:r>
              <a:rPr lang="cs-CZ" sz="2200" dirty="0" err="1"/>
              <a:t>Security</a:t>
            </a:r>
            <a:r>
              <a:rPr lang="cs-CZ" sz="2200" dirty="0"/>
              <a:t> </a:t>
            </a:r>
            <a:r>
              <a:rPr lang="cs-CZ" sz="2200" dirty="0" err="1"/>
              <a:t>is</a:t>
            </a:r>
            <a:r>
              <a:rPr lang="cs-CZ" sz="2200" dirty="0"/>
              <a:t> </a:t>
            </a:r>
            <a:r>
              <a:rPr lang="cs-CZ" sz="2200" dirty="0" err="1"/>
              <a:t>communal</a:t>
            </a:r>
            <a:endParaRPr lang="cs-CZ" sz="2200" dirty="0"/>
          </a:p>
          <a:p>
            <a:pPr marL="1191600" lvl="2" indent="-457200" algn="just">
              <a:spcBef>
                <a:spcPts val="600"/>
              </a:spcBef>
              <a:spcAft>
                <a:spcPts val="600"/>
              </a:spcAft>
              <a:buClr>
                <a:srgbClr val="0000DC"/>
              </a:buClr>
              <a:buSzPct val="90000"/>
              <a:buFont typeface="+mj-lt"/>
              <a:buAutoNum type="arabicPeriod"/>
            </a:pPr>
            <a:r>
              <a:rPr lang="cs-CZ" sz="2200" dirty="0" err="1"/>
              <a:t>Security</a:t>
            </a:r>
            <a:r>
              <a:rPr lang="cs-CZ" sz="2200" dirty="0"/>
              <a:t> </a:t>
            </a:r>
            <a:r>
              <a:rPr lang="cs-CZ" sz="2200" dirty="0" err="1"/>
              <a:t>favours</a:t>
            </a:r>
            <a:r>
              <a:rPr lang="cs-CZ" sz="2200" dirty="0"/>
              <a:t> </a:t>
            </a:r>
            <a:r>
              <a:rPr lang="cs-CZ" sz="2200" dirty="0" err="1"/>
              <a:t>certainty</a:t>
            </a:r>
            <a:r>
              <a:rPr lang="cs-CZ" sz="2200" dirty="0"/>
              <a:t> and stability</a:t>
            </a:r>
          </a:p>
          <a:p>
            <a:pPr marL="1191600" lvl="2" indent="-457200" algn="just">
              <a:spcBef>
                <a:spcPts val="600"/>
              </a:spcBef>
              <a:spcAft>
                <a:spcPts val="600"/>
              </a:spcAft>
              <a:buClr>
                <a:srgbClr val="0000DC"/>
              </a:buClr>
              <a:buSzPct val="90000"/>
              <a:buFont typeface="+mj-lt"/>
              <a:buAutoNum type="arabicPeriod"/>
            </a:pPr>
            <a:r>
              <a:rPr lang="cs-CZ" sz="2200" dirty="0" err="1"/>
              <a:t>Multiple</a:t>
            </a:r>
            <a:r>
              <a:rPr lang="cs-CZ" sz="2200" dirty="0"/>
              <a:t> </a:t>
            </a:r>
            <a:r>
              <a:rPr lang="cs-CZ" sz="2200" dirty="0" err="1"/>
              <a:t>providers</a:t>
            </a:r>
            <a:endParaRPr lang="cs-CZ" sz="2200" dirty="0"/>
          </a:p>
          <a:p>
            <a:pPr marL="1077300" lvl="2" indent="-342900" algn="just">
              <a:spcBef>
                <a:spcPts val="600"/>
              </a:spcBef>
              <a:spcAft>
                <a:spcPts val="600"/>
              </a:spcAft>
              <a:buClr>
                <a:srgbClr val="0000DC"/>
              </a:buClr>
              <a:buSzPct val="90000"/>
              <a:buFont typeface="Symbol" panose="05050102010706020507" pitchFamily="18" charset="2"/>
              <a:buChar char="Þ"/>
            </a:pPr>
            <a:r>
              <a:rPr lang="cs-CZ" sz="2200" dirty="0" err="1"/>
              <a:t>security</a:t>
            </a:r>
            <a:r>
              <a:rPr lang="cs-CZ" sz="2200" dirty="0"/>
              <a:t> as </a:t>
            </a:r>
            <a:r>
              <a:rPr lang="cs-CZ" sz="2200" dirty="0" err="1"/>
              <a:t>freedom</a:t>
            </a:r>
            <a:endParaRPr lang="cs-CZ" sz="2200" dirty="0"/>
          </a:p>
          <a:p>
            <a:pPr marL="529200" indent="-457200">
              <a:lnSpc>
                <a:spcPct val="100000"/>
              </a:lnSpc>
              <a:spcBef>
                <a:spcPts val="1200"/>
              </a:spcBef>
              <a:spcAft>
                <a:spcPts val="600"/>
              </a:spcAft>
              <a:buFont typeface="+mj-lt"/>
              <a:buAutoNum type="alphaUcPeriod"/>
            </a:pPr>
            <a:endParaRPr lang="en-US" sz="2000" dirty="0"/>
          </a:p>
          <a:p>
            <a:pPr>
              <a:lnSpc>
                <a:spcPct val="100000"/>
              </a:lnSpc>
              <a:spcAft>
                <a:spcPts val="600"/>
              </a:spcAft>
            </a:pPr>
            <a:endParaRPr lang="cs-CZ" sz="2000" dirty="0"/>
          </a:p>
          <a:p>
            <a:pPr>
              <a:lnSpc>
                <a:spcPct val="100000"/>
              </a:lnSpc>
              <a:spcAft>
                <a:spcPts val="600"/>
              </a:spcAft>
            </a:pPr>
            <a:endParaRPr lang="cs-CZ" sz="2000" dirty="0"/>
          </a:p>
          <a:p>
            <a:pPr>
              <a:lnSpc>
                <a:spcPct val="100000"/>
              </a:lnSpc>
              <a:spcAft>
                <a:spcPts val="600"/>
              </a:spcAft>
            </a:pPr>
            <a:endParaRPr lang="cs-CZ" sz="1600" b="1" dirty="0"/>
          </a:p>
        </p:txBody>
      </p:sp>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200" dirty="0" err="1"/>
              <a:t>Vernacular</a:t>
            </a:r>
            <a:r>
              <a:rPr lang="cs-CZ" sz="3200" dirty="0"/>
              <a:t> </a:t>
            </a:r>
            <a:r>
              <a:rPr lang="cs-CZ" sz="3200" dirty="0" err="1"/>
              <a:t>security</a:t>
            </a:r>
            <a:r>
              <a:rPr lang="cs-CZ" sz="3200" dirty="0"/>
              <a:t>: </a:t>
            </a:r>
            <a:r>
              <a:rPr lang="cs-CZ" sz="3200" dirty="0" err="1"/>
              <a:t>example</a:t>
            </a:r>
            <a:r>
              <a:rPr lang="cs-CZ" sz="3200" dirty="0"/>
              <a:t> 2</a:t>
            </a:r>
          </a:p>
        </p:txBody>
      </p:sp>
    </p:spTree>
    <p:extLst>
      <p:ext uri="{BB962C8B-B14F-4D97-AF65-F5344CB8AC3E}">
        <p14:creationId xmlns:p14="http://schemas.microsoft.com/office/powerpoint/2010/main" val="269005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GB" noProof="0"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Outline</a:t>
            </a:r>
            <a:endParaRPr lang="cs-CZ"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139998"/>
          </a:xfrm>
        </p:spPr>
        <p:txBody>
          <a:bodyPr/>
          <a:lstStyle/>
          <a:p>
            <a:pPr>
              <a:spcAft>
                <a:spcPts val="600"/>
              </a:spcAft>
            </a:pPr>
            <a:r>
              <a:rPr lang="en-US" sz="2200" dirty="0"/>
              <a:t>Different levels of security</a:t>
            </a:r>
          </a:p>
          <a:p>
            <a:pPr lvl="1">
              <a:spcAft>
                <a:spcPts val="600"/>
              </a:spcAft>
            </a:pPr>
            <a:r>
              <a:rPr lang="en-US" sz="2200" dirty="0"/>
              <a:t>National security</a:t>
            </a:r>
          </a:p>
          <a:p>
            <a:pPr lvl="1">
              <a:spcAft>
                <a:spcPts val="600"/>
              </a:spcAft>
            </a:pPr>
            <a:r>
              <a:rPr lang="en-US" sz="2200" dirty="0"/>
              <a:t>International security</a:t>
            </a:r>
          </a:p>
          <a:p>
            <a:pPr lvl="1">
              <a:spcAft>
                <a:spcPts val="600"/>
              </a:spcAft>
            </a:pPr>
            <a:r>
              <a:rPr lang="en-US" sz="2200" dirty="0"/>
              <a:t>Human security</a:t>
            </a:r>
            <a:endParaRPr lang="cs-CZ" sz="2200" dirty="0"/>
          </a:p>
          <a:p>
            <a:pPr lvl="1">
              <a:spcAft>
                <a:spcPts val="600"/>
              </a:spcAft>
            </a:pPr>
            <a:r>
              <a:rPr lang="cs-CZ" sz="2200" dirty="0" err="1"/>
              <a:t>Vernacular</a:t>
            </a:r>
            <a:r>
              <a:rPr lang="cs-CZ" sz="2200" dirty="0"/>
              <a:t> </a:t>
            </a:r>
            <a:r>
              <a:rPr lang="cs-CZ" sz="2200" dirty="0" err="1"/>
              <a:t>security</a:t>
            </a:r>
            <a:endParaRPr lang="cs-CZ" sz="2200" dirty="0"/>
          </a:p>
          <a:p>
            <a:pPr>
              <a:spcAft>
                <a:spcPts val="600"/>
              </a:spcAft>
            </a:pPr>
            <a:r>
              <a:rPr lang="cs-CZ" sz="2200" dirty="0"/>
              <a:t>Group </a:t>
            </a:r>
            <a:r>
              <a:rPr lang="cs-CZ" sz="2200" dirty="0" err="1"/>
              <a:t>discussion</a:t>
            </a:r>
            <a:endParaRPr lang="cs-CZ" sz="2200" dirty="0"/>
          </a:p>
        </p:txBody>
      </p:sp>
    </p:spTree>
    <p:extLst>
      <p:ext uri="{BB962C8B-B14F-4D97-AF65-F5344CB8AC3E}">
        <p14:creationId xmlns:p14="http://schemas.microsoft.com/office/powerpoint/2010/main" val="107901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200" dirty="0" err="1"/>
              <a:t>Vernacular</a:t>
            </a:r>
            <a:r>
              <a:rPr lang="cs-CZ" sz="3200" dirty="0"/>
              <a:t> </a:t>
            </a:r>
            <a:r>
              <a:rPr lang="cs-CZ" sz="3200" dirty="0" err="1"/>
              <a:t>security</a:t>
            </a:r>
            <a:r>
              <a:rPr lang="cs-CZ" sz="3200" dirty="0"/>
              <a:t>: </a:t>
            </a:r>
            <a:r>
              <a:rPr lang="cs-CZ" sz="3200" dirty="0" err="1"/>
              <a:t>example</a:t>
            </a:r>
            <a:r>
              <a:rPr lang="cs-CZ" sz="3200" dirty="0"/>
              <a:t> 2</a:t>
            </a:r>
          </a:p>
        </p:txBody>
      </p:sp>
      <p:pic>
        <p:nvPicPr>
          <p:cNvPr id="9" name="Obrázek 8">
            <a:extLst>
              <a:ext uri="{FF2B5EF4-FFF2-40B4-BE49-F238E27FC236}">
                <a16:creationId xmlns:a16="http://schemas.microsoft.com/office/drawing/2014/main" id="{86EF8DBF-F9BB-1D9D-AE2B-EB56F55F3511}"/>
              </a:ext>
            </a:extLst>
          </p:cNvPr>
          <p:cNvPicPr>
            <a:picLocks noChangeAspect="1"/>
          </p:cNvPicPr>
          <p:nvPr/>
        </p:nvPicPr>
        <p:blipFill>
          <a:blip r:embed="rId3"/>
          <a:stretch>
            <a:fillRect/>
          </a:stretch>
        </p:blipFill>
        <p:spPr>
          <a:xfrm>
            <a:off x="148762" y="1461813"/>
            <a:ext cx="6677957" cy="3934374"/>
          </a:xfrm>
          <a:prstGeom prst="rect">
            <a:avLst/>
          </a:prstGeom>
        </p:spPr>
      </p:pic>
      <p:sp>
        <p:nvSpPr>
          <p:cNvPr id="6" name="Obdélník 5">
            <a:extLst>
              <a:ext uri="{FF2B5EF4-FFF2-40B4-BE49-F238E27FC236}">
                <a16:creationId xmlns:a16="http://schemas.microsoft.com/office/drawing/2014/main" id="{BFA2145F-C7CB-B4F6-120F-74E75DF8501F}"/>
              </a:ext>
            </a:extLst>
          </p:cNvPr>
          <p:cNvSpPr/>
          <p:nvPr/>
        </p:nvSpPr>
        <p:spPr bwMode="auto">
          <a:xfrm>
            <a:off x="2130118" y="1373458"/>
            <a:ext cx="4696602" cy="4111084"/>
          </a:xfrm>
          <a:prstGeom prst="rect">
            <a:avLst/>
          </a:prstGeom>
          <a:solidFill>
            <a:srgbClr val="0000DC"/>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8" name="TextovéPole 7">
            <a:extLst>
              <a:ext uri="{FF2B5EF4-FFF2-40B4-BE49-F238E27FC236}">
                <a16:creationId xmlns:a16="http://schemas.microsoft.com/office/drawing/2014/main" id="{3308466A-C25B-846C-C12E-CD031583E05A}"/>
              </a:ext>
            </a:extLst>
          </p:cNvPr>
          <p:cNvSpPr txBox="1"/>
          <p:nvPr/>
        </p:nvSpPr>
        <p:spPr>
          <a:xfrm>
            <a:off x="2585931" y="2014999"/>
            <a:ext cx="3880021" cy="2554545"/>
          </a:xfrm>
          <a:prstGeom prst="rect">
            <a:avLst/>
          </a:prstGeom>
          <a:noFill/>
        </p:spPr>
        <p:txBody>
          <a:bodyPr wrap="square" rtlCol="0">
            <a:spAutoFit/>
          </a:bodyPr>
          <a:lstStyle/>
          <a:p>
            <a:pPr algn="l"/>
            <a:r>
              <a:rPr lang="en-US" sz="3200" b="1" dirty="0">
                <a:solidFill>
                  <a:schemeClr val="bg1"/>
                </a:solidFill>
                <a:latin typeface="+mn-lt"/>
              </a:rPr>
              <a:t>What issues do the people of South</a:t>
            </a:r>
            <a:r>
              <a:rPr lang="cs-CZ" sz="3200" b="1" dirty="0">
                <a:solidFill>
                  <a:schemeClr val="bg1"/>
                </a:solidFill>
                <a:latin typeface="+mn-lt"/>
              </a:rPr>
              <a:t> W</a:t>
            </a:r>
            <a:r>
              <a:rPr lang="en-US" sz="3200" b="1" dirty="0" err="1">
                <a:solidFill>
                  <a:schemeClr val="bg1"/>
                </a:solidFill>
                <a:latin typeface="+mn-lt"/>
              </a:rPr>
              <a:t>est</a:t>
            </a:r>
            <a:r>
              <a:rPr lang="en-US" sz="3200" b="1" dirty="0">
                <a:solidFill>
                  <a:schemeClr val="bg1"/>
                </a:solidFill>
                <a:latin typeface="+mn-lt"/>
              </a:rPr>
              <a:t> Cameroon perceive as the biggest threats? </a:t>
            </a:r>
          </a:p>
        </p:txBody>
      </p:sp>
    </p:spTree>
    <p:extLst>
      <p:ext uri="{BB962C8B-B14F-4D97-AF65-F5344CB8AC3E}">
        <p14:creationId xmlns:p14="http://schemas.microsoft.com/office/powerpoint/2010/main" val="234056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200" dirty="0" err="1"/>
              <a:t>Vernacular</a:t>
            </a:r>
            <a:r>
              <a:rPr lang="cs-CZ" sz="3200" dirty="0"/>
              <a:t> </a:t>
            </a:r>
            <a:r>
              <a:rPr lang="cs-CZ" sz="3200" dirty="0" err="1"/>
              <a:t>security</a:t>
            </a:r>
            <a:r>
              <a:rPr lang="cs-CZ" sz="3200" dirty="0"/>
              <a:t>: </a:t>
            </a:r>
            <a:r>
              <a:rPr lang="cs-CZ" sz="3200" dirty="0" err="1"/>
              <a:t>example</a:t>
            </a:r>
            <a:r>
              <a:rPr lang="cs-CZ" sz="3200" dirty="0"/>
              <a:t> 2</a:t>
            </a:r>
          </a:p>
        </p:txBody>
      </p:sp>
      <p:pic>
        <p:nvPicPr>
          <p:cNvPr id="7" name="Obrázek 6">
            <a:extLst>
              <a:ext uri="{FF2B5EF4-FFF2-40B4-BE49-F238E27FC236}">
                <a16:creationId xmlns:a16="http://schemas.microsoft.com/office/drawing/2014/main" id="{1B930FFA-412F-9AEB-EAA6-F9859884F7F3}"/>
              </a:ext>
            </a:extLst>
          </p:cNvPr>
          <p:cNvPicPr>
            <a:picLocks noChangeAspect="1"/>
          </p:cNvPicPr>
          <p:nvPr/>
        </p:nvPicPr>
        <p:blipFill>
          <a:blip r:embed="rId3"/>
          <a:stretch>
            <a:fillRect/>
          </a:stretch>
        </p:blipFill>
        <p:spPr>
          <a:xfrm>
            <a:off x="7016813" y="993190"/>
            <a:ext cx="4791647" cy="4354624"/>
          </a:xfrm>
          <a:prstGeom prst="rect">
            <a:avLst/>
          </a:prstGeom>
        </p:spPr>
      </p:pic>
      <p:pic>
        <p:nvPicPr>
          <p:cNvPr id="9" name="Obrázek 8">
            <a:extLst>
              <a:ext uri="{FF2B5EF4-FFF2-40B4-BE49-F238E27FC236}">
                <a16:creationId xmlns:a16="http://schemas.microsoft.com/office/drawing/2014/main" id="{86EF8DBF-F9BB-1D9D-AE2B-EB56F55F3511}"/>
              </a:ext>
            </a:extLst>
          </p:cNvPr>
          <p:cNvPicPr>
            <a:picLocks noChangeAspect="1"/>
          </p:cNvPicPr>
          <p:nvPr/>
        </p:nvPicPr>
        <p:blipFill>
          <a:blip r:embed="rId4"/>
          <a:stretch>
            <a:fillRect/>
          </a:stretch>
        </p:blipFill>
        <p:spPr>
          <a:xfrm>
            <a:off x="148762" y="1461813"/>
            <a:ext cx="6677957" cy="3934374"/>
          </a:xfrm>
          <a:prstGeom prst="rect">
            <a:avLst/>
          </a:prstGeom>
        </p:spPr>
      </p:pic>
    </p:spTree>
    <p:extLst>
      <p:ext uri="{BB962C8B-B14F-4D97-AF65-F5344CB8AC3E}">
        <p14:creationId xmlns:p14="http://schemas.microsoft.com/office/powerpoint/2010/main" val="39964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a:t>Group discussion</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193040" cy="4139998"/>
          </a:xfrm>
        </p:spPr>
        <p:txBody>
          <a:bodyPr/>
          <a:lstStyle/>
          <a:p>
            <a:pPr marL="529200" indent="-457200">
              <a:lnSpc>
                <a:spcPct val="120000"/>
              </a:lnSpc>
              <a:spcBef>
                <a:spcPts val="1200"/>
              </a:spcBef>
              <a:spcAft>
                <a:spcPts val="600"/>
              </a:spcAft>
              <a:buFont typeface="+mj-lt"/>
              <a:buAutoNum type="arabicPeriod"/>
            </a:pPr>
            <a:r>
              <a:rPr lang="en-US" sz="2200" b="1" i="1" dirty="0"/>
              <a:t>What meaning do you </a:t>
            </a:r>
            <a:r>
              <a:rPr lang="en-US" sz="2200" b="1" i="1" u="sng" dirty="0"/>
              <a:t>personally</a:t>
            </a:r>
            <a:r>
              <a:rPr lang="en-US" sz="2200" b="1" i="1" dirty="0"/>
              <a:t> attach to security? Can you agree on a common definition of security within your discussion group?</a:t>
            </a:r>
          </a:p>
          <a:p>
            <a:pPr marL="529200" indent="-457200">
              <a:lnSpc>
                <a:spcPct val="120000"/>
              </a:lnSpc>
              <a:spcBef>
                <a:spcPts val="1200"/>
              </a:spcBef>
              <a:spcAft>
                <a:spcPts val="600"/>
              </a:spcAft>
              <a:buFont typeface="+mj-lt"/>
              <a:buAutoNum type="arabicPeriod"/>
            </a:pPr>
            <a:r>
              <a:rPr lang="en-US" sz="2200" b="1" i="1" dirty="0"/>
              <a:t>What dimensions of human security are the most threatened in your countries? What are the main insecurities people face?</a:t>
            </a:r>
          </a:p>
          <a:p>
            <a:pPr marL="529200" indent="-457200">
              <a:lnSpc>
                <a:spcPct val="120000"/>
              </a:lnSpc>
              <a:spcAft>
                <a:spcPts val="600"/>
              </a:spcAft>
              <a:buFont typeface="+mj-lt"/>
              <a:buAutoNum type="arabicPeriod"/>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10481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National</a:t>
            </a:r>
            <a:r>
              <a:rPr lang="cs-CZ" sz="3200" dirty="0"/>
              <a:t>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052173" cy="4553928"/>
          </a:xfrm>
        </p:spPr>
        <p:txBody>
          <a:bodyPr/>
          <a:lstStyle/>
          <a:p>
            <a:pPr>
              <a:lnSpc>
                <a:spcPct val="120000"/>
              </a:lnSpc>
              <a:spcAft>
                <a:spcPts val="600"/>
              </a:spcAft>
            </a:pPr>
            <a:r>
              <a:rPr lang="en-US" sz="2200" dirty="0"/>
              <a:t>state is given a </a:t>
            </a:r>
            <a:r>
              <a:rPr lang="en-US" sz="2200" b="1" dirty="0"/>
              <a:t>monopoly on the use of force </a:t>
            </a:r>
            <a:r>
              <a:rPr lang="en-US" sz="2200" dirty="0"/>
              <a:t>only insofar as it is capable of protecting its citizens</a:t>
            </a:r>
          </a:p>
          <a:p>
            <a:pPr lvl="1">
              <a:lnSpc>
                <a:spcPct val="120000"/>
              </a:lnSpc>
              <a:spcAft>
                <a:spcPts val="300"/>
              </a:spcAft>
            </a:pPr>
            <a:r>
              <a:rPr lang="en-US" sz="2200" dirty="0"/>
              <a:t>‘national security’ = all those public policies through which the nation state ensures its survival as a separate and sovereign community → the safety and prosperity of its citizens</a:t>
            </a:r>
          </a:p>
          <a:p>
            <a:pPr lvl="1">
              <a:lnSpc>
                <a:spcPct val="120000"/>
              </a:lnSpc>
              <a:spcAft>
                <a:spcPts val="300"/>
              </a:spcAft>
            </a:pPr>
            <a:endParaRPr lang="en-US" sz="2200" dirty="0"/>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262866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National</a:t>
            </a:r>
            <a:r>
              <a:rPr lang="cs-CZ" sz="3200" dirty="0"/>
              <a:t> </a:t>
            </a:r>
            <a:r>
              <a:rPr lang="cs-CZ" sz="3200" dirty="0" err="1"/>
              <a:t>security</a:t>
            </a:r>
            <a:r>
              <a:rPr lang="cs-CZ" sz="3200" dirty="0"/>
              <a:t>: </a:t>
            </a:r>
            <a:r>
              <a:rPr lang="cs-CZ" sz="3200" dirty="0" err="1"/>
              <a:t>definitions</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139998"/>
          </a:xfrm>
        </p:spPr>
        <p:txBody>
          <a:bodyPr/>
          <a:lstStyle/>
          <a:p>
            <a:pPr algn="just">
              <a:lnSpc>
                <a:spcPct val="120000"/>
              </a:lnSpc>
              <a:spcBef>
                <a:spcPts val="600"/>
              </a:spcBef>
              <a:spcAft>
                <a:spcPts val="1200"/>
              </a:spcAft>
            </a:pPr>
            <a:r>
              <a:rPr lang="en-US" sz="2200" dirty="0">
                <a:latin typeface="Arial (Základní text)"/>
              </a:rPr>
              <a:t>"… a nation is secure to the extent to which it is not in danger of having to sacrifice core values if it wishes to avoid war, and is able, if challenged, to maintain them by victory in such a war.“ (Walter Lippman, 1943)</a:t>
            </a:r>
          </a:p>
          <a:p>
            <a:pPr algn="just">
              <a:lnSpc>
                <a:spcPct val="120000"/>
              </a:lnSpc>
              <a:spcBef>
                <a:spcPts val="600"/>
              </a:spcBef>
              <a:spcAft>
                <a:spcPts val="1200"/>
              </a:spcAft>
            </a:pPr>
            <a:r>
              <a:rPr lang="en-US" sz="2200" dirty="0">
                <a:latin typeface="Arial (Základní text)"/>
              </a:rPr>
              <a:t>“… security, in an objective sense, measures the absence of threats to acquired values, in a subjective sense, the absence of fear that such values will be attacked.“ (Arnold Wolfers, 1952)</a:t>
            </a:r>
          </a:p>
          <a:p>
            <a:pPr algn="just">
              <a:lnSpc>
                <a:spcPct val="120000"/>
              </a:lnSpc>
              <a:spcBef>
                <a:spcPts val="600"/>
              </a:spcBef>
              <a:spcAft>
                <a:spcPts val="1200"/>
              </a:spcAft>
            </a:pPr>
            <a:r>
              <a:rPr lang="en-US" sz="2200" dirty="0">
                <a:latin typeface="Arial (Základní text)"/>
              </a:rPr>
              <a:t>“Security itself is a relative freedom from war coupled with a relatively high expectation that defeat will not be a consequence of any war that should occur.“ (Ian Bellamy)</a:t>
            </a:r>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26214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National</a:t>
            </a:r>
            <a:r>
              <a:rPr lang="cs-CZ" sz="3200" dirty="0"/>
              <a:t>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553928"/>
          </a:xfrm>
        </p:spPr>
        <p:txBody>
          <a:bodyPr/>
          <a:lstStyle/>
          <a:p>
            <a:pPr>
              <a:lnSpc>
                <a:spcPct val="120000"/>
              </a:lnSpc>
              <a:spcBef>
                <a:spcPts val="1200"/>
              </a:spcBef>
              <a:spcAft>
                <a:spcPts val="600"/>
              </a:spcAft>
            </a:pPr>
            <a:r>
              <a:rPr lang="cs-CZ" sz="2200" dirty="0" err="1"/>
              <a:t>national</a:t>
            </a:r>
            <a:r>
              <a:rPr lang="cs-CZ" sz="2200" dirty="0"/>
              <a:t> </a:t>
            </a:r>
            <a:r>
              <a:rPr lang="en-US" sz="2200" dirty="0"/>
              <a:t>security as the </a:t>
            </a:r>
            <a:r>
              <a:rPr lang="en-US" sz="2200" b="1" dirty="0"/>
              <a:t>absence of threats </a:t>
            </a:r>
            <a:r>
              <a:rPr lang="en-US" sz="2200" dirty="0"/>
              <a:t>to acquired values</a:t>
            </a:r>
            <a:r>
              <a:rPr lang="cs-CZ" sz="2200" dirty="0"/>
              <a:t> </a:t>
            </a:r>
            <a:r>
              <a:rPr lang="cs-CZ" sz="2200" dirty="0" err="1"/>
              <a:t>through</a:t>
            </a:r>
            <a:r>
              <a:rPr lang="cs-CZ" sz="2200" dirty="0"/>
              <a:t> </a:t>
            </a:r>
            <a:r>
              <a:rPr lang="cs-CZ" sz="2200" b="1" dirty="0" err="1"/>
              <a:t>deterrence</a:t>
            </a:r>
            <a:r>
              <a:rPr lang="cs-CZ" sz="2200" b="1" dirty="0"/>
              <a:t> </a:t>
            </a:r>
            <a:r>
              <a:rPr lang="cs-CZ" sz="2200" b="1" dirty="0" err="1"/>
              <a:t>or</a:t>
            </a:r>
            <a:r>
              <a:rPr lang="cs-CZ" sz="2200" b="1" dirty="0"/>
              <a:t> defence </a:t>
            </a:r>
            <a:r>
              <a:rPr lang="cs-CZ" sz="2200" dirty="0" err="1"/>
              <a:t>capabilities</a:t>
            </a:r>
            <a:endParaRPr lang="en-US" sz="2200" dirty="0"/>
          </a:p>
          <a:p>
            <a:pPr lvl="1">
              <a:lnSpc>
                <a:spcPct val="120000"/>
              </a:lnSpc>
              <a:spcAft>
                <a:spcPts val="300"/>
              </a:spcAft>
            </a:pPr>
            <a:r>
              <a:rPr lang="en-US" sz="2200" dirty="0"/>
              <a:t>security pursued by reducing vulnerability (implies a self-help </a:t>
            </a:r>
            <a:r>
              <a:rPr lang="cs-CZ" sz="2200" dirty="0"/>
              <a:t>=</a:t>
            </a:r>
            <a:r>
              <a:rPr lang="en-US" sz="2200" dirty="0"/>
              <a:t> military power</a:t>
            </a:r>
            <a:r>
              <a:rPr lang="cs-CZ" sz="2200" dirty="0"/>
              <a:t> and </a:t>
            </a:r>
            <a:r>
              <a:rPr lang="cs-CZ" sz="2200" dirty="0" err="1"/>
              <a:t>economic</a:t>
            </a:r>
            <a:r>
              <a:rPr lang="cs-CZ" sz="2200" dirty="0"/>
              <a:t> </a:t>
            </a:r>
            <a:r>
              <a:rPr lang="cs-CZ" sz="2200" dirty="0" err="1"/>
              <a:t>resources</a:t>
            </a:r>
            <a:r>
              <a:rPr lang="en-US" sz="2200" dirty="0"/>
              <a:t>)</a:t>
            </a:r>
            <a:endParaRPr lang="cs-CZ" sz="2200" dirty="0"/>
          </a:p>
          <a:p>
            <a:pPr lvl="1">
              <a:lnSpc>
                <a:spcPct val="120000"/>
              </a:lnSpc>
              <a:spcAft>
                <a:spcPts val="300"/>
              </a:spcAft>
            </a:pPr>
            <a:r>
              <a:rPr lang="en-US" sz="2200" dirty="0"/>
              <a:t>bias towards great powers</a:t>
            </a:r>
          </a:p>
          <a:p>
            <a:pPr lvl="1">
              <a:lnSpc>
                <a:spcPct val="120000"/>
              </a:lnSpc>
              <a:spcAft>
                <a:spcPts val="300"/>
              </a:spcAft>
            </a:pPr>
            <a:endParaRPr lang="en-US" sz="2200" dirty="0"/>
          </a:p>
          <a:p>
            <a:pPr marL="72000" indent="0">
              <a:lnSpc>
                <a:spcPct val="120000"/>
              </a:lnSpc>
              <a:spcAft>
                <a:spcPts val="600"/>
              </a:spcAft>
              <a:buNone/>
            </a:pPr>
            <a:r>
              <a:rPr lang="cs-CZ" sz="2200" b="1" i="1" dirty="0">
                <a:solidFill>
                  <a:srgbClr val="0000DC"/>
                </a:solidFill>
              </a:rPr>
              <a:t>W</a:t>
            </a:r>
            <a:r>
              <a:rPr lang="en-US" sz="2200" b="1" i="1" dirty="0" err="1">
                <a:solidFill>
                  <a:srgbClr val="0000DC"/>
                </a:solidFill>
              </a:rPr>
              <a:t>hy</a:t>
            </a:r>
            <a:r>
              <a:rPr lang="en-US" sz="2200" b="1" i="1" dirty="0">
                <a:solidFill>
                  <a:srgbClr val="0000DC"/>
                </a:solidFill>
              </a:rPr>
              <a:t> (absolute) national security cannot be achieved?</a:t>
            </a:r>
          </a:p>
          <a:p>
            <a:pPr lvl="1">
              <a:lnSpc>
                <a:spcPct val="120000"/>
              </a:lnSpc>
              <a:spcAft>
                <a:spcPts val="300"/>
              </a:spcAft>
            </a:pPr>
            <a:r>
              <a:rPr lang="en-US" sz="2200" dirty="0"/>
              <a:t>security dilemma</a:t>
            </a:r>
          </a:p>
          <a:p>
            <a:pPr lvl="1">
              <a:lnSpc>
                <a:spcPct val="120000"/>
              </a:lnSpc>
              <a:spcAft>
                <a:spcPts val="300"/>
              </a:spcAft>
            </a:pPr>
            <a:r>
              <a:rPr lang="en-US" sz="2200" dirty="0"/>
              <a:t>risk of creating a </a:t>
            </a:r>
            <a:r>
              <a:rPr lang="en-US" sz="2200" dirty="0" err="1"/>
              <a:t>militarised</a:t>
            </a:r>
            <a:r>
              <a:rPr lang="en-US" sz="2200" dirty="0"/>
              <a:t> and security-obsessed society</a:t>
            </a:r>
          </a:p>
          <a:p>
            <a:pPr marL="72000" indent="0">
              <a:lnSpc>
                <a:spcPct val="120000"/>
              </a:lnSpc>
              <a:spcAft>
                <a:spcPts val="600"/>
              </a:spcAft>
              <a:buNone/>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28215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a:t>International </a:t>
            </a:r>
            <a:r>
              <a:rPr lang="cs-CZ" sz="3200" dirty="0" err="1"/>
              <a:t>security</a:t>
            </a:r>
            <a:endParaRPr lang="en-US" sz="3200" dirty="0"/>
          </a:p>
        </p:txBody>
      </p:sp>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10753200" cy="4139998"/>
          </a:xfrm>
        </p:spPr>
        <p:txBody>
          <a:bodyPr/>
          <a:lstStyle/>
          <a:p>
            <a:pPr>
              <a:lnSpc>
                <a:spcPct val="120000"/>
              </a:lnSpc>
              <a:spcAft>
                <a:spcPts val="600"/>
              </a:spcAft>
            </a:pPr>
            <a:r>
              <a:rPr lang="en-US" sz="2200" dirty="0"/>
              <a:t>focus on the </a:t>
            </a:r>
            <a:r>
              <a:rPr lang="en-US" sz="2200" b="1" dirty="0"/>
              <a:t>sources and causes of threats </a:t>
            </a:r>
            <a:r>
              <a:rPr lang="en-US" sz="2200" dirty="0"/>
              <a:t>→  aims to reduce / eliminate them</a:t>
            </a:r>
          </a:p>
          <a:p>
            <a:pPr>
              <a:lnSpc>
                <a:spcPct val="120000"/>
              </a:lnSpc>
              <a:spcAft>
                <a:spcPts val="600"/>
              </a:spcAft>
            </a:pPr>
            <a:r>
              <a:rPr lang="en-US" sz="2200" dirty="0"/>
              <a:t>depends on the </a:t>
            </a:r>
            <a:r>
              <a:rPr lang="en-US" sz="2200" b="1" dirty="0"/>
              <a:t>management of relations </a:t>
            </a:r>
            <a:r>
              <a:rPr lang="en-US" sz="2200" dirty="0"/>
              <a:t>among states</a:t>
            </a:r>
          </a:p>
          <a:p>
            <a:pPr>
              <a:lnSpc>
                <a:spcPct val="120000"/>
              </a:lnSpc>
              <a:spcAft>
                <a:spcPts val="600"/>
              </a:spcAft>
            </a:pPr>
            <a:r>
              <a:rPr lang="en-US" sz="2200" dirty="0"/>
              <a:t>agree to conduct their sovereign affairs in accordance with specified normative standards</a:t>
            </a:r>
          </a:p>
          <a:p>
            <a:pPr lvl="1">
              <a:lnSpc>
                <a:spcPct val="120000"/>
              </a:lnSpc>
              <a:spcAft>
                <a:spcPts val="600"/>
              </a:spcAft>
            </a:pPr>
            <a:r>
              <a:rPr lang="en-US" sz="2200" dirty="0"/>
              <a:t>principles, norms, rules of </a:t>
            </a:r>
            <a:r>
              <a:rPr lang="en-US" sz="2200" dirty="0" err="1"/>
              <a:t>behaviour</a:t>
            </a:r>
            <a:r>
              <a:rPr lang="en-US" sz="2200" dirty="0"/>
              <a:t> → some degree of order and certainty</a:t>
            </a:r>
          </a:p>
          <a:p>
            <a:pPr>
              <a:lnSpc>
                <a:spcPct val="120000"/>
              </a:lnSpc>
              <a:spcAft>
                <a:spcPts val="600"/>
              </a:spcAft>
            </a:pPr>
            <a:r>
              <a:rPr lang="en-US" sz="2200" dirty="0"/>
              <a:t>international organizations and regimes</a:t>
            </a:r>
            <a:endParaRPr lang="cs-CZ" sz="2200" dirty="0"/>
          </a:p>
          <a:p>
            <a:pPr>
              <a:lnSpc>
                <a:spcPct val="120000"/>
              </a:lnSpc>
              <a:spcAft>
                <a:spcPts val="600"/>
              </a:spcAft>
            </a:pPr>
            <a:endParaRPr lang="cs-CZ" sz="2200" dirty="0"/>
          </a:p>
          <a:p>
            <a:pPr>
              <a:lnSpc>
                <a:spcPct val="120000"/>
              </a:lnSpc>
              <a:spcAft>
                <a:spcPts val="600"/>
              </a:spcAft>
            </a:pPr>
            <a:r>
              <a:rPr lang="cs-CZ" sz="2200" u="sng" dirty="0" err="1"/>
              <a:t>criticism</a:t>
            </a:r>
            <a:r>
              <a:rPr lang="cs-CZ" sz="2200" dirty="0"/>
              <a:t>: </a:t>
            </a:r>
          </a:p>
          <a:p>
            <a:pPr lvl="1">
              <a:lnSpc>
                <a:spcPct val="120000"/>
              </a:lnSpc>
              <a:spcAft>
                <a:spcPts val="600"/>
              </a:spcAft>
            </a:pPr>
            <a:r>
              <a:rPr lang="en-US" sz="2200" dirty="0"/>
              <a:t>in practice depends on great powers</a:t>
            </a:r>
            <a:r>
              <a:rPr lang="cs-CZ" sz="2200" dirty="0"/>
              <a:t> + </a:t>
            </a:r>
            <a:r>
              <a:rPr lang="en-US" sz="2200" dirty="0"/>
              <a:t>might lead to excessive vulnerability</a:t>
            </a:r>
          </a:p>
          <a:p>
            <a:pPr>
              <a:lnSpc>
                <a:spcPct val="120000"/>
              </a:lnSpc>
              <a:spcAft>
                <a:spcPts val="600"/>
              </a:spcAft>
            </a:pPr>
            <a:endParaRPr lang="en-US" sz="2200" dirty="0"/>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6840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275D9180-AE18-604F-130C-CBE25DD27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413" y="298659"/>
            <a:ext cx="2026858" cy="2765817"/>
          </a:xfrm>
          <a:prstGeom prst="rect">
            <a:avLst/>
          </a:prstGeom>
          <a:ln>
            <a:noFill/>
          </a:ln>
          <a:effectLst>
            <a:outerShdw blurRad="292100" dist="139700" dir="2700000" algn="tl" rotWithShape="0">
              <a:srgbClr val="333333">
                <a:alpha val="65000"/>
              </a:srgbClr>
            </a:outerShdw>
          </a:effectLst>
        </p:spPr>
      </p:pic>
      <p:sp>
        <p:nvSpPr>
          <p:cNvPr id="2" name="Zástupný symbol pro zápatí 1">
            <a:extLst>
              <a:ext uri="{FF2B5EF4-FFF2-40B4-BE49-F238E27FC236}">
                <a16:creationId xmlns:a16="http://schemas.microsoft.com/office/drawing/2014/main" id="{F1AA8647-C10E-7661-5303-855C07C24744}"/>
              </a:ext>
            </a:extLst>
          </p:cNvPr>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a:extLst>
              <a:ext uri="{FF2B5EF4-FFF2-40B4-BE49-F238E27FC236}">
                <a16:creationId xmlns:a16="http://schemas.microsoft.com/office/drawing/2014/main" id="{DFA3A8D1-AD2B-D9A1-060D-F7422AF08EBA}"/>
              </a:ext>
            </a:extLst>
          </p:cNvPr>
          <p:cNvSpPr>
            <a:spLocks noGrp="1"/>
          </p:cNvSpPr>
          <p:nvPr>
            <p:ph type="sldNum" sz="quarter" idx="11"/>
          </p:nvPr>
        </p:nvSpPr>
        <p:spPr/>
        <p:txBody>
          <a:bodyPr/>
          <a:lstStyle/>
          <a:p>
            <a:fld id="{D6D6C118-631F-4A80-9886-907009361577}" type="slidenum">
              <a:rPr lang="en-GB" altLang="cs-CZ" noProof="0" smtClean="0"/>
              <a:pPr/>
              <a:t>7</a:t>
            </a:fld>
            <a:endParaRPr lang="en-GB" altLang="cs-CZ" noProof="0" dirty="0"/>
          </a:p>
        </p:txBody>
      </p:sp>
      <p:sp>
        <p:nvSpPr>
          <p:cNvPr id="4" name="Zástupný obsah 3">
            <a:extLst>
              <a:ext uri="{FF2B5EF4-FFF2-40B4-BE49-F238E27FC236}">
                <a16:creationId xmlns:a16="http://schemas.microsoft.com/office/drawing/2014/main" id="{97E566C1-CEFA-776E-2035-53EB5ED1C6E1}"/>
              </a:ext>
            </a:extLst>
          </p:cNvPr>
          <p:cNvSpPr>
            <a:spLocks noGrp="1"/>
          </p:cNvSpPr>
          <p:nvPr>
            <p:ph idx="12"/>
          </p:nvPr>
        </p:nvSpPr>
        <p:spPr>
          <a:xfrm>
            <a:off x="292448" y="392402"/>
            <a:ext cx="6244276" cy="2672074"/>
          </a:xfrm>
          <a:ln>
            <a:noFill/>
          </a:ln>
        </p:spPr>
        <p:style>
          <a:lnRef idx="2">
            <a:schemeClr val="accent1"/>
          </a:lnRef>
          <a:fillRef idx="1">
            <a:schemeClr val="lt1"/>
          </a:fillRef>
          <a:effectRef idx="0">
            <a:schemeClr val="accent1"/>
          </a:effectRef>
          <a:fontRef idx="minor">
            <a:schemeClr val="dk1"/>
          </a:fontRef>
        </p:style>
        <p:txBody>
          <a:bodyPr/>
          <a:lstStyle/>
          <a:p>
            <a:pPr>
              <a:lnSpc>
                <a:spcPct val="100000"/>
              </a:lnSpc>
            </a:pPr>
            <a:r>
              <a:rPr lang="cs-CZ" sz="2400" dirty="0">
                <a:solidFill>
                  <a:srgbClr val="0000DC"/>
                </a:solidFill>
              </a:rPr>
              <a:t>“</a:t>
            </a:r>
            <a:r>
              <a:rPr lang="en-US" sz="2400" dirty="0">
                <a:solidFill>
                  <a:srgbClr val="0000DC"/>
                </a:solidFill>
              </a:rPr>
              <a:t>The concept of</a:t>
            </a:r>
            <a:r>
              <a:rPr lang="cs-CZ" sz="2400" dirty="0">
                <a:solidFill>
                  <a:srgbClr val="0000DC"/>
                </a:solidFill>
              </a:rPr>
              <a:t> </a:t>
            </a:r>
            <a:r>
              <a:rPr lang="en-US" sz="2400" dirty="0">
                <a:solidFill>
                  <a:srgbClr val="0000DC"/>
                </a:solidFill>
              </a:rPr>
              <a:t>security has for too long been interpreted narrowly: as security of territory from external aggression, or as protection of national interests in foreign policy or as global security from the threat of a nuclear holocaust. It has been related more to nation-states than to people.</a:t>
            </a:r>
            <a:r>
              <a:rPr lang="cs-CZ" sz="2400" dirty="0">
                <a:solidFill>
                  <a:srgbClr val="0000DC"/>
                </a:solidFill>
              </a:rPr>
              <a:t>“</a:t>
            </a:r>
            <a:endParaRPr lang="en-US" sz="2400" dirty="0">
              <a:solidFill>
                <a:srgbClr val="0000DC"/>
              </a:solidFill>
            </a:endParaRPr>
          </a:p>
        </p:txBody>
      </p:sp>
      <p:sp>
        <p:nvSpPr>
          <p:cNvPr id="5" name="Zástupný obsah 3">
            <a:extLst>
              <a:ext uri="{FF2B5EF4-FFF2-40B4-BE49-F238E27FC236}">
                <a16:creationId xmlns:a16="http://schemas.microsoft.com/office/drawing/2014/main" id="{CB117155-3976-D2DD-6691-851C1A9B0201}"/>
              </a:ext>
            </a:extLst>
          </p:cNvPr>
          <p:cNvSpPr txBox="1">
            <a:spLocks/>
          </p:cNvSpPr>
          <p:nvPr/>
        </p:nvSpPr>
        <p:spPr>
          <a:xfrm>
            <a:off x="3954162" y="3298456"/>
            <a:ext cx="6339989" cy="2672074"/>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lvl1pPr marL="72000" marR="0" indent="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None/>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400" dirty="0">
                <a:solidFill>
                  <a:srgbClr val="0000DC"/>
                </a:solidFill>
              </a:rPr>
              <a:t>„</a:t>
            </a:r>
            <a:r>
              <a:rPr lang="en-US" sz="2400" dirty="0">
                <a:solidFill>
                  <a:srgbClr val="0000DC"/>
                </a:solidFill>
              </a:rPr>
              <a:t>Forgotten were the legitimate concerns of ordinary people who sought security in their daily lives. For many of them, security symbolized protection from the threat of disease, hunger, unemployment, crime, social conflict, political repression and environmental hazard</a:t>
            </a:r>
            <a:r>
              <a:rPr lang="cs-CZ" sz="2400" dirty="0">
                <a:solidFill>
                  <a:srgbClr val="0000DC"/>
                </a:solidFill>
              </a:rPr>
              <a:t>.“</a:t>
            </a:r>
            <a:endParaRPr lang="en-US" sz="2400" dirty="0">
              <a:solidFill>
                <a:srgbClr val="0000DC"/>
              </a:solidFill>
            </a:endParaRPr>
          </a:p>
        </p:txBody>
      </p:sp>
    </p:spTree>
    <p:extLst>
      <p:ext uri="{BB962C8B-B14F-4D97-AF65-F5344CB8AC3E}">
        <p14:creationId xmlns:p14="http://schemas.microsoft.com/office/powerpoint/2010/main" val="414512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en-US" sz="3200" dirty="0"/>
              <a:t>Change of paradigm? Human security</a:t>
            </a:r>
          </a:p>
        </p:txBody>
      </p:sp>
      <p:pic>
        <p:nvPicPr>
          <p:cNvPr id="7" name="Obrázek 6">
            <a:extLst>
              <a:ext uri="{FF2B5EF4-FFF2-40B4-BE49-F238E27FC236}">
                <a16:creationId xmlns:a16="http://schemas.microsoft.com/office/drawing/2014/main" id="{46B85920-7E83-F32B-F87D-EE0B49542255}"/>
              </a:ext>
            </a:extLst>
          </p:cNvPr>
          <p:cNvPicPr>
            <a:picLocks noChangeAspect="1"/>
          </p:cNvPicPr>
          <p:nvPr/>
        </p:nvPicPr>
        <p:blipFill>
          <a:blip r:embed="rId3"/>
          <a:stretch>
            <a:fillRect/>
          </a:stretch>
        </p:blipFill>
        <p:spPr>
          <a:xfrm>
            <a:off x="8417721" y="1043930"/>
            <a:ext cx="3360279" cy="2554818"/>
          </a:xfrm>
          <a:prstGeom prst="rect">
            <a:avLst/>
          </a:prstGeom>
        </p:spPr>
      </p:pic>
      <p:sp>
        <p:nvSpPr>
          <p:cNvPr id="5" name="Zástupný obsah 4">
            <a:extLst>
              <a:ext uri="{FF2B5EF4-FFF2-40B4-BE49-F238E27FC236}">
                <a16:creationId xmlns:a16="http://schemas.microsoft.com/office/drawing/2014/main" id="{DBFF5B42-7AB8-4FBE-1859-51F6D864383C}"/>
              </a:ext>
            </a:extLst>
          </p:cNvPr>
          <p:cNvSpPr>
            <a:spLocks noGrp="1"/>
          </p:cNvSpPr>
          <p:nvPr>
            <p:ph idx="1"/>
          </p:nvPr>
        </p:nvSpPr>
        <p:spPr>
          <a:xfrm>
            <a:off x="414000" y="1674072"/>
            <a:ext cx="9003428" cy="4139998"/>
          </a:xfrm>
        </p:spPr>
        <p:txBody>
          <a:bodyPr/>
          <a:lstStyle/>
          <a:p>
            <a:pPr>
              <a:lnSpc>
                <a:spcPct val="120000"/>
              </a:lnSpc>
              <a:spcAft>
                <a:spcPts val="300"/>
              </a:spcAft>
            </a:pPr>
            <a:r>
              <a:rPr lang="en-US" sz="2200" dirty="0"/>
              <a:t>NS and IS both view states as protectors rather than oppressors of its own citizens</a:t>
            </a:r>
          </a:p>
          <a:p>
            <a:pPr>
              <a:lnSpc>
                <a:spcPct val="120000"/>
              </a:lnSpc>
              <a:spcAft>
                <a:spcPts val="300"/>
              </a:spcAft>
            </a:pPr>
            <a:r>
              <a:rPr lang="en-US" sz="2200" dirty="0"/>
              <a:t>states might endanger their own citizens</a:t>
            </a:r>
          </a:p>
          <a:p>
            <a:pPr>
              <a:lnSpc>
                <a:spcPct val="120000"/>
              </a:lnSpc>
              <a:spcBef>
                <a:spcPts val="1800"/>
              </a:spcBef>
              <a:spcAft>
                <a:spcPts val="600"/>
              </a:spcAft>
            </a:pPr>
            <a:r>
              <a:rPr lang="en-US" sz="2200" dirty="0"/>
              <a:t>paradigm of human security</a:t>
            </a:r>
          </a:p>
          <a:p>
            <a:pPr lvl="1">
              <a:lnSpc>
                <a:spcPct val="110000"/>
              </a:lnSpc>
              <a:spcAft>
                <a:spcPts val="300"/>
              </a:spcAft>
            </a:pPr>
            <a:r>
              <a:rPr lang="en-US" sz="2200" dirty="0"/>
              <a:t>moral primacy to the </a:t>
            </a:r>
            <a:r>
              <a:rPr lang="en-US" sz="2200" b="1" dirty="0"/>
              <a:t>well-being of men, women and children </a:t>
            </a:r>
            <a:r>
              <a:rPr lang="en-US" sz="2200" dirty="0"/>
              <a:t>over and above the rights and interests of states or of international society</a:t>
            </a:r>
          </a:p>
          <a:p>
            <a:pPr lvl="1">
              <a:lnSpc>
                <a:spcPct val="110000"/>
              </a:lnSpc>
              <a:spcAft>
                <a:spcPts val="300"/>
              </a:spcAft>
            </a:pPr>
            <a:r>
              <a:rPr lang="en-US" sz="2200" dirty="0"/>
              <a:t>different definitions - safety </a:t>
            </a:r>
            <a:r>
              <a:rPr lang="en-US" sz="2200" dirty="0">
                <a:latin typeface="Arial" panose="020B0604020202020204" pitchFamily="34" charset="0"/>
                <a:cs typeface="Arial" panose="020B0604020202020204" pitchFamily="34" charset="0"/>
              </a:rPr>
              <a:t>→</a:t>
            </a:r>
            <a:r>
              <a:rPr lang="en-US" sz="2200" dirty="0"/>
              <a:t> well-being, human rights</a:t>
            </a:r>
          </a:p>
          <a:p>
            <a:pPr lvl="1">
              <a:lnSpc>
                <a:spcPct val="110000"/>
              </a:lnSpc>
              <a:spcAft>
                <a:spcPts val="300"/>
              </a:spcAft>
            </a:pPr>
            <a:r>
              <a:rPr lang="en-US" sz="2200" dirty="0"/>
              <a:t>freedom from fear + freedom from want + freedom to live in dignity</a:t>
            </a:r>
          </a:p>
          <a:p>
            <a:pPr>
              <a:lnSpc>
                <a:spcPct val="120000"/>
              </a:lnSpc>
              <a:spcAft>
                <a:spcPts val="600"/>
              </a:spcAft>
            </a:pPr>
            <a:endParaRPr lang="cs-CZ" sz="2200" dirty="0"/>
          </a:p>
          <a:p>
            <a:pPr lvl="1">
              <a:spcBef>
                <a:spcPts val="300"/>
              </a:spcBef>
              <a:spcAft>
                <a:spcPts val="300"/>
              </a:spcAft>
            </a:pPr>
            <a:endParaRPr lang="cs-CZ" sz="2400" dirty="0"/>
          </a:p>
        </p:txBody>
      </p:sp>
    </p:spTree>
    <p:extLst>
      <p:ext uri="{BB962C8B-B14F-4D97-AF65-F5344CB8AC3E}">
        <p14:creationId xmlns:p14="http://schemas.microsoft.com/office/powerpoint/2010/main" val="12785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C8D67F-5917-B634-40C8-FD0FF51AA50E}"/>
              </a:ext>
            </a:extLst>
          </p:cNvPr>
          <p:cNvSpPr>
            <a:spLocks noGrp="1"/>
          </p:cNvSpPr>
          <p:nvPr>
            <p:ph type="ftr" sz="quarter" idx="10"/>
          </p:nvPr>
        </p:nvSpPr>
        <p:spPr/>
        <p:txBody>
          <a:bodyPr/>
          <a:lstStyle/>
          <a:p>
            <a:r>
              <a:rPr lang="en-US" sz="1200" dirty="0"/>
              <a:t>National, International and Human Security</a:t>
            </a:r>
            <a:endParaRPr lang="en-US" dirty="0"/>
          </a:p>
        </p:txBody>
      </p:sp>
      <p:sp>
        <p:nvSpPr>
          <p:cNvPr id="3" name="Zástupný symbol pro číslo snímku 2">
            <a:extLst>
              <a:ext uri="{FF2B5EF4-FFF2-40B4-BE49-F238E27FC236}">
                <a16:creationId xmlns:a16="http://schemas.microsoft.com/office/drawing/2014/main" id="{A15E079D-9E90-AFBE-00E2-97FFC1CFCFEE}"/>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268C4E18-B2AF-CE44-E9A2-E9C00248B0C5}"/>
              </a:ext>
            </a:extLst>
          </p:cNvPr>
          <p:cNvSpPr>
            <a:spLocks noGrp="1"/>
          </p:cNvSpPr>
          <p:nvPr>
            <p:ph type="title"/>
          </p:nvPr>
        </p:nvSpPr>
        <p:spPr>
          <a:xfrm>
            <a:off x="316588" y="298659"/>
            <a:ext cx="10753200" cy="451576"/>
          </a:xfrm>
        </p:spPr>
        <p:txBody>
          <a:bodyPr/>
          <a:lstStyle/>
          <a:p>
            <a:r>
              <a:rPr lang="cs-CZ" sz="3200" dirty="0" err="1"/>
              <a:t>Dimensions</a:t>
            </a:r>
            <a:r>
              <a:rPr lang="cs-CZ" sz="3200" dirty="0"/>
              <a:t> </a:t>
            </a:r>
            <a:r>
              <a:rPr lang="cs-CZ" sz="3200" dirty="0" err="1"/>
              <a:t>of</a:t>
            </a:r>
            <a:r>
              <a:rPr lang="cs-CZ" sz="3200" dirty="0"/>
              <a:t> </a:t>
            </a:r>
            <a:r>
              <a:rPr lang="cs-CZ" sz="3200" dirty="0" err="1"/>
              <a:t>human</a:t>
            </a:r>
            <a:r>
              <a:rPr lang="cs-CZ" sz="3200" dirty="0"/>
              <a:t> </a:t>
            </a:r>
            <a:r>
              <a:rPr lang="cs-CZ" sz="3200" dirty="0" err="1"/>
              <a:t>security</a:t>
            </a:r>
            <a:endParaRPr lang="en-US" sz="3200" dirty="0"/>
          </a:p>
        </p:txBody>
      </p:sp>
      <p:graphicFrame>
        <p:nvGraphicFramePr>
          <p:cNvPr id="8" name="Zástupný obsah 3">
            <a:extLst>
              <a:ext uri="{FF2B5EF4-FFF2-40B4-BE49-F238E27FC236}">
                <a16:creationId xmlns:a16="http://schemas.microsoft.com/office/drawing/2014/main" id="{0E5994DD-66CA-2EF1-4D00-C6C70E9DDE52}"/>
              </a:ext>
            </a:extLst>
          </p:cNvPr>
          <p:cNvGraphicFramePr>
            <a:graphicFrameLocks/>
          </p:cNvGraphicFramePr>
          <p:nvPr>
            <p:extLst>
              <p:ext uri="{D42A27DB-BD31-4B8C-83A1-F6EECF244321}">
                <p14:modId xmlns:p14="http://schemas.microsoft.com/office/powerpoint/2010/main" val="2732116766"/>
              </p:ext>
            </p:extLst>
          </p:nvPr>
        </p:nvGraphicFramePr>
        <p:xfrm>
          <a:off x="2122490" y="958034"/>
          <a:ext cx="7536899" cy="5062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860283"/>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en-v10.potx" id="{91BA684A-571E-4290-AA1F-7F6E4E7B701C}" vid="{6009CD1B-FCA8-4117-8FF2-5CE0D16AC3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E9F6970519D845B32C0C2361E35C99" ma:contentTypeVersion="0" ma:contentTypeDescription="Vytvoří nový dokument" ma:contentTypeScope="" ma:versionID="688b7b2feaeebf1069d25ae25b42083d">
  <xsd:schema xmlns:xsd="http://www.w3.org/2001/XMLSchema" xmlns:xs="http://www.w3.org/2001/XMLSchema" xmlns:p="http://schemas.microsoft.com/office/2006/metadata/properties" targetNamespace="http://schemas.microsoft.com/office/2006/metadata/properties" ma:root="true" ma:fieldsID="068b92763aadf8dfe201e0129696ac7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9E237F-92C5-48C4-B24D-FBF0EB3DE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E808023-FCFC-493C-8E2C-25ADA1A58F1E}">
  <ds:schemaRefs>
    <ds:schemaRef ds:uri="http://schemas.microsoft.com/sharepoint/v3/contenttype/forms"/>
  </ds:schemaRefs>
</ds:datastoreItem>
</file>

<file path=customXml/itemProps3.xml><?xml version="1.0" encoding="utf-8"?>
<ds:datastoreItem xmlns:ds="http://schemas.openxmlformats.org/officeDocument/2006/customXml" ds:itemID="{CED37FD5-4DAB-4F95-BFFC-68001DEA9D1B}">
  <ds:schemaRef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SSA_1_Realism</Template>
  <TotalTime>1526</TotalTime>
  <Words>1727</Words>
  <Application>Microsoft Office PowerPoint</Application>
  <PresentationFormat>Širokoúhlá obrazovka</PresentationFormat>
  <Paragraphs>205</Paragraphs>
  <Slides>22</Slides>
  <Notes>19</Notes>
  <HiddenSlides>2</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22</vt:i4>
      </vt:variant>
    </vt:vector>
  </HeadingPairs>
  <TitlesOfParts>
    <vt:vector size="30" baseType="lpstr">
      <vt:lpstr>Arial</vt:lpstr>
      <vt:lpstr>Arial (Základní text)</vt:lpstr>
      <vt:lpstr>Calibri</vt:lpstr>
      <vt:lpstr>Courier New</vt:lpstr>
      <vt:lpstr>Symbol</vt:lpstr>
      <vt:lpstr>Tahoma</vt:lpstr>
      <vt:lpstr>Wingdings</vt:lpstr>
      <vt:lpstr>Presentation_MU_EN</vt:lpstr>
      <vt:lpstr>National, International and Human Security</vt:lpstr>
      <vt:lpstr>Outline</vt:lpstr>
      <vt:lpstr>National security</vt:lpstr>
      <vt:lpstr>National security: definitions</vt:lpstr>
      <vt:lpstr>National security</vt:lpstr>
      <vt:lpstr>International security</vt:lpstr>
      <vt:lpstr>Prezentace aplikace PowerPoint</vt:lpstr>
      <vt:lpstr>Change of paradigm? Human security</vt:lpstr>
      <vt:lpstr>Dimensions of human security</vt:lpstr>
      <vt:lpstr>Prezentace aplikace PowerPoint</vt:lpstr>
      <vt:lpstr>Human Security Network</vt:lpstr>
      <vt:lpstr>Responsibility to protect (R2P)</vt:lpstr>
      <vt:lpstr>Responsibility to protect (R2P)</vt:lpstr>
      <vt:lpstr>Human security approach: criticism</vt:lpstr>
      <vt:lpstr>Rethinking security</vt:lpstr>
      <vt:lpstr>A holistic view of security</vt:lpstr>
      <vt:lpstr>Vernacular security</vt:lpstr>
      <vt:lpstr>Vernacular security: example 1</vt:lpstr>
      <vt:lpstr>Vernacular security: example 2</vt:lpstr>
      <vt:lpstr>Vernacular security: example 2</vt:lpstr>
      <vt:lpstr>Vernacular security: example 2</vt:lpstr>
      <vt:lpstr>Group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Competing visions of international politics: Realism</dc:title>
  <dc:creator>Divišová Vendula</dc:creator>
  <cp:lastModifiedBy>Vendula Divišová</cp:lastModifiedBy>
  <cp:revision>54</cp:revision>
  <cp:lastPrinted>1601-01-01T00:00:00Z</cp:lastPrinted>
  <dcterms:created xsi:type="dcterms:W3CDTF">2023-02-01T08:27:28Z</dcterms:created>
  <dcterms:modified xsi:type="dcterms:W3CDTF">2024-03-27T07:26:02Z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0x010100ABE9F6970519D845B32C0C2361E35C99</vt:lpwstr>
  </property>
</Properties>
</file>