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1"/>
  </p:notesMasterIdLst>
  <p:sldIdLst>
    <p:sldId id="256" r:id="rId2"/>
    <p:sldId id="316" r:id="rId3"/>
    <p:sldId id="325" r:id="rId4"/>
    <p:sldId id="326" r:id="rId5"/>
    <p:sldId id="333" r:id="rId6"/>
    <p:sldId id="328" r:id="rId7"/>
    <p:sldId id="334" r:id="rId8"/>
    <p:sldId id="338" r:id="rId9"/>
    <p:sldId id="337" r:id="rId10"/>
    <p:sldId id="340" r:id="rId11"/>
    <p:sldId id="335" r:id="rId12"/>
    <p:sldId id="342" r:id="rId13"/>
    <p:sldId id="343" r:id="rId14"/>
    <p:sldId id="341" r:id="rId15"/>
    <p:sldId id="339" r:id="rId16"/>
    <p:sldId id="336" r:id="rId17"/>
    <p:sldId id="344" r:id="rId18"/>
    <p:sldId id="327" r:id="rId19"/>
    <p:sldId id="30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A32D12F-D361-436C-AEBB-AD40B59D4430}">
          <p14:sldIdLst>
            <p14:sldId id="256"/>
            <p14:sldId id="316"/>
            <p14:sldId id="325"/>
            <p14:sldId id="326"/>
            <p14:sldId id="333"/>
            <p14:sldId id="328"/>
            <p14:sldId id="334"/>
            <p14:sldId id="338"/>
            <p14:sldId id="337"/>
            <p14:sldId id="340"/>
            <p14:sldId id="335"/>
            <p14:sldId id="342"/>
            <p14:sldId id="343"/>
            <p14:sldId id="341"/>
            <p14:sldId id="339"/>
            <p14:sldId id="336"/>
            <p14:sldId id="344"/>
            <p14:sldId id="327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9565" autoAdjust="0"/>
  </p:normalViewPr>
  <p:slideViewPr>
    <p:cSldViewPr snapToGrid="0">
      <p:cViewPr varScale="1">
        <p:scale>
          <a:sx n="74" d="100"/>
          <a:sy n="74" d="100"/>
        </p:scale>
        <p:origin x="81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Konečná" userId="e77d300807919a1d" providerId="LiveId" clId="{A1F647EC-7C31-4778-8506-A52C39CC9712}"/>
    <pc:docChg chg="modSld">
      <pc:chgData name="Lucie Konečná" userId="e77d300807919a1d" providerId="LiveId" clId="{A1F647EC-7C31-4778-8506-A52C39CC9712}" dt="2023-04-02T08:27:43.117" v="13" actId="1076"/>
      <pc:docMkLst>
        <pc:docMk/>
      </pc:docMkLst>
      <pc:sldChg chg="modSp mod">
        <pc:chgData name="Lucie Konečná" userId="e77d300807919a1d" providerId="LiveId" clId="{A1F647EC-7C31-4778-8506-A52C39CC9712}" dt="2023-04-02T08:06:05.168" v="8" actId="20577"/>
        <pc:sldMkLst>
          <pc:docMk/>
          <pc:sldMk cId="2497236001" sldId="256"/>
        </pc:sldMkLst>
        <pc:spChg chg="mod">
          <ac:chgData name="Lucie Konečná" userId="e77d300807919a1d" providerId="LiveId" clId="{A1F647EC-7C31-4778-8506-A52C39CC9712}" dt="2023-04-02T08:06:05.168" v="8" actId="20577"/>
          <ac:spMkLst>
            <pc:docMk/>
            <pc:sldMk cId="2497236001" sldId="256"/>
            <ac:spMk id="3" creationId="{25C607AE-408D-4A1E-8B41-B0D674A46CCD}"/>
          </ac:spMkLst>
        </pc:spChg>
      </pc:sldChg>
      <pc:sldChg chg="addSp modSp mod">
        <pc:chgData name="Lucie Konečná" userId="e77d300807919a1d" providerId="LiveId" clId="{A1F647EC-7C31-4778-8506-A52C39CC9712}" dt="2023-04-02T08:27:43.117" v="13" actId="1076"/>
        <pc:sldMkLst>
          <pc:docMk/>
          <pc:sldMk cId="1835553472" sldId="339"/>
        </pc:sldMkLst>
        <pc:spChg chg="mod">
          <ac:chgData name="Lucie Konečná" userId="e77d300807919a1d" providerId="LiveId" clId="{A1F647EC-7C31-4778-8506-A52C39CC9712}" dt="2023-04-02T08:27:35.426" v="11" actId="1076"/>
          <ac:spMkLst>
            <pc:docMk/>
            <pc:sldMk cId="1835553472" sldId="339"/>
            <ac:spMk id="2" creationId="{9A63CA05-5027-A46A-5E3A-22E8CE8BAB4C}"/>
          </ac:spMkLst>
        </pc:spChg>
        <pc:spChg chg="mod">
          <ac:chgData name="Lucie Konečná" userId="e77d300807919a1d" providerId="LiveId" clId="{A1F647EC-7C31-4778-8506-A52C39CC9712}" dt="2023-04-02T08:27:39.064" v="12" actId="1076"/>
          <ac:spMkLst>
            <pc:docMk/>
            <pc:sldMk cId="1835553472" sldId="339"/>
            <ac:spMk id="3" creationId="{9DB592F2-5C93-AEAB-D46F-E458B79D24E2}"/>
          </ac:spMkLst>
        </pc:spChg>
        <pc:picChg chg="add mod">
          <ac:chgData name="Lucie Konečná" userId="e77d300807919a1d" providerId="LiveId" clId="{A1F647EC-7C31-4778-8506-A52C39CC9712}" dt="2023-04-02T08:27:43.117" v="13" actId="1076"/>
          <ac:picMkLst>
            <pc:docMk/>
            <pc:sldMk cId="1835553472" sldId="339"/>
            <ac:picMk id="4" creationId="{E66B051E-114B-4EED-2EF5-7E277529B7FB}"/>
          </ac:picMkLst>
        </pc:picChg>
      </pc:sldChg>
    </pc:docChg>
  </pc:docChgLst>
  <pc:docChgLst>
    <pc:chgData name="Lucie Konečná" userId="e77d300807919a1d" providerId="LiveId" clId="{437CFBBA-C79F-44A3-9B7D-E73098EC08DD}"/>
    <pc:docChg chg="custSel modSld sldOrd">
      <pc:chgData name="Lucie Konečná" userId="e77d300807919a1d" providerId="LiveId" clId="{437CFBBA-C79F-44A3-9B7D-E73098EC08DD}" dt="2024-03-03T10:05:04.498" v="30" actId="123"/>
      <pc:docMkLst>
        <pc:docMk/>
      </pc:docMkLst>
      <pc:sldChg chg="modSp mod">
        <pc:chgData name="Lucie Konečná" userId="e77d300807919a1d" providerId="LiveId" clId="{437CFBBA-C79F-44A3-9B7D-E73098EC08DD}" dt="2024-03-02T16:40:57.799" v="29" actId="20577"/>
        <pc:sldMkLst>
          <pc:docMk/>
          <pc:sldMk cId="2497236001" sldId="256"/>
        </pc:sldMkLst>
        <pc:spChg chg="mod">
          <ac:chgData name="Lucie Konečná" userId="e77d300807919a1d" providerId="LiveId" clId="{437CFBBA-C79F-44A3-9B7D-E73098EC08DD}" dt="2024-03-02T16:40:57.799" v="29" actId="20577"/>
          <ac:spMkLst>
            <pc:docMk/>
            <pc:sldMk cId="2497236001" sldId="256"/>
            <ac:spMk id="3" creationId="{25C607AE-408D-4A1E-8B41-B0D674A46CCD}"/>
          </ac:spMkLst>
        </pc:spChg>
      </pc:sldChg>
      <pc:sldChg chg="modSp mod">
        <pc:chgData name="Lucie Konečná" userId="e77d300807919a1d" providerId="LiveId" clId="{437CFBBA-C79F-44A3-9B7D-E73098EC08DD}" dt="2024-03-02T09:53:27.356" v="3" actId="27636"/>
        <pc:sldMkLst>
          <pc:docMk/>
          <pc:sldMk cId="185495107" sldId="327"/>
        </pc:sldMkLst>
        <pc:spChg chg="mod">
          <ac:chgData name="Lucie Konečná" userId="e77d300807919a1d" providerId="LiveId" clId="{437CFBBA-C79F-44A3-9B7D-E73098EC08DD}" dt="2024-03-02T09:53:27.356" v="3" actId="27636"/>
          <ac:spMkLst>
            <pc:docMk/>
            <pc:sldMk cId="185495107" sldId="327"/>
            <ac:spMk id="3" creationId="{0DD9C976-EFC3-01B8-E5A8-EBC1E96E0242}"/>
          </ac:spMkLst>
        </pc:spChg>
      </pc:sldChg>
      <pc:sldChg chg="modSp mod">
        <pc:chgData name="Lucie Konečná" userId="e77d300807919a1d" providerId="LiveId" clId="{437CFBBA-C79F-44A3-9B7D-E73098EC08DD}" dt="2024-03-03T10:05:04.498" v="30" actId="123"/>
        <pc:sldMkLst>
          <pc:docMk/>
          <pc:sldMk cId="1765973889" sldId="334"/>
        </pc:sldMkLst>
        <pc:spChg chg="mod">
          <ac:chgData name="Lucie Konečná" userId="e77d300807919a1d" providerId="LiveId" clId="{437CFBBA-C79F-44A3-9B7D-E73098EC08DD}" dt="2024-03-03T10:05:04.498" v="30" actId="123"/>
          <ac:spMkLst>
            <pc:docMk/>
            <pc:sldMk cId="1765973889" sldId="334"/>
            <ac:spMk id="3" creationId="{D068FE42-8B0E-ED36-757F-1D565F677651}"/>
          </ac:spMkLst>
        </pc:spChg>
      </pc:sldChg>
      <pc:sldChg chg="addSp delSp modSp mod">
        <pc:chgData name="Lucie Konečná" userId="e77d300807919a1d" providerId="LiveId" clId="{437CFBBA-C79F-44A3-9B7D-E73098EC08DD}" dt="2024-03-02T10:14:48.731" v="15" actId="1076"/>
        <pc:sldMkLst>
          <pc:docMk/>
          <pc:sldMk cId="2080020358" sldId="335"/>
        </pc:sldMkLst>
        <pc:spChg chg="mod">
          <ac:chgData name="Lucie Konečná" userId="e77d300807919a1d" providerId="LiveId" clId="{437CFBBA-C79F-44A3-9B7D-E73098EC08DD}" dt="2024-03-02T10:14:43.268" v="13" actId="1076"/>
          <ac:spMkLst>
            <pc:docMk/>
            <pc:sldMk cId="2080020358" sldId="335"/>
            <ac:spMk id="2" creationId="{37302D63-4958-D750-8C68-29794D51F6BA}"/>
          </ac:spMkLst>
        </pc:spChg>
        <pc:spChg chg="mod">
          <ac:chgData name="Lucie Konečná" userId="e77d300807919a1d" providerId="LiveId" clId="{437CFBBA-C79F-44A3-9B7D-E73098EC08DD}" dt="2024-03-02T10:14:39.676" v="12" actId="1076"/>
          <ac:spMkLst>
            <pc:docMk/>
            <pc:sldMk cId="2080020358" sldId="335"/>
            <ac:spMk id="3" creationId="{7EFC4602-4703-9E8A-C40C-6696EA0F3835}"/>
          </ac:spMkLst>
        </pc:spChg>
        <pc:picChg chg="del">
          <ac:chgData name="Lucie Konečná" userId="e77d300807919a1d" providerId="LiveId" clId="{437CFBBA-C79F-44A3-9B7D-E73098EC08DD}" dt="2024-03-02T10:14:33.376" v="10" actId="478"/>
          <ac:picMkLst>
            <pc:docMk/>
            <pc:sldMk cId="2080020358" sldId="335"/>
            <ac:picMk id="5" creationId="{1167922A-3E14-F462-7B87-FEFD84BFF079}"/>
          </ac:picMkLst>
        </pc:picChg>
        <pc:picChg chg="add mod">
          <ac:chgData name="Lucie Konečná" userId="e77d300807919a1d" providerId="LiveId" clId="{437CFBBA-C79F-44A3-9B7D-E73098EC08DD}" dt="2024-03-02T10:14:48.731" v="15" actId="1076"/>
          <ac:picMkLst>
            <pc:docMk/>
            <pc:sldMk cId="2080020358" sldId="335"/>
            <ac:picMk id="6" creationId="{CF85554D-7C94-0B26-7FA4-D6808F0AE669}"/>
          </ac:picMkLst>
        </pc:picChg>
      </pc:sldChg>
      <pc:sldChg chg="ord">
        <pc:chgData name="Lucie Konečná" userId="e77d300807919a1d" providerId="LiveId" clId="{437CFBBA-C79F-44A3-9B7D-E73098EC08DD}" dt="2024-03-02T16:31:06.182" v="27"/>
        <pc:sldMkLst>
          <pc:docMk/>
          <pc:sldMk cId="4011053227" sldId="337"/>
        </pc:sldMkLst>
      </pc:sldChg>
      <pc:sldChg chg="addSp delSp modSp mod">
        <pc:chgData name="Lucie Konečná" userId="e77d300807919a1d" providerId="LiveId" clId="{437CFBBA-C79F-44A3-9B7D-E73098EC08DD}" dt="2024-03-02T10:01:56.969" v="9" actId="122"/>
        <pc:sldMkLst>
          <pc:docMk/>
          <pc:sldMk cId="3406541773" sldId="342"/>
        </pc:sldMkLst>
        <pc:spChg chg="mod">
          <ac:chgData name="Lucie Konečná" userId="e77d300807919a1d" providerId="LiveId" clId="{437CFBBA-C79F-44A3-9B7D-E73098EC08DD}" dt="2024-03-02T10:01:56.969" v="9" actId="122"/>
          <ac:spMkLst>
            <pc:docMk/>
            <pc:sldMk cId="3406541773" sldId="342"/>
            <ac:spMk id="2" creationId="{13A8BCE4-01B3-6C57-57C3-2CA10CEB156B}"/>
          </ac:spMkLst>
        </pc:spChg>
        <pc:picChg chg="del">
          <ac:chgData name="Lucie Konečná" userId="e77d300807919a1d" providerId="LiveId" clId="{437CFBBA-C79F-44A3-9B7D-E73098EC08DD}" dt="2024-03-02T10:01:41.162" v="4" actId="478"/>
          <ac:picMkLst>
            <pc:docMk/>
            <pc:sldMk cId="3406541773" sldId="342"/>
            <ac:picMk id="5" creationId="{5C74B2D0-0AB5-AFF8-59E2-4DEA53304E94}"/>
          </ac:picMkLst>
        </pc:picChg>
        <pc:picChg chg="add mod">
          <ac:chgData name="Lucie Konečná" userId="e77d300807919a1d" providerId="LiveId" clId="{437CFBBA-C79F-44A3-9B7D-E73098EC08DD}" dt="2024-03-02T10:01:50.596" v="8" actId="14100"/>
          <ac:picMkLst>
            <pc:docMk/>
            <pc:sldMk cId="3406541773" sldId="342"/>
            <ac:picMk id="6" creationId="{6A9FE51A-D32F-4CF4-1101-073E5BD77BC7}"/>
          </ac:picMkLst>
        </pc:picChg>
      </pc:sldChg>
      <pc:sldChg chg="addSp delSp modSp mod">
        <pc:chgData name="Lucie Konečná" userId="e77d300807919a1d" providerId="LiveId" clId="{437CFBBA-C79F-44A3-9B7D-E73098EC08DD}" dt="2024-03-02T10:16:48.416" v="25" actId="1076"/>
        <pc:sldMkLst>
          <pc:docMk/>
          <pc:sldMk cId="149114251" sldId="344"/>
        </pc:sldMkLst>
        <pc:spChg chg="add mod">
          <ac:chgData name="Lucie Konečná" userId="e77d300807919a1d" providerId="LiveId" clId="{437CFBBA-C79F-44A3-9B7D-E73098EC08DD}" dt="2024-03-02T10:16:36.244" v="20" actId="478"/>
          <ac:spMkLst>
            <pc:docMk/>
            <pc:sldMk cId="149114251" sldId="344"/>
            <ac:spMk id="8" creationId="{40EC859A-AA7E-019D-7F4E-71EF9341F658}"/>
          </ac:spMkLst>
        </pc:spChg>
        <pc:picChg chg="add mod">
          <ac:chgData name="Lucie Konečná" userId="e77d300807919a1d" providerId="LiveId" clId="{437CFBBA-C79F-44A3-9B7D-E73098EC08DD}" dt="2024-03-02T10:15:55.786" v="19" actId="1076"/>
          <ac:picMkLst>
            <pc:docMk/>
            <pc:sldMk cId="149114251" sldId="344"/>
            <ac:picMk id="4" creationId="{29BD7DD8-0A42-F213-85B0-6A6517FEEDED}"/>
          </ac:picMkLst>
        </pc:picChg>
        <pc:picChg chg="del">
          <ac:chgData name="Lucie Konečná" userId="e77d300807919a1d" providerId="LiveId" clId="{437CFBBA-C79F-44A3-9B7D-E73098EC08DD}" dt="2024-03-02T10:16:36.244" v="20" actId="478"/>
          <ac:picMkLst>
            <pc:docMk/>
            <pc:sldMk cId="149114251" sldId="344"/>
            <ac:picMk id="5" creationId="{69A21F03-7694-4050-ABF3-33369DCE137E}"/>
          </ac:picMkLst>
        </pc:picChg>
        <pc:picChg chg="del">
          <ac:chgData name="Lucie Konečná" userId="e77d300807919a1d" providerId="LiveId" clId="{437CFBBA-C79F-44A3-9B7D-E73098EC08DD}" dt="2024-03-02T10:15:50.096" v="16" actId="478"/>
          <ac:picMkLst>
            <pc:docMk/>
            <pc:sldMk cId="149114251" sldId="344"/>
            <ac:picMk id="7" creationId="{694D3FCE-9371-CCCF-6457-60ECE447138B}"/>
          </ac:picMkLst>
        </pc:picChg>
        <pc:picChg chg="add mod">
          <ac:chgData name="Lucie Konečná" userId="e77d300807919a1d" providerId="LiveId" clId="{437CFBBA-C79F-44A3-9B7D-E73098EC08DD}" dt="2024-03-02T10:16:48.416" v="25" actId="1076"/>
          <ac:picMkLst>
            <pc:docMk/>
            <pc:sldMk cId="149114251" sldId="344"/>
            <ac:picMk id="10" creationId="{52E7AEC4-A733-EF50-78E2-DC089F3DD1C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E1F37-4FCE-444B-AC2B-A21C6770713B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103DE-920A-48A0-9B40-F678CA472F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56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C7155-DCC8-4C89-A2AE-E152196A309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0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103DE-920A-48A0-9B40-F678CA472F7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5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47790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9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49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71991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2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05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8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98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265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4719BCC-9400-4743-840E-CE3C6926F34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B03549-1486-4F7B-BA32-27C898408C5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69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A7B29-9B37-4611-AC5F-07E7BD4F6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045" y="1525692"/>
            <a:ext cx="8635641" cy="3543780"/>
          </a:xfrm>
        </p:spPr>
        <p:txBody>
          <a:bodyPr/>
          <a:lstStyle/>
          <a:p>
            <a:r>
              <a:rPr lang="cs-CZ" sz="6000" b="1" dirty="0" err="1"/>
              <a:t>Weakening</a:t>
            </a:r>
            <a:r>
              <a:rPr lang="cs-CZ" sz="6000" b="1" dirty="0"/>
              <a:t> </a:t>
            </a:r>
            <a:r>
              <a:rPr lang="cs-CZ" sz="6000" b="1" dirty="0" err="1"/>
              <a:t>of</a:t>
            </a:r>
            <a:r>
              <a:rPr lang="cs-CZ" sz="6000" b="1" dirty="0"/>
              <a:t> </a:t>
            </a:r>
            <a:r>
              <a:rPr lang="cs-CZ" sz="6000" b="1" dirty="0" err="1"/>
              <a:t>the</a:t>
            </a:r>
            <a:r>
              <a:rPr lang="cs-CZ" sz="6000" b="1" dirty="0"/>
              <a:t> </a:t>
            </a:r>
            <a:r>
              <a:rPr lang="cs-CZ" sz="6000" b="1" dirty="0" err="1"/>
              <a:t>state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C607AE-408D-4A1E-8B41-B0D674A46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560" y="5459764"/>
            <a:ext cx="6947671" cy="1283936"/>
          </a:xfrm>
        </p:spPr>
        <p:txBody>
          <a:bodyPr>
            <a:normAutofit/>
          </a:bodyPr>
          <a:lstStyle/>
          <a:p>
            <a:r>
              <a:rPr lang="cs-CZ" dirty="0"/>
              <a:t>Lucie Konečná </a:t>
            </a:r>
          </a:p>
          <a:p>
            <a:r>
              <a:rPr lang="en-US" dirty="0"/>
              <a:t>CDSn4005 Security Systems and Actors </a:t>
            </a:r>
            <a:endParaRPr lang="cs-CZ" dirty="0"/>
          </a:p>
          <a:p>
            <a:r>
              <a:rPr lang="cs-CZ" dirty="0"/>
              <a:t>5/4/2023</a:t>
            </a:r>
          </a:p>
        </p:txBody>
      </p:sp>
    </p:spTree>
    <p:extLst>
      <p:ext uri="{BB962C8B-B14F-4D97-AF65-F5344CB8AC3E}">
        <p14:creationId xmlns:p14="http://schemas.microsoft.com/office/powerpoint/2010/main" val="249723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243C-FF94-B01A-CD9D-D164C6A9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7887" y="0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Reasons for </a:t>
            </a:r>
            <a:r>
              <a:rPr lang="cs-CZ" dirty="0"/>
              <a:t>W</a:t>
            </a:r>
            <a:r>
              <a:rPr lang="en-US" dirty="0" err="1"/>
              <a:t>eakening</a:t>
            </a:r>
            <a:r>
              <a:rPr lang="en-US" dirty="0"/>
              <a:t> and </a:t>
            </a:r>
            <a:r>
              <a:rPr lang="cs-CZ" dirty="0"/>
              <a:t>C</a:t>
            </a:r>
            <a:r>
              <a:rPr lang="en-US" dirty="0" err="1"/>
              <a:t>ollapse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726EE-A949-D514-AB3F-51F2E7C48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852" y="636104"/>
            <a:ext cx="9601200" cy="6221896"/>
          </a:xfrm>
        </p:spPr>
        <p:txBody>
          <a:bodyPr>
            <a:normAutofit/>
          </a:bodyPr>
          <a:lstStyle/>
          <a:p>
            <a:r>
              <a:rPr lang="cs-CZ" dirty="0" err="1"/>
              <a:t>Zartman's</a:t>
            </a:r>
            <a:r>
              <a:rPr lang="cs-CZ" dirty="0"/>
              <a:t> so-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collapse</a:t>
            </a:r>
            <a:r>
              <a:rPr lang="cs-CZ" dirty="0"/>
              <a:t> </a:t>
            </a:r>
            <a:r>
              <a:rPr lang="cs-CZ" dirty="0" err="1"/>
              <a:t>scenario</a:t>
            </a:r>
            <a:r>
              <a:rPr lang="cs-CZ" dirty="0"/>
              <a:t> in </a:t>
            </a:r>
            <a:r>
              <a:rPr lang="cs-CZ" dirty="0" err="1"/>
              <a:t>Africa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1. </a:t>
            </a:r>
            <a:r>
              <a:rPr lang="en-US" dirty="0"/>
              <a:t>long-term ruling regime unable to meet the needs of different groups within </a:t>
            </a:r>
            <a:r>
              <a:rPr lang="cs-CZ" dirty="0"/>
              <a:t>	</a:t>
            </a:r>
            <a:r>
              <a:rPr lang="en-US" dirty="0"/>
              <a:t>society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2. </a:t>
            </a:r>
            <a:r>
              <a:rPr lang="en-US" dirty="0"/>
              <a:t>newly dried up resources (reasons either exogenous or through internal </a:t>
            </a:r>
            <a:r>
              <a:rPr lang="cs-CZ" dirty="0"/>
              <a:t>	</a:t>
            </a:r>
            <a:r>
              <a:rPr lang="en-US" dirty="0"/>
              <a:t>waste and corruption)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3. </a:t>
            </a:r>
            <a:r>
              <a:rPr lang="en-US" dirty="0"/>
              <a:t>social and ethnic groups feel neglected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4. </a:t>
            </a:r>
            <a:r>
              <a:rPr lang="en-US" dirty="0"/>
              <a:t>atmosphere of discontent and opposition speaks out against the regime -&gt; </a:t>
            </a:r>
            <a:r>
              <a:rPr lang="cs-CZ" dirty="0"/>
              <a:t>	</a:t>
            </a:r>
            <a:r>
              <a:rPr lang="en-US" dirty="0"/>
              <a:t>intensification of repression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5. </a:t>
            </a:r>
            <a:r>
              <a:rPr lang="en-US" dirty="0"/>
              <a:t>sometimes a military regime is imposed; accompanied by martial law and </a:t>
            </a:r>
            <a:r>
              <a:rPr lang="cs-CZ" dirty="0"/>
              <a:t>	</a:t>
            </a:r>
            <a:r>
              <a:rPr lang="en-US" dirty="0"/>
              <a:t>escalating repression</a:t>
            </a:r>
            <a:r>
              <a:rPr lang="cs-CZ" dirty="0"/>
              <a:t>s</a:t>
            </a:r>
          </a:p>
          <a:p>
            <a:pPr marL="0" indent="0">
              <a:buNone/>
            </a:pPr>
            <a:r>
              <a:rPr lang="cs-CZ" dirty="0"/>
              <a:t>	6. </a:t>
            </a:r>
            <a:r>
              <a:rPr lang="en-US" dirty="0"/>
              <a:t>the final stage of the collapse of the state</a:t>
            </a:r>
            <a:endParaRPr lang="cs-CZ" dirty="0"/>
          </a:p>
          <a:p>
            <a:r>
              <a:rPr lang="en-US" dirty="0"/>
              <a:t>The final stage of collapse is typically characterized by:</a:t>
            </a:r>
            <a:r>
              <a:rPr lang="cs-CZ" dirty="0"/>
              <a:t>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c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entral government loses its power base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ower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devolves to the peripheries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government malfunctions by avoiding necessary but difficult choices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overnment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practice only defensive politics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centre loses control over its own state agents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620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02D63-4958-D750-8C68-29794D51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810" y="207818"/>
            <a:ext cx="9601200" cy="1485900"/>
          </a:xfrm>
        </p:spPr>
        <p:txBody>
          <a:bodyPr/>
          <a:lstStyle/>
          <a:p>
            <a:pPr algn="ctr"/>
            <a:r>
              <a:rPr lang="cs-CZ" dirty="0" err="1"/>
              <a:t>Fund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Peace</a:t>
            </a:r>
            <a:r>
              <a:rPr lang="cs-CZ" dirty="0"/>
              <a:t> – </a:t>
            </a:r>
            <a:r>
              <a:rPr lang="cs-CZ" dirty="0" err="1"/>
              <a:t>Fragile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Index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C4602-4703-9E8A-C40C-6696EA0F3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454" y="2971563"/>
            <a:ext cx="9601200" cy="3581400"/>
          </a:xfrm>
        </p:spPr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F85554D-7C94-0B26-7FA4-D6808F0AE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659" y="861311"/>
            <a:ext cx="8095531" cy="599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2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8BCE4-01B3-6C57-57C3-2CA10CEB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pPr algn="ctr"/>
            <a:r>
              <a:rPr lang="cs-CZ" dirty="0" err="1"/>
              <a:t>Fund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Peace</a:t>
            </a:r>
            <a:r>
              <a:rPr lang="cs-CZ" dirty="0"/>
              <a:t> – </a:t>
            </a:r>
            <a:r>
              <a:rPr lang="cs-CZ" dirty="0" err="1"/>
              <a:t>Fragile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Index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2FC58-7853-5661-DA17-AE985D714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9FE51A-D32F-4CF4-1101-073E5BD77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846" y="742950"/>
            <a:ext cx="8637580" cy="601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1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D213B41-AC9B-4E61-BEED-FF4C168A8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6568EC-1342-90C4-D841-D8817342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0" y="4484772"/>
            <a:ext cx="10869750" cy="12372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500" cap="all" dirty="0"/>
              <a:t>Fund for Peace – Fragile State Index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8BB75D5-93A7-4EC9-A2FB-DCBDE6DE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046527" y="-13329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28FBD9F-3B86-4C98-8F77-383320737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7838485" y="614084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6C27C97-557F-C50D-65AF-C8FBA77DA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2862" y="1230597"/>
            <a:ext cx="9797173" cy="242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20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9C52A-8C7D-21B6-418B-2F15D521F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</a:t>
            </a:r>
            <a:r>
              <a:rPr lang="cs-CZ" dirty="0"/>
              <a:t>A</a:t>
            </a:r>
            <a:r>
              <a:rPr lang="en-US" dirty="0" err="1"/>
              <a:t>pproach</a:t>
            </a:r>
            <a:r>
              <a:rPr lang="en-US" dirty="0"/>
              <a:t> </a:t>
            </a:r>
            <a:r>
              <a:rPr lang="cs-CZ" dirty="0"/>
              <a:t>C</a:t>
            </a:r>
            <a:r>
              <a:rPr lang="en-US" dirty="0" err="1"/>
              <a:t>ollapsed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tates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99D84-4485-0786-4BD2-6DD68CA70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28750"/>
            <a:ext cx="9601200" cy="4813024"/>
          </a:xfrm>
        </p:spPr>
        <p:txBody>
          <a:bodyPr/>
          <a:lstStyle/>
          <a:p>
            <a:r>
              <a:rPr lang="en-US" dirty="0"/>
              <a:t>Solutions, the UN Approach According to J. Hamre and G. Sullivan</a:t>
            </a:r>
            <a:r>
              <a:rPr lang="cs-CZ" dirty="0"/>
              <a:t>:</a:t>
            </a:r>
          </a:p>
          <a:p>
            <a:pPr marL="457200" indent="-457200">
              <a:buAutoNum type="alphaLcParenR"/>
            </a:pPr>
            <a:r>
              <a:rPr lang="cs-CZ" dirty="0"/>
              <a:t>Do </a:t>
            </a:r>
            <a:r>
              <a:rPr lang="cs-CZ" dirty="0" err="1"/>
              <a:t>nothing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Isolate</a:t>
            </a:r>
            <a:r>
              <a:rPr lang="cs-CZ" dirty="0"/>
              <a:t> </a:t>
            </a:r>
            <a:r>
              <a:rPr lang="cs-CZ" dirty="0" err="1"/>
              <a:t>failed</a:t>
            </a:r>
            <a:r>
              <a:rPr lang="cs-CZ" dirty="0"/>
              <a:t>/</a:t>
            </a:r>
            <a:r>
              <a:rPr lang="cs-CZ" dirty="0" err="1"/>
              <a:t>collapsed</a:t>
            </a:r>
            <a:r>
              <a:rPr lang="cs-CZ" dirty="0"/>
              <a:t> </a:t>
            </a:r>
            <a:r>
              <a:rPr lang="cs-CZ" dirty="0" err="1"/>
              <a:t>states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Divide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parts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Integrate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larger</a:t>
            </a:r>
            <a:r>
              <a:rPr lang="cs-CZ" dirty="0"/>
              <a:t> entity </a:t>
            </a:r>
          </a:p>
          <a:p>
            <a:pPr marL="457200" indent="-457200">
              <a:buAutoNum type="alphaLcParenR"/>
            </a:pPr>
            <a:r>
              <a:rPr lang="cs-CZ" dirty="0" err="1"/>
              <a:t>Establish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</a:t>
            </a:r>
          </a:p>
          <a:p>
            <a:pPr marL="457200" indent="-457200">
              <a:buAutoNum type="alphaLcParenR"/>
            </a:pP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neighbourhood</a:t>
            </a:r>
            <a:r>
              <a:rPr lang="cs-CZ" dirty="0"/>
              <a:t> </a:t>
            </a:r>
            <a:r>
              <a:rPr lang="cs-CZ" dirty="0" err="1"/>
              <a:t>supervision</a:t>
            </a:r>
            <a:r>
              <a:rPr lang="cs-CZ" dirty="0"/>
              <a:t> </a:t>
            </a:r>
          </a:p>
          <a:p>
            <a:pPr marL="457200" indent="-457200">
              <a:buAutoNum type="alphaLcParenR"/>
            </a:pPr>
            <a:r>
              <a:rPr lang="cs-CZ" dirty="0"/>
              <a:t>H</a:t>
            </a:r>
            <a:r>
              <a:rPr lang="en-US" dirty="0" err="1"/>
              <a:t>elp</a:t>
            </a:r>
            <a:r>
              <a:rPr lang="en-US" dirty="0"/>
              <a:t> one side of a conflict </a:t>
            </a:r>
            <a:endParaRPr lang="cs-CZ" dirty="0"/>
          </a:p>
          <a:p>
            <a:pPr marL="457200" indent="-457200">
              <a:buAutoNum type="alphaLcParenR"/>
            </a:pPr>
            <a:r>
              <a:rPr lang="en-US" dirty="0"/>
              <a:t>International response through intervention or other measures</a:t>
            </a:r>
            <a:endParaRPr lang="cs-CZ" dirty="0"/>
          </a:p>
          <a:p>
            <a:pPr marL="4572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6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3CA05-5027-A46A-5E3A-22E8CE8BA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55188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Quasi </a:t>
            </a:r>
            <a:r>
              <a:rPr lang="cs-CZ" dirty="0"/>
              <a:t>S</a:t>
            </a:r>
            <a:r>
              <a:rPr lang="en-US" dirty="0" err="1"/>
              <a:t>tates</a:t>
            </a:r>
            <a:r>
              <a:rPr lang="en-US" dirty="0"/>
              <a:t> and de </a:t>
            </a:r>
            <a:r>
              <a:rPr lang="cs-CZ" dirty="0"/>
              <a:t>F</a:t>
            </a:r>
            <a:r>
              <a:rPr lang="en-US" dirty="0" err="1"/>
              <a:t>acto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tates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B592F2-5C93-AEAB-D46F-E458B79D2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772" y="898138"/>
            <a:ext cx="9601200" cy="4633291"/>
          </a:xfrm>
        </p:spPr>
        <p:txBody>
          <a:bodyPr/>
          <a:lstStyle/>
          <a:p>
            <a:r>
              <a:rPr lang="en-US" dirty="0"/>
              <a:t>A state that has internal sovereignty but lacks external sovereignty</a:t>
            </a:r>
            <a:endParaRPr lang="cs-CZ" dirty="0"/>
          </a:p>
          <a:p>
            <a:r>
              <a:rPr lang="cs-CZ" dirty="0" err="1"/>
              <a:t>Jochen</a:t>
            </a:r>
            <a:r>
              <a:rPr lang="cs-CZ" dirty="0"/>
              <a:t> A. </a:t>
            </a:r>
            <a:r>
              <a:rPr lang="cs-CZ" dirty="0" err="1"/>
              <a:t>Frowein</a:t>
            </a:r>
            <a:r>
              <a:rPr lang="cs-CZ" dirty="0"/>
              <a:t> – De Facto </a:t>
            </a:r>
            <a:r>
              <a:rPr lang="cs-CZ" dirty="0" err="1"/>
              <a:t>State</a:t>
            </a:r>
            <a:endParaRPr lang="cs-CZ" dirty="0"/>
          </a:p>
          <a:p>
            <a:r>
              <a:rPr lang="cs-CZ" dirty="0"/>
              <a:t>D</a:t>
            </a:r>
            <a:r>
              <a:rPr lang="en-US" dirty="0"/>
              <a:t>e facto state, para-state, unrecognized state, empirical statehood, quasi-state</a:t>
            </a:r>
            <a:endParaRPr lang="cs-CZ" dirty="0"/>
          </a:p>
          <a:p>
            <a:r>
              <a:rPr lang="cs-CZ" i="1" dirty="0"/>
              <a:t>E</a:t>
            </a:r>
            <a:r>
              <a:rPr lang="en-US" i="1" dirty="0" err="1"/>
              <a:t>ntities</a:t>
            </a:r>
            <a:r>
              <a:rPr lang="en-US" i="1" dirty="0"/>
              <a:t> that have the external attributes of the state (state symbols, institutions, economy, etc.), but lack the defining political characteristics of the state - external sovereignty - international recognition.</a:t>
            </a:r>
            <a:endParaRPr lang="cs-CZ" i="1" dirty="0"/>
          </a:p>
          <a:p>
            <a:r>
              <a:rPr lang="cs-CZ" dirty="0"/>
              <a:t> </a:t>
            </a:r>
            <a:r>
              <a:rPr lang="cs-CZ" dirty="0" err="1"/>
              <a:t>Scott</a:t>
            </a:r>
            <a:r>
              <a:rPr lang="cs-CZ" dirty="0"/>
              <a:t> </a:t>
            </a:r>
            <a:r>
              <a:rPr lang="cs-CZ" dirty="0" err="1"/>
              <a:t>Pegg</a:t>
            </a:r>
            <a:r>
              <a:rPr lang="cs-CZ" dirty="0"/>
              <a:t>  - Quasi </a:t>
            </a:r>
            <a:r>
              <a:rPr lang="cs-CZ" dirty="0" err="1"/>
              <a:t>state</a:t>
            </a:r>
            <a:r>
              <a:rPr lang="cs-CZ" dirty="0"/>
              <a:t> ≠ De Facto </a:t>
            </a:r>
            <a:r>
              <a:rPr lang="cs-CZ" dirty="0" err="1"/>
              <a:t>State</a:t>
            </a:r>
            <a:endParaRPr lang="cs-CZ" dirty="0"/>
          </a:p>
          <a:p>
            <a:r>
              <a:rPr lang="cs-CZ" dirty="0"/>
              <a:t>Case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Somaliland</a:t>
            </a:r>
            <a:endParaRPr lang="cs-CZ" dirty="0"/>
          </a:p>
        </p:txBody>
      </p:sp>
      <p:pic>
        <p:nvPicPr>
          <p:cNvPr id="4" name="Picture 2" descr="The consequences of a failed state | Witness">
            <a:extLst>
              <a:ext uri="{FF2B5EF4-FFF2-40B4-BE49-F238E27FC236}">
                <a16:creationId xmlns:a16="http://schemas.microsoft.com/office/drawing/2014/main" id="{E66B051E-114B-4EED-2EF5-7E277529B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306" y="2954691"/>
            <a:ext cx="3364922" cy="390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53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2832A-35CA-2382-4538-B5CAD1C2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Case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Somalia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37A1B-2F1D-E260-E4BE-6090D72FA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704" y="1341782"/>
            <a:ext cx="9601200" cy="5059017"/>
          </a:xfrm>
        </p:spPr>
        <p:txBody>
          <a:bodyPr/>
          <a:lstStyle/>
          <a:p>
            <a:r>
              <a:rPr lang="en-US" dirty="0"/>
              <a:t>Hussein Adam - the predominance of internal factors over external ones</a:t>
            </a:r>
            <a:r>
              <a:rPr lang="cs-CZ" dirty="0"/>
              <a:t>:</a:t>
            </a:r>
          </a:p>
          <a:p>
            <a:pPr marL="457200" indent="-457200">
              <a:buAutoNum type="alphaLcParenR"/>
            </a:pPr>
            <a:r>
              <a:rPr lang="cs-CZ" dirty="0" err="1"/>
              <a:t>Barre's</a:t>
            </a:r>
            <a:r>
              <a:rPr lang="cs-CZ" dirty="0"/>
              <a:t> </a:t>
            </a:r>
            <a:r>
              <a:rPr lang="cs-CZ" dirty="0" err="1"/>
              <a:t>dictatorial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endParaRPr lang="cs-CZ" dirty="0"/>
          </a:p>
          <a:p>
            <a:pPr marL="457200" indent="-457200">
              <a:buAutoNum type="alphaLcParenR"/>
            </a:pPr>
            <a:r>
              <a:rPr lang="en-US" dirty="0" err="1"/>
              <a:t>Clanism</a:t>
            </a:r>
            <a:r>
              <a:rPr lang="en-US" dirty="0"/>
              <a:t> as an ideology - favoring the </a:t>
            </a:r>
            <a:r>
              <a:rPr lang="en-US" dirty="0" err="1"/>
              <a:t>Darod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 err="1"/>
              <a:t>Repression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educated</a:t>
            </a:r>
            <a:r>
              <a:rPr lang="cs-CZ" dirty="0"/>
              <a:t> </a:t>
            </a:r>
            <a:r>
              <a:rPr lang="cs-CZ" dirty="0" err="1"/>
              <a:t>elites</a:t>
            </a:r>
            <a:endParaRPr lang="cs-CZ" dirty="0"/>
          </a:p>
          <a:p>
            <a:pPr marL="457200" indent="-457200">
              <a:buAutoNum type="alphaLcParenR"/>
            </a:pPr>
            <a:r>
              <a:rPr lang="en-US" dirty="0"/>
              <a:t>Persecution, brutality</a:t>
            </a:r>
            <a:r>
              <a:rPr lang="cs-CZ" dirty="0"/>
              <a:t>,</a:t>
            </a:r>
            <a:r>
              <a:rPr lang="en-US" dirty="0"/>
              <a:t> and politics of divide and conquer</a:t>
            </a:r>
            <a:endParaRPr lang="cs-CZ" dirty="0"/>
          </a:p>
          <a:p>
            <a:pPr marL="457200" indent="-457200">
              <a:buAutoNum type="alphaLcParenR"/>
            </a:pPr>
            <a:r>
              <a:rPr lang="cs-CZ" dirty="0"/>
              <a:t>N</a:t>
            </a:r>
            <a:r>
              <a:rPr lang="en-US" dirty="0" err="1"/>
              <a:t>egative</a:t>
            </a:r>
            <a:r>
              <a:rPr lang="en-US" dirty="0"/>
              <a:t> campaign against the north</a:t>
            </a:r>
            <a:endParaRPr lang="cs-CZ" dirty="0"/>
          </a:p>
          <a:p>
            <a:pPr marL="457200" indent="-457200">
              <a:buAutoNum type="alphaLcParenR"/>
            </a:pPr>
            <a:r>
              <a:rPr lang="en-US" dirty="0"/>
              <a:t>Foreign aid - the end of the Cold War</a:t>
            </a:r>
            <a:endParaRPr lang="cs-CZ" dirty="0"/>
          </a:p>
          <a:p>
            <a:r>
              <a:rPr lang="en-US" dirty="0"/>
              <a:t>The different colonial history, the independence of Djibouti, </a:t>
            </a:r>
            <a:r>
              <a:rPr lang="cs-CZ" dirty="0"/>
              <a:t>                                                              </a:t>
            </a:r>
            <a:r>
              <a:rPr lang="en-US" dirty="0"/>
              <a:t>the dispersion of Somalis across several states, the overall </a:t>
            </a:r>
            <a:r>
              <a:rPr lang="cs-CZ" dirty="0"/>
              <a:t>                                      </a:t>
            </a:r>
            <a:r>
              <a:rPr lang="en-US" dirty="0"/>
              <a:t>underdevelopment of the country,</a:t>
            </a:r>
            <a:r>
              <a:rPr lang="cs-CZ" dirty="0"/>
              <a:t> </a:t>
            </a:r>
            <a:r>
              <a:rPr lang="en-US" dirty="0"/>
              <a:t>the climate – extreme</a:t>
            </a:r>
            <a:r>
              <a:rPr lang="cs-CZ" dirty="0"/>
              <a:t>                                           </a:t>
            </a:r>
            <a:r>
              <a:rPr lang="en-US" dirty="0"/>
              <a:t> droughts.</a:t>
            </a:r>
            <a:endParaRPr lang="cs-CZ" dirty="0"/>
          </a:p>
        </p:txBody>
      </p:sp>
      <p:pic>
        <p:nvPicPr>
          <p:cNvPr id="1027" name="obrázek 3">
            <a:extLst>
              <a:ext uri="{FF2B5EF4-FFF2-40B4-BE49-F238E27FC236}">
                <a16:creationId xmlns:a16="http://schemas.microsoft.com/office/drawing/2014/main" id="{F680219B-1E17-064E-FACD-2F43317C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884" y="1812537"/>
            <a:ext cx="4432116" cy="447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088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B3B42-A1F6-A437-077D-23BF208B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Case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Somalia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9BD7DD8-0A42-F213-85B0-6A6517FEE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36" y="1744494"/>
            <a:ext cx="7437375" cy="4075141"/>
          </a:xfrm>
          <a:prstGeom prst="rect">
            <a:avLst/>
          </a:prstGeom>
        </p:spPr>
      </p:pic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0EC859A-AA7E-019D-7F4E-71EF9341F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E7AEC4-A733-EF50-78E2-DC089F3DD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7419" y="1427978"/>
            <a:ext cx="2967317" cy="514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14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263AD-CBF5-2EE2-4E5D-FAAF95F0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930" y="119270"/>
            <a:ext cx="9601200" cy="1485900"/>
          </a:xfrm>
        </p:spPr>
        <p:txBody>
          <a:bodyPr/>
          <a:lstStyle/>
          <a:p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- </a:t>
            </a:r>
            <a:r>
              <a:rPr lang="cs-CZ" dirty="0" err="1"/>
              <a:t>Discuss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9C976-EFC3-01B8-E5A8-EBC1E96E0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68506"/>
            <a:ext cx="9601200" cy="47036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Why should the international community deal with failed</a:t>
            </a:r>
            <a:r>
              <a:rPr lang="cs-CZ" dirty="0"/>
              <a:t>/</a:t>
            </a:r>
            <a:r>
              <a:rPr lang="cs-CZ" dirty="0" err="1"/>
              <a:t>collapsed</a:t>
            </a:r>
            <a:r>
              <a:rPr lang="en-US" dirty="0"/>
              <a:t> states?? Try to find some reasons</a:t>
            </a:r>
            <a:r>
              <a:rPr lang="cs-CZ" dirty="0"/>
              <a:t>.</a:t>
            </a:r>
          </a:p>
          <a:p>
            <a:r>
              <a:rPr lang="en-US" dirty="0"/>
              <a:t>Which of the </a:t>
            </a:r>
            <a:r>
              <a:rPr lang="cs-CZ" dirty="0"/>
              <a:t>eight </a:t>
            </a:r>
            <a:r>
              <a:rPr lang="en-US" dirty="0"/>
              <a:t>mentioned Approaches to Collapsed States do you think is the most appropriate? Justify your answer</a:t>
            </a:r>
            <a:endParaRPr lang="cs-CZ" dirty="0"/>
          </a:p>
          <a:p>
            <a:pPr lvl="1"/>
            <a:r>
              <a:rPr lang="en-US" dirty="0"/>
              <a:t>Do nothing</a:t>
            </a:r>
          </a:p>
          <a:p>
            <a:pPr lvl="1"/>
            <a:r>
              <a:rPr lang="en-US" dirty="0"/>
              <a:t>Isolate failed/collapsed states</a:t>
            </a:r>
          </a:p>
          <a:p>
            <a:pPr lvl="1"/>
            <a:r>
              <a:rPr lang="en-US" dirty="0"/>
              <a:t>Divide into small parts</a:t>
            </a:r>
          </a:p>
          <a:p>
            <a:pPr lvl="1"/>
            <a:r>
              <a:rPr lang="en-US" dirty="0"/>
              <a:t>Integrate into a larger entity </a:t>
            </a:r>
          </a:p>
          <a:p>
            <a:pPr lvl="1"/>
            <a:r>
              <a:rPr lang="en-US" dirty="0"/>
              <a:t>Establish international authority </a:t>
            </a:r>
          </a:p>
          <a:p>
            <a:pPr lvl="1"/>
            <a:r>
              <a:rPr lang="en-US" dirty="0"/>
              <a:t>Provide </a:t>
            </a:r>
            <a:r>
              <a:rPr lang="en-US" dirty="0" err="1"/>
              <a:t>neighbourhood</a:t>
            </a:r>
            <a:r>
              <a:rPr lang="en-US" dirty="0"/>
              <a:t> supervision </a:t>
            </a:r>
          </a:p>
          <a:p>
            <a:pPr lvl="1"/>
            <a:r>
              <a:rPr lang="en-US" dirty="0"/>
              <a:t>Help one side of a conflict </a:t>
            </a:r>
          </a:p>
          <a:p>
            <a:pPr lvl="1"/>
            <a:r>
              <a:rPr lang="en-US" dirty="0"/>
              <a:t>International response through intervention or other measures</a:t>
            </a:r>
            <a:endParaRPr lang="cs-CZ" dirty="0"/>
          </a:p>
          <a:p>
            <a:r>
              <a:rPr lang="en-US" dirty="0"/>
              <a:t>Do you know any example of a state where a natural disaster led to a collapse?</a:t>
            </a:r>
            <a:endParaRPr lang="cs-CZ" dirty="0"/>
          </a:p>
          <a:p>
            <a:endParaRPr lang="cs-CZ" dirty="0"/>
          </a:p>
          <a:p>
            <a:pPr marL="530352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5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BCB29-3F25-4405-A1D0-B56D11717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313" y="2771077"/>
            <a:ext cx="9601200" cy="1485900"/>
          </a:xfrm>
        </p:spPr>
        <p:txBody>
          <a:bodyPr>
            <a:normAutofit/>
          </a:bodyPr>
          <a:lstStyle/>
          <a:p>
            <a:r>
              <a:rPr lang="cs-CZ" sz="6000" dirty="0" err="1"/>
              <a:t>Thank</a:t>
            </a:r>
            <a:r>
              <a:rPr lang="cs-CZ" sz="6000" dirty="0"/>
              <a:t> </a:t>
            </a:r>
            <a:r>
              <a:rPr lang="cs-CZ" sz="6000" dirty="0" err="1"/>
              <a:t>you</a:t>
            </a:r>
            <a:r>
              <a:rPr lang="cs-CZ" sz="6000" dirty="0"/>
              <a:t> </a:t>
            </a:r>
            <a:r>
              <a:rPr lang="cs-CZ" sz="6000" dirty="0" err="1"/>
              <a:t>for</a:t>
            </a:r>
            <a:r>
              <a:rPr lang="cs-CZ" sz="6000" dirty="0"/>
              <a:t> </a:t>
            </a:r>
            <a:r>
              <a:rPr lang="cs-CZ" sz="6000" dirty="0" err="1"/>
              <a:t>your</a:t>
            </a:r>
            <a:r>
              <a:rPr lang="cs-CZ" sz="6000" dirty="0"/>
              <a:t> </a:t>
            </a:r>
            <a:r>
              <a:rPr lang="cs-CZ" sz="6000" dirty="0" err="1"/>
              <a:t>attention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2833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</a:t>
            </a:r>
            <a:r>
              <a:rPr lang="cs-CZ" dirty="0"/>
              <a:t>C</a:t>
            </a:r>
            <a:r>
              <a:rPr lang="en-US" dirty="0" err="1"/>
              <a:t>omponents</a:t>
            </a:r>
            <a:r>
              <a:rPr lang="en-US" dirty="0"/>
              <a:t> and </a:t>
            </a:r>
            <a:r>
              <a:rPr lang="cs-CZ" dirty="0"/>
              <a:t>S</a:t>
            </a:r>
            <a:r>
              <a:rPr lang="en-US" dirty="0" err="1"/>
              <a:t>tate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 err="1"/>
              <a:t>ypes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825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cs-CZ" sz="2000" dirty="0"/>
              <a:t>The state as a person of international law should possess the following qualifications: </a:t>
            </a:r>
          </a:p>
          <a:p>
            <a:pPr lvl="1">
              <a:lnSpc>
                <a:spcPct val="80000"/>
              </a:lnSpc>
            </a:pPr>
            <a:r>
              <a:rPr lang="en-US" altLang="cs-CZ" dirty="0"/>
              <a:t>a ) a permanent population; </a:t>
            </a:r>
          </a:p>
          <a:p>
            <a:pPr lvl="1">
              <a:lnSpc>
                <a:spcPct val="80000"/>
              </a:lnSpc>
            </a:pPr>
            <a:r>
              <a:rPr lang="en-US" altLang="cs-CZ" dirty="0"/>
              <a:t>b ) a defined territory; </a:t>
            </a:r>
          </a:p>
          <a:p>
            <a:pPr lvl="1">
              <a:lnSpc>
                <a:spcPct val="80000"/>
              </a:lnSpc>
            </a:pPr>
            <a:r>
              <a:rPr lang="en-US" altLang="cs-CZ" dirty="0"/>
              <a:t>c ) government; </a:t>
            </a:r>
          </a:p>
          <a:p>
            <a:pPr lvl="1">
              <a:lnSpc>
                <a:spcPct val="80000"/>
              </a:lnSpc>
            </a:pPr>
            <a:r>
              <a:rPr lang="en-US" altLang="cs-CZ" dirty="0"/>
              <a:t>d) capacity to enter into relations with the other states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(Convention on Rights and Duties of States 1933)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en-US" altLang="cs-CZ" sz="2000" dirty="0"/>
              <a:t>Typology of states: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1. </a:t>
            </a:r>
            <a:r>
              <a:rPr lang="en-US" altLang="cs-CZ" sz="2000" dirty="0"/>
              <a:t>Superpowers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2. (Regional) Powers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3. „Normal“ states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4. Microstates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5. Dependent states and territories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		</a:t>
            </a:r>
            <a:r>
              <a:rPr lang="en-US" altLang="cs-CZ" sz="2000" dirty="0"/>
              <a:t>6. Failed states</a:t>
            </a:r>
            <a:endParaRPr lang="cs-CZ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67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</a:t>
            </a:r>
            <a:r>
              <a:rPr lang="en-US" dirty="0" err="1"/>
              <a:t>osition</a:t>
            </a:r>
            <a:r>
              <a:rPr lang="en-US" dirty="0"/>
              <a:t> of </a:t>
            </a:r>
            <a:r>
              <a:rPr lang="cs-CZ" dirty="0"/>
              <a:t>S</a:t>
            </a:r>
            <a:r>
              <a:rPr lang="en-US" dirty="0" err="1"/>
              <a:t>tates</a:t>
            </a:r>
            <a:r>
              <a:rPr lang="en-US" dirty="0"/>
              <a:t> in the </a:t>
            </a:r>
            <a:r>
              <a:rPr lang="cs-CZ" dirty="0"/>
              <a:t>I</a:t>
            </a:r>
            <a:r>
              <a:rPr lang="en-US" dirty="0" err="1"/>
              <a:t>nternational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yst</a:t>
            </a:r>
            <a:r>
              <a:rPr lang="cs-CZ" dirty="0"/>
              <a:t>e</a:t>
            </a:r>
            <a:r>
              <a:rPr lang="en-US" dirty="0"/>
              <a:t>m</a:t>
            </a:r>
            <a:r>
              <a:rPr lang="cs-CZ" dirty="0"/>
              <a:t>/Polarity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825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cs-CZ" sz="2000" dirty="0"/>
              <a:t>Polarity expresses the number of autonomous centers of power and is a function of the distribution of power among only the most important actors</a:t>
            </a:r>
            <a:endParaRPr lang="cs-CZ" alt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1. </a:t>
            </a:r>
            <a:r>
              <a:rPr lang="cs-CZ" altLang="cs-CZ" sz="2000" dirty="0" err="1"/>
              <a:t>Unipolarity</a:t>
            </a:r>
            <a:r>
              <a:rPr lang="cs-CZ" altLang="cs-CZ" sz="2000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2. Bipolarity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3. </a:t>
            </a:r>
            <a:r>
              <a:rPr lang="cs-CZ" altLang="cs-CZ" sz="2000" dirty="0" err="1"/>
              <a:t>Tripolarity</a:t>
            </a:r>
            <a:endParaRPr lang="cs-CZ" altLang="cs-CZ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4. </a:t>
            </a:r>
            <a:r>
              <a:rPr lang="cs-CZ" altLang="cs-CZ" sz="2000" dirty="0" err="1"/>
              <a:t>Multipolarity</a:t>
            </a:r>
            <a:r>
              <a:rPr lang="cs-CZ" altLang="cs-CZ" sz="2000" dirty="0"/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5. </a:t>
            </a:r>
            <a:r>
              <a:rPr lang="cs-CZ" altLang="cs-CZ" sz="2000" dirty="0" err="1"/>
              <a:t>Hyperpolarity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total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symmetric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desintegration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power</a:t>
            </a:r>
            <a:r>
              <a:rPr lang="cs-CZ" altLang="cs-CZ" sz="20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/>
              <a:t>6. „</a:t>
            </a:r>
            <a:r>
              <a:rPr lang="cs-CZ" altLang="cs-CZ" sz="2000" dirty="0" err="1"/>
              <a:t>Zero</a:t>
            </a:r>
            <a:r>
              <a:rPr lang="cs-CZ" altLang="cs-CZ" sz="2000" dirty="0"/>
              <a:t>-polarity“ (</a:t>
            </a:r>
            <a:r>
              <a:rPr lang="cs-CZ" altLang="cs-CZ" sz="2000" dirty="0" err="1"/>
              <a:t>total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cooperation</a:t>
            </a:r>
            <a:r>
              <a:rPr lang="cs-CZ" altLang="cs-CZ" sz="2000" dirty="0"/>
              <a:t>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cs-CZ" sz="2000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53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en-US" dirty="0" err="1"/>
              <a:t>osition</a:t>
            </a:r>
            <a:r>
              <a:rPr lang="en-US" dirty="0"/>
              <a:t> of </a:t>
            </a:r>
            <a:r>
              <a:rPr lang="cs-CZ" dirty="0"/>
              <a:t>S</a:t>
            </a:r>
            <a:r>
              <a:rPr lang="en-US" dirty="0" err="1"/>
              <a:t>tates</a:t>
            </a:r>
            <a:r>
              <a:rPr lang="en-US" dirty="0"/>
              <a:t> in the </a:t>
            </a:r>
            <a:r>
              <a:rPr lang="cs-CZ" dirty="0"/>
              <a:t>I</a:t>
            </a:r>
            <a:r>
              <a:rPr lang="en-US" dirty="0" err="1"/>
              <a:t>nternational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yst</a:t>
            </a:r>
            <a:r>
              <a:rPr lang="cs-CZ" dirty="0"/>
              <a:t>e</a:t>
            </a:r>
            <a:r>
              <a:rPr lang="en-US" dirty="0"/>
              <a:t>m</a:t>
            </a:r>
            <a:r>
              <a:rPr lang="cs-CZ" dirty="0"/>
              <a:t>/</a:t>
            </a:r>
            <a:r>
              <a:rPr lang="cs-CZ" dirty="0" err="1"/>
              <a:t>Alliance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869" y="1938130"/>
            <a:ext cx="9601200" cy="448254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cs-CZ" sz="2000" dirty="0"/>
              <a:t>Security alliance is  „formal agreement between two or more actors (usually states) to cooperate together on perceived mutual security issues. By allying themselves together it is </a:t>
            </a:r>
            <a:r>
              <a:rPr lang="en-US" altLang="cs-CZ" sz="2000" dirty="0" err="1"/>
              <a:t>anticip</a:t>
            </a:r>
            <a:r>
              <a:rPr lang="cs-CZ" altLang="cs-CZ" sz="2000" dirty="0"/>
              <a:t>a</a:t>
            </a:r>
            <a:r>
              <a:rPr lang="en-US" altLang="cs-CZ" sz="2000" dirty="0"/>
              <a:t>ted that security will be increased in one, some or all of the following dimensions: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2000" dirty="0"/>
              <a:t>By joining an alliance system of deterrence will be established or strengthened;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2000" dirty="0"/>
              <a:t>By joining an alliance a </a:t>
            </a:r>
            <a:r>
              <a:rPr lang="en-US" altLang="cs-CZ" sz="2000" dirty="0" err="1"/>
              <a:t>defence</a:t>
            </a:r>
            <a:r>
              <a:rPr lang="en-US" altLang="cs-CZ" sz="2000" dirty="0"/>
              <a:t> pact will operate in the event of war;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2000" dirty="0"/>
              <a:t>By joining an alliance some or all the actors will be precluded from joining other alliances“ (Evans, Newnham 1998: 15).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945FC7A-3B88-8990-C99D-19A60260B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75" y="4782792"/>
            <a:ext cx="83248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94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2124" y="308575"/>
            <a:ext cx="10515600" cy="949881"/>
          </a:xfrm>
        </p:spPr>
        <p:txBody>
          <a:bodyPr>
            <a:normAutofit/>
          </a:bodyPr>
          <a:lstStyle/>
          <a:p>
            <a:r>
              <a:rPr lang="en-US" dirty="0"/>
              <a:t>Strategies for </a:t>
            </a:r>
            <a:r>
              <a:rPr lang="cs-CZ" dirty="0"/>
              <a:t>E</a:t>
            </a:r>
            <a:r>
              <a:rPr lang="en-US" dirty="0" err="1"/>
              <a:t>nsuring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ecurity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802" y="1454790"/>
            <a:ext cx="9920416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Schroeder (1994): „Do all states, or virtually all, or all that really count, actually resort to self-help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? → in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majority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instances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NOT!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as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self-help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bandwagoning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joining the stronger side for the sake of protection and payoffs,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transcending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solve the problem, end the threat, and prevent its recurrence through some institutional arrangement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hiding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ignoring the threat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declaring neutrality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 withdraw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isolation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assuming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purely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defensive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prevalence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politics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backed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up by evidence</a:t>
            </a:r>
          </a:p>
          <a:p>
            <a:pPr algn="just">
              <a:lnSpc>
                <a:spcPct val="100000"/>
              </a:lnSpc>
              <a:buFont typeface="Calibri" panose="020F0502020204030204" pitchFamily="34" charset="0"/>
              <a:buChar char="–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4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C9E9-88B2-4EB1-9A0F-65B208BD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</a:t>
            </a:r>
            <a:r>
              <a:rPr lang="en-US" dirty="0" err="1"/>
              <a:t>osition</a:t>
            </a:r>
            <a:r>
              <a:rPr lang="en-US" dirty="0"/>
              <a:t> of </a:t>
            </a:r>
            <a:r>
              <a:rPr lang="cs-CZ" dirty="0"/>
              <a:t>S</a:t>
            </a:r>
            <a:r>
              <a:rPr lang="en-US" dirty="0" err="1"/>
              <a:t>tates</a:t>
            </a:r>
            <a:r>
              <a:rPr lang="en-US" dirty="0"/>
              <a:t> in the </a:t>
            </a:r>
            <a:r>
              <a:rPr lang="cs-CZ" dirty="0"/>
              <a:t>I</a:t>
            </a:r>
            <a:r>
              <a:rPr lang="en-US" dirty="0" err="1"/>
              <a:t>nternational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yst</a:t>
            </a:r>
            <a:r>
              <a:rPr lang="cs-CZ" dirty="0"/>
              <a:t>e</a:t>
            </a:r>
            <a:r>
              <a:rPr lang="en-US" dirty="0"/>
              <a:t>m</a:t>
            </a:r>
            <a:r>
              <a:rPr lang="cs-CZ" dirty="0"/>
              <a:t>/</a:t>
            </a:r>
            <a:r>
              <a:rPr lang="cs-CZ" altLang="cs-CZ" sz="4400" dirty="0"/>
              <a:t> </a:t>
            </a:r>
            <a:r>
              <a:rPr lang="cs-CZ" altLang="cs-CZ" sz="4400" dirty="0" err="1"/>
              <a:t>Balancing</a:t>
            </a:r>
            <a:r>
              <a:rPr lang="cs-CZ" altLang="cs-CZ" sz="4400" dirty="0"/>
              <a:t> and </a:t>
            </a:r>
            <a:r>
              <a:rPr lang="cs-CZ" altLang="cs-CZ" sz="4400" dirty="0" err="1"/>
              <a:t>Bandwagoning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05C12-17AF-449C-B8EC-2320026B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869" y="1938130"/>
            <a:ext cx="9601200" cy="448254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dirty="0"/>
          </a:p>
          <a:p>
            <a:pPr>
              <a:lnSpc>
                <a:spcPct val="80000"/>
              </a:lnSpc>
              <a:buFontTx/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077178-73CF-F5A3-5D54-3D87C1003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2022406"/>
            <a:ext cx="8343900" cy="90487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427FD85-EA6E-3BB9-B11F-FD6B7FB388F5}"/>
              </a:ext>
            </a:extLst>
          </p:cNvPr>
          <p:cNvSpPr txBox="1"/>
          <p:nvPr/>
        </p:nvSpPr>
        <p:spPr>
          <a:xfrm>
            <a:off x="2084733" y="3011557"/>
            <a:ext cx="6097656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1800" dirty="0"/>
              <a:t>Balancing is more common than </a:t>
            </a:r>
            <a:r>
              <a:rPr lang="en-US" altLang="cs-CZ" sz="1800" dirty="0" err="1"/>
              <a:t>bandwagoning</a:t>
            </a:r>
            <a:r>
              <a:rPr lang="en-US" altLang="cs-CZ" sz="1800" dirty="0"/>
              <a:t>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1800" dirty="0"/>
              <a:t>The stronger the state, the greater its tendency to balance. Weak state will balance against other weak states but may bandwagon when threatened by great powers.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1800" dirty="0"/>
              <a:t>The greater the probability of allied support, the greater the tendency to balance. When adequate allied support is certain, however, the tendency for free-riding or buck-passing increases.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1800" dirty="0"/>
              <a:t>The more unalterably aggressive a state is perceived to be, the greater the tendency for other to balance against it.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cs-CZ" sz="1800" dirty="0"/>
              <a:t>In wartime, the closer one side is to victory, the greater the tendency for other to bandwagon with it (Walt 2009: 102)</a:t>
            </a:r>
          </a:p>
        </p:txBody>
      </p:sp>
    </p:spTree>
    <p:extLst>
      <p:ext uri="{BB962C8B-B14F-4D97-AF65-F5344CB8AC3E}">
        <p14:creationId xmlns:p14="http://schemas.microsoft.com/office/powerpoint/2010/main" val="346887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A204626-2220-4678-A939-FD94EA7B5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17BBC1-72F1-5F9E-591F-A1F8F1F36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412" y="96520"/>
            <a:ext cx="5958837" cy="1485900"/>
          </a:xfrm>
        </p:spPr>
        <p:txBody>
          <a:bodyPr>
            <a:normAutofit/>
          </a:bodyPr>
          <a:lstStyle/>
          <a:p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8FE42-8B0E-ED36-757F-1D565F67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772160"/>
            <a:ext cx="6743580" cy="59893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i="1" dirty="0"/>
              <a:t>„</a:t>
            </a:r>
            <a:r>
              <a:rPr lang="en-US" i="1" dirty="0"/>
              <a:t>A successful state, therefore, does not only enjoy international legal or de</a:t>
            </a:r>
            <a:r>
              <a:rPr lang="cs-CZ" i="1" dirty="0"/>
              <a:t> </a:t>
            </a:r>
            <a:r>
              <a:rPr lang="en-US" i="1" dirty="0"/>
              <a:t>jure recognition of its statehood, but the government and organs of the state</a:t>
            </a:r>
            <a:r>
              <a:rPr lang="cs-CZ" i="1" dirty="0"/>
              <a:t> </a:t>
            </a:r>
            <a:r>
              <a:rPr lang="en-US" i="1" dirty="0"/>
              <a:t>also possess the capabilities to project and protect their authority throughout</a:t>
            </a:r>
            <a:r>
              <a:rPr lang="cs-CZ" i="1" dirty="0"/>
              <a:t> </a:t>
            </a:r>
            <a:r>
              <a:rPr lang="en-US" i="1" dirty="0"/>
              <a:t>the entirety of its sovereign territory and consequently enter into</a:t>
            </a:r>
            <a:r>
              <a:rPr lang="cs-CZ" i="1" dirty="0"/>
              <a:t> </a:t>
            </a:r>
            <a:r>
              <a:rPr lang="en-US" i="1" dirty="0"/>
              <a:t>collaborative arrangements with other states</a:t>
            </a:r>
            <a:r>
              <a:rPr lang="cs-CZ" i="1" dirty="0"/>
              <a:t>.“ </a:t>
            </a:r>
            <a:r>
              <a:rPr lang="cs-CZ" dirty="0"/>
              <a:t>J. </a:t>
            </a:r>
            <a:r>
              <a:rPr lang="cs-CZ" dirty="0" err="1"/>
              <a:t>Hill</a:t>
            </a:r>
            <a:r>
              <a:rPr lang="cs-CZ" dirty="0"/>
              <a:t>.</a:t>
            </a:r>
          </a:p>
          <a:p>
            <a:r>
              <a:rPr lang="en-US" dirty="0"/>
              <a:t>The only legitimate monopoly on violence</a:t>
            </a:r>
            <a:r>
              <a:rPr lang="cs-CZ" dirty="0"/>
              <a:t>.</a:t>
            </a:r>
          </a:p>
          <a:p>
            <a:r>
              <a:rPr lang="en-US" dirty="0"/>
              <a:t>Basic functions according to </a:t>
            </a:r>
            <a:r>
              <a:rPr lang="en-US" dirty="0" err="1"/>
              <a:t>Zartman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a) </a:t>
            </a:r>
            <a:r>
              <a:rPr lang="en-US" dirty="0"/>
              <a:t>state as a sovereign authority</a:t>
            </a:r>
            <a:r>
              <a:rPr lang="cs-CZ" dirty="0"/>
              <a:t> (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order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b) </a:t>
            </a:r>
            <a:r>
              <a:rPr lang="cs-CZ" dirty="0" err="1"/>
              <a:t>state</a:t>
            </a:r>
            <a:r>
              <a:rPr lang="cs-CZ" dirty="0"/>
              <a:t> 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institution</a:t>
            </a:r>
            <a:r>
              <a:rPr lang="cs-CZ" dirty="0"/>
              <a:t> (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c) </a:t>
            </a:r>
            <a:r>
              <a:rPr lang="cs-CZ" dirty="0" err="1"/>
              <a:t>state</a:t>
            </a:r>
            <a:r>
              <a:rPr lang="cs-CZ" dirty="0"/>
              <a:t> as a </a:t>
            </a:r>
            <a:r>
              <a:rPr lang="cs-CZ" dirty="0" err="1"/>
              <a:t>guarantor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(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peace</a:t>
            </a:r>
            <a:r>
              <a:rPr lang="cs-CZ" dirty="0"/>
              <a:t>)</a:t>
            </a:r>
          </a:p>
          <a:p>
            <a:r>
              <a:rPr lang="cs-CZ" dirty="0"/>
              <a:t>Robert I. </a:t>
            </a:r>
            <a:r>
              <a:rPr lang="cs-CZ" dirty="0" err="1"/>
              <a:t>Rotberg</a:t>
            </a:r>
            <a:r>
              <a:rPr lang="cs-CZ" dirty="0"/>
              <a:t>: </a:t>
            </a:r>
            <a:r>
              <a:rPr lang="en-US" dirty="0"/>
              <a:t>state is an instrument for providing political goods to citizens</a:t>
            </a:r>
            <a:r>
              <a:rPr lang="cs-CZ" dirty="0"/>
              <a:t>.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Dimensions</a:t>
            </a:r>
            <a:r>
              <a:rPr lang="cs-CZ" dirty="0"/>
              <a:t>: </a:t>
            </a:r>
          </a:p>
          <a:p>
            <a:pPr marL="2816352" lvl="5" indent="-457200">
              <a:buAutoNum type="alphaLcParenR"/>
            </a:pPr>
            <a:r>
              <a:rPr lang="cs-CZ" sz="2000" i="0" dirty="0" err="1"/>
              <a:t>Political</a:t>
            </a:r>
            <a:r>
              <a:rPr lang="cs-CZ" sz="2000" i="0" dirty="0"/>
              <a:t> (e</a:t>
            </a:r>
            <a:r>
              <a:rPr lang="en-US" sz="2000" i="0" dirty="0"/>
              <a:t>.g. effective rule of law, political freedom</a:t>
            </a:r>
            <a:r>
              <a:rPr lang="cs-CZ" sz="2000" i="0" dirty="0"/>
              <a:t>)</a:t>
            </a:r>
          </a:p>
          <a:p>
            <a:pPr marL="2816352" lvl="5" indent="-457200">
              <a:buAutoNum type="alphaLcParenR"/>
            </a:pPr>
            <a:r>
              <a:rPr lang="cs-CZ" sz="2000" i="0" dirty="0" err="1"/>
              <a:t>Security</a:t>
            </a:r>
            <a:r>
              <a:rPr lang="cs-CZ" sz="2000" i="0" dirty="0"/>
              <a:t> (</a:t>
            </a:r>
            <a:r>
              <a:rPr lang="en-US" sz="2000" i="0" dirty="0"/>
              <a:t>state's monopoly on the use of violence</a:t>
            </a:r>
            <a:r>
              <a:rPr lang="cs-CZ" sz="2000" i="0" dirty="0"/>
              <a:t>)</a:t>
            </a:r>
          </a:p>
          <a:p>
            <a:pPr marL="2816352" lvl="5" indent="-457200">
              <a:buAutoNum type="alphaLcParenR"/>
            </a:pPr>
            <a:r>
              <a:rPr lang="cs-CZ" sz="2000" i="0" dirty="0" err="1"/>
              <a:t>Economic</a:t>
            </a:r>
            <a:r>
              <a:rPr lang="cs-CZ" sz="2000" i="0" dirty="0"/>
              <a:t> (</a:t>
            </a:r>
            <a:r>
              <a:rPr lang="cs-CZ" sz="2000" i="0" dirty="0" err="1"/>
              <a:t>economic</a:t>
            </a:r>
            <a:r>
              <a:rPr lang="cs-CZ" sz="2000" i="0" dirty="0"/>
              <a:t> </a:t>
            </a:r>
            <a:r>
              <a:rPr lang="cs-CZ" sz="2000" i="0" dirty="0" err="1"/>
              <a:t>opportunities</a:t>
            </a:r>
            <a:r>
              <a:rPr lang="cs-CZ" sz="2000" i="0" dirty="0"/>
              <a:t>, </a:t>
            </a:r>
            <a:r>
              <a:rPr lang="cs-CZ" sz="2000" i="0" dirty="0" err="1"/>
              <a:t>education</a:t>
            </a:r>
            <a:r>
              <a:rPr lang="cs-CZ" sz="2000" i="0" dirty="0"/>
              <a:t>, </a:t>
            </a:r>
            <a:r>
              <a:rPr lang="cs-CZ" sz="2000" i="0" dirty="0" err="1"/>
              <a:t>etc</a:t>
            </a:r>
            <a:r>
              <a:rPr lang="cs-CZ" sz="2000" i="0" dirty="0"/>
              <a:t>.)</a:t>
            </a:r>
          </a:p>
          <a:p>
            <a:endParaRPr lang="cs-CZ" sz="1000" dirty="0"/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97D8A6-1C5A-42B6-AE78-F3D0F9BDF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CACB4B4-AE28-763A-4F1F-099ECE608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340" y="1856001"/>
            <a:ext cx="3746620" cy="280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7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9243C-FF94-B01A-CD9D-D164C6A90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Reasons for </a:t>
            </a:r>
            <a:r>
              <a:rPr lang="cs-CZ" dirty="0"/>
              <a:t>W</a:t>
            </a:r>
            <a:r>
              <a:rPr lang="en-US" dirty="0" err="1"/>
              <a:t>eakening</a:t>
            </a:r>
            <a:r>
              <a:rPr lang="en-US" dirty="0"/>
              <a:t> and </a:t>
            </a:r>
            <a:r>
              <a:rPr lang="cs-CZ" dirty="0"/>
              <a:t>C</a:t>
            </a:r>
            <a:r>
              <a:rPr lang="en-US" dirty="0" err="1"/>
              <a:t>ollapse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726EE-A949-D514-AB3F-51F2E7C48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2" y="1428749"/>
            <a:ext cx="9601200" cy="5121137"/>
          </a:xfrm>
        </p:spPr>
        <p:txBody>
          <a:bodyPr/>
          <a:lstStyle/>
          <a:p>
            <a:r>
              <a:rPr lang="en-US" dirty="0" err="1"/>
              <a:t>Rotberg</a:t>
            </a:r>
            <a:r>
              <a:rPr lang="cs-CZ" dirty="0"/>
              <a:t> -</a:t>
            </a:r>
            <a:r>
              <a:rPr lang="en-US" dirty="0"/>
              <a:t> so-called Indicators of Failure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a) </a:t>
            </a:r>
            <a:r>
              <a:rPr lang="cs-CZ" b="1" dirty="0" err="1"/>
              <a:t>Political</a:t>
            </a:r>
            <a:r>
              <a:rPr lang="cs-CZ" b="1" dirty="0"/>
              <a:t> </a:t>
            </a:r>
            <a:r>
              <a:rPr lang="cs-CZ" b="1" dirty="0" err="1"/>
              <a:t>Indicators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en-US" dirty="0"/>
              <a:t>non-functioning democracy, subordination of legislation </a:t>
            </a:r>
            <a:r>
              <a:rPr lang="cs-CZ" dirty="0"/>
              <a:t> 	</a:t>
            </a:r>
            <a:r>
              <a:rPr lang="en-US" dirty="0"/>
              <a:t>and judiciary to the executive, only privileged groups can use all state services</a:t>
            </a:r>
            <a:r>
              <a:rPr lang="cs-CZ" dirty="0"/>
              <a:t>, 	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	b) </a:t>
            </a:r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Indicators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en-US" dirty="0"/>
              <a:t>declining income of the population, rising </a:t>
            </a:r>
            <a:r>
              <a:rPr lang="cs-CZ" dirty="0"/>
              <a:t>			</a:t>
            </a:r>
            <a:r>
              <a:rPr lang="en-US" dirty="0"/>
              <a:t>unemployment, poor education and health system experiencing deficiencies </a:t>
            </a:r>
            <a:r>
              <a:rPr lang="cs-CZ" dirty="0"/>
              <a:t>	</a:t>
            </a:r>
            <a:r>
              <a:rPr lang="en-US" dirty="0"/>
              <a:t>(medicines, textbooks), lack of fuel, corruption, etc.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c</a:t>
            </a:r>
            <a:r>
              <a:rPr lang="cs-CZ" b="1" dirty="0"/>
              <a:t>) </a:t>
            </a:r>
            <a:r>
              <a:rPr lang="cs-CZ" b="1" dirty="0" err="1"/>
              <a:t>Security</a:t>
            </a:r>
            <a:r>
              <a:rPr lang="cs-CZ" b="1" dirty="0"/>
              <a:t> </a:t>
            </a:r>
            <a:r>
              <a:rPr lang="cs-CZ" b="1" dirty="0" err="1"/>
              <a:t>Indicators</a:t>
            </a:r>
            <a:r>
              <a:rPr lang="cs-CZ" b="1" dirty="0"/>
              <a:t>/Level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violence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en-US" dirty="0"/>
              <a:t>increasing levels of violence due to </a:t>
            </a:r>
            <a:r>
              <a:rPr lang="cs-CZ" dirty="0"/>
              <a:t> 	</a:t>
            </a:r>
            <a:r>
              <a:rPr lang="en-US" dirty="0"/>
              <a:t>skirmishes, hostilities or civil war; decreasing level of security; rising crime </a:t>
            </a:r>
            <a:r>
              <a:rPr lang="cs-CZ" dirty="0"/>
              <a:t>	</a:t>
            </a:r>
            <a:r>
              <a:rPr lang="en-US" dirty="0"/>
              <a:t>rates and civilian casualties in conflicts</a:t>
            </a:r>
            <a:r>
              <a:rPr lang="cs-CZ" dirty="0"/>
              <a:t>)</a:t>
            </a:r>
          </a:p>
          <a:p>
            <a:r>
              <a:rPr lang="en-US" dirty="0"/>
              <a:t>Daniel C. Esty - three indicators, their fulfillment leads to collapse</a:t>
            </a:r>
            <a:r>
              <a:rPr lang="cs-CZ" dirty="0"/>
              <a:t>: </a:t>
            </a:r>
            <a:r>
              <a:rPr lang="en-US" dirty="0"/>
              <a:t>closed domestic market, high infant mortality rate and undemocratic establishment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3916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50F2A-5EC3-E855-08DA-D4A5F1B9C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9270"/>
            <a:ext cx="9601200" cy="1485900"/>
          </a:xfrm>
        </p:spPr>
        <p:txBody>
          <a:bodyPr/>
          <a:lstStyle/>
          <a:p>
            <a:pPr algn="ctr"/>
            <a:r>
              <a:rPr lang="cs-CZ" dirty="0"/>
              <a:t>Typology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Rotberg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F407F9-A26D-F98F-9D54-1EAFD8431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28750"/>
            <a:ext cx="9601200" cy="5200650"/>
          </a:xfrm>
        </p:spPr>
        <p:txBody>
          <a:bodyPr/>
          <a:lstStyle/>
          <a:p>
            <a:r>
              <a:rPr lang="cs-CZ" b="1" dirty="0" err="1"/>
              <a:t>Strong</a:t>
            </a:r>
            <a:r>
              <a:rPr lang="cs-CZ" b="1" dirty="0"/>
              <a:t> </a:t>
            </a:r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provide all services, have a good GDP, Human Development</a:t>
            </a:r>
            <a:r>
              <a:rPr lang="cs-CZ" dirty="0"/>
              <a:t> Index, r</a:t>
            </a:r>
            <a:r>
              <a:rPr lang="en-US" dirty="0"/>
              <a:t>ule of law prevails, courts are independent, ensure political and civil </a:t>
            </a:r>
            <a:r>
              <a:rPr lang="en-US" dirty="0" err="1"/>
              <a:t>libert</a:t>
            </a:r>
            <a:r>
              <a:rPr lang="cs-CZ" dirty="0" err="1"/>
              <a:t>ies</a:t>
            </a:r>
            <a:r>
              <a:rPr lang="cs-CZ" dirty="0"/>
              <a:t>, </a:t>
            </a:r>
            <a:r>
              <a:rPr lang="cs-CZ" dirty="0" err="1"/>
              <a:t>low</a:t>
            </a:r>
            <a:r>
              <a:rPr lang="cs-CZ" dirty="0"/>
              <a:t> level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b="1" dirty="0" err="1"/>
              <a:t>Weak</a:t>
            </a:r>
            <a:r>
              <a:rPr lang="cs-CZ" b="1" dirty="0"/>
              <a:t> </a:t>
            </a:r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mostly have linguistic, religious</a:t>
            </a:r>
            <a:r>
              <a:rPr lang="cs-CZ" dirty="0"/>
              <a:t>,</a:t>
            </a:r>
            <a:r>
              <a:rPr lang="en-US" dirty="0"/>
              <a:t> or ethnic tensions</a:t>
            </a:r>
            <a:r>
              <a:rPr lang="cs-CZ" dirty="0"/>
              <a:t> (not </a:t>
            </a:r>
            <a:r>
              <a:rPr lang="cs-CZ" dirty="0" err="1"/>
              <a:t>violent</a:t>
            </a:r>
            <a:r>
              <a:rPr lang="cs-CZ" dirty="0"/>
              <a:t>)</a:t>
            </a:r>
            <a:r>
              <a:rPr lang="en-US" dirty="0"/>
              <a:t>, crime is rising, infrastructure is poor, GDP and the economy is declining or low, high levels of corruption which </a:t>
            </a:r>
            <a:r>
              <a:rPr lang="cs-CZ" dirty="0" err="1"/>
              <a:t>continue</a:t>
            </a:r>
            <a:r>
              <a:rPr lang="en-US" dirty="0"/>
              <a:t> to grow, 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b="1" dirty="0" err="1"/>
              <a:t>Failing</a:t>
            </a:r>
            <a:r>
              <a:rPr lang="cs-CZ" b="1" dirty="0"/>
              <a:t> </a:t>
            </a:r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transitional phase, the beginning of violence across various armed factions</a:t>
            </a:r>
            <a:r>
              <a:rPr lang="cs-CZ" dirty="0"/>
              <a:t> (</a:t>
            </a:r>
            <a:r>
              <a:rPr lang="en-US" dirty="0"/>
              <a:t>the deterioration of other indicators such as the drop in GDP, the increasing level of corruption, the growing crime rate etc.</a:t>
            </a:r>
            <a:r>
              <a:rPr lang="cs-CZ" dirty="0"/>
              <a:t>)</a:t>
            </a:r>
          </a:p>
          <a:p>
            <a:r>
              <a:rPr lang="cs-CZ" b="1" dirty="0" err="1"/>
              <a:t>Failed</a:t>
            </a:r>
            <a:r>
              <a:rPr lang="cs-CZ" b="1" dirty="0"/>
              <a:t> </a:t>
            </a:r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various armed factions fighting for power, high levels of violence and crime, huge levels of corruption, destroyed infrastructure, politicized military, declining GDP, economic opportunities only for the privileged,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r>
              <a:rPr lang="cs-CZ" b="1" dirty="0" err="1"/>
              <a:t>Collapsed</a:t>
            </a:r>
            <a:r>
              <a:rPr lang="cs-CZ" b="1" dirty="0"/>
              <a:t> </a:t>
            </a:r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extreme version of failed state</a:t>
            </a:r>
            <a:r>
              <a:rPr lang="cs-CZ" dirty="0"/>
              <a:t> (</a:t>
            </a:r>
            <a:r>
              <a:rPr lang="en-US" dirty="0"/>
              <a:t>vacuum of authority, services are mediated privately, some not at all, the rule of the strong, not of law, territory is divided among VNSAs,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05322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24757</TotalTime>
  <Words>1604</Words>
  <Application>Microsoft Office PowerPoint</Application>
  <PresentationFormat>Širokoúhlá obrazovka</PresentationFormat>
  <Paragraphs>125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Franklin Gothic Book</vt:lpstr>
      <vt:lpstr>Crop</vt:lpstr>
      <vt:lpstr>Weakening of the state</vt:lpstr>
      <vt:lpstr>State Components and State Types</vt:lpstr>
      <vt:lpstr>Position of States in the International System/Polarity</vt:lpstr>
      <vt:lpstr>Position of States in the International System/Alliance</vt:lpstr>
      <vt:lpstr>Strategies for Ensuring Security</vt:lpstr>
      <vt:lpstr>Position of States in the International System/ Balancing and Bandwagoning</vt:lpstr>
      <vt:lpstr>Functions of the State</vt:lpstr>
      <vt:lpstr>Reasons for Weakening and Collapse</vt:lpstr>
      <vt:lpstr>Typology According to Rotberg</vt:lpstr>
      <vt:lpstr>Reasons for Weakening and Collapse</vt:lpstr>
      <vt:lpstr>Fund for Peace – Fragile State Index</vt:lpstr>
      <vt:lpstr>Fund for Peace – Fragile State Index</vt:lpstr>
      <vt:lpstr>Fund for Peace – Fragile State Index</vt:lpstr>
      <vt:lpstr>How to Approach Collapsed States?</vt:lpstr>
      <vt:lpstr>Quasi States and de Facto States</vt:lpstr>
      <vt:lpstr>Case Study of Somalia</vt:lpstr>
      <vt:lpstr>Case Study of Somalia</vt:lpstr>
      <vt:lpstr>Class Participation- Discuss the following points: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in East Africa: Problems with refugees</dc:title>
  <dc:creator>Lucie Konečná</dc:creator>
  <cp:lastModifiedBy>Lucie Konečná</cp:lastModifiedBy>
  <cp:revision>326</cp:revision>
  <dcterms:created xsi:type="dcterms:W3CDTF">2017-10-06T12:11:29Z</dcterms:created>
  <dcterms:modified xsi:type="dcterms:W3CDTF">2024-03-03T10:05:15Z</dcterms:modified>
</cp:coreProperties>
</file>