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2"/>
  </p:notesMasterIdLst>
  <p:sldIdLst>
    <p:sldId id="256" r:id="rId2"/>
    <p:sldId id="275" r:id="rId3"/>
    <p:sldId id="328" r:id="rId4"/>
    <p:sldId id="310" r:id="rId5"/>
    <p:sldId id="307" r:id="rId6"/>
    <p:sldId id="315" r:id="rId7"/>
    <p:sldId id="308" r:id="rId8"/>
    <p:sldId id="317" r:id="rId9"/>
    <p:sldId id="316" r:id="rId10"/>
    <p:sldId id="312" r:id="rId11"/>
    <p:sldId id="318" r:id="rId12"/>
    <p:sldId id="323" r:id="rId13"/>
    <p:sldId id="320" r:id="rId14"/>
    <p:sldId id="321" r:id="rId15"/>
    <p:sldId id="319" r:id="rId16"/>
    <p:sldId id="324" r:id="rId17"/>
    <p:sldId id="325" r:id="rId18"/>
    <p:sldId id="326" r:id="rId19"/>
    <p:sldId id="327" r:id="rId20"/>
    <p:sldId id="30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A32D12F-D361-436C-AEBB-AD40B59D4430}">
          <p14:sldIdLst>
            <p14:sldId id="256"/>
            <p14:sldId id="275"/>
            <p14:sldId id="328"/>
            <p14:sldId id="310"/>
            <p14:sldId id="307"/>
            <p14:sldId id="315"/>
            <p14:sldId id="308"/>
            <p14:sldId id="317"/>
            <p14:sldId id="316"/>
            <p14:sldId id="312"/>
            <p14:sldId id="318"/>
            <p14:sldId id="323"/>
            <p14:sldId id="320"/>
            <p14:sldId id="321"/>
            <p14:sldId id="319"/>
            <p14:sldId id="324"/>
            <p14:sldId id="325"/>
            <p14:sldId id="326"/>
            <p14:sldId id="327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73B75C-1708-4F5C-81D4-88AC641CE47C}" v="25" dt="2024-02-24T15:05:00.2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6" autoAdjust="0"/>
    <p:restoredTop sz="89565" autoAdjust="0"/>
  </p:normalViewPr>
  <p:slideViewPr>
    <p:cSldViewPr snapToGrid="0">
      <p:cViewPr varScale="1">
        <p:scale>
          <a:sx n="74" d="100"/>
          <a:sy n="74" d="100"/>
        </p:scale>
        <p:origin x="79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Konečná" userId="e77d300807919a1d" providerId="LiveId" clId="{1173B75C-1708-4F5C-81D4-88AC641CE47C}"/>
    <pc:docChg chg="undo custSel addSld delSld modSld modSection">
      <pc:chgData name="Lucie Konečná" userId="e77d300807919a1d" providerId="LiveId" clId="{1173B75C-1708-4F5C-81D4-88AC641CE47C}" dt="2024-02-24T15:25:34.146" v="142" actId="14100"/>
      <pc:docMkLst>
        <pc:docMk/>
      </pc:docMkLst>
      <pc:sldChg chg="modSp mod">
        <pc:chgData name="Lucie Konečná" userId="e77d300807919a1d" providerId="LiveId" clId="{1173B75C-1708-4F5C-81D4-88AC641CE47C}" dt="2024-02-24T09:44:09.900" v="3" actId="20577"/>
        <pc:sldMkLst>
          <pc:docMk/>
          <pc:sldMk cId="2497236001" sldId="256"/>
        </pc:sldMkLst>
        <pc:spChg chg="mod">
          <ac:chgData name="Lucie Konečná" userId="e77d300807919a1d" providerId="LiveId" clId="{1173B75C-1708-4F5C-81D4-88AC641CE47C}" dt="2024-02-24T09:44:09.900" v="3" actId="20577"/>
          <ac:spMkLst>
            <pc:docMk/>
            <pc:sldMk cId="2497236001" sldId="256"/>
            <ac:spMk id="3" creationId="{25C607AE-408D-4A1E-8B41-B0D674A46CCD}"/>
          </ac:spMkLst>
        </pc:spChg>
      </pc:sldChg>
      <pc:sldChg chg="modSp mod">
        <pc:chgData name="Lucie Konečná" userId="e77d300807919a1d" providerId="LiveId" clId="{1173B75C-1708-4F5C-81D4-88AC641CE47C}" dt="2024-02-24T11:10:08.760" v="97" actId="20577"/>
        <pc:sldMkLst>
          <pc:docMk/>
          <pc:sldMk cId="451150417" sldId="308"/>
        </pc:sldMkLst>
        <pc:spChg chg="mod">
          <ac:chgData name="Lucie Konečná" userId="e77d300807919a1d" providerId="LiveId" clId="{1173B75C-1708-4F5C-81D4-88AC641CE47C}" dt="2024-02-24T11:10:08.760" v="97" actId="20577"/>
          <ac:spMkLst>
            <pc:docMk/>
            <pc:sldMk cId="451150417" sldId="308"/>
            <ac:spMk id="3" creationId="{F6315E40-6CA1-4E9E-8C1B-157D4E20C76F}"/>
          </ac:spMkLst>
        </pc:spChg>
      </pc:sldChg>
      <pc:sldChg chg="modSp mod">
        <pc:chgData name="Lucie Konečná" userId="e77d300807919a1d" providerId="LiveId" clId="{1173B75C-1708-4F5C-81D4-88AC641CE47C}" dt="2024-02-24T11:13:19.511" v="113" actId="20577"/>
        <pc:sldMkLst>
          <pc:docMk/>
          <pc:sldMk cId="2266067334" sldId="310"/>
        </pc:sldMkLst>
        <pc:spChg chg="mod">
          <ac:chgData name="Lucie Konečná" userId="e77d300807919a1d" providerId="LiveId" clId="{1173B75C-1708-4F5C-81D4-88AC641CE47C}" dt="2024-02-24T11:13:19.511" v="113" actId="20577"/>
          <ac:spMkLst>
            <pc:docMk/>
            <pc:sldMk cId="2266067334" sldId="310"/>
            <ac:spMk id="3" creationId="{17750380-3101-6563-B341-CB0325F6C293}"/>
          </ac:spMkLst>
        </pc:spChg>
      </pc:sldChg>
      <pc:sldChg chg="modSp mod">
        <pc:chgData name="Lucie Konečná" userId="e77d300807919a1d" providerId="LiveId" clId="{1173B75C-1708-4F5C-81D4-88AC641CE47C}" dt="2024-02-24T11:39:45.176" v="117" actId="20577"/>
        <pc:sldMkLst>
          <pc:docMk/>
          <pc:sldMk cId="2418282814" sldId="316"/>
        </pc:sldMkLst>
        <pc:spChg chg="mod">
          <ac:chgData name="Lucie Konečná" userId="e77d300807919a1d" providerId="LiveId" clId="{1173B75C-1708-4F5C-81D4-88AC641CE47C}" dt="2024-02-24T11:39:45.176" v="117" actId="20577"/>
          <ac:spMkLst>
            <pc:docMk/>
            <pc:sldMk cId="2418282814" sldId="316"/>
            <ac:spMk id="3" creationId="{5245762C-8058-7639-5352-A5D2E610FDDD}"/>
          </ac:spMkLst>
        </pc:spChg>
      </pc:sldChg>
      <pc:sldChg chg="modSp mod">
        <pc:chgData name="Lucie Konečná" userId="e77d300807919a1d" providerId="LiveId" clId="{1173B75C-1708-4F5C-81D4-88AC641CE47C}" dt="2024-02-24T11:35:45.825" v="114" actId="1076"/>
        <pc:sldMkLst>
          <pc:docMk/>
          <pc:sldMk cId="4215052373" sldId="317"/>
        </pc:sldMkLst>
        <pc:picChg chg="mod">
          <ac:chgData name="Lucie Konečná" userId="e77d300807919a1d" providerId="LiveId" clId="{1173B75C-1708-4F5C-81D4-88AC641CE47C}" dt="2024-02-24T11:35:45.825" v="114" actId="1076"/>
          <ac:picMkLst>
            <pc:docMk/>
            <pc:sldMk cId="4215052373" sldId="317"/>
            <ac:picMk id="5" creationId="{F7686CD0-4D0C-2F45-FA84-29B90A0600D0}"/>
          </ac:picMkLst>
        </pc:picChg>
      </pc:sldChg>
      <pc:sldChg chg="modSp">
        <pc:chgData name="Lucie Konečná" userId="e77d300807919a1d" providerId="LiveId" clId="{1173B75C-1708-4F5C-81D4-88AC641CE47C}" dt="2024-02-24T15:05:00.210" v="138" actId="20577"/>
        <pc:sldMkLst>
          <pc:docMk/>
          <pc:sldMk cId="3875507267" sldId="318"/>
        </pc:sldMkLst>
        <pc:spChg chg="mod">
          <ac:chgData name="Lucie Konečná" userId="e77d300807919a1d" providerId="LiveId" clId="{1173B75C-1708-4F5C-81D4-88AC641CE47C}" dt="2024-02-24T15:05:00.210" v="138" actId="20577"/>
          <ac:spMkLst>
            <pc:docMk/>
            <pc:sldMk cId="3875507267" sldId="318"/>
            <ac:spMk id="3" creationId="{4E0940E8-A247-9231-D16F-4DDC55FC0DBA}"/>
          </ac:spMkLst>
        </pc:spChg>
      </pc:sldChg>
      <pc:sldChg chg="modSp mod">
        <pc:chgData name="Lucie Konečná" userId="e77d300807919a1d" providerId="LiveId" clId="{1173B75C-1708-4F5C-81D4-88AC641CE47C}" dt="2024-02-24T15:20:14.308" v="140" actId="27636"/>
        <pc:sldMkLst>
          <pc:docMk/>
          <pc:sldMk cId="3206872746" sldId="319"/>
        </pc:sldMkLst>
        <pc:spChg chg="mod">
          <ac:chgData name="Lucie Konečná" userId="e77d300807919a1d" providerId="LiveId" clId="{1173B75C-1708-4F5C-81D4-88AC641CE47C}" dt="2024-02-24T15:20:14.308" v="140" actId="27636"/>
          <ac:spMkLst>
            <pc:docMk/>
            <pc:sldMk cId="3206872746" sldId="319"/>
            <ac:spMk id="3" creationId="{4E0940E8-A247-9231-D16F-4DDC55FC0DBA}"/>
          </ac:spMkLst>
        </pc:spChg>
      </pc:sldChg>
      <pc:sldChg chg="del">
        <pc:chgData name="Lucie Konečná" userId="e77d300807919a1d" providerId="LiveId" clId="{1173B75C-1708-4F5C-81D4-88AC641CE47C}" dt="2024-02-24T15:20:16.745" v="141" actId="47"/>
        <pc:sldMkLst>
          <pc:docMk/>
          <pc:sldMk cId="1929642586" sldId="322"/>
        </pc:sldMkLst>
      </pc:sldChg>
      <pc:sldChg chg="modSp mod">
        <pc:chgData name="Lucie Konečná" userId="e77d300807919a1d" providerId="LiveId" clId="{1173B75C-1708-4F5C-81D4-88AC641CE47C}" dt="2024-02-24T15:25:34.146" v="142" actId="14100"/>
        <pc:sldMkLst>
          <pc:docMk/>
          <pc:sldMk cId="3700708213" sldId="324"/>
        </pc:sldMkLst>
        <pc:picChg chg="mod">
          <ac:chgData name="Lucie Konečná" userId="e77d300807919a1d" providerId="LiveId" clId="{1173B75C-1708-4F5C-81D4-88AC641CE47C}" dt="2024-02-24T15:25:34.146" v="142" actId="14100"/>
          <ac:picMkLst>
            <pc:docMk/>
            <pc:sldMk cId="3700708213" sldId="324"/>
            <ac:picMk id="5" creationId="{EFEEE744-6F4C-411D-CEF5-14A8697A98A0}"/>
          </ac:picMkLst>
        </pc:picChg>
      </pc:sldChg>
      <pc:sldChg chg="addSp delSp modSp new">
        <pc:chgData name="Lucie Konečná" userId="e77d300807919a1d" providerId="LiveId" clId="{1173B75C-1708-4F5C-81D4-88AC641CE47C}" dt="2024-02-24T10:10:35.583" v="8" actId="1076"/>
        <pc:sldMkLst>
          <pc:docMk/>
          <pc:sldMk cId="2475640689" sldId="328"/>
        </pc:sldMkLst>
        <pc:spChg chg="del">
          <ac:chgData name="Lucie Konečná" userId="e77d300807919a1d" providerId="LiveId" clId="{1173B75C-1708-4F5C-81D4-88AC641CE47C}" dt="2024-02-24T10:10:24.498" v="5"/>
          <ac:spMkLst>
            <pc:docMk/>
            <pc:sldMk cId="2475640689" sldId="328"/>
            <ac:spMk id="3" creationId="{4E7EEE3E-33AC-D71F-42BC-E6659942D444}"/>
          </ac:spMkLst>
        </pc:spChg>
        <pc:picChg chg="add mod">
          <ac:chgData name="Lucie Konečná" userId="e77d300807919a1d" providerId="LiveId" clId="{1173B75C-1708-4F5C-81D4-88AC641CE47C}" dt="2024-02-24T10:10:35.583" v="8" actId="1076"/>
          <ac:picMkLst>
            <pc:docMk/>
            <pc:sldMk cId="2475640689" sldId="328"/>
            <ac:picMk id="4" creationId="{8A7982BB-99B6-4828-EDDF-CB7735B57CF5}"/>
          </ac:picMkLst>
        </pc:picChg>
      </pc:sldChg>
    </pc:docChg>
  </pc:docChgLst>
  <pc:docChgLst>
    <pc:chgData name="Lucie Konečná" userId="e77d300807919a1d" providerId="LiveId" clId="{C6A11CDA-BB83-4ACD-9C31-D09C75FA44C4}"/>
    <pc:docChg chg="undo custSel addSld delSld modSld modSection">
      <pc:chgData name="Lucie Konečná" userId="e77d300807919a1d" providerId="LiveId" clId="{C6A11CDA-BB83-4ACD-9C31-D09C75FA44C4}" dt="2023-02-27T15:32:57.701" v="380" actId="47"/>
      <pc:docMkLst>
        <pc:docMk/>
      </pc:docMkLst>
      <pc:sldChg chg="modSp mod">
        <pc:chgData name="Lucie Konečná" userId="e77d300807919a1d" providerId="LiveId" clId="{C6A11CDA-BB83-4ACD-9C31-D09C75FA44C4}" dt="2023-02-25T08:46:58.567" v="292" actId="20577"/>
        <pc:sldMkLst>
          <pc:docMk/>
          <pc:sldMk cId="2497236001" sldId="256"/>
        </pc:sldMkLst>
        <pc:spChg chg="mod">
          <ac:chgData name="Lucie Konečná" userId="e77d300807919a1d" providerId="LiveId" clId="{C6A11CDA-BB83-4ACD-9C31-D09C75FA44C4}" dt="2023-02-25T08:46:58.567" v="292" actId="20577"/>
          <ac:spMkLst>
            <pc:docMk/>
            <pc:sldMk cId="2497236001" sldId="256"/>
            <ac:spMk id="3" creationId="{25C607AE-408D-4A1E-8B41-B0D674A46CCD}"/>
          </ac:spMkLst>
        </pc:spChg>
      </pc:sldChg>
      <pc:sldChg chg="modSp mod">
        <pc:chgData name="Lucie Konečná" userId="e77d300807919a1d" providerId="LiveId" clId="{C6A11CDA-BB83-4ACD-9C31-D09C75FA44C4}" dt="2023-02-25T14:53:17.616" v="338" actId="20577"/>
        <pc:sldMkLst>
          <pc:docMk/>
          <pc:sldMk cId="4238245589" sldId="321"/>
        </pc:sldMkLst>
        <pc:spChg chg="mod">
          <ac:chgData name="Lucie Konečná" userId="e77d300807919a1d" providerId="LiveId" clId="{C6A11CDA-BB83-4ACD-9C31-D09C75FA44C4}" dt="2023-02-25T14:53:17.616" v="338" actId="20577"/>
          <ac:spMkLst>
            <pc:docMk/>
            <pc:sldMk cId="4238245589" sldId="321"/>
            <ac:spMk id="3" creationId="{4E0940E8-A247-9231-D16F-4DDC55FC0DBA}"/>
          </ac:spMkLst>
        </pc:spChg>
      </pc:sldChg>
      <pc:sldChg chg="modSp mod">
        <pc:chgData name="Lucie Konečná" userId="e77d300807919a1d" providerId="LiveId" clId="{C6A11CDA-BB83-4ACD-9C31-D09C75FA44C4}" dt="2023-02-25T14:56:47.494" v="341" actId="20577"/>
        <pc:sldMkLst>
          <pc:docMk/>
          <pc:sldMk cId="1929642586" sldId="322"/>
        </pc:sldMkLst>
        <pc:spChg chg="mod">
          <ac:chgData name="Lucie Konečná" userId="e77d300807919a1d" providerId="LiveId" clId="{C6A11CDA-BB83-4ACD-9C31-D09C75FA44C4}" dt="2023-02-25T14:56:47.494" v="341" actId="20577"/>
          <ac:spMkLst>
            <pc:docMk/>
            <pc:sldMk cId="1929642586" sldId="322"/>
            <ac:spMk id="3" creationId="{4E0940E8-A247-9231-D16F-4DDC55FC0DBA}"/>
          </ac:spMkLst>
        </pc:spChg>
      </pc:sldChg>
      <pc:sldChg chg="modSp mod">
        <pc:chgData name="Lucie Konečná" userId="e77d300807919a1d" providerId="LiveId" clId="{C6A11CDA-BB83-4ACD-9C31-D09C75FA44C4}" dt="2023-02-26T09:17:35.375" v="378" actId="5793"/>
        <pc:sldMkLst>
          <pc:docMk/>
          <pc:sldMk cId="185495107" sldId="327"/>
        </pc:sldMkLst>
        <pc:spChg chg="mod">
          <ac:chgData name="Lucie Konečná" userId="e77d300807919a1d" providerId="LiveId" clId="{C6A11CDA-BB83-4ACD-9C31-D09C75FA44C4}" dt="2023-02-26T09:17:35.375" v="378" actId="5793"/>
          <ac:spMkLst>
            <pc:docMk/>
            <pc:sldMk cId="185495107" sldId="327"/>
            <ac:spMk id="3" creationId="{0DD9C976-EFC3-01B8-E5A8-EBC1E96E0242}"/>
          </ac:spMkLst>
        </pc:spChg>
      </pc:sldChg>
      <pc:sldChg chg="new del">
        <pc:chgData name="Lucie Konečná" userId="e77d300807919a1d" providerId="LiveId" clId="{C6A11CDA-BB83-4ACD-9C31-D09C75FA44C4}" dt="2023-02-27T15:32:57.701" v="380" actId="47"/>
        <pc:sldMkLst>
          <pc:docMk/>
          <pc:sldMk cId="3876597483" sldId="32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E1F37-4FCE-444B-AC2B-A21C6770713B}" type="datetimeFigureOut">
              <a:rPr lang="cs-CZ" smtClean="0"/>
              <a:t>24.02.2024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103DE-920A-48A0-9B40-F678CA472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56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46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24.02.2024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47790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24.02.2024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2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24.02.2024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69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24.02.2024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49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24.02.2024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71991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24.02.2024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02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24.02.2024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05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24.02.2024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88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24.02.2024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98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24.02.2024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648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24.02.2024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265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24.02.2024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696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A7B29-9B37-4611-AC5F-07E7BD4F6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4045" y="1525692"/>
            <a:ext cx="8635641" cy="3543780"/>
          </a:xfrm>
        </p:spPr>
        <p:txBody>
          <a:bodyPr/>
          <a:lstStyle/>
          <a:p>
            <a:r>
              <a:rPr lang="cs-CZ" sz="6000" b="1" dirty="0" err="1"/>
              <a:t>What</a:t>
            </a:r>
            <a:r>
              <a:rPr lang="cs-CZ" sz="6000" b="1" dirty="0"/>
              <a:t> </a:t>
            </a:r>
            <a:r>
              <a:rPr lang="cs-CZ" sz="6000" b="1" dirty="0" err="1"/>
              <a:t>kind</a:t>
            </a:r>
            <a:r>
              <a:rPr lang="cs-CZ" sz="6000" b="1" dirty="0"/>
              <a:t> </a:t>
            </a:r>
            <a:r>
              <a:rPr lang="cs-CZ" sz="6000" b="1" dirty="0" err="1"/>
              <a:t>of</a:t>
            </a:r>
            <a:r>
              <a:rPr lang="cs-CZ" sz="6000" b="1" dirty="0"/>
              <a:t> </a:t>
            </a:r>
            <a:r>
              <a:rPr lang="cs-CZ" sz="6000" b="1" dirty="0" err="1"/>
              <a:t>Security</a:t>
            </a:r>
            <a:r>
              <a:rPr lang="cs-CZ" sz="6000" b="1" dirty="0"/>
              <a:t>?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C607AE-408D-4A1E-8B41-B0D674A46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560" y="5459764"/>
            <a:ext cx="6947671" cy="1283936"/>
          </a:xfrm>
        </p:spPr>
        <p:txBody>
          <a:bodyPr>
            <a:normAutofit/>
          </a:bodyPr>
          <a:lstStyle/>
          <a:p>
            <a:r>
              <a:rPr lang="cs-CZ" dirty="0"/>
              <a:t>Lucie Konečná </a:t>
            </a:r>
          </a:p>
          <a:p>
            <a:r>
              <a:rPr lang="en-US" dirty="0"/>
              <a:t>CDSn4005 Security Systems and Actors </a:t>
            </a:r>
            <a:endParaRPr lang="cs-CZ" dirty="0"/>
          </a:p>
          <a:p>
            <a:r>
              <a:rPr lang="cs-CZ" dirty="0"/>
              <a:t>27/2/2024</a:t>
            </a:r>
          </a:p>
        </p:txBody>
      </p:sp>
    </p:spTree>
    <p:extLst>
      <p:ext uri="{BB962C8B-B14F-4D97-AF65-F5344CB8AC3E}">
        <p14:creationId xmlns:p14="http://schemas.microsoft.com/office/powerpoint/2010/main" val="249723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C3C629-270B-08F4-F51F-96AC12237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113" y="0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The most famous SS approaches – </a:t>
            </a:r>
            <a:r>
              <a:rPr lang="cs-CZ" dirty="0" err="1"/>
              <a:t>Welsh</a:t>
            </a:r>
            <a:r>
              <a:rPr lang="cs-CZ" dirty="0"/>
              <a:t>/</a:t>
            </a:r>
            <a:r>
              <a:rPr lang="cs-CZ" dirty="0" err="1"/>
              <a:t>Aberyswyth</a:t>
            </a:r>
            <a:r>
              <a:rPr lang="en-US" dirty="0"/>
              <a:t> School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0940E8-A247-9231-D16F-4DDC55FC0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514" y="1495839"/>
            <a:ext cx="9601200" cy="3581400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Steve Smith – Critical Security Studies and World Politics,  Theory of World Security 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Ken Booth.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+mj-lt"/>
              </a:rPr>
              <a:t>Emancipatory realism - security is perceived in a wider context</a:t>
            </a:r>
            <a:r>
              <a:rPr lang="cs-CZ" dirty="0">
                <a:latin typeface="+mj-lt"/>
              </a:rPr>
              <a:t> = </a:t>
            </a:r>
            <a:r>
              <a:rPr lang="en-US" dirty="0">
                <a:latin typeface="+mj-lt"/>
              </a:rPr>
              <a:t>education, economic growth, healthy environment, etc.</a:t>
            </a:r>
            <a:endParaRPr lang="cs-CZ" dirty="0">
              <a:latin typeface="+mj-lt"/>
            </a:endParaRPr>
          </a:p>
          <a:p>
            <a:r>
              <a:rPr lang="en-US" dirty="0">
                <a:latin typeface="+mj-lt"/>
              </a:rPr>
              <a:t>Focused on a normative goal = human independence</a:t>
            </a:r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A</a:t>
            </a:r>
            <a:r>
              <a:rPr lang="en-US" dirty="0">
                <a:latin typeface="+mj-lt"/>
              </a:rPr>
              <a:t> wide range of non-military threats</a:t>
            </a:r>
            <a:r>
              <a:rPr lang="cs-CZ" dirty="0">
                <a:latin typeface="+mj-lt"/>
              </a:rPr>
              <a:t> </a:t>
            </a:r>
          </a:p>
          <a:p>
            <a:r>
              <a:rPr lang="en-US" dirty="0">
                <a:latin typeface="+mj-lt"/>
              </a:rPr>
              <a:t>The normative aspect - an academic lives in society and cannot separate himself from "values" - we select and emphasize certain facts + influences such as gender, education, class, etc... The problem is not that we do not make an "objective decision", the problem is that some options we choose to ignore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2077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C3C629-270B-08F4-F51F-96AC12237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Sectoral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-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sector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0940E8-A247-9231-D16F-4DDC55FC0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468507"/>
            <a:ext cx="9601200" cy="4902476"/>
          </a:xfrm>
        </p:spPr>
        <p:txBody>
          <a:bodyPr/>
          <a:lstStyle/>
          <a:p>
            <a:r>
              <a:rPr lang="cs-CZ" dirty="0"/>
              <a:t>Referent </a:t>
            </a:r>
            <a:r>
              <a:rPr lang="cs-CZ" dirty="0" err="1"/>
              <a:t>objects</a:t>
            </a:r>
            <a:r>
              <a:rPr lang="cs-CZ" dirty="0"/>
              <a:t> –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.</a:t>
            </a:r>
          </a:p>
          <a:p>
            <a:r>
              <a:rPr lang="cs-CZ" dirty="0" err="1"/>
              <a:t>Securitisation</a:t>
            </a:r>
            <a:r>
              <a:rPr lang="cs-CZ" dirty="0"/>
              <a:t> </a:t>
            </a:r>
            <a:r>
              <a:rPr lang="cs-CZ" dirty="0" err="1"/>
              <a:t>actors</a:t>
            </a:r>
            <a:r>
              <a:rPr lang="cs-CZ" dirty="0"/>
              <a:t> - </a:t>
            </a:r>
            <a:r>
              <a:rPr lang="en-US" dirty="0"/>
              <a:t>ruling political elite</a:t>
            </a:r>
            <a:endParaRPr lang="cs-CZ" dirty="0"/>
          </a:p>
          <a:p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practice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military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agenda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includes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ability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governments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avert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internal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external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threats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existence, but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includes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use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military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force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defend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states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governments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against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non-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military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threats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such as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immigrants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competing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ideologies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 major turning points: the end of the Cold War + the collapse of the USSR and 9/11</a:t>
            </a:r>
            <a:endParaRPr lang="cs-CZ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biggest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threat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conflicts</a:t>
            </a:r>
            <a:endParaRPr lang="cs-CZ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+mj-lt"/>
              </a:rPr>
              <a:t>Military sector and events of </a:t>
            </a:r>
            <a:r>
              <a:rPr lang="cs-CZ" dirty="0">
                <a:latin typeface="+mj-lt"/>
              </a:rPr>
              <a:t>2023/</a:t>
            </a:r>
            <a:r>
              <a:rPr lang="en-US" dirty="0">
                <a:latin typeface="+mj-lt"/>
              </a:rPr>
              <a:t>202</a:t>
            </a:r>
            <a:r>
              <a:rPr lang="cs-CZ" dirty="0">
                <a:latin typeface="+mj-lt"/>
              </a:rPr>
              <a:t>4 – </a:t>
            </a:r>
            <a:r>
              <a:rPr lang="cs-CZ" dirty="0" err="1">
                <a:latin typeface="+mj-lt"/>
              </a:rPr>
              <a:t>war</a:t>
            </a:r>
            <a:r>
              <a:rPr lang="cs-CZ" dirty="0">
                <a:latin typeface="+mj-lt"/>
              </a:rPr>
              <a:t> in </a:t>
            </a:r>
            <a:r>
              <a:rPr lang="cs-CZ" dirty="0" err="1">
                <a:latin typeface="+mj-lt"/>
              </a:rPr>
              <a:t>Ukraine</a:t>
            </a:r>
            <a:r>
              <a:rPr lang="cs-CZ" dirty="0">
                <a:latin typeface="+mj-lt"/>
              </a:rPr>
              <a:t>, long-</a:t>
            </a:r>
            <a:r>
              <a:rPr lang="cs-CZ" dirty="0" err="1">
                <a:latin typeface="+mj-lt"/>
              </a:rPr>
              <a:t>lasting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conflicts</a:t>
            </a:r>
            <a:r>
              <a:rPr lang="cs-CZ" dirty="0">
                <a:latin typeface="+mj-lt"/>
              </a:rPr>
              <a:t> in </a:t>
            </a:r>
            <a:r>
              <a:rPr lang="cs-CZ" dirty="0" err="1">
                <a:latin typeface="+mj-lt"/>
              </a:rPr>
              <a:t>Syria</a:t>
            </a:r>
            <a:r>
              <a:rPr lang="cs-CZ" dirty="0">
                <a:latin typeface="+mj-lt"/>
              </a:rPr>
              <a:t> and Jemen, </a:t>
            </a:r>
            <a:r>
              <a:rPr lang="en-US" dirty="0">
                <a:latin typeface="+mj-lt"/>
              </a:rPr>
              <a:t>increasing instability in the Sahel</a:t>
            </a:r>
            <a:r>
              <a:rPr lang="cs-CZ" dirty="0">
                <a:latin typeface="+mj-lt"/>
              </a:rPr>
              <a:t>, </a:t>
            </a:r>
            <a:r>
              <a:rPr lang="cs-CZ" dirty="0" err="1">
                <a:latin typeface="+mj-lt"/>
              </a:rPr>
              <a:t>etc</a:t>
            </a:r>
            <a:r>
              <a:rPr lang="cs-CZ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550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C3C629-270B-08F4-F51F-96AC12237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Sectoral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-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sector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0940E8-A247-9231-D16F-4DDC55FC0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428749"/>
            <a:ext cx="9601200" cy="4385641"/>
          </a:xfrm>
        </p:spPr>
        <p:txBody>
          <a:bodyPr/>
          <a:lstStyle/>
          <a:p>
            <a:r>
              <a:rPr lang="cs-CZ" dirty="0"/>
              <a:t>Referent </a:t>
            </a:r>
            <a:r>
              <a:rPr lang="cs-CZ" dirty="0" err="1"/>
              <a:t>object</a:t>
            </a:r>
            <a:r>
              <a:rPr lang="cs-CZ" dirty="0"/>
              <a:t> - </a:t>
            </a:r>
            <a:r>
              <a:rPr lang="en-US" dirty="0"/>
              <a:t>stability and sovereignty of the state</a:t>
            </a:r>
            <a:endParaRPr lang="cs-CZ" dirty="0"/>
          </a:p>
          <a:p>
            <a:r>
              <a:rPr lang="cs-CZ" dirty="0" err="1"/>
              <a:t>Securitisation</a:t>
            </a:r>
            <a:r>
              <a:rPr lang="cs-CZ" dirty="0"/>
              <a:t> </a:t>
            </a:r>
            <a:r>
              <a:rPr lang="cs-CZ" dirty="0" err="1"/>
              <a:t>actor</a:t>
            </a:r>
            <a:r>
              <a:rPr lang="cs-CZ" dirty="0"/>
              <a:t> –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leaders</a:t>
            </a:r>
            <a:endParaRPr lang="cs-CZ" dirty="0"/>
          </a:p>
          <a:p>
            <a:r>
              <a:rPr lang="cs-CZ" dirty="0" err="1"/>
              <a:t>Threats</a:t>
            </a:r>
            <a:r>
              <a:rPr lang="cs-CZ" dirty="0"/>
              <a:t>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legitimacy</a:t>
            </a:r>
            <a:r>
              <a:rPr lang="cs-CZ" dirty="0"/>
              <a:t> x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recognisiton</a:t>
            </a:r>
            <a:r>
              <a:rPr lang="cs-CZ" dirty="0"/>
              <a:t>/</a:t>
            </a:r>
            <a:r>
              <a:rPr lang="cs-CZ" dirty="0" err="1"/>
              <a:t>legitimacy</a:t>
            </a:r>
            <a:endParaRPr lang="cs-CZ" dirty="0"/>
          </a:p>
          <a:p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components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ideas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/ideology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physical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base and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institutions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+mj-lt"/>
              </a:rPr>
              <a:t>Threats: separatist tendencies towards weak states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threats to states arising from political-ideological issues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actions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supranational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regional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integration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unit and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reaction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action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+mj-lt"/>
              </a:rPr>
              <a:t>Domestic (coups, anti-government protests, delegitimization of the government), regional (tensions and instability within bilateral relations</a:t>
            </a:r>
            <a:r>
              <a:rPr lang="cs-CZ" dirty="0">
                <a:latin typeface="+mj-lt"/>
              </a:rPr>
              <a:t>)</a:t>
            </a:r>
            <a:r>
              <a:rPr lang="en-US" dirty="0">
                <a:latin typeface="+mj-lt"/>
              </a:rPr>
              <a:t>, and global level (rising tensions between the West and China/Russia).</a:t>
            </a:r>
            <a:endParaRPr lang="cs-CZ" dirty="0">
              <a:latin typeface="+mj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470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C3C629-270B-08F4-F51F-96AC12237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Sectoral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-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sector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0940E8-A247-9231-D16F-4DDC55FC0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04" y="1331844"/>
            <a:ext cx="9601200" cy="3581400"/>
          </a:xfrm>
        </p:spPr>
        <p:txBody>
          <a:bodyPr/>
          <a:lstStyle/>
          <a:p>
            <a:r>
              <a:rPr lang="cs-CZ" dirty="0"/>
              <a:t>Referent </a:t>
            </a:r>
            <a:r>
              <a:rPr lang="en-US" dirty="0"/>
              <a:t>object can be individuals, sometimes states (economic stability and prosperity) and sometimes the entire international economy</a:t>
            </a:r>
            <a:endParaRPr lang="cs-CZ" dirty="0"/>
          </a:p>
          <a:p>
            <a:r>
              <a:rPr lang="cs-CZ" dirty="0" err="1"/>
              <a:t>Securitisation</a:t>
            </a:r>
            <a:r>
              <a:rPr lang="cs-CZ" dirty="0"/>
              <a:t> </a:t>
            </a:r>
            <a:r>
              <a:rPr lang="cs-CZ" dirty="0" err="1"/>
              <a:t>actor</a:t>
            </a:r>
            <a:r>
              <a:rPr lang="cs-CZ" dirty="0"/>
              <a:t> -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authorities</a:t>
            </a:r>
            <a:r>
              <a:rPr lang="cs-CZ" dirty="0"/>
              <a:t>, </a:t>
            </a:r>
            <a:r>
              <a:rPr lang="pt-BR" dirty="0"/>
              <a:t>IGOs a</a:t>
            </a:r>
            <a:r>
              <a:rPr lang="cs-CZ" dirty="0" err="1"/>
              <a:t>nd</a:t>
            </a:r>
            <a:r>
              <a:rPr lang="cs-CZ" dirty="0"/>
              <a:t> </a:t>
            </a:r>
            <a:r>
              <a:rPr lang="cs-CZ" dirty="0" err="1"/>
              <a:t>sometimes</a:t>
            </a:r>
            <a:r>
              <a:rPr lang="cs-CZ" dirty="0"/>
              <a:t> </a:t>
            </a:r>
            <a:r>
              <a:rPr lang="cs-CZ" dirty="0" err="1"/>
              <a:t>companies</a:t>
            </a:r>
            <a:endParaRPr lang="cs-CZ" dirty="0"/>
          </a:p>
          <a:p>
            <a:r>
              <a:rPr lang="cs-CZ" dirty="0" err="1">
                <a:latin typeface="+mj-lt"/>
              </a:rPr>
              <a:t>Threats</a:t>
            </a:r>
            <a:r>
              <a:rPr lang="cs-CZ" dirty="0">
                <a:latin typeface="+mj-lt"/>
              </a:rPr>
              <a:t>: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economic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losses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eventual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collapse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entire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economy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economic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declines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dirty="0" err="1">
                <a:latin typeface="+mj-lt"/>
              </a:rPr>
              <a:t>Economic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regionalism</a:t>
            </a:r>
            <a:r>
              <a:rPr lang="cs-CZ" dirty="0">
                <a:latin typeface="+mj-lt"/>
              </a:rPr>
              <a:t> – EU, ASEAN, NAFTA/USMCA, </a:t>
            </a:r>
            <a:r>
              <a:rPr lang="cs-CZ" dirty="0" err="1">
                <a:latin typeface="+mj-lt"/>
              </a:rPr>
              <a:t>etc</a:t>
            </a:r>
            <a:r>
              <a:rPr lang="cs-CZ" dirty="0">
                <a:latin typeface="+mj-lt"/>
              </a:rPr>
              <a:t>.</a:t>
            </a: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+mj-lt"/>
              </a:rPr>
              <a:t>A </a:t>
            </a:r>
            <a:r>
              <a:rPr lang="en-US" b="1" i="0" dirty="0">
                <a:solidFill>
                  <a:srgbClr val="202122"/>
                </a:solidFill>
                <a:effectLst/>
                <a:latin typeface="+mj-lt"/>
              </a:rPr>
              <a:t>financial crisis</a:t>
            </a:r>
            <a:r>
              <a:rPr lang="en-US" b="0" i="0" dirty="0">
                <a:solidFill>
                  <a:srgbClr val="202122"/>
                </a:solidFill>
                <a:effectLst/>
                <a:latin typeface="+mj-lt"/>
              </a:rPr>
              <a:t> is any of a broad variety of situations in which some financial assets suddenly lose a large part of their nominal value.</a:t>
            </a:r>
            <a:r>
              <a:rPr lang="cs-CZ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+mj-lt"/>
              </a:rPr>
              <a:t>Example</a:t>
            </a:r>
            <a:r>
              <a:rPr lang="cs-CZ" b="0" i="0" dirty="0">
                <a:solidFill>
                  <a:srgbClr val="202122"/>
                </a:solidFill>
                <a:effectLst/>
                <a:latin typeface="+mj-lt"/>
              </a:rPr>
              <a:t>:  banking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+mj-lt"/>
              </a:rPr>
              <a:t>crisis</a:t>
            </a:r>
            <a:r>
              <a:rPr lang="cs-CZ" b="0" i="0" dirty="0">
                <a:solidFill>
                  <a:srgbClr val="202122"/>
                </a:solidFill>
                <a:effectLst/>
                <a:latin typeface="+mj-lt"/>
              </a:rPr>
              <a:t>,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+mj-lt"/>
              </a:rPr>
              <a:t>currency</a:t>
            </a:r>
            <a:r>
              <a:rPr lang="cs-CZ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+mj-lt"/>
              </a:rPr>
              <a:t>crisis</a:t>
            </a:r>
            <a:r>
              <a:rPr lang="cs-CZ" b="0" i="0" dirty="0">
                <a:solidFill>
                  <a:srgbClr val="202122"/>
                </a:solidFill>
                <a:effectLst/>
                <a:latin typeface="+mj-lt"/>
              </a:rPr>
              <a:t>,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+mj-lt"/>
              </a:rPr>
              <a:t>international</a:t>
            </a:r>
            <a:r>
              <a:rPr lang="cs-CZ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+mj-lt"/>
              </a:rPr>
              <a:t>finances</a:t>
            </a:r>
            <a:r>
              <a:rPr lang="cs-CZ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+mj-lt"/>
              </a:rPr>
              <a:t>crisis</a:t>
            </a:r>
            <a:r>
              <a:rPr lang="cs-CZ" b="0" i="0" dirty="0">
                <a:solidFill>
                  <a:srgbClr val="202122"/>
                </a:solidFill>
                <a:effectLst/>
                <a:latin typeface="+mj-lt"/>
              </a:rPr>
              <a:t>.</a:t>
            </a:r>
            <a:endParaRPr lang="cs-CZ" dirty="0">
              <a:latin typeface="+mj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9265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C3C629-270B-08F4-F51F-96AC12237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Sectoral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- </a:t>
            </a:r>
            <a:r>
              <a:rPr lang="cs-CZ" dirty="0" err="1"/>
              <a:t>Societal</a:t>
            </a:r>
            <a:r>
              <a:rPr lang="cs-CZ" dirty="0"/>
              <a:t> </a:t>
            </a:r>
            <a:r>
              <a:rPr lang="cs-CZ" dirty="0" err="1"/>
              <a:t>sector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0940E8-A247-9231-D16F-4DDC55FC0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428750"/>
            <a:ext cx="9601200" cy="5200650"/>
          </a:xfrm>
        </p:spPr>
        <p:txBody>
          <a:bodyPr/>
          <a:lstStyle/>
          <a:p>
            <a:r>
              <a:rPr lang="cs-CZ" dirty="0"/>
              <a:t>Referent </a:t>
            </a:r>
            <a:r>
              <a:rPr lang="cs-CZ" dirty="0" err="1"/>
              <a:t>object</a:t>
            </a:r>
            <a:r>
              <a:rPr lang="cs-CZ" dirty="0"/>
              <a:t> –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, society/</a:t>
            </a:r>
            <a:r>
              <a:rPr lang="cs-CZ" dirty="0" err="1"/>
              <a:t>community</a:t>
            </a:r>
            <a:endParaRPr lang="cs-CZ" dirty="0"/>
          </a:p>
          <a:p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ocietal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= identity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Securitisation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actor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Leaders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political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spiritual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tribal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.).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+mj-lt"/>
                <a:cs typeface="Times New Roman" panose="02020603050405020304" pitchFamily="18" charset="0"/>
              </a:rPr>
              <a:t>Identity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threats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 : a)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Migration</a:t>
            </a:r>
            <a:endParaRPr lang="cs-CZ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+mj-lt"/>
                <a:cs typeface="Times New Roman" panose="02020603050405020304" pitchFamily="18" charset="0"/>
              </a:rPr>
              <a:t>		      b)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Horizontal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Competition</a:t>
            </a:r>
            <a:endParaRPr lang="cs-CZ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+mj-lt"/>
                <a:cs typeface="Times New Roman" panose="02020603050405020304" pitchFamily="18" charset="0"/>
              </a:rPr>
              <a:t>	                    c)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Vertical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Competition</a:t>
            </a:r>
            <a:endParaRPr lang="cs-CZ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+mj-lt"/>
                <a:cs typeface="Times New Roman" panose="02020603050405020304" pitchFamily="18" charset="0"/>
              </a:rPr>
              <a:t>		      d)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Massive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population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decline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The way in which identity is constructed is important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examples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Separation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Numerical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 superiority,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Language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Cultural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customs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Melting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 pot,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etc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endParaRPr lang="cs-CZ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245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C3C629-270B-08F4-F51F-96AC12237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Sectoral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- </a:t>
            </a:r>
            <a:r>
              <a:rPr lang="cs-CZ" dirty="0" err="1"/>
              <a:t>Environmental</a:t>
            </a:r>
            <a:r>
              <a:rPr lang="cs-CZ" dirty="0"/>
              <a:t> </a:t>
            </a:r>
            <a:r>
              <a:rPr lang="cs-CZ" dirty="0" err="1"/>
              <a:t>sector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0940E8-A247-9231-D16F-4DDC55FC0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520687"/>
            <a:ext cx="9601200" cy="5605670"/>
          </a:xfrm>
        </p:spPr>
        <p:txBody>
          <a:bodyPr>
            <a:normAutofit/>
          </a:bodyPr>
          <a:lstStyle/>
          <a:p>
            <a:r>
              <a:rPr lang="cs-CZ" dirty="0"/>
              <a:t>Referent </a:t>
            </a:r>
            <a:r>
              <a:rPr lang="cs-CZ" dirty="0" err="1"/>
              <a:t>object</a:t>
            </a:r>
            <a:r>
              <a:rPr lang="cs-CZ" dirty="0"/>
              <a:t>  - </a:t>
            </a:r>
            <a:r>
              <a:rPr lang="en-US" dirty="0"/>
              <a:t>the environment or some of its strategic components, the preservation of the current level of civilization</a:t>
            </a:r>
            <a:endParaRPr lang="cs-CZ" dirty="0"/>
          </a:p>
          <a:p>
            <a:r>
              <a:rPr lang="cs-CZ" dirty="0" err="1"/>
              <a:t>Securitisation</a:t>
            </a:r>
            <a:r>
              <a:rPr lang="cs-CZ" dirty="0"/>
              <a:t> </a:t>
            </a:r>
            <a:r>
              <a:rPr lang="cs-CZ" dirty="0" err="1"/>
              <a:t>actors</a:t>
            </a:r>
            <a:r>
              <a:rPr lang="cs-CZ" dirty="0"/>
              <a:t> - </a:t>
            </a:r>
            <a:r>
              <a:rPr lang="en-US" dirty="0"/>
              <a:t>governments, government agencies and intergovernmental org. – governments establish rules to the actors, enforce their compliance</a:t>
            </a:r>
            <a:endParaRPr lang="cs-CZ" dirty="0"/>
          </a:p>
          <a:p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threats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	a) </a:t>
            </a:r>
            <a:r>
              <a:rPr lang="en-US" dirty="0"/>
              <a:t>Threats to human civilization that arose from the natural environment and </a:t>
            </a:r>
            <a:r>
              <a:rPr lang="cs-CZ" dirty="0"/>
              <a:t>	</a:t>
            </a:r>
            <a:r>
              <a:rPr lang="en-US" dirty="0"/>
              <a:t> not caused by human activity.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b) </a:t>
            </a:r>
            <a:r>
              <a:rPr lang="en-US" dirty="0"/>
              <a:t>Threats caused by human activity and affecting the natural system (present </a:t>
            </a:r>
            <a:r>
              <a:rPr lang="cs-CZ" dirty="0"/>
              <a:t>	</a:t>
            </a:r>
            <a:r>
              <a:rPr lang="en-US" dirty="0"/>
              <a:t>an existential threat)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c) </a:t>
            </a:r>
            <a:r>
              <a:rPr lang="en-US" dirty="0"/>
              <a:t>Threats caused by human activity and affecting the natural system (do not </a:t>
            </a:r>
            <a:r>
              <a:rPr lang="cs-CZ" dirty="0"/>
              <a:t>	</a:t>
            </a:r>
            <a:r>
              <a:rPr lang="en-US" dirty="0"/>
              <a:t>represent an existential threat)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6872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EE797-D484-6E10-E2EB-C0959A3D2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052" y="0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Sectoral</a:t>
            </a:r>
            <a:r>
              <a:rPr lang="cs-CZ" dirty="0"/>
              <a:t> </a:t>
            </a:r>
            <a:r>
              <a:rPr lang="cs-CZ" dirty="0" err="1"/>
              <a:t>analysis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FEEE744-6F4C-411D-CEF5-14A8697A9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5488" y="742712"/>
            <a:ext cx="6569293" cy="5981797"/>
          </a:xfrm>
        </p:spPr>
      </p:pic>
    </p:spTree>
    <p:extLst>
      <p:ext uri="{BB962C8B-B14F-4D97-AF65-F5344CB8AC3E}">
        <p14:creationId xmlns:p14="http://schemas.microsoft.com/office/powerpoint/2010/main" val="3700708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2D07C4-E98D-2720-8C4E-6CB1E2D7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en-US" dirty="0"/>
              <a:t>according to </a:t>
            </a:r>
            <a:r>
              <a:rPr lang="en-US" dirty="0" err="1"/>
              <a:t>Reveron</a:t>
            </a:r>
            <a:r>
              <a:rPr lang="en-US" dirty="0"/>
              <a:t> and Mahoney-Norris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401026-203A-9CA1-BCB8-1A1EAF43B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Derek S. </a:t>
            </a:r>
            <a:r>
              <a:rPr lang="en-US" dirty="0" err="1"/>
              <a:t>Reveron</a:t>
            </a:r>
            <a:r>
              <a:rPr lang="en-US" dirty="0"/>
              <a:t>, Kathleen A. Mahoney-Norris - Human and National Security Understanding Transnational Challenges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B9BA0B-5695-FD53-0281-7B4528D777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825" y="3429000"/>
            <a:ext cx="6956349" cy="320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1987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3DB38-22C3-C379-0FD2-078FA5A0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en-US" dirty="0"/>
              <a:t>according to </a:t>
            </a:r>
            <a:r>
              <a:rPr lang="en-US" dirty="0" err="1"/>
              <a:t>Reveron</a:t>
            </a:r>
            <a:r>
              <a:rPr lang="en-US" dirty="0"/>
              <a:t> and Mahoney-Norris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5CFA18-938C-DDFC-B547-AEB8ED505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Identity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  <a:endParaRPr lang="cs-CZ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Civil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  <a:endParaRPr lang="cs-CZ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Economic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Environmental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ecurity</a:t>
            </a:r>
            <a:endParaRPr lang="cs-CZ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Maritime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ecurity</a:t>
            </a:r>
            <a:endParaRPr lang="cs-CZ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ealth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  <a:endParaRPr lang="cs-CZ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nformation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ecurity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546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8263AD-CBF5-2EE2-4E5D-FAAF95F06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30" y="119270"/>
            <a:ext cx="9601200" cy="1485900"/>
          </a:xfrm>
        </p:spPr>
        <p:txBody>
          <a:bodyPr/>
          <a:lstStyle/>
          <a:p>
            <a:r>
              <a:rPr lang="cs-CZ" dirty="0" err="1"/>
              <a:t>Class</a:t>
            </a:r>
            <a:r>
              <a:rPr lang="cs-CZ" dirty="0"/>
              <a:t> </a:t>
            </a:r>
            <a:r>
              <a:rPr lang="cs-CZ" dirty="0" err="1"/>
              <a:t>Participation</a:t>
            </a:r>
            <a:r>
              <a:rPr lang="cs-CZ" dirty="0"/>
              <a:t>- </a:t>
            </a:r>
            <a:r>
              <a:rPr lang="cs-CZ" dirty="0" err="1"/>
              <a:t>Discuss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following</a:t>
            </a:r>
            <a:r>
              <a:rPr lang="cs-CZ" dirty="0"/>
              <a:t> </a:t>
            </a:r>
            <a:r>
              <a:rPr lang="cs-CZ" dirty="0" err="1"/>
              <a:t>points</a:t>
            </a:r>
            <a:r>
              <a:rPr lang="cs-CZ" dirty="0"/>
              <a:t>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D9C976-EFC3-01B8-E5A8-EBC1E96E0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468506"/>
            <a:ext cx="9601200" cy="4703693"/>
          </a:xfrm>
        </p:spPr>
        <p:txBody>
          <a:bodyPr/>
          <a:lstStyle/>
          <a:p>
            <a:r>
              <a:rPr lang="en-US" dirty="0"/>
              <a:t>What type of security do you think is the most important and what is the least important? Justify your answers</a:t>
            </a:r>
            <a:endParaRPr lang="cs-CZ" dirty="0"/>
          </a:p>
          <a:p>
            <a:pPr lvl="1"/>
            <a:r>
              <a:rPr lang="cs-CZ" dirty="0"/>
              <a:t> Identity </a:t>
            </a:r>
            <a:r>
              <a:rPr lang="cs-CZ" dirty="0" err="1"/>
              <a:t>Security</a:t>
            </a:r>
            <a:r>
              <a:rPr lang="cs-CZ" dirty="0"/>
              <a:t>, </a:t>
            </a:r>
            <a:r>
              <a:rPr lang="cs-CZ" dirty="0" err="1"/>
              <a:t>Health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,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,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, </a:t>
            </a:r>
            <a:r>
              <a:rPr lang="cs-CZ" dirty="0" err="1"/>
              <a:t>Environmental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,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, Civil </a:t>
            </a:r>
            <a:r>
              <a:rPr lang="cs-CZ" dirty="0" err="1"/>
              <a:t>Security</a:t>
            </a:r>
            <a:r>
              <a:rPr lang="cs-CZ" dirty="0"/>
              <a:t>, </a:t>
            </a:r>
            <a:r>
              <a:rPr lang="cs-CZ" dirty="0" err="1"/>
              <a:t>Maritime</a:t>
            </a:r>
            <a:r>
              <a:rPr lang="cs-CZ" dirty="0"/>
              <a:t> </a:t>
            </a:r>
            <a:r>
              <a:rPr lang="cs-CZ" dirty="0" err="1"/>
              <a:t>Security</a:t>
            </a:r>
            <a:endParaRPr lang="cs-CZ" dirty="0"/>
          </a:p>
          <a:p>
            <a:r>
              <a:rPr lang="en-US" dirty="0"/>
              <a:t>What do you think are the three </a:t>
            </a:r>
            <a:r>
              <a:rPr lang="cs-CZ" dirty="0" err="1"/>
              <a:t>biggest</a:t>
            </a:r>
            <a:r>
              <a:rPr lang="cs-CZ" dirty="0"/>
              <a:t> </a:t>
            </a:r>
            <a:r>
              <a:rPr lang="en-US" dirty="0"/>
              <a:t>threats that Central European society </a:t>
            </a:r>
            <a:r>
              <a:rPr lang="cs-CZ" dirty="0" err="1"/>
              <a:t>faces</a:t>
            </a:r>
            <a:r>
              <a:rPr lang="cs-CZ" dirty="0"/>
              <a:t> </a:t>
            </a:r>
            <a:r>
              <a:rPr lang="en-US" dirty="0"/>
              <a:t>at the moment?</a:t>
            </a:r>
            <a:endParaRPr lang="cs-CZ" dirty="0"/>
          </a:p>
          <a:p>
            <a:r>
              <a:rPr lang="en-US" dirty="0"/>
              <a:t>How are these threats different from those that most endanger African and Asian societies?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49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77DF39-FAAF-4FBA-9DD0-7648F971B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2" y="178904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Brief</a:t>
            </a:r>
            <a:r>
              <a:rPr lang="cs-CZ" dirty="0"/>
              <a:t> </a:t>
            </a:r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2F897D-F5B8-7368-2162-2970497BD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339" y="1202634"/>
            <a:ext cx="9601200" cy="5317435"/>
          </a:xfrm>
        </p:spPr>
        <p:txBody>
          <a:bodyPr>
            <a:normAutofit/>
          </a:bodyPr>
          <a:lstStyle/>
          <a:p>
            <a:r>
              <a:rPr lang="cs-CZ" dirty="0"/>
              <a:t>Sub-</a:t>
            </a:r>
            <a:r>
              <a:rPr lang="cs-CZ" dirty="0" err="1"/>
              <a:t>discipline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IR</a:t>
            </a:r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?</a:t>
            </a:r>
          </a:p>
          <a:p>
            <a:r>
              <a:rPr lang="cs-CZ" dirty="0"/>
              <a:t>Agenda </a:t>
            </a:r>
            <a:r>
              <a:rPr lang="cs-CZ" dirty="0" err="1"/>
              <a:t>of</a:t>
            </a:r>
            <a:r>
              <a:rPr lang="cs-CZ" dirty="0"/>
              <a:t> SS</a:t>
            </a:r>
          </a:p>
          <a:p>
            <a:r>
              <a:rPr lang="en-US" dirty="0"/>
              <a:t>Periodization of the </a:t>
            </a:r>
            <a:r>
              <a:rPr lang="cs-CZ" dirty="0" err="1"/>
              <a:t>evolution</a:t>
            </a:r>
            <a:r>
              <a:rPr lang="en-US" dirty="0"/>
              <a:t> of security studies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	a) </a:t>
            </a:r>
            <a:r>
              <a:rPr lang="cs-CZ" b="1" dirty="0" err="1"/>
              <a:t>Interwar</a:t>
            </a:r>
            <a:r>
              <a:rPr lang="cs-CZ" b="1" dirty="0"/>
              <a:t> period </a:t>
            </a:r>
            <a:r>
              <a:rPr lang="cs-CZ" dirty="0"/>
              <a:t>(</a:t>
            </a:r>
            <a:r>
              <a:rPr lang="en-US" dirty="0"/>
              <a:t>national security, ensuring the defense of the state</a:t>
            </a:r>
            <a:r>
              <a:rPr lang="cs-CZ" dirty="0"/>
              <a:t>, </a:t>
            </a:r>
            <a:r>
              <a:rPr lang="cs-CZ" dirty="0" err="1"/>
              <a:t>first</a:t>
            </a:r>
            <a:r>
              <a:rPr lang="cs-CZ" dirty="0"/>
              <a:t> 	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centers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	b) </a:t>
            </a:r>
            <a:r>
              <a:rPr lang="cs-CZ" b="1" dirty="0" err="1"/>
              <a:t>the</a:t>
            </a:r>
            <a:r>
              <a:rPr lang="cs-CZ" b="1" dirty="0"/>
              <a:t> 1950s </a:t>
            </a:r>
            <a:r>
              <a:rPr lang="cs-CZ" dirty="0"/>
              <a:t>(i</a:t>
            </a:r>
            <a:r>
              <a:rPr lang="en-US" dirty="0" err="1"/>
              <a:t>nterdisciplinarity</a:t>
            </a:r>
            <a:r>
              <a:rPr lang="en-US" dirty="0"/>
              <a:t>, focus on foreign policy, expansion of the </a:t>
            </a:r>
            <a:r>
              <a:rPr lang="cs-CZ" dirty="0"/>
              <a:t>	</a:t>
            </a:r>
            <a:r>
              <a:rPr lang="en-US" dirty="0"/>
              <a:t>methodological base - game theory, dominant direction realism</a:t>
            </a:r>
            <a:r>
              <a:rPr lang="cs-CZ" dirty="0"/>
              <a:t>,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Politics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	c) </a:t>
            </a:r>
            <a:r>
              <a:rPr lang="cs-CZ" b="1" dirty="0"/>
              <a:t>period 1955-1965 </a:t>
            </a:r>
            <a:r>
              <a:rPr lang="cs-CZ" dirty="0"/>
              <a:t>(</a:t>
            </a:r>
            <a:r>
              <a:rPr lang="en-US" dirty="0"/>
              <a:t>strategy for the use of nuclear weapons</a:t>
            </a:r>
            <a:r>
              <a:rPr lang="cs-CZ" dirty="0"/>
              <a:t>, </a:t>
            </a:r>
            <a:r>
              <a:rPr lang="cs-CZ" dirty="0" err="1"/>
              <a:t>Survival</a:t>
            </a:r>
            <a:r>
              <a:rPr lang="cs-CZ" dirty="0"/>
              <a:t> </a:t>
            </a:r>
            <a:r>
              <a:rPr lang="cs-CZ" dirty="0" err="1"/>
              <a:t>journal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	d) </a:t>
            </a:r>
            <a:r>
              <a:rPr lang="cs-CZ" b="1" dirty="0"/>
              <a:t>period 1965 -1980 </a:t>
            </a:r>
            <a:r>
              <a:rPr lang="cs-CZ" dirty="0"/>
              <a:t>(</a:t>
            </a:r>
            <a:r>
              <a:rPr lang="cs-CZ" dirty="0" err="1"/>
              <a:t>decline</a:t>
            </a:r>
            <a:r>
              <a:rPr lang="cs-CZ" dirty="0"/>
              <a:t> SS, MAD - </a:t>
            </a:r>
            <a:r>
              <a:rPr lang="cs-CZ" dirty="0" err="1"/>
              <a:t>mutual</a:t>
            </a:r>
            <a:r>
              <a:rPr lang="cs-CZ" dirty="0"/>
              <a:t> </a:t>
            </a:r>
            <a:r>
              <a:rPr lang="cs-CZ" dirty="0" err="1"/>
              <a:t>assured</a:t>
            </a:r>
            <a:r>
              <a:rPr lang="cs-CZ" dirty="0"/>
              <a:t> </a:t>
            </a:r>
            <a:r>
              <a:rPr lang="cs-CZ" dirty="0" err="1"/>
              <a:t>destruction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	e) </a:t>
            </a:r>
            <a:r>
              <a:rPr lang="cs-CZ" b="1" dirty="0"/>
              <a:t>period 1980-1989/90 </a:t>
            </a:r>
            <a:r>
              <a:rPr lang="cs-CZ" dirty="0"/>
              <a:t>(International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journal</a:t>
            </a:r>
            <a:r>
              <a:rPr lang="cs-CZ" dirty="0"/>
              <a:t>,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approaches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	f) </a:t>
            </a:r>
            <a:r>
              <a:rPr lang="en-US" b="1" dirty="0"/>
              <a:t>period after the end of bipolar confrontation</a:t>
            </a:r>
            <a:r>
              <a:rPr lang="cs-CZ" b="1" dirty="0"/>
              <a:t> (</a:t>
            </a:r>
            <a:r>
              <a:rPr lang="cs-CZ" dirty="0" err="1"/>
              <a:t>completely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topics</a:t>
            </a:r>
            <a:r>
              <a:rPr lang="cs-CZ" dirty="0"/>
              <a:t>, non-	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threats</a:t>
            </a:r>
            <a:r>
              <a:rPr lang="cs-CZ" dirty="0"/>
              <a:t>)</a:t>
            </a:r>
          </a:p>
        </p:txBody>
      </p:sp>
      <p:sp>
        <p:nvSpPr>
          <p:cNvPr id="7" name="AutoShape 6" descr="Map of the Southern African Development Community (SADC) region [5]. |  Download Scientific Diagram">
            <a:extLst>
              <a:ext uri="{FF2B5EF4-FFF2-40B4-BE49-F238E27FC236}">
                <a16:creationId xmlns:a16="http://schemas.microsoft.com/office/drawing/2014/main" id="{4C989592-F9BD-265F-FA54-A63BA3A8C4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799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BCB29-3F25-4405-A1D0-B56D1171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313" y="2771077"/>
            <a:ext cx="9601200" cy="1485900"/>
          </a:xfrm>
        </p:spPr>
        <p:txBody>
          <a:bodyPr>
            <a:normAutofit/>
          </a:bodyPr>
          <a:lstStyle/>
          <a:p>
            <a:r>
              <a:rPr lang="cs-CZ" sz="6000" dirty="0" err="1"/>
              <a:t>Thank</a:t>
            </a:r>
            <a:r>
              <a:rPr lang="cs-CZ" sz="6000" dirty="0"/>
              <a:t> </a:t>
            </a:r>
            <a:r>
              <a:rPr lang="cs-CZ" sz="6000" dirty="0" err="1"/>
              <a:t>you</a:t>
            </a:r>
            <a:r>
              <a:rPr lang="cs-CZ" sz="6000" dirty="0"/>
              <a:t> </a:t>
            </a:r>
            <a:r>
              <a:rPr lang="cs-CZ" sz="6000" dirty="0" err="1"/>
              <a:t>for</a:t>
            </a:r>
            <a:r>
              <a:rPr lang="cs-CZ" sz="6000" dirty="0"/>
              <a:t> </a:t>
            </a:r>
            <a:r>
              <a:rPr lang="cs-CZ" sz="6000" dirty="0" err="1"/>
              <a:t>your</a:t>
            </a:r>
            <a:r>
              <a:rPr lang="cs-CZ" sz="6000" dirty="0"/>
              <a:t> </a:t>
            </a:r>
            <a:r>
              <a:rPr lang="cs-CZ" sz="6000" dirty="0" err="1"/>
              <a:t>attention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428334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831A7B-6314-52CB-AD5C-DB37B31D7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A7982BB-99B6-4828-EDDF-CB7735B57C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442" y="0"/>
            <a:ext cx="8667358" cy="683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640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87E5E0-BADF-F7AB-6C48-02153959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Critical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Studies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750380-3101-6563-B341-CB0325F6C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351" y="1428750"/>
            <a:ext cx="10825068" cy="4993510"/>
          </a:xfrm>
        </p:spPr>
        <p:txBody>
          <a:bodyPr>
            <a:normAutofit/>
          </a:bodyPr>
          <a:lstStyle/>
          <a:p>
            <a:r>
              <a:rPr lang="cs-CZ" dirty="0"/>
              <a:t>Shift in </a:t>
            </a:r>
            <a:r>
              <a:rPr lang="cs-CZ" dirty="0" err="1"/>
              <a:t>the</a:t>
            </a:r>
            <a:r>
              <a:rPr lang="cs-CZ" dirty="0"/>
              <a:t> 90s (</a:t>
            </a:r>
            <a:r>
              <a:rPr lang="en-US" dirty="0"/>
              <a:t>The first impulse - Toronto school -</a:t>
            </a:r>
            <a:r>
              <a:rPr lang="cs-CZ" dirty="0"/>
              <a:t> </a:t>
            </a:r>
            <a:r>
              <a:rPr lang="en-US" dirty="0"/>
              <a:t>Strategies in Conflict: Critical Approaches to Security Studies</a:t>
            </a:r>
            <a:r>
              <a:rPr lang="cs-CZ" dirty="0"/>
              <a:t>)</a:t>
            </a:r>
          </a:p>
          <a:p>
            <a:r>
              <a:rPr lang="en-US" b="1" dirty="0"/>
              <a:t>Traditional security studies </a:t>
            </a:r>
            <a:r>
              <a:rPr lang="en-US" dirty="0"/>
              <a:t>focused on military and state as referent object</a:t>
            </a:r>
            <a:endParaRPr lang="cs-CZ" dirty="0"/>
          </a:p>
          <a:p>
            <a:r>
              <a:rPr lang="cs-CZ" dirty="0"/>
              <a:t>D</a:t>
            </a:r>
            <a:r>
              <a:rPr lang="en-US" dirty="0" err="1"/>
              <a:t>iscussion</a:t>
            </a:r>
            <a:r>
              <a:rPr lang="en-US" dirty="0"/>
              <a:t> of the concept of security in the 90s - three groups</a:t>
            </a:r>
            <a:endParaRPr lang="cs-CZ" dirty="0"/>
          </a:p>
          <a:p>
            <a:pPr lvl="1"/>
            <a:r>
              <a:rPr lang="cs-CZ" i="0" dirty="0">
                <a:latin typeface="Source Sans Pro" panose="020B0503030403020204" pitchFamily="34" charset="0"/>
              </a:rPr>
              <a:t>A) </a:t>
            </a:r>
            <a:r>
              <a:rPr lang="en-US" i="0" dirty="0">
                <a:latin typeface="Source Sans Pro" panose="020B0503030403020204" pitchFamily="34" charset="0"/>
              </a:rPr>
              <a:t>group against changing the agenda</a:t>
            </a:r>
            <a:r>
              <a:rPr lang="cs-CZ" i="0" dirty="0">
                <a:latin typeface="Source Sans Pro" panose="020B0503030403020204" pitchFamily="34" charset="0"/>
              </a:rPr>
              <a:t> (John </a:t>
            </a:r>
            <a:r>
              <a:rPr lang="cs-CZ" i="0" dirty="0" err="1">
                <a:latin typeface="Source Sans Pro" panose="020B0503030403020204" pitchFamily="34" charset="0"/>
              </a:rPr>
              <a:t>Mearsheimer</a:t>
            </a:r>
            <a:r>
              <a:rPr lang="cs-CZ" i="0" dirty="0">
                <a:latin typeface="Source Sans Pro" panose="020B0503030403020204" pitchFamily="34" charset="0"/>
              </a:rPr>
              <a:t>, Stephen </a:t>
            </a:r>
            <a:r>
              <a:rPr lang="cs-CZ" i="0" dirty="0" err="1">
                <a:latin typeface="Source Sans Pro" panose="020B0503030403020204" pitchFamily="34" charset="0"/>
              </a:rPr>
              <a:t>Walt</a:t>
            </a:r>
            <a:r>
              <a:rPr lang="cs-CZ" i="0" dirty="0">
                <a:latin typeface="Source Sans Pro" panose="020B0503030403020204" pitchFamily="34" charset="0"/>
              </a:rPr>
              <a:t>)</a:t>
            </a:r>
          </a:p>
          <a:p>
            <a:pPr lvl="1"/>
            <a:r>
              <a:rPr lang="cs-CZ" i="0" dirty="0">
                <a:latin typeface="Source Sans Pro" panose="020B0503030403020204" pitchFamily="34" charset="0"/>
              </a:rPr>
              <a:t>B) </a:t>
            </a:r>
            <a:r>
              <a:rPr lang="cs-CZ" i="0" dirty="0" err="1">
                <a:latin typeface="Source Sans Pro" panose="020B0503030403020204" pitchFamily="34" charset="0"/>
              </a:rPr>
              <a:t>group</a:t>
            </a:r>
            <a:r>
              <a:rPr lang="cs-CZ" i="0" dirty="0">
                <a:latin typeface="Source Sans Pro" panose="020B0503030403020204" pitchFamily="34" charset="0"/>
              </a:rPr>
              <a:t> </a:t>
            </a:r>
            <a:r>
              <a:rPr lang="cs-CZ" i="0" dirty="0" err="1">
                <a:latin typeface="Source Sans Pro" panose="020B0503030403020204" pitchFamily="34" charset="0"/>
              </a:rPr>
              <a:t>supporting</a:t>
            </a:r>
            <a:r>
              <a:rPr lang="cs-CZ" i="0" dirty="0">
                <a:latin typeface="Source Sans Pro" panose="020B0503030403020204" pitchFamily="34" charset="0"/>
              </a:rPr>
              <a:t> </a:t>
            </a:r>
            <a:r>
              <a:rPr lang="cs-CZ" i="0" dirty="0" err="1">
                <a:latin typeface="Source Sans Pro" panose="020B0503030403020204" pitchFamily="34" charset="0"/>
              </a:rPr>
              <a:t>the</a:t>
            </a:r>
            <a:r>
              <a:rPr lang="cs-CZ" i="0" dirty="0">
                <a:latin typeface="Source Sans Pro" panose="020B0503030403020204" pitchFamily="34" charset="0"/>
              </a:rPr>
              <a:t> </a:t>
            </a:r>
            <a:r>
              <a:rPr lang="cs-CZ" i="0" dirty="0" err="1">
                <a:latin typeface="Source Sans Pro" panose="020B0503030403020204" pitchFamily="34" charset="0"/>
              </a:rPr>
              <a:t>partial</a:t>
            </a:r>
            <a:r>
              <a:rPr lang="cs-CZ" i="0" dirty="0">
                <a:latin typeface="Source Sans Pro" panose="020B0503030403020204" pitchFamily="34" charset="0"/>
              </a:rPr>
              <a:t> </a:t>
            </a:r>
            <a:r>
              <a:rPr lang="cs-CZ" i="0" dirty="0" err="1">
                <a:latin typeface="Source Sans Pro" panose="020B0503030403020204" pitchFamily="34" charset="0"/>
              </a:rPr>
              <a:t>change</a:t>
            </a:r>
            <a:r>
              <a:rPr lang="cs-CZ" i="0" dirty="0">
                <a:latin typeface="Source Sans Pro" panose="020B0503030403020204" pitchFamily="34" charset="0"/>
              </a:rPr>
              <a:t> (</a:t>
            </a:r>
            <a:r>
              <a:rPr lang="cs-CZ" i="0" dirty="0" err="1">
                <a:latin typeface="Source Sans Pro" panose="020B0503030403020204" pitchFamily="34" charset="0"/>
              </a:rPr>
              <a:t>Schultz</a:t>
            </a:r>
            <a:r>
              <a:rPr lang="cs-CZ" i="0" dirty="0">
                <a:latin typeface="Source Sans Pro" panose="020B0503030403020204" pitchFamily="34" charset="0"/>
              </a:rPr>
              <a:t>, </a:t>
            </a:r>
            <a:r>
              <a:rPr lang="cs-CZ" i="0" dirty="0" err="1">
                <a:latin typeface="Source Sans Pro" panose="020B0503030403020204" pitchFamily="34" charset="0"/>
              </a:rPr>
              <a:t>Buzan</a:t>
            </a:r>
            <a:r>
              <a:rPr lang="cs-CZ" i="0" dirty="0">
                <a:latin typeface="Source Sans Pro" panose="020B0503030403020204" pitchFamily="34" charset="0"/>
              </a:rPr>
              <a:t>?)</a:t>
            </a:r>
          </a:p>
          <a:p>
            <a:pPr lvl="1"/>
            <a:r>
              <a:rPr lang="cs-CZ" i="0" dirty="0">
                <a:latin typeface="Source Sans Pro" panose="020B0503030403020204" pitchFamily="34" charset="0"/>
              </a:rPr>
              <a:t>C) </a:t>
            </a:r>
            <a:r>
              <a:rPr lang="cs-CZ" i="0" dirty="0" err="1">
                <a:latin typeface="Source Sans Pro" panose="020B0503030403020204" pitchFamily="34" charset="0"/>
              </a:rPr>
              <a:t>group</a:t>
            </a:r>
            <a:r>
              <a:rPr lang="cs-CZ" i="0" dirty="0">
                <a:latin typeface="Source Sans Pro" panose="020B0503030403020204" pitchFamily="34" charset="0"/>
              </a:rPr>
              <a:t> </a:t>
            </a:r>
            <a:r>
              <a:rPr lang="cs-CZ" i="0" dirty="0" err="1">
                <a:latin typeface="Source Sans Pro" panose="020B0503030403020204" pitchFamily="34" charset="0"/>
              </a:rPr>
              <a:t>supporting</a:t>
            </a:r>
            <a:r>
              <a:rPr lang="cs-CZ" i="0" dirty="0">
                <a:latin typeface="Source Sans Pro" panose="020B0503030403020204" pitchFamily="34" charset="0"/>
              </a:rPr>
              <a:t> </a:t>
            </a:r>
            <a:r>
              <a:rPr lang="cs-CZ" i="0" dirty="0" err="1">
                <a:latin typeface="Source Sans Pro" panose="020B0503030403020204" pitchFamily="34" charset="0"/>
              </a:rPr>
              <a:t>radical</a:t>
            </a:r>
            <a:r>
              <a:rPr lang="cs-CZ" i="0" dirty="0">
                <a:latin typeface="Source Sans Pro" panose="020B0503030403020204" pitchFamily="34" charset="0"/>
              </a:rPr>
              <a:t> </a:t>
            </a:r>
            <a:r>
              <a:rPr lang="cs-CZ" i="0" dirty="0" err="1">
                <a:latin typeface="Source Sans Pro" panose="020B0503030403020204" pitchFamily="34" charset="0"/>
              </a:rPr>
              <a:t>reform</a:t>
            </a:r>
            <a:r>
              <a:rPr lang="cs-CZ" i="0" dirty="0">
                <a:latin typeface="Source Sans Pro" panose="020B0503030403020204" pitchFamily="34" charset="0"/>
              </a:rPr>
              <a:t> (Ulman, </a:t>
            </a:r>
            <a:r>
              <a:rPr lang="cs-CZ" i="0" dirty="0" err="1">
                <a:latin typeface="Source Sans Pro" panose="020B0503030403020204" pitchFamily="34" charset="0"/>
              </a:rPr>
              <a:t>Kegley</a:t>
            </a:r>
            <a:r>
              <a:rPr lang="cs-CZ" i="0" dirty="0">
                <a:latin typeface="Source Sans Pro" panose="020B0503030403020204" pitchFamily="34" charset="0"/>
              </a:rPr>
              <a:t>)</a:t>
            </a:r>
            <a:endParaRPr lang="cs-CZ" dirty="0"/>
          </a:p>
          <a:p>
            <a:r>
              <a:rPr lang="en-US" dirty="0"/>
              <a:t>A shift in the definition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 err="1"/>
              <a:t>referen</a:t>
            </a:r>
            <a:r>
              <a:rPr lang="cs-CZ" dirty="0"/>
              <a:t>t</a:t>
            </a:r>
            <a:r>
              <a:rPr lang="en-US" dirty="0"/>
              <a:t> object and threats</a:t>
            </a:r>
            <a:endParaRPr lang="cs-CZ" dirty="0"/>
          </a:p>
          <a:p>
            <a:r>
              <a:rPr lang="cs-CZ" dirty="0"/>
              <a:t>Mohammed </a:t>
            </a:r>
            <a:r>
              <a:rPr lang="cs-CZ" dirty="0" err="1"/>
              <a:t>Ayoob</a:t>
            </a:r>
            <a:r>
              <a:rPr lang="cs-CZ" dirty="0"/>
              <a:t> – </a:t>
            </a:r>
            <a:r>
              <a:rPr lang="cs-CZ" dirty="0" err="1"/>
              <a:t>subaltern</a:t>
            </a:r>
            <a:r>
              <a:rPr lang="cs-CZ" dirty="0"/>
              <a:t> </a:t>
            </a:r>
            <a:r>
              <a:rPr lang="cs-CZ" dirty="0" err="1"/>
              <a:t>realism</a:t>
            </a:r>
            <a:endParaRPr lang="cs-CZ" dirty="0"/>
          </a:p>
          <a:p>
            <a:r>
              <a:rPr lang="cs-CZ" dirty="0"/>
              <a:t>CSS –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characteristics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en-US" dirty="0"/>
              <a:t>Exploring the differences between the Euro-Atlantic approach and Third World authors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en-US" dirty="0"/>
              <a:t>The concept of the individual as a separate </a:t>
            </a:r>
            <a:r>
              <a:rPr lang="en-US" dirty="0" err="1"/>
              <a:t>referen</a:t>
            </a:r>
            <a:r>
              <a:rPr lang="cs-CZ" dirty="0"/>
              <a:t>t</a:t>
            </a:r>
            <a:r>
              <a:rPr lang="en-US" dirty="0"/>
              <a:t> object</a:t>
            </a:r>
            <a:endParaRPr lang="cs-CZ" dirty="0"/>
          </a:p>
          <a:p>
            <a:pPr lvl="1"/>
            <a:endParaRPr lang="cs-CZ" i="0" dirty="0">
              <a:latin typeface="Source Sans Pro" panose="020B0503030403020204" pitchFamily="34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606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658C74-08A2-4045-A4DC-03C89AB5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9044"/>
            <a:ext cx="9601200" cy="7415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most famous SS approaches - Toronto School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315E40-6CA1-4E9E-8C1B-157D4E20C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015" y="834482"/>
            <a:ext cx="9601200" cy="5460380"/>
          </a:xfrm>
        </p:spPr>
        <p:txBody>
          <a:bodyPr/>
          <a:lstStyle/>
          <a:p>
            <a:endParaRPr lang="cs-CZ" b="0" i="0" dirty="0">
              <a:solidFill>
                <a:srgbClr val="222222"/>
              </a:solidFill>
              <a:effectLst/>
              <a:latin typeface="Franklin Gothic Book" panose="020B0503020102020204" pitchFamily="34" charset="0"/>
            </a:endParaRPr>
          </a:p>
          <a:p>
            <a:r>
              <a:rPr lang="cs-CZ" dirty="0">
                <a:solidFill>
                  <a:srgbClr val="222222"/>
                </a:solidFill>
                <a:latin typeface="+mj-lt"/>
                <a:ea typeface="Source Sans Pro" panose="020B0503030403020204" pitchFamily="34" charset="0"/>
              </a:rPr>
              <a:t>1994 - 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small conference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at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York University entitled Strategies in Conflict: Critical Approaches to Security Studies</a:t>
            </a:r>
            <a:endParaRPr lang="cs-CZ" dirty="0">
              <a:solidFill>
                <a:srgbClr val="000000"/>
              </a:solidFill>
              <a:effectLst/>
              <a:latin typeface="+mj-lt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Keith Krause and Michael C. Williams  - Critical Security Studies: Concepts and Cases</a:t>
            </a:r>
            <a:endParaRPr lang="cs-CZ" dirty="0">
              <a:solidFill>
                <a:srgbClr val="000000"/>
              </a:solidFill>
              <a:effectLst/>
              <a:latin typeface="+mj-lt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They began t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questioning the concept of state as the main referent object – who or what is to be secured? </a:t>
            </a:r>
            <a:endParaRPr lang="en-US" b="0" i="0" dirty="0">
              <a:solidFill>
                <a:srgbClr val="222222"/>
              </a:solidFill>
              <a:effectLst/>
              <a:latin typeface="+mj-lt"/>
            </a:endParaRPr>
          </a:p>
          <a:p>
            <a:r>
              <a:rPr lang="cs-CZ" dirty="0">
                <a:latin typeface="+mj-lt"/>
              </a:rPr>
              <a:t>Set out agenda </a:t>
            </a:r>
            <a:r>
              <a:rPr lang="cs-CZ" dirty="0" err="1">
                <a:latin typeface="+mj-lt"/>
              </a:rPr>
              <a:t>of</a:t>
            </a:r>
            <a:r>
              <a:rPr lang="cs-CZ" dirty="0">
                <a:latin typeface="+mj-lt"/>
              </a:rPr>
              <a:t> CSS in </a:t>
            </a:r>
            <a:r>
              <a:rPr lang="cs-CZ" dirty="0" err="1">
                <a:latin typeface="+mj-lt"/>
              </a:rPr>
              <a:t>three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points</a:t>
            </a:r>
            <a:r>
              <a:rPr lang="cs-CZ" dirty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cs-CZ" dirty="0"/>
              <a:t>	a) referent </a:t>
            </a:r>
            <a:r>
              <a:rPr lang="cs-CZ" dirty="0" err="1"/>
              <a:t>object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b) </a:t>
            </a:r>
            <a:r>
              <a:rPr lang="cs-CZ" dirty="0" err="1">
                <a:latin typeface="+mj-lt"/>
              </a:rPr>
              <a:t>security</a:t>
            </a:r>
            <a:r>
              <a:rPr lang="cs-CZ" dirty="0">
                <a:latin typeface="+mj-lt"/>
              </a:rPr>
              <a:t> more </a:t>
            </a:r>
            <a:r>
              <a:rPr lang="cs-CZ" dirty="0" err="1">
                <a:latin typeface="+mj-lt"/>
              </a:rPr>
              <a:t>than</a:t>
            </a:r>
            <a:r>
              <a:rPr lang="cs-CZ" dirty="0">
                <a:latin typeface="+mj-lt"/>
              </a:rPr>
              <a:t> 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just a military security 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/>
              <a:t>	c) 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changed the way how security was studied 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1234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B8ADB0-B131-334A-9249-6E1D2BE0A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New </a:t>
            </a:r>
            <a:r>
              <a:rPr lang="cs-CZ" dirty="0" err="1"/>
              <a:t>topics</a:t>
            </a:r>
            <a:r>
              <a:rPr lang="cs-CZ" dirty="0"/>
              <a:t> and </a:t>
            </a:r>
            <a:r>
              <a:rPr lang="cs-CZ" dirty="0" err="1"/>
              <a:t>new</a:t>
            </a:r>
            <a:r>
              <a:rPr lang="cs-CZ" dirty="0"/>
              <a:t> referent </a:t>
            </a:r>
            <a:r>
              <a:rPr lang="cs-CZ" dirty="0" err="1"/>
              <a:t>objects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5197026-A5C8-8689-5963-706F28D8C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510920"/>
            <a:ext cx="8953500" cy="2428875"/>
          </a:xfrm>
        </p:spPr>
      </p:pic>
      <p:pic>
        <p:nvPicPr>
          <p:cNvPr id="13" name="Obrázek 12" descr="Obsah obrázku text, pózování, osoba, skupina&#10;&#10;Popis byl vytvořen automaticky">
            <a:extLst>
              <a:ext uri="{FF2B5EF4-FFF2-40B4-BE49-F238E27FC236}">
                <a16:creationId xmlns:a16="http://schemas.microsoft.com/office/drawing/2014/main" id="{9DDC8F50-BE7B-464B-5337-0CB35BAF3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66" y="4116936"/>
            <a:ext cx="3698819" cy="2544650"/>
          </a:xfrm>
          <a:prstGeom prst="rect">
            <a:avLst/>
          </a:prstGeom>
        </p:spPr>
      </p:pic>
      <p:pic>
        <p:nvPicPr>
          <p:cNvPr id="15" name="Obrázek 14" descr="Obsah obrázku interiér&#10;&#10;Popis byl vytvořen automaticky">
            <a:extLst>
              <a:ext uri="{FF2B5EF4-FFF2-40B4-BE49-F238E27FC236}">
                <a16:creationId xmlns:a16="http://schemas.microsoft.com/office/drawing/2014/main" id="{13CEAABB-B1A4-5267-F9BE-B5BF7A6D1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85" y="4162424"/>
            <a:ext cx="3415748" cy="2561811"/>
          </a:xfrm>
          <a:prstGeom prst="rect">
            <a:avLst/>
          </a:prstGeom>
        </p:spPr>
      </p:pic>
      <p:pic>
        <p:nvPicPr>
          <p:cNvPr id="17" name="Obrázek 16" descr="Obsah obrázku strom, příroda&#10;&#10;Popis byl vytvořen automaticky">
            <a:extLst>
              <a:ext uri="{FF2B5EF4-FFF2-40B4-BE49-F238E27FC236}">
                <a16:creationId xmlns:a16="http://schemas.microsoft.com/office/drawing/2014/main" id="{CC0EA5EA-1C77-354A-8E53-9B98871F7D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992" y="4138034"/>
            <a:ext cx="3998844" cy="266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658C74-08A2-4045-A4DC-03C89AB5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2926"/>
            <a:ext cx="9601200" cy="7415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most famous SS approaches - </a:t>
            </a:r>
            <a:r>
              <a:rPr lang="cs-CZ" dirty="0" err="1"/>
              <a:t>Copenhagen</a:t>
            </a:r>
            <a:r>
              <a:rPr lang="en-US" dirty="0"/>
              <a:t> School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315E40-6CA1-4E9E-8C1B-157D4E20C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015" y="834482"/>
            <a:ext cx="9601200" cy="5460380"/>
          </a:xfrm>
        </p:spPr>
        <p:txBody>
          <a:bodyPr/>
          <a:lstStyle/>
          <a:p>
            <a:endParaRPr lang="cs-CZ" b="0" i="0" dirty="0">
              <a:solidFill>
                <a:srgbClr val="222222"/>
              </a:solidFill>
              <a:effectLst/>
              <a:latin typeface="Franklin Gothic Book" panose="020B0503020102020204" pitchFamily="34" charset="0"/>
            </a:endParaRPr>
          </a:p>
          <a:p>
            <a:r>
              <a:rPr lang="cs-CZ" dirty="0">
                <a:solidFill>
                  <a:srgbClr val="222222"/>
                </a:solidFill>
                <a:latin typeface="+mj-lt"/>
              </a:rPr>
              <a:t>1995 - 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Barry Buzan, Ole Weaver and Jaap de Wilde published book: Security: A New Framework for Analysis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rgbClr val="222222"/>
                </a:solidFill>
                <a:latin typeface="+mj-lt"/>
              </a:rPr>
              <a:t>O</a:t>
            </a:r>
            <a:r>
              <a:rPr lang="en-US" dirty="0" err="1">
                <a:solidFill>
                  <a:srgbClr val="222222"/>
                </a:solidFill>
                <a:latin typeface="+mj-lt"/>
              </a:rPr>
              <a:t>ld</a:t>
            </a:r>
            <a:r>
              <a:rPr lang="en-US" dirty="0">
                <a:solidFill>
                  <a:srgbClr val="222222"/>
                </a:solidFill>
                <a:latin typeface="+mj-lt"/>
              </a:rPr>
              <a:t> vs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.</a:t>
            </a:r>
            <a:r>
              <a:rPr lang="en-US" dirty="0">
                <a:solidFill>
                  <a:srgbClr val="222222"/>
                </a:solidFill>
                <a:latin typeface="+mj-lt"/>
              </a:rPr>
              <a:t> new concept of security</a:t>
            </a:r>
            <a:endParaRPr lang="cs-CZ" dirty="0">
              <a:solidFill>
                <a:srgbClr val="222222"/>
              </a:solidFill>
              <a:latin typeface="+mj-lt"/>
            </a:endParaRPr>
          </a:p>
          <a:p>
            <a:r>
              <a:rPr lang="cs-CZ" dirty="0" err="1">
                <a:solidFill>
                  <a:srgbClr val="222222"/>
                </a:solidFill>
                <a:latin typeface="+mj-lt"/>
              </a:rPr>
              <a:t>Concept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of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sectoral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security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- </a:t>
            </a:r>
            <a:r>
              <a:rPr lang="en-US" dirty="0">
                <a:solidFill>
                  <a:srgbClr val="222222"/>
                </a:solidFill>
                <a:latin typeface="+mj-lt"/>
              </a:rPr>
              <a:t>military, political, economic, societal, environmental security</a:t>
            </a:r>
            <a:endParaRPr lang="cs-CZ" dirty="0">
              <a:solidFill>
                <a:srgbClr val="222222"/>
              </a:solidFill>
              <a:latin typeface="+mj-lt"/>
            </a:endParaRPr>
          </a:p>
          <a:p>
            <a:r>
              <a:rPr lang="cs-CZ" dirty="0" err="1">
                <a:solidFill>
                  <a:srgbClr val="222222"/>
                </a:solidFill>
                <a:latin typeface="+mj-lt"/>
              </a:rPr>
              <a:t>Concept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of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securitization</a:t>
            </a:r>
            <a:endParaRPr lang="cs-CZ" dirty="0">
              <a:solidFill>
                <a:srgbClr val="222222"/>
              </a:solidFill>
              <a:latin typeface="+mj-lt"/>
            </a:endParaRPr>
          </a:p>
          <a:p>
            <a:r>
              <a:rPr lang="cs-CZ" dirty="0" err="1">
                <a:solidFill>
                  <a:srgbClr val="222222"/>
                </a:solidFill>
                <a:latin typeface="+mj-lt"/>
              </a:rPr>
              <a:t>Concept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of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analytical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levels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/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categories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(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international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systems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,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international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subsystems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,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units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,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subunits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and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individuals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).</a:t>
            </a:r>
          </a:p>
          <a:p>
            <a:r>
              <a:rPr lang="cs-CZ" dirty="0" err="1">
                <a:solidFill>
                  <a:srgbClr val="222222"/>
                </a:solidFill>
                <a:latin typeface="+mj-lt"/>
              </a:rPr>
              <a:t>Concept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of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regional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security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complexes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(4 basic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principles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cs-CZ" i="1" dirty="0">
                <a:solidFill>
                  <a:srgbClr val="222222"/>
                </a:solidFill>
                <a:latin typeface="+mj-lt"/>
              </a:rPr>
              <a:t>„</a:t>
            </a:r>
            <a:r>
              <a:rPr lang="en-US" i="1" dirty="0">
                <a:solidFill>
                  <a:srgbClr val="222222"/>
                </a:solidFill>
                <a:latin typeface="+mj-lt"/>
              </a:rPr>
              <a:t>a group of states whose major security perspectives and concerns are so intertwined that the national security issues of each cannot be adequately analyzed or addressed separately</a:t>
            </a:r>
            <a:r>
              <a:rPr lang="cs-CZ" i="1" dirty="0">
                <a:solidFill>
                  <a:srgbClr val="222222"/>
                </a:solidFill>
                <a:latin typeface="+mj-lt"/>
              </a:rPr>
              <a:t>“</a:t>
            </a:r>
          </a:p>
          <a:p>
            <a:pPr marL="0" indent="0">
              <a:buNone/>
            </a:pPr>
            <a:endParaRPr lang="cs-CZ" dirty="0">
              <a:solidFill>
                <a:srgbClr val="222222"/>
              </a:solidFill>
              <a:latin typeface="+mj-lt"/>
            </a:endParaRPr>
          </a:p>
          <a:p>
            <a:endParaRPr lang="cs-CZ" dirty="0">
              <a:solidFill>
                <a:srgbClr val="222222"/>
              </a:solidFill>
              <a:latin typeface="+mj-lt"/>
            </a:endParaRPr>
          </a:p>
          <a:p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1150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4EF4F-3DE3-83A1-9411-BD524EFFA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1485900"/>
          </a:xfrm>
        </p:spPr>
        <p:txBody>
          <a:bodyPr/>
          <a:lstStyle/>
          <a:p>
            <a:pPr algn="ctr"/>
            <a:r>
              <a:rPr lang="en-AU" dirty="0"/>
              <a:t>Copenhagen School – Regional Security Complexes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7686CD0-4D0C-2F45-FA84-29B90A060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281" y="1248999"/>
            <a:ext cx="8278409" cy="5609001"/>
          </a:xfrm>
        </p:spPr>
      </p:pic>
    </p:spTree>
    <p:extLst>
      <p:ext uri="{BB962C8B-B14F-4D97-AF65-F5344CB8AC3E}">
        <p14:creationId xmlns:p14="http://schemas.microsoft.com/office/powerpoint/2010/main" val="4215052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BC07E7-056A-FD10-DD1F-C643DF73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Copenhagen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- </a:t>
            </a:r>
            <a:r>
              <a:rPr lang="cs-CZ" dirty="0" err="1"/>
              <a:t>Securitization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45762C-8058-7639-5352-A5D2E610F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30626"/>
            <a:ext cx="9601200" cy="4336774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Referent object 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entity which is threatened and has legitimate right for survival 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Securitisation actor 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the one who securitises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Functional actor 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influences the dynamic of the sector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Securitisation actor is presented by an entity which presents certain issue as security threat through 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speech act </a:t>
            </a:r>
            <a:r>
              <a:rPr lang="cs-CZ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- 2 phases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a) 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portraying a certain problem as an existential threat</a:t>
            </a:r>
            <a:endParaRPr lang="cs-CZ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b) 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accepting the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phenomeno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as a threat and subsequently taking appropriate 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measures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Three aspects influencing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success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A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securitization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nature of the threat, the external context, the linguistic and grammatical criteria of the speech act</a:t>
            </a:r>
            <a:endParaRPr lang="en-AU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828281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23569</TotalTime>
  <Words>1413</Words>
  <Application>Microsoft Office PowerPoint</Application>
  <PresentationFormat>Širokoúhlá obrazovka</PresentationFormat>
  <Paragraphs>118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Franklin Gothic Book</vt:lpstr>
      <vt:lpstr>Source Sans Pro</vt:lpstr>
      <vt:lpstr>Times New Roman</vt:lpstr>
      <vt:lpstr>Crop</vt:lpstr>
      <vt:lpstr>What kind of Security?</vt:lpstr>
      <vt:lpstr>Brief History of SS</vt:lpstr>
      <vt:lpstr>Prezentace aplikace PowerPoint</vt:lpstr>
      <vt:lpstr>Critical Security Studies</vt:lpstr>
      <vt:lpstr>The most famous SS approaches - Toronto School</vt:lpstr>
      <vt:lpstr>New topics and new referent objects</vt:lpstr>
      <vt:lpstr>The most famous SS approaches - Copenhagen School</vt:lpstr>
      <vt:lpstr>Copenhagen School – Regional Security Complexes </vt:lpstr>
      <vt:lpstr>Copenhagen School - Securitization</vt:lpstr>
      <vt:lpstr>The most famous SS approaches – Welsh/Aberyswyth School</vt:lpstr>
      <vt:lpstr>Sectoral analysis - Military sector</vt:lpstr>
      <vt:lpstr>Sectoral analysis - Political sector</vt:lpstr>
      <vt:lpstr>Sectoral analysis - Economic sector</vt:lpstr>
      <vt:lpstr>Sectoral analysis - Societal sector</vt:lpstr>
      <vt:lpstr>Sectoral analysis - Environmental sector</vt:lpstr>
      <vt:lpstr>Sectoral analysis</vt:lpstr>
      <vt:lpstr>Security according to Reveron and Mahoney-Norris</vt:lpstr>
      <vt:lpstr>Security according to Reveron and Mahoney-Norris</vt:lpstr>
      <vt:lpstr>Class Participation- Discuss the following points: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in East Africa: Problems with refugees</dc:title>
  <dc:creator>Lucie Konečná</dc:creator>
  <cp:lastModifiedBy>Lucie Konečná</cp:lastModifiedBy>
  <cp:revision>299</cp:revision>
  <dcterms:created xsi:type="dcterms:W3CDTF">2017-10-06T12:11:29Z</dcterms:created>
  <dcterms:modified xsi:type="dcterms:W3CDTF">2024-02-24T15:25:42Z</dcterms:modified>
</cp:coreProperties>
</file>