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6" r:id="rId3"/>
    <p:sldId id="440" r:id="rId4"/>
    <p:sldId id="298" r:id="rId5"/>
    <p:sldId id="344" r:id="rId6"/>
    <p:sldId id="347" r:id="rId7"/>
    <p:sldId id="501" r:id="rId8"/>
    <p:sldId id="420" r:id="rId9"/>
    <p:sldId id="423" r:id="rId10"/>
    <p:sldId id="426" r:id="rId11"/>
    <p:sldId id="439" r:id="rId12"/>
    <p:sldId id="427" r:id="rId13"/>
    <p:sldId id="424" r:id="rId14"/>
    <p:sldId id="421" r:id="rId15"/>
    <p:sldId id="428" r:id="rId16"/>
    <p:sldId id="422" r:id="rId17"/>
    <p:sldId id="441" r:id="rId18"/>
    <p:sldId id="502" r:id="rId19"/>
    <p:sldId id="442" r:id="rId20"/>
    <p:sldId id="342" r:id="rId21"/>
    <p:sldId id="343" r:id="rId22"/>
    <p:sldId id="331" r:id="rId23"/>
    <p:sldId id="443" r:id="rId24"/>
    <p:sldId id="449" r:id="rId25"/>
    <p:sldId id="281" r:id="rId26"/>
    <p:sldId id="500" r:id="rId27"/>
    <p:sldId id="499" r:id="rId28"/>
    <p:sldId id="359" r:id="rId29"/>
    <p:sldId id="444" r:id="rId30"/>
    <p:sldId id="375" r:id="rId31"/>
    <p:sldId id="445" r:id="rId32"/>
    <p:sldId id="446" r:id="rId33"/>
    <p:sldId id="447" r:id="rId34"/>
    <p:sldId id="366" r:id="rId35"/>
    <p:sldId id="307" r:id="rId36"/>
    <p:sldId id="402" r:id="rId37"/>
    <p:sldId id="403" r:id="rId38"/>
    <p:sldId id="341" r:id="rId39"/>
    <p:sldId id="4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81D75-BA9A-47E0-A36F-12964178A87C}" v="337" dt="2024-03-08T15:59:33.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68" d="100"/>
          <a:sy n="68" d="100"/>
        </p:scale>
        <p:origin x="6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3078-D294-C218-370A-0773B339FA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BEBB0D-4FFF-D638-4229-F8B258500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D6F60-4E52-86DA-0ACC-28E112BA1C8A}"/>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5" name="Footer Placeholder 4">
            <a:extLst>
              <a:ext uri="{FF2B5EF4-FFF2-40B4-BE49-F238E27FC236}">
                <a16:creationId xmlns:a16="http://schemas.microsoft.com/office/drawing/2014/main" id="{06FCD55A-D941-6457-CF5B-96166E83D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856BC-6BB9-638E-D8F8-9BEF6E13838A}"/>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230793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5A30-E684-395F-61CD-9E94B7C99D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6A611-5E62-E7FE-61F0-1B38B09FAF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E73C2-3985-1C7D-5E39-9AC2680290BA}"/>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5" name="Footer Placeholder 4">
            <a:extLst>
              <a:ext uri="{FF2B5EF4-FFF2-40B4-BE49-F238E27FC236}">
                <a16:creationId xmlns:a16="http://schemas.microsoft.com/office/drawing/2014/main" id="{6BE45269-0DF5-02E2-4687-73BFF9217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F3B32-A417-098B-9F30-B0918C5A1EC7}"/>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411670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35080-74FD-2729-D4D8-F8BFA6F01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35EAE-7C8B-F56C-D550-88BAACDC7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CA3A5-64B5-BBA7-850D-1B18279BCA29}"/>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5" name="Footer Placeholder 4">
            <a:extLst>
              <a:ext uri="{FF2B5EF4-FFF2-40B4-BE49-F238E27FC236}">
                <a16:creationId xmlns:a16="http://schemas.microsoft.com/office/drawing/2014/main" id="{E6F72B51-68A8-4271-55BD-AB0536989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14AA3-B87A-5301-71D9-67350F5F9325}"/>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119388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F8-2B01-31D5-D026-E21A42FCA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8DB3E-DF5B-E121-93A4-D2A514A4EC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8124-9B15-3645-646F-17A05D021651}"/>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5" name="Footer Placeholder 4">
            <a:extLst>
              <a:ext uri="{FF2B5EF4-FFF2-40B4-BE49-F238E27FC236}">
                <a16:creationId xmlns:a16="http://schemas.microsoft.com/office/drawing/2014/main" id="{CEC5BF31-812B-E3F8-8CAD-E5C3FD074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9C4E9-6C60-54D8-DA88-19F4E1255399}"/>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415991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133E-8085-AC83-5BB6-F72CC2F58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E7CBF-7A84-C102-6523-EA0F92D64E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AAFE3-516C-6E1D-2730-19251BC81693}"/>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5" name="Footer Placeholder 4">
            <a:extLst>
              <a:ext uri="{FF2B5EF4-FFF2-40B4-BE49-F238E27FC236}">
                <a16:creationId xmlns:a16="http://schemas.microsoft.com/office/drawing/2014/main" id="{0C3D526B-8D22-D520-4735-355CE46C0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87A43-AC8E-C7F7-32B1-1009EF843518}"/>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48279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2F57-3F7C-773D-AEB0-7551ABA7D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516C66-7552-ED2B-8ADA-AD71FD3841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13377-E209-3C88-C6E2-157318945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2514B3-B73D-C4DB-A647-75B0829080FB}"/>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6" name="Footer Placeholder 5">
            <a:extLst>
              <a:ext uri="{FF2B5EF4-FFF2-40B4-BE49-F238E27FC236}">
                <a16:creationId xmlns:a16="http://schemas.microsoft.com/office/drawing/2014/main" id="{CECBA1FB-3466-D255-C046-864661504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F4F92-4385-AF43-2AB8-0444D29AD751}"/>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365945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B417-AAD3-A448-44B9-E43B0426BD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34530-666F-7DA2-3EFC-C77EF5565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DB0CA-B873-8341-C38A-4512CA83F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172F68-2EEF-2BB3-4FC6-4AB1604A39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7524CD-BB5B-12BB-29B3-C756F34748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FF23D8-1333-1BD1-C207-53D96240C60F}"/>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8" name="Footer Placeholder 7">
            <a:extLst>
              <a:ext uri="{FF2B5EF4-FFF2-40B4-BE49-F238E27FC236}">
                <a16:creationId xmlns:a16="http://schemas.microsoft.com/office/drawing/2014/main" id="{16ACE36B-2C7A-7F67-C6C3-F2D096DC52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1A0C97-07D6-B004-017A-26FEFACED431}"/>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190025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23E0-9F4B-266E-8212-02F63B0CA8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89126A-5CA2-6F82-A416-78F34910DD49}"/>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4" name="Footer Placeholder 3">
            <a:extLst>
              <a:ext uri="{FF2B5EF4-FFF2-40B4-BE49-F238E27FC236}">
                <a16:creationId xmlns:a16="http://schemas.microsoft.com/office/drawing/2014/main" id="{32BFDF31-C693-2F0C-ADE9-6650A7F50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564C8-E683-6519-6EC2-D48F0EF697A3}"/>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100546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2DCCA-F883-47E7-4C7B-B2F864F1E403}"/>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3" name="Footer Placeholder 2">
            <a:extLst>
              <a:ext uri="{FF2B5EF4-FFF2-40B4-BE49-F238E27FC236}">
                <a16:creationId xmlns:a16="http://schemas.microsoft.com/office/drawing/2014/main" id="{1BB3FBBD-DE74-559D-67BD-B31C79D7C0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AD4F5-0261-EB51-3E30-6022FFC32440}"/>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125607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CB90-BD86-CDBE-721B-3D8006DC2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4F3DD8-941B-EA24-22EB-AE7D728E7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2EC8F4-A0B5-FBBA-5AE4-55631CA89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1C7A3-2FFA-FE94-FBD9-05EC18D52A69}"/>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6" name="Footer Placeholder 5">
            <a:extLst>
              <a:ext uri="{FF2B5EF4-FFF2-40B4-BE49-F238E27FC236}">
                <a16:creationId xmlns:a16="http://schemas.microsoft.com/office/drawing/2014/main" id="{36D14296-0E6D-6703-F758-2E2D4211B6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E3AF7-FDEC-9097-22AB-53961EA10239}"/>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353103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A3E4-8AEB-5515-7B9E-AFE7E880E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E5212-967A-7082-3A02-9394176BD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78ED3A-CB27-244B-83F5-C820D58E5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6FA34-F942-16A5-7548-C2E4B41B6D0E}"/>
              </a:ext>
            </a:extLst>
          </p:cNvPr>
          <p:cNvSpPr>
            <a:spLocks noGrp="1"/>
          </p:cNvSpPr>
          <p:nvPr>
            <p:ph type="dt" sz="half" idx="10"/>
          </p:nvPr>
        </p:nvSpPr>
        <p:spPr/>
        <p:txBody>
          <a:bodyPr/>
          <a:lstStyle/>
          <a:p>
            <a:fld id="{D565C604-0E27-4D5B-A577-B48FDED80EFE}" type="datetimeFigureOut">
              <a:rPr lang="en-US" smtClean="0"/>
              <a:t>3/18/2024</a:t>
            </a:fld>
            <a:endParaRPr lang="en-US"/>
          </a:p>
        </p:txBody>
      </p:sp>
      <p:sp>
        <p:nvSpPr>
          <p:cNvPr id="6" name="Footer Placeholder 5">
            <a:extLst>
              <a:ext uri="{FF2B5EF4-FFF2-40B4-BE49-F238E27FC236}">
                <a16:creationId xmlns:a16="http://schemas.microsoft.com/office/drawing/2014/main" id="{093D4A53-4DEA-64C3-A569-898708329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A761E-75A9-EB3D-54CC-2F8D878D926B}"/>
              </a:ext>
            </a:extLst>
          </p:cNvPr>
          <p:cNvSpPr>
            <a:spLocks noGrp="1"/>
          </p:cNvSpPr>
          <p:nvPr>
            <p:ph type="sldNum" sz="quarter" idx="12"/>
          </p:nvPr>
        </p:nvSpPr>
        <p:spPr/>
        <p:txBody>
          <a:bodyPr/>
          <a:lstStyle/>
          <a:p>
            <a:fld id="{DC106BCE-0FEB-48C5-9300-D69A3A01EE5F}" type="slidenum">
              <a:rPr lang="en-US" smtClean="0"/>
              <a:t>‹#›</a:t>
            </a:fld>
            <a:endParaRPr lang="en-US"/>
          </a:p>
        </p:txBody>
      </p:sp>
    </p:spTree>
    <p:extLst>
      <p:ext uri="{BB962C8B-B14F-4D97-AF65-F5344CB8AC3E}">
        <p14:creationId xmlns:p14="http://schemas.microsoft.com/office/powerpoint/2010/main" val="209335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509C5D-57C0-5366-6884-53DF8B2CD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5AAE1D-2E0D-292F-859F-1CE693DE3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9283E-A8EC-E755-E1B7-9862F79A6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C604-0E27-4D5B-A577-B48FDED80EFE}" type="datetimeFigureOut">
              <a:rPr lang="en-US" smtClean="0"/>
              <a:t>3/18/2024</a:t>
            </a:fld>
            <a:endParaRPr lang="en-US"/>
          </a:p>
        </p:txBody>
      </p:sp>
      <p:sp>
        <p:nvSpPr>
          <p:cNvPr id="5" name="Footer Placeholder 4">
            <a:extLst>
              <a:ext uri="{FF2B5EF4-FFF2-40B4-BE49-F238E27FC236}">
                <a16:creationId xmlns:a16="http://schemas.microsoft.com/office/drawing/2014/main" id="{4C04E18B-C2DE-F3B0-C0ED-6B23D0C5E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EA215-ADE1-6A85-4443-593EA4CF3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06BCE-0FEB-48C5-9300-D69A3A01EE5F}" type="slidenum">
              <a:rPr lang="en-US" smtClean="0"/>
              <a:t>‹#›</a:t>
            </a:fld>
            <a:endParaRPr lang="en-US"/>
          </a:p>
        </p:txBody>
      </p:sp>
    </p:spTree>
    <p:extLst>
      <p:ext uri="{BB962C8B-B14F-4D97-AF65-F5344CB8AC3E}">
        <p14:creationId xmlns:p14="http://schemas.microsoft.com/office/powerpoint/2010/main" val="121236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time_continue=1&amp;v=ysa5OBhXz-Q" TargetMode="Externa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Fermi_paradox#Periodic_extinction_by_natural_events" TargetMode="External"/><Relationship Id="rId3" Type="http://schemas.openxmlformats.org/officeDocument/2006/relationships/hyperlink" Target="https://en.wikipedia.org/wiki/Fermi_paradox#Economic_explanations" TargetMode="External"/><Relationship Id="rId7" Type="http://schemas.openxmlformats.org/officeDocument/2006/relationships/hyperlink" Target="https://en.wikipedia.org/wiki/Fermi_paradox#It_is_the_nature_of_intelligent_life_to_destroy_others" TargetMode="External"/><Relationship Id="rId2" Type="http://schemas.openxmlformats.org/officeDocument/2006/relationships/hyperlink" Target="https://en.wikipedia.org/wiki/Fermi_paradox#Intelligent_life_may_be_too_far_away" TargetMode="External"/><Relationship Id="rId1" Type="http://schemas.openxmlformats.org/officeDocument/2006/relationships/slideLayout" Target="../slideLayouts/slideLayout2.xml"/><Relationship Id="rId6" Type="http://schemas.openxmlformats.org/officeDocument/2006/relationships/hyperlink" Target="https://en.wikipedia.org/wiki/Fermi_paradox#It_is_the_nature_of_intelligent_life_to_destroy_itself" TargetMode="External"/><Relationship Id="rId5" Type="http://schemas.openxmlformats.org/officeDocument/2006/relationships/hyperlink" Target="https://en.wikipedia.org/wiki/Fermi_paradox#Communication_is_dangerous" TargetMode="External"/><Relationship Id="rId4" Type="http://schemas.openxmlformats.org/officeDocument/2006/relationships/hyperlink" Target="https://en.wikipedia.org/wiki/Fermi_paradox#Civilizations_only_broadcast_detectable_signals_for_a_brief_period_of_ti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447A1FF-99A4-81B0-702A-30BF89406A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0"/>
            <a:ext cx="4572000" cy="687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000252B-0AE4-9731-567B-C933D69B7764}"/>
              </a:ext>
            </a:extLst>
          </p:cNvPr>
          <p:cNvSpPr txBox="1"/>
          <p:nvPr/>
        </p:nvSpPr>
        <p:spPr>
          <a:xfrm>
            <a:off x="6553200" y="76200"/>
            <a:ext cx="800219" cy="461665"/>
          </a:xfrm>
          <a:prstGeom prst="rect">
            <a:avLst/>
          </a:prstGeom>
          <a:noFill/>
        </p:spPr>
        <p:txBody>
          <a:bodyPr wrap="none" rtlCol="0">
            <a:spAutoFit/>
          </a:bodyPr>
          <a:lstStyle/>
          <a:p>
            <a:r>
              <a:rPr lang="en-US" dirty="0">
                <a:solidFill>
                  <a:schemeClr val="bg1"/>
                </a:solidFill>
              </a:rPr>
              <a:t>2015</a:t>
            </a:r>
          </a:p>
        </p:txBody>
      </p:sp>
    </p:spTree>
    <p:extLst>
      <p:ext uri="{BB962C8B-B14F-4D97-AF65-F5344CB8AC3E}">
        <p14:creationId xmlns:p14="http://schemas.microsoft.com/office/powerpoint/2010/main" val="121711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energy</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1" y="1219200"/>
            <a:ext cx="5225143"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1" y="3810001"/>
            <a:ext cx="5279571" cy="2969759"/>
          </a:xfrm>
          <a:prstGeom prst="rect">
            <a:avLst/>
          </a:prstGeom>
        </p:spPr>
      </p:pic>
    </p:spTree>
    <p:extLst>
      <p:ext uri="{BB962C8B-B14F-4D97-AF65-F5344CB8AC3E}">
        <p14:creationId xmlns:p14="http://schemas.microsoft.com/office/powerpoint/2010/main" val="384640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06416" y="-35169"/>
            <a:ext cx="9161585" cy="6031523"/>
          </a:xfrm>
          <a:prstGeom prst="rect">
            <a:avLst/>
          </a:prstGeom>
        </p:spPr>
      </p:pic>
      <p:sp>
        <p:nvSpPr>
          <p:cNvPr id="5" name="TextBox 4"/>
          <p:cNvSpPr txBox="1"/>
          <p:nvPr/>
        </p:nvSpPr>
        <p:spPr>
          <a:xfrm>
            <a:off x="1608898" y="304801"/>
            <a:ext cx="8956619" cy="1384995"/>
          </a:xfrm>
          <a:prstGeom prst="rect">
            <a:avLst/>
          </a:prstGeom>
          <a:noFill/>
        </p:spPr>
        <p:txBody>
          <a:bodyPr wrap="none" rtlCol="0">
            <a:spAutoFit/>
          </a:bodyPr>
          <a:lstStyle/>
          <a:p>
            <a:r>
              <a:rPr lang="en-US" sz="2800" dirty="0">
                <a:solidFill>
                  <a:schemeClr val="bg1"/>
                </a:solidFill>
              </a:rPr>
              <a:t>Relentless input of energy – something must be done with it</a:t>
            </a:r>
          </a:p>
          <a:p>
            <a:endParaRPr lang="en-US" sz="2800" dirty="0">
              <a:solidFill>
                <a:schemeClr val="bg1"/>
              </a:solidFill>
            </a:endParaRPr>
          </a:p>
          <a:p>
            <a:r>
              <a:rPr lang="en-US" sz="2800" dirty="0">
                <a:solidFill>
                  <a:schemeClr val="bg1"/>
                </a:solidFill>
              </a:rPr>
              <a:t>Diurnal, annual, and latitudinal cycles and variation</a:t>
            </a:r>
            <a:endParaRPr lang="cs-CZ" sz="2800" dirty="0">
              <a:solidFill>
                <a:schemeClr val="bg1"/>
              </a:solidFill>
            </a:endParaRPr>
          </a:p>
        </p:txBody>
      </p:sp>
    </p:spTree>
    <p:extLst>
      <p:ext uri="{BB962C8B-B14F-4D97-AF65-F5344CB8AC3E}">
        <p14:creationId xmlns:p14="http://schemas.microsoft.com/office/powerpoint/2010/main" val="59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gives rise to gradient formation</a:t>
            </a:r>
            <a:endParaRPr lang="cs-CZ"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6072" y="1417638"/>
            <a:ext cx="4339929" cy="4038600"/>
          </a:xfrm>
          <a:prstGeom prst="rect">
            <a:avLst/>
          </a:prstGeom>
        </p:spPr>
      </p:pic>
      <p:pic>
        <p:nvPicPr>
          <p:cNvPr id="5" name="Picture 4"/>
          <p:cNvPicPr>
            <a:picLocks noChangeAspect="1"/>
          </p:cNvPicPr>
          <p:nvPr/>
        </p:nvPicPr>
        <p:blipFill>
          <a:blip r:embed="rId3"/>
          <a:stretch>
            <a:fillRect/>
          </a:stretch>
        </p:blipFill>
        <p:spPr>
          <a:xfrm>
            <a:off x="5562601" y="3352801"/>
            <a:ext cx="4791075" cy="3419475"/>
          </a:xfrm>
          <a:prstGeom prst="rect">
            <a:avLst/>
          </a:prstGeom>
        </p:spPr>
      </p:pic>
      <p:sp>
        <p:nvSpPr>
          <p:cNvPr id="7" name="TextBox 6"/>
          <p:cNvSpPr txBox="1"/>
          <p:nvPr/>
        </p:nvSpPr>
        <p:spPr>
          <a:xfrm>
            <a:off x="6934200" y="1828801"/>
            <a:ext cx="2998706" cy="461665"/>
          </a:xfrm>
          <a:prstGeom prst="rect">
            <a:avLst/>
          </a:prstGeom>
          <a:noFill/>
        </p:spPr>
        <p:txBody>
          <a:bodyPr wrap="none" rtlCol="0">
            <a:spAutoFit/>
          </a:bodyPr>
          <a:lstStyle/>
          <a:p>
            <a:r>
              <a:rPr lang="en-US" sz="2400" dirty="0"/>
              <a:t>In air and sea together</a:t>
            </a:r>
            <a:endParaRPr lang="cs-CZ" sz="2400" dirty="0"/>
          </a:p>
        </p:txBody>
      </p:sp>
    </p:spTree>
    <p:extLst>
      <p:ext uri="{BB962C8B-B14F-4D97-AF65-F5344CB8AC3E}">
        <p14:creationId xmlns:p14="http://schemas.microsoft.com/office/powerpoint/2010/main" val="188341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Geothermal energy</a:t>
            </a:r>
            <a:endParaRPr lang="cs-CZ" dirty="0"/>
          </a:p>
        </p:txBody>
      </p:sp>
      <p:pic>
        <p:nvPicPr>
          <p:cNvPr id="3080" name="Picture 8" descr="Výsledek obrázku pro Steam rises from geothermal plains in Kamchatka, Russi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229788"/>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ýsledek obrázku pro Steam rises from geothermal plains in Kamchatka, Russ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6900" y="3439795"/>
            <a:ext cx="4572000" cy="30463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Výsledek obrázku pro yellowstone mud po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1" y="1869831"/>
            <a:ext cx="4450447" cy="29669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82508" y="5486400"/>
            <a:ext cx="3538726" cy="369332"/>
          </a:xfrm>
          <a:prstGeom prst="rect">
            <a:avLst/>
          </a:prstGeom>
          <a:noFill/>
        </p:spPr>
        <p:txBody>
          <a:bodyPr wrap="none" rtlCol="0">
            <a:spAutoFit/>
          </a:bodyPr>
          <a:lstStyle/>
          <a:p>
            <a:r>
              <a:rPr lang="en-US" dirty="0"/>
              <a:t>Also gives rise to gradients and flow</a:t>
            </a:r>
            <a:endParaRPr lang="cs-CZ" dirty="0"/>
          </a:p>
        </p:txBody>
      </p:sp>
    </p:spTree>
    <p:extLst>
      <p:ext uri="{BB962C8B-B14F-4D97-AF65-F5344CB8AC3E}">
        <p14:creationId xmlns:p14="http://schemas.microsoft.com/office/powerpoint/2010/main" val="307653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762000"/>
            <a:ext cx="3632102" cy="5539154"/>
          </a:xfrm>
          <a:prstGeom prst="rect">
            <a:avLst/>
          </a:prstGeom>
        </p:spPr>
      </p:pic>
      <p:sp>
        <p:nvSpPr>
          <p:cNvPr id="6" name="TextBox 5"/>
          <p:cNvSpPr txBox="1"/>
          <p:nvPr/>
        </p:nvSpPr>
        <p:spPr>
          <a:xfrm>
            <a:off x="6019800" y="1219200"/>
            <a:ext cx="4330096" cy="4124206"/>
          </a:xfrm>
          <a:prstGeom prst="rect">
            <a:avLst/>
          </a:prstGeom>
          <a:noFill/>
        </p:spPr>
        <p:txBody>
          <a:bodyPr wrap="none" rtlCol="0">
            <a:spAutoFit/>
          </a:bodyPr>
          <a:lstStyle/>
          <a:p>
            <a:r>
              <a:rPr lang="en-US" sz="2800" dirty="0"/>
              <a:t>Ecological Origin of Life</a:t>
            </a:r>
          </a:p>
          <a:p>
            <a:r>
              <a:rPr lang="en-US" dirty="0"/>
              <a:t>HT </a:t>
            </a:r>
            <a:r>
              <a:rPr lang="en-US" dirty="0" err="1"/>
              <a:t>Odum</a:t>
            </a:r>
            <a:endParaRPr lang="en-US" dirty="0"/>
          </a:p>
          <a:p>
            <a:endParaRPr lang="en-US" dirty="0"/>
          </a:p>
          <a:p>
            <a:endParaRPr lang="en-US" dirty="0"/>
          </a:p>
          <a:p>
            <a:endParaRPr lang="en-US" dirty="0"/>
          </a:p>
          <a:p>
            <a:endParaRPr lang="en-US" dirty="0"/>
          </a:p>
          <a:p>
            <a:r>
              <a:rPr lang="en-US" dirty="0"/>
              <a:t>Prebiotic coupled complementary processes</a:t>
            </a:r>
          </a:p>
          <a:p>
            <a:pPr marL="285750" indent="-285750">
              <a:buFont typeface="Arial" panose="020B0604020202020204" pitchFamily="34" charset="0"/>
              <a:buChar char="•"/>
            </a:pPr>
            <a:r>
              <a:rPr lang="en-US" dirty="0"/>
              <a:t>Production</a:t>
            </a:r>
          </a:p>
          <a:p>
            <a:pPr marL="285750" indent="-285750">
              <a:buFont typeface="Arial" panose="020B0604020202020204" pitchFamily="34" charset="0"/>
              <a:buChar char="•"/>
            </a:pPr>
            <a:r>
              <a:rPr lang="en-US" dirty="0"/>
              <a:t>Consumption</a:t>
            </a:r>
          </a:p>
          <a:p>
            <a:pPr marL="285750" indent="-285750">
              <a:buFont typeface="Arial" panose="020B0604020202020204" pitchFamily="34" charset="0"/>
              <a:buChar char="•"/>
            </a:pPr>
            <a:endParaRPr lang="en-US" dirty="0"/>
          </a:p>
          <a:p>
            <a:endParaRPr lang="en-US" dirty="0"/>
          </a:p>
          <a:p>
            <a:r>
              <a:rPr lang="en-US" dirty="0"/>
              <a:t>The ecological cycle generated</a:t>
            </a:r>
          </a:p>
          <a:p>
            <a:pPr marL="285750" indent="-285750">
              <a:buFont typeface="Arial" panose="020B0604020202020204" pitchFamily="34" charset="0"/>
              <a:buChar char="•"/>
            </a:pPr>
            <a:r>
              <a:rPr lang="en-US" dirty="0"/>
              <a:t>cells </a:t>
            </a:r>
          </a:p>
          <a:p>
            <a:pPr marL="285750" indent="-285750">
              <a:buFont typeface="Arial" panose="020B0604020202020204" pitchFamily="34" charset="0"/>
              <a:buChar char="•"/>
            </a:pPr>
            <a:r>
              <a:rPr lang="en-US" dirty="0"/>
              <a:t>organisms</a:t>
            </a:r>
            <a:endParaRPr lang="cs-CZ" dirty="0"/>
          </a:p>
        </p:txBody>
      </p:sp>
    </p:spTree>
    <p:extLst>
      <p:ext uri="{BB962C8B-B14F-4D97-AF65-F5344CB8AC3E}">
        <p14:creationId xmlns:p14="http://schemas.microsoft.com/office/powerpoint/2010/main" val="350259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Encapsulation of the processes</a:t>
            </a:r>
            <a:endParaRPr lang="cs-CZ" dirty="0"/>
          </a:p>
        </p:txBody>
      </p:sp>
      <p:pic>
        <p:nvPicPr>
          <p:cNvPr id="4" name="Picture 3"/>
          <p:cNvPicPr>
            <a:picLocks noChangeAspect="1"/>
          </p:cNvPicPr>
          <p:nvPr/>
        </p:nvPicPr>
        <p:blipFill>
          <a:blip r:embed="rId2"/>
          <a:stretch>
            <a:fillRect/>
          </a:stretch>
        </p:blipFill>
        <p:spPr>
          <a:xfrm>
            <a:off x="1752600" y="1423500"/>
            <a:ext cx="5181600" cy="28575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1" y="3200400"/>
            <a:ext cx="5090601" cy="336528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4134637"/>
            <a:ext cx="2060614" cy="2577413"/>
          </a:xfrm>
          <a:prstGeom prst="rect">
            <a:avLst/>
          </a:prstGeom>
        </p:spPr>
      </p:pic>
      <p:sp>
        <p:nvSpPr>
          <p:cNvPr id="3" name="TextBox 2"/>
          <p:cNvSpPr txBox="1"/>
          <p:nvPr/>
        </p:nvSpPr>
        <p:spPr>
          <a:xfrm>
            <a:off x="6922478" y="2438401"/>
            <a:ext cx="3706015" cy="646331"/>
          </a:xfrm>
          <a:prstGeom prst="rect">
            <a:avLst/>
          </a:prstGeom>
          <a:noFill/>
        </p:spPr>
        <p:txBody>
          <a:bodyPr wrap="none" rtlCol="0">
            <a:spAutoFit/>
          </a:bodyPr>
          <a:lstStyle/>
          <a:p>
            <a:r>
              <a:rPr lang="en-US" dirty="0"/>
              <a:t>In the seas and at the margins of land</a:t>
            </a:r>
          </a:p>
          <a:p>
            <a:r>
              <a:rPr lang="en-US" dirty="0"/>
              <a:t>Estuarine turbidity maximum</a:t>
            </a:r>
            <a:endParaRPr lang="cs-CZ" dirty="0"/>
          </a:p>
        </p:txBody>
      </p:sp>
    </p:spTree>
    <p:extLst>
      <p:ext uri="{BB962C8B-B14F-4D97-AF65-F5344CB8AC3E}">
        <p14:creationId xmlns:p14="http://schemas.microsoft.com/office/powerpoint/2010/main" val="75044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alternative – the first organism</a:t>
            </a:r>
            <a:endParaRPr lang="cs-CZ" dirty="0"/>
          </a:p>
        </p:txBody>
      </p:sp>
      <p:pic>
        <p:nvPicPr>
          <p:cNvPr id="2050" name="Picture 2" descr="Výsledek obrázku pro lifeless plan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1417639"/>
            <a:ext cx="8534400" cy="4803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1" y="6324601"/>
            <a:ext cx="4691797" cy="461665"/>
          </a:xfrm>
          <a:prstGeom prst="rect">
            <a:avLst/>
          </a:prstGeom>
          <a:noFill/>
        </p:spPr>
        <p:txBody>
          <a:bodyPr wrap="none" rtlCol="0">
            <a:spAutoFit/>
          </a:bodyPr>
          <a:lstStyle/>
          <a:p>
            <a:r>
              <a:rPr lang="en-US" sz="2400" dirty="0"/>
              <a:t>An organism without an ecosystem?</a:t>
            </a:r>
            <a:endParaRPr lang="cs-CZ" sz="2400" dirty="0"/>
          </a:p>
        </p:txBody>
      </p:sp>
      <p:sp>
        <p:nvSpPr>
          <p:cNvPr id="4" name="TextBox 3"/>
          <p:cNvSpPr txBox="1"/>
          <p:nvPr/>
        </p:nvSpPr>
        <p:spPr>
          <a:xfrm>
            <a:off x="2438400" y="4572001"/>
            <a:ext cx="2512354" cy="830997"/>
          </a:xfrm>
          <a:prstGeom prst="rect">
            <a:avLst/>
          </a:prstGeom>
          <a:noFill/>
        </p:spPr>
        <p:txBody>
          <a:bodyPr wrap="none" rtlCol="0">
            <a:spAutoFit/>
          </a:bodyPr>
          <a:lstStyle/>
          <a:p>
            <a:r>
              <a:rPr lang="en-US" sz="2400" dirty="0">
                <a:solidFill>
                  <a:schemeClr val="tx2">
                    <a:lumMod val="50000"/>
                  </a:schemeClr>
                </a:solidFill>
              </a:rPr>
              <a:t>I’m here</a:t>
            </a:r>
          </a:p>
          <a:p>
            <a:r>
              <a:rPr lang="en-US" sz="2400" dirty="0">
                <a:solidFill>
                  <a:schemeClr val="tx2">
                    <a:lumMod val="50000"/>
                  </a:schemeClr>
                </a:solidFill>
              </a:rPr>
              <a:t>What’s for dinner?</a:t>
            </a:r>
            <a:endParaRPr lang="cs-CZ" sz="2400" dirty="0">
              <a:solidFill>
                <a:schemeClr val="tx2">
                  <a:lumMod val="50000"/>
                </a:schemeClr>
              </a:solidFill>
            </a:endParaRPr>
          </a:p>
        </p:txBody>
      </p:sp>
    </p:spTree>
    <p:extLst>
      <p:ext uri="{BB962C8B-B14F-4D97-AF65-F5344CB8AC3E}">
        <p14:creationId xmlns:p14="http://schemas.microsoft.com/office/powerpoint/2010/main" val="40120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6C6F-E3C5-FC4A-3FE3-0920FA4EB0C5}"/>
              </a:ext>
            </a:extLst>
          </p:cNvPr>
          <p:cNvSpPr>
            <a:spLocks noGrp="1"/>
          </p:cNvSpPr>
          <p:nvPr>
            <p:ph type="title"/>
          </p:nvPr>
        </p:nvSpPr>
        <p:spPr/>
        <p:txBody>
          <a:bodyPr/>
          <a:lstStyle/>
          <a:p>
            <a:r>
              <a:rPr lang="en-US" dirty="0"/>
              <a:t>Gandhi</a:t>
            </a:r>
          </a:p>
        </p:txBody>
      </p:sp>
      <p:sp>
        <p:nvSpPr>
          <p:cNvPr id="3" name="Content Placeholder 2">
            <a:extLst>
              <a:ext uri="{FF2B5EF4-FFF2-40B4-BE49-F238E27FC236}">
                <a16:creationId xmlns:a16="http://schemas.microsoft.com/office/drawing/2014/main" id="{5307FC1B-8753-C439-F838-ECAE4B5F8FD2}"/>
              </a:ext>
            </a:extLst>
          </p:cNvPr>
          <p:cNvSpPr>
            <a:spLocks noGrp="1"/>
          </p:cNvSpPr>
          <p:nvPr>
            <p:ph idx="1"/>
          </p:nvPr>
        </p:nvSpPr>
        <p:spPr/>
        <p:txBody>
          <a:bodyPr>
            <a:normAutofit/>
          </a:bodyPr>
          <a:lstStyle/>
          <a:p>
            <a:r>
              <a:rPr lang="en-US" sz="3200" dirty="0"/>
              <a:t>There is enough for everyone’s need, but not enough for everyone’s greed</a:t>
            </a:r>
          </a:p>
          <a:p>
            <a:endParaRPr lang="en-US" sz="3200" dirty="0"/>
          </a:p>
          <a:p>
            <a:r>
              <a:rPr lang="en-US" sz="3200" dirty="0"/>
              <a:t>What ethics, policies, motivations can promote this worldview (and suppress the alternative)?</a:t>
            </a:r>
          </a:p>
          <a:p>
            <a:endParaRPr lang="en-US" sz="3200" dirty="0"/>
          </a:p>
          <a:p>
            <a:r>
              <a:rPr lang="en-US" sz="3200" dirty="0"/>
              <a:t>Questions</a:t>
            </a:r>
          </a:p>
        </p:txBody>
      </p:sp>
    </p:spTree>
    <p:extLst>
      <p:ext uri="{BB962C8B-B14F-4D97-AF65-F5344CB8AC3E}">
        <p14:creationId xmlns:p14="http://schemas.microsoft.com/office/powerpoint/2010/main" val="15544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32E3-1BF1-C868-1B24-6A90957237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91A594-F3A4-AAF6-011D-EB172264BC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071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E44F-6525-36D0-0A4A-37AE01875FDC}"/>
              </a:ext>
            </a:extLst>
          </p:cNvPr>
          <p:cNvSpPr>
            <a:spLocks noGrp="1"/>
          </p:cNvSpPr>
          <p:nvPr>
            <p:ph type="title"/>
          </p:nvPr>
        </p:nvSpPr>
        <p:spPr/>
        <p:txBody>
          <a:bodyPr/>
          <a:lstStyle/>
          <a:p>
            <a:r>
              <a:rPr lang="en-US" dirty="0"/>
              <a:t>Chapter 2 – Limits to growth</a:t>
            </a:r>
          </a:p>
        </p:txBody>
      </p:sp>
      <p:sp>
        <p:nvSpPr>
          <p:cNvPr id="3" name="Content Placeholder 2">
            <a:extLst>
              <a:ext uri="{FF2B5EF4-FFF2-40B4-BE49-F238E27FC236}">
                <a16:creationId xmlns:a16="http://schemas.microsoft.com/office/drawing/2014/main" id="{537C754D-F0EF-2FE5-A95B-92CEAB320DF6}"/>
              </a:ext>
            </a:extLst>
          </p:cNvPr>
          <p:cNvSpPr>
            <a:spLocks noGrp="1"/>
          </p:cNvSpPr>
          <p:nvPr>
            <p:ph idx="1"/>
          </p:nvPr>
        </p:nvSpPr>
        <p:spPr>
          <a:xfrm>
            <a:off x="838200" y="1825625"/>
            <a:ext cx="10515600" cy="3387643"/>
          </a:xfrm>
        </p:spPr>
        <p:txBody>
          <a:bodyPr/>
          <a:lstStyle/>
          <a:p>
            <a:pPr algn="l"/>
            <a:r>
              <a:rPr lang="en-US" sz="1800" b="0" i="1" u="none" strike="noStrike" baseline="0" dirty="0">
                <a:latin typeface="Bembo-Italic"/>
              </a:rPr>
              <a:t>Trees cannot grow into the sky</a:t>
            </a:r>
            <a:endParaRPr lang="en-US" dirty="0"/>
          </a:p>
          <a:p>
            <a:pPr marL="0" indent="0">
              <a:buNone/>
            </a:pPr>
            <a:endParaRPr lang="en-US" dirty="0"/>
          </a:p>
          <a:p>
            <a:pPr marL="0" indent="0">
              <a:buNone/>
            </a:pPr>
            <a:r>
              <a:rPr lang="en-US" dirty="0"/>
              <a:t>Your reaction</a:t>
            </a:r>
          </a:p>
          <a:p>
            <a:pPr marL="514350" indent="-514350">
              <a:buFont typeface="+mj-lt"/>
              <a:buAutoNum type="arabicParenR"/>
            </a:pPr>
            <a:r>
              <a:rPr lang="en-US" dirty="0"/>
              <a:t>What does the quote mean and what does it have to do with this chapter?</a:t>
            </a:r>
          </a:p>
          <a:p>
            <a:pPr marL="400050" lvl="1" indent="0">
              <a:buNone/>
            </a:pPr>
            <a:endParaRPr lang="en-US" dirty="0"/>
          </a:p>
          <a:p>
            <a:pPr marL="514350" indent="-514350">
              <a:buFont typeface="+mj-lt"/>
              <a:buAutoNum type="arabicParenR"/>
            </a:pPr>
            <a:r>
              <a:rPr lang="en-US" dirty="0"/>
              <a:t>What part was most confusing or most difficult to understand?</a:t>
            </a:r>
          </a:p>
          <a:p>
            <a:endParaRPr lang="en-US" dirty="0"/>
          </a:p>
        </p:txBody>
      </p:sp>
      <p:sp>
        <p:nvSpPr>
          <p:cNvPr id="5" name="TextBox 4">
            <a:extLst>
              <a:ext uri="{FF2B5EF4-FFF2-40B4-BE49-F238E27FC236}">
                <a16:creationId xmlns:a16="http://schemas.microsoft.com/office/drawing/2014/main" id="{1DFBDAB3-38B6-9BE1-6AAC-312655E22114}"/>
              </a:ext>
            </a:extLst>
          </p:cNvPr>
          <p:cNvSpPr txBox="1"/>
          <p:nvPr/>
        </p:nvSpPr>
        <p:spPr>
          <a:xfrm>
            <a:off x="4094019" y="5931126"/>
            <a:ext cx="6097978" cy="369332"/>
          </a:xfrm>
          <a:prstGeom prst="rect">
            <a:avLst/>
          </a:prstGeom>
          <a:noFill/>
        </p:spPr>
        <p:txBody>
          <a:bodyPr wrap="square">
            <a:spAutoFit/>
          </a:bodyPr>
          <a:lstStyle/>
          <a:p>
            <a:pPr algn="l"/>
            <a:r>
              <a:rPr lang="en-US" sz="1800" b="0" i="1" u="none" strike="noStrike" baseline="0" dirty="0">
                <a:latin typeface="Bembo-Italic"/>
              </a:rPr>
              <a:t>How long does it take to grow a 100-year-old tree? </a:t>
            </a:r>
            <a:endParaRPr lang="en-US" dirty="0"/>
          </a:p>
        </p:txBody>
      </p:sp>
    </p:spTree>
    <p:extLst>
      <p:ext uri="{BB962C8B-B14F-4D97-AF65-F5344CB8AC3E}">
        <p14:creationId xmlns:p14="http://schemas.microsoft.com/office/powerpoint/2010/main" val="34395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E44F-6525-36D0-0A4A-37AE01875FDC}"/>
              </a:ext>
            </a:extLst>
          </p:cNvPr>
          <p:cNvSpPr>
            <a:spLocks noGrp="1"/>
          </p:cNvSpPr>
          <p:nvPr>
            <p:ph type="title"/>
          </p:nvPr>
        </p:nvSpPr>
        <p:spPr/>
        <p:txBody>
          <a:bodyPr/>
          <a:lstStyle/>
          <a:p>
            <a:r>
              <a:rPr lang="en-US" dirty="0"/>
              <a:t>Chapter 1 - Introduction </a:t>
            </a:r>
          </a:p>
        </p:txBody>
      </p:sp>
      <p:sp>
        <p:nvSpPr>
          <p:cNvPr id="3" name="Content Placeholder 2">
            <a:extLst>
              <a:ext uri="{FF2B5EF4-FFF2-40B4-BE49-F238E27FC236}">
                <a16:creationId xmlns:a16="http://schemas.microsoft.com/office/drawing/2014/main" id="{537C754D-F0EF-2FE5-A95B-92CEAB320DF6}"/>
              </a:ext>
            </a:extLst>
          </p:cNvPr>
          <p:cNvSpPr>
            <a:spLocks noGrp="1"/>
          </p:cNvSpPr>
          <p:nvPr>
            <p:ph idx="1"/>
          </p:nvPr>
        </p:nvSpPr>
        <p:spPr/>
        <p:txBody>
          <a:bodyPr/>
          <a:lstStyle/>
          <a:p>
            <a:pPr algn="l"/>
            <a:r>
              <a:rPr lang="en-US" sz="1800" b="0" i="1" u="none" strike="noStrike" baseline="0" dirty="0">
                <a:latin typeface="Bembo-Italic"/>
              </a:rPr>
              <a:t>Natural principles of chemistry, mechanics and biology are not merely limits. They’re invitations to work along with them</a:t>
            </a:r>
            <a:r>
              <a:rPr lang="en-US" sz="1800" b="0" i="0" u="none" strike="noStrike" baseline="0" dirty="0">
                <a:latin typeface="Bembo" panose="020F0502020204030204" pitchFamily="18" charset="0"/>
              </a:rPr>
              <a:t>.		—Jane Jacobs, </a:t>
            </a:r>
            <a:r>
              <a:rPr lang="en-US" sz="1800" b="0" i="1" u="none" strike="noStrike" baseline="0" dirty="0">
                <a:latin typeface="Bembo-Italic"/>
              </a:rPr>
              <a:t>The Nature of Economies</a:t>
            </a:r>
            <a:r>
              <a:rPr lang="en-US" sz="1800" b="0" i="0" u="none" strike="noStrike" baseline="0" dirty="0">
                <a:latin typeface="Bembo" panose="020F0502020204030204" pitchFamily="18" charset="0"/>
              </a:rPr>
              <a:t>, 2000, p. 12</a:t>
            </a:r>
            <a:endParaRPr lang="en-US" dirty="0"/>
          </a:p>
          <a:p>
            <a:pPr marL="0" indent="0">
              <a:buNone/>
            </a:pPr>
            <a:endParaRPr lang="en-US" dirty="0"/>
          </a:p>
          <a:p>
            <a:pPr marL="0" indent="0">
              <a:buNone/>
            </a:pPr>
            <a:r>
              <a:rPr lang="en-US" dirty="0"/>
              <a:t>Your reaction</a:t>
            </a:r>
          </a:p>
          <a:p>
            <a:pPr marL="514350" indent="-514350">
              <a:buFont typeface="+mj-lt"/>
              <a:buAutoNum type="arabicParenR"/>
            </a:pPr>
            <a:r>
              <a:rPr lang="en-US" dirty="0"/>
              <a:t>What does the quote mean and what does it have to do with this chapter?</a:t>
            </a:r>
          </a:p>
          <a:p>
            <a:pPr marL="400050" lvl="1" indent="0">
              <a:buNone/>
            </a:pPr>
            <a:endParaRPr lang="en-US" dirty="0"/>
          </a:p>
          <a:p>
            <a:pPr marL="514350" indent="-514350">
              <a:buFont typeface="+mj-lt"/>
              <a:buAutoNum type="arabicParenR"/>
            </a:pPr>
            <a:r>
              <a:rPr lang="en-US" dirty="0"/>
              <a:t>What part was most confusing or most difficult to understand?</a:t>
            </a:r>
          </a:p>
          <a:p>
            <a:endParaRPr lang="en-US" dirty="0"/>
          </a:p>
        </p:txBody>
      </p:sp>
    </p:spTree>
    <p:extLst>
      <p:ext uri="{BB962C8B-B14F-4D97-AF65-F5344CB8AC3E}">
        <p14:creationId xmlns:p14="http://schemas.microsoft.com/office/powerpoint/2010/main" val="6021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0CF0BC-3C6F-FD3C-BB12-2655607BA6E7}"/>
              </a:ext>
            </a:extLst>
          </p:cNvPr>
          <p:cNvGrpSpPr/>
          <p:nvPr/>
        </p:nvGrpSpPr>
        <p:grpSpPr>
          <a:xfrm>
            <a:off x="494262" y="276653"/>
            <a:ext cx="3810000" cy="6295430"/>
            <a:chOff x="1206781" y="276653"/>
            <a:chExt cx="3810000" cy="6295430"/>
          </a:xfrm>
        </p:grpSpPr>
        <p:pic>
          <p:nvPicPr>
            <p:cNvPr id="7" name="Picture 2" descr="http://www.clubofrome.org/cms/wp-content/uploads/2011/07/ov-simmon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6781" y="276653"/>
              <a:ext cx="3810000" cy="6295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DF9309-0398-46EE-461D-E31CC593C97C}"/>
                </a:ext>
              </a:extLst>
            </p:cNvPr>
            <p:cNvSpPr txBox="1"/>
            <p:nvPr/>
          </p:nvSpPr>
          <p:spPr>
            <a:xfrm>
              <a:off x="2897580" y="2612572"/>
              <a:ext cx="652743" cy="369332"/>
            </a:xfrm>
            <a:prstGeom prst="rect">
              <a:avLst/>
            </a:prstGeom>
            <a:noFill/>
          </p:spPr>
          <p:txBody>
            <a:bodyPr wrap="none" rtlCol="0">
              <a:spAutoFit/>
            </a:bodyPr>
            <a:lstStyle/>
            <a:p>
              <a:r>
                <a:rPr lang="en-US" b="1" dirty="0">
                  <a:solidFill>
                    <a:schemeClr val="bg1"/>
                  </a:solidFill>
                </a:rPr>
                <a:t>1972</a:t>
              </a:r>
            </a:p>
          </p:txBody>
        </p:sp>
      </p:grpSp>
      <p:sp>
        <p:nvSpPr>
          <p:cNvPr id="4" name="TextBox 3">
            <a:extLst>
              <a:ext uri="{FF2B5EF4-FFF2-40B4-BE49-F238E27FC236}">
                <a16:creationId xmlns:a16="http://schemas.microsoft.com/office/drawing/2014/main" id="{A7B6D4F6-3C2D-197D-B2CF-055DF843F92E}"/>
              </a:ext>
            </a:extLst>
          </p:cNvPr>
          <p:cNvSpPr txBox="1"/>
          <p:nvPr/>
        </p:nvSpPr>
        <p:spPr>
          <a:xfrm>
            <a:off x="5878286" y="1199408"/>
            <a:ext cx="3754426" cy="3416320"/>
          </a:xfrm>
          <a:prstGeom prst="rect">
            <a:avLst/>
          </a:prstGeom>
          <a:noFill/>
        </p:spPr>
        <p:txBody>
          <a:bodyPr wrap="none" rtlCol="0">
            <a:spAutoFit/>
          </a:bodyPr>
          <a:lstStyle/>
          <a:p>
            <a:pPr algn="l"/>
            <a:r>
              <a:rPr lang="en-US" sz="1800" b="0" i="0" u="none" strike="noStrike" baseline="0" dirty="0">
                <a:latin typeface="Bembo"/>
              </a:rPr>
              <a:t>The 11 state variables selected were:</a:t>
            </a:r>
          </a:p>
          <a:p>
            <a:pPr algn="l"/>
            <a:r>
              <a:rPr lang="en-US" sz="1800" b="0" i="0" u="none" strike="noStrike" baseline="0" dirty="0">
                <a:latin typeface="Bembo"/>
              </a:rPr>
              <a:t>1. Nonrenewable resources</a:t>
            </a:r>
          </a:p>
          <a:p>
            <a:pPr algn="l"/>
            <a:r>
              <a:rPr lang="en-US" sz="1800" b="0" i="0" u="none" strike="noStrike" baseline="0" dirty="0">
                <a:latin typeface="Bembo"/>
              </a:rPr>
              <a:t>2. Service capital</a:t>
            </a:r>
          </a:p>
          <a:p>
            <a:pPr algn="l"/>
            <a:r>
              <a:rPr lang="en-US" sz="1800" b="0" i="0" u="none" strike="noStrike" baseline="0" dirty="0">
                <a:latin typeface="Bembo"/>
              </a:rPr>
              <a:t>3. Industrial capital</a:t>
            </a:r>
          </a:p>
          <a:p>
            <a:pPr algn="l"/>
            <a:r>
              <a:rPr lang="en-US" sz="1800" b="0" i="0" u="none" strike="noStrike" baseline="0" dirty="0">
                <a:latin typeface="Bembo"/>
              </a:rPr>
              <a:t>4. Agricultural capital</a:t>
            </a:r>
          </a:p>
          <a:p>
            <a:pPr algn="l"/>
            <a:r>
              <a:rPr lang="en-US" sz="1800" b="0" i="0" u="none" strike="noStrike" baseline="0" dirty="0">
                <a:latin typeface="Bembo"/>
              </a:rPr>
              <a:t>5. Population aged 0–14 years</a:t>
            </a:r>
          </a:p>
          <a:p>
            <a:pPr algn="l"/>
            <a:r>
              <a:rPr lang="en-US" sz="1800" b="0" i="0" u="none" strike="noStrike" baseline="0" dirty="0">
                <a:latin typeface="Bembo"/>
              </a:rPr>
              <a:t>6. Population aged 15–45 years</a:t>
            </a:r>
          </a:p>
          <a:p>
            <a:pPr algn="l"/>
            <a:r>
              <a:rPr lang="en-US" sz="1800" b="0" i="0" u="none" strike="noStrike" baseline="0" dirty="0">
                <a:latin typeface="Bembo"/>
              </a:rPr>
              <a:t>7. Population aged above 45 years</a:t>
            </a:r>
          </a:p>
          <a:p>
            <a:pPr algn="l"/>
            <a:r>
              <a:rPr lang="en-US" sz="1800" b="0" i="0" u="none" strike="noStrike" baseline="0" dirty="0">
                <a:latin typeface="Bembo"/>
              </a:rPr>
              <a:t>8. Pollution</a:t>
            </a:r>
          </a:p>
          <a:p>
            <a:pPr algn="l"/>
            <a:r>
              <a:rPr lang="en-US" sz="1800" b="0" i="0" u="none" strike="noStrike" baseline="0" dirty="0">
                <a:latin typeface="Bembo"/>
              </a:rPr>
              <a:t>9. Urban and industrial land</a:t>
            </a:r>
          </a:p>
          <a:p>
            <a:pPr algn="l"/>
            <a:r>
              <a:rPr lang="en-US" sz="1800" b="0" i="0" u="none" strike="noStrike" baseline="0" dirty="0">
                <a:latin typeface="Bembo"/>
              </a:rPr>
              <a:t>10. Arable land</a:t>
            </a:r>
          </a:p>
          <a:p>
            <a:pPr algn="l"/>
            <a:r>
              <a:rPr lang="en-US" sz="1800" b="0" i="0" u="none" strike="noStrike" baseline="0" dirty="0">
                <a:latin typeface="Bembo"/>
              </a:rPr>
              <a:t>11. Potential arable land.</a:t>
            </a:r>
            <a:endParaRPr lang="en-US" dirty="0"/>
          </a:p>
        </p:txBody>
      </p:sp>
      <p:sp>
        <p:nvSpPr>
          <p:cNvPr id="5" name="TextBox 4">
            <a:extLst>
              <a:ext uri="{FF2B5EF4-FFF2-40B4-BE49-F238E27FC236}">
                <a16:creationId xmlns:a16="http://schemas.microsoft.com/office/drawing/2014/main" id="{23164DA8-204D-1FC5-6517-E9E9493D9D98}"/>
              </a:ext>
            </a:extLst>
          </p:cNvPr>
          <p:cNvSpPr txBox="1"/>
          <p:nvPr/>
        </p:nvSpPr>
        <p:spPr>
          <a:xfrm>
            <a:off x="6388925" y="5569527"/>
            <a:ext cx="2916696" cy="369332"/>
          </a:xfrm>
          <a:prstGeom prst="rect">
            <a:avLst/>
          </a:prstGeom>
          <a:noFill/>
        </p:spPr>
        <p:txBody>
          <a:bodyPr wrap="none" rtlCol="0">
            <a:spAutoFit/>
          </a:bodyPr>
          <a:lstStyle/>
          <a:p>
            <a:r>
              <a:rPr lang="en-US" dirty="0"/>
              <a:t>What, if anything, is missing?</a:t>
            </a:r>
          </a:p>
        </p:txBody>
      </p:sp>
    </p:spTree>
    <p:extLst>
      <p:ext uri="{BB962C8B-B14F-4D97-AF65-F5344CB8AC3E}">
        <p14:creationId xmlns:p14="http://schemas.microsoft.com/office/powerpoint/2010/main" val="3510798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09478"/>
            <a:ext cx="5410200" cy="600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34200" y="76201"/>
            <a:ext cx="3733800"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Forrester-Meadows world model</a:t>
            </a:r>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 A standard computer simulation based on 1970 values.</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7848601" y="6475988"/>
            <a:ext cx="2431115"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(After Meadows, 1971)</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4495800" y="185678"/>
            <a:ext cx="24384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1676400" y="2624078"/>
            <a:ext cx="24384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4495800" y="2624078"/>
            <a:ext cx="24384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6934200" y="1329392"/>
            <a:ext cx="3733800"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 Pollution-induced collapse even when known natural resource reserves are 2x. </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34200" y="2328923"/>
            <a:ext cx="3733800"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 Collapse due to population growth even though resources are set as unlimited and pollution controls are assumed.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934201" y="3586878"/>
            <a:ext cx="3581399" cy="258532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 Stabilized model producing a sustainable future. Assumptions: birth rate= death rate, capital investment= capital depreciation, and technological policies are implemented, e.g., resource recycling, pollution control, and restoration of eroded and infertile soils.</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8BC12A5-F368-EE08-C351-8ECADAF59DBE}"/>
              </a:ext>
            </a:extLst>
          </p:cNvPr>
          <p:cNvSpPr txBox="1"/>
          <p:nvPr/>
        </p:nvSpPr>
        <p:spPr>
          <a:xfrm>
            <a:off x="724395" y="6481701"/>
            <a:ext cx="4612417" cy="369332"/>
          </a:xfrm>
          <a:prstGeom prst="rect">
            <a:avLst/>
          </a:prstGeom>
          <a:noFill/>
        </p:spPr>
        <p:txBody>
          <a:bodyPr wrap="none" rtlCol="0">
            <a:spAutoFit/>
          </a:bodyPr>
          <a:lstStyle/>
          <a:p>
            <a:r>
              <a:rPr lang="en-US" dirty="0"/>
              <a:t>Baseline model points towards a resource crisis</a:t>
            </a:r>
          </a:p>
        </p:txBody>
      </p:sp>
    </p:spTree>
    <p:extLst>
      <p:ext uri="{BB962C8B-B14F-4D97-AF65-F5344CB8AC3E}">
        <p14:creationId xmlns:p14="http://schemas.microsoft.com/office/powerpoint/2010/main" val="32986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0115" y="1555471"/>
            <a:ext cx="7628907" cy="707886"/>
          </a:xfrm>
          <a:prstGeom prst="rect">
            <a:avLst/>
          </a:prstGeom>
          <a:noFill/>
        </p:spPr>
        <p:txBody>
          <a:bodyPr wrap="square" rtlCol="0">
            <a:spAutoFit/>
          </a:bodyPr>
          <a:lstStyle/>
          <a:p>
            <a:r>
              <a:rPr lang="en-US" sz="2000" dirty="0"/>
              <a:t>Resilience is the capacity to successfully navigate all stages of the adaptive cycle</a:t>
            </a:r>
          </a:p>
        </p:txBody>
      </p:sp>
      <p:grpSp>
        <p:nvGrpSpPr>
          <p:cNvPr id="8" name="Group 2"/>
          <p:cNvGrpSpPr>
            <a:grpSpLocks noChangeAspect="1"/>
          </p:cNvGrpSpPr>
          <p:nvPr/>
        </p:nvGrpSpPr>
        <p:grpSpPr bwMode="auto">
          <a:xfrm>
            <a:off x="3157538" y="2209801"/>
            <a:ext cx="6900862" cy="4421187"/>
            <a:chOff x="1430" y="2659"/>
            <a:chExt cx="9072" cy="5814"/>
          </a:xfrm>
        </p:grpSpPr>
        <p:sp>
          <p:nvSpPr>
            <p:cNvPr id="9" name="AutoShape 3"/>
            <p:cNvSpPr>
              <a:spLocks noChangeAspect="1" noChangeArrowheads="1" noTextEdit="1"/>
            </p:cNvSpPr>
            <p:nvPr/>
          </p:nvSpPr>
          <p:spPr bwMode="auto">
            <a:xfrm>
              <a:off x="1430" y="2659"/>
              <a:ext cx="9072" cy="5814"/>
            </a:xfrm>
            <a:prstGeom prst="rect">
              <a:avLst/>
            </a:prstGeom>
            <a:noFill/>
            <a:ln w="9525">
              <a:solidFill>
                <a:srgbClr val="000000"/>
              </a:solidFill>
              <a:miter lim="800000"/>
              <a:headEnd/>
              <a:tailEnd/>
            </a:ln>
          </p:spPr>
          <p:txBody>
            <a:bodyPr/>
            <a:lstStyle/>
            <a:p>
              <a:endParaRPr lang="en-US"/>
            </a:p>
          </p:txBody>
        </p:sp>
        <p:sp>
          <p:nvSpPr>
            <p:cNvPr id="10" name="Text Box 4"/>
            <p:cNvSpPr txBox="1">
              <a:spLocks noChangeArrowheads="1"/>
            </p:cNvSpPr>
            <p:nvPr/>
          </p:nvSpPr>
          <p:spPr bwMode="auto">
            <a:xfrm>
              <a:off x="3098" y="2659"/>
              <a:ext cx="203" cy="404"/>
            </a:xfrm>
            <a:prstGeom prst="rect">
              <a:avLst/>
            </a:prstGeom>
            <a:noFill/>
            <a:ln w="9525">
              <a:noFill/>
              <a:miter lim="800000"/>
              <a:headEnd/>
              <a:tailEnd/>
            </a:ln>
          </p:spPr>
          <p:txBody>
            <a:bodyPr lIns="64008" tIns="32004" rIns="64008" bIns="32004"/>
            <a:lstStyle/>
            <a:p>
              <a:pPr eaLnBrk="0" hangingPunct="0"/>
              <a:endParaRPr lang="pt-PT" sz="1200">
                <a:solidFill>
                  <a:srgbClr val="000000"/>
                </a:solidFill>
                <a:latin typeface="Arial" pitchFamily="34" charset="0"/>
              </a:endParaRPr>
            </a:p>
          </p:txBody>
        </p:sp>
        <p:sp>
          <p:nvSpPr>
            <p:cNvPr id="11" name="Line 5"/>
            <p:cNvSpPr>
              <a:spLocks noChangeShapeType="1"/>
            </p:cNvSpPr>
            <p:nvPr/>
          </p:nvSpPr>
          <p:spPr bwMode="auto">
            <a:xfrm flipV="1">
              <a:off x="3040" y="3114"/>
              <a:ext cx="0" cy="4524"/>
            </a:xfrm>
            <a:prstGeom prst="line">
              <a:avLst/>
            </a:prstGeom>
            <a:noFill/>
            <a:ln w="57150">
              <a:solidFill>
                <a:srgbClr val="000000"/>
              </a:solidFill>
              <a:round/>
              <a:headEnd/>
              <a:tailEnd type="triangle" w="med" len="med"/>
            </a:ln>
          </p:spPr>
          <p:txBody>
            <a:bodyPr/>
            <a:lstStyle/>
            <a:p>
              <a:endParaRPr lang="en-US"/>
            </a:p>
          </p:txBody>
        </p:sp>
        <p:sp>
          <p:nvSpPr>
            <p:cNvPr id="12" name="Line 6"/>
            <p:cNvSpPr>
              <a:spLocks noChangeShapeType="1"/>
            </p:cNvSpPr>
            <p:nvPr/>
          </p:nvSpPr>
          <p:spPr bwMode="auto">
            <a:xfrm>
              <a:off x="3040" y="7638"/>
              <a:ext cx="5954" cy="0"/>
            </a:xfrm>
            <a:prstGeom prst="line">
              <a:avLst/>
            </a:prstGeom>
            <a:noFill/>
            <a:ln w="57150">
              <a:solidFill>
                <a:srgbClr val="000000"/>
              </a:solidFill>
              <a:round/>
              <a:headEnd/>
              <a:tailEnd type="triangle" w="med" len="med"/>
            </a:ln>
          </p:spPr>
          <p:txBody>
            <a:bodyPr/>
            <a:lstStyle/>
            <a:p>
              <a:endParaRPr lang="en-US"/>
            </a:p>
          </p:txBody>
        </p:sp>
        <p:sp>
          <p:nvSpPr>
            <p:cNvPr id="13" name="Text Box 7"/>
            <p:cNvSpPr txBox="1">
              <a:spLocks noChangeArrowheads="1"/>
            </p:cNvSpPr>
            <p:nvPr/>
          </p:nvSpPr>
          <p:spPr bwMode="auto">
            <a:xfrm>
              <a:off x="1430" y="4962"/>
              <a:ext cx="1204" cy="718"/>
            </a:xfrm>
            <a:prstGeom prst="rect">
              <a:avLst/>
            </a:prstGeom>
            <a:noFill/>
            <a:ln w="9525">
              <a:solidFill>
                <a:srgbClr val="000000"/>
              </a:solidFill>
              <a:miter lim="800000"/>
              <a:headEnd/>
              <a:tailEnd/>
            </a:ln>
          </p:spPr>
          <p:txBody>
            <a:bodyPr lIns="64008" tIns="32004" rIns="64008" bIns="32004"/>
            <a:lstStyle/>
            <a:p>
              <a:pPr eaLnBrk="0" hangingPunct="0"/>
              <a:r>
                <a:rPr lang="en-US" sz="1200" dirty="0">
                  <a:solidFill>
                    <a:srgbClr val="000000"/>
                  </a:solidFill>
                  <a:latin typeface="Arial" pitchFamily="34" charset="0"/>
                </a:rPr>
                <a:t>Ecological </a:t>
              </a:r>
              <a:r>
                <a:rPr lang="en-US" sz="1200" dirty="0" err="1">
                  <a:solidFill>
                    <a:srgbClr val="000000"/>
                  </a:solidFill>
                  <a:latin typeface="Arial" pitchFamily="34" charset="0"/>
                </a:rPr>
                <a:t>orientor</a:t>
              </a:r>
              <a:endParaRPr lang="en-US" sz="1200" dirty="0">
                <a:solidFill>
                  <a:srgbClr val="000000"/>
                </a:solidFill>
                <a:latin typeface="Arial" pitchFamily="34" charset="0"/>
              </a:endParaRPr>
            </a:p>
          </p:txBody>
        </p:sp>
        <p:sp>
          <p:nvSpPr>
            <p:cNvPr id="14" name="Text Box 8"/>
            <p:cNvSpPr txBox="1">
              <a:spLocks noChangeArrowheads="1"/>
            </p:cNvSpPr>
            <p:nvPr/>
          </p:nvSpPr>
          <p:spPr bwMode="auto">
            <a:xfrm>
              <a:off x="5082" y="8058"/>
              <a:ext cx="1964" cy="415"/>
            </a:xfrm>
            <a:prstGeom prst="rect">
              <a:avLst/>
            </a:prstGeom>
            <a:noFill/>
            <a:ln w="9525">
              <a:solidFill>
                <a:srgbClr val="000000"/>
              </a:solidFill>
              <a:miter lim="800000"/>
              <a:headEnd/>
              <a:tailEnd/>
            </a:ln>
          </p:spPr>
          <p:txBody>
            <a:bodyPr lIns="64008" tIns="32004" rIns="64008" bIns="32004"/>
            <a:lstStyle/>
            <a:p>
              <a:pPr eaLnBrk="0" hangingPunct="0"/>
              <a:r>
                <a:rPr lang="en-US" sz="1200">
                  <a:solidFill>
                    <a:srgbClr val="000000"/>
                  </a:solidFill>
                  <a:latin typeface="Arial" pitchFamily="34" charset="0"/>
                </a:rPr>
                <a:t>Connectedness</a:t>
              </a:r>
            </a:p>
          </p:txBody>
        </p:sp>
        <p:grpSp>
          <p:nvGrpSpPr>
            <p:cNvPr id="15" name="Group 9"/>
            <p:cNvGrpSpPr>
              <a:grpSpLocks/>
            </p:cNvGrpSpPr>
            <p:nvPr/>
          </p:nvGrpSpPr>
          <p:grpSpPr bwMode="auto">
            <a:xfrm>
              <a:off x="3199" y="3669"/>
              <a:ext cx="7303" cy="3602"/>
              <a:chOff x="1202" y="1071"/>
              <a:chExt cx="4173" cy="2058"/>
            </a:xfrm>
          </p:grpSpPr>
          <p:sp>
            <p:nvSpPr>
              <p:cNvPr id="20" name="Freeform 10"/>
              <p:cNvSpPr>
                <a:spLocks/>
              </p:cNvSpPr>
              <p:nvPr/>
            </p:nvSpPr>
            <p:spPr bwMode="auto">
              <a:xfrm>
                <a:off x="1623" y="1071"/>
                <a:ext cx="2939" cy="1913"/>
              </a:xfrm>
              <a:custGeom>
                <a:avLst/>
                <a:gdLst>
                  <a:gd name="T0" fmla="*/ 588 w 2939"/>
                  <a:gd name="T1" fmla="*/ 1885 h 1913"/>
                  <a:gd name="T2" fmla="*/ 551 w 2939"/>
                  <a:gd name="T3" fmla="*/ 1719 h 1913"/>
                  <a:gd name="T4" fmla="*/ 808 w 2939"/>
                  <a:gd name="T5" fmla="*/ 1760 h 1913"/>
                  <a:gd name="T6" fmla="*/ 698 w 2939"/>
                  <a:gd name="T7" fmla="*/ 1844 h 1913"/>
                  <a:gd name="T8" fmla="*/ 735 w 2939"/>
                  <a:gd name="T9" fmla="*/ 1635 h 1913"/>
                  <a:gd name="T10" fmla="*/ 1065 w 2939"/>
                  <a:gd name="T11" fmla="*/ 1594 h 1913"/>
                  <a:gd name="T12" fmla="*/ 955 w 2939"/>
                  <a:gd name="T13" fmla="*/ 1594 h 1913"/>
                  <a:gd name="T14" fmla="*/ 955 w 2939"/>
                  <a:gd name="T15" fmla="*/ 1552 h 1913"/>
                  <a:gd name="T16" fmla="*/ 955 w 2939"/>
                  <a:gd name="T17" fmla="*/ 1427 h 1913"/>
                  <a:gd name="T18" fmla="*/ 1065 w 2939"/>
                  <a:gd name="T19" fmla="*/ 1468 h 1913"/>
                  <a:gd name="T20" fmla="*/ 991 w 2939"/>
                  <a:gd name="T21" fmla="*/ 1552 h 1913"/>
                  <a:gd name="T22" fmla="*/ 1065 w 2939"/>
                  <a:gd name="T23" fmla="*/ 1635 h 1913"/>
                  <a:gd name="T24" fmla="*/ 1029 w 2939"/>
                  <a:gd name="T25" fmla="*/ 1343 h 1913"/>
                  <a:gd name="T26" fmla="*/ 1139 w 2939"/>
                  <a:gd name="T27" fmla="*/ 1468 h 1913"/>
                  <a:gd name="T28" fmla="*/ 1029 w 2939"/>
                  <a:gd name="T29" fmla="*/ 1218 h 1913"/>
                  <a:gd name="T30" fmla="*/ 1285 w 2939"/>
                  <a:gd name="T31" fmla="*/ 1301 h 1913"/>
                  <a:gd name="T32" fmla="*/ 1212 w 2939"/>
                  <a:gd name="T33" fmla="*/ 1259 h 1913"/>
                  <a:gd name="T34" fmla="*/ 1102 w 2939"/>
                  <a:gd name="T35" fmla="*/ 1218 h 1913"/>
                  <a:gd name="T36" fmla="*/ 1249 w 2939"/>
                  <a:gd name="T37" fmla="*/ 1218 h 1913"/>
                  <a:gd name="T38" fmla="*/ 1139 w 2939"/>
                  <a:gd name="T39" fmla="*/ 1134 h 1913"/>
                  <a:gd name="T40" fmla="*/ 1285 w 2939"/>
                  <a:gd name="T41" fmla="*/ 1176 h 1913"/>
                  <a:gd name="T42" fmla="*/ 1139 w 2939"/>
                  <a:gd name="T43" fmla="*/ 968 h 1913"/>
                  <a:gd name="T44" fmla="*/ 1395 w 2939"/>
                  <a:gd name="T45" fmla="*/ 925 h 1913"/>
                  <a:gd name="T46" fmla="*/ 1285 w 2939"/>
                  <a:gd name="T47" fmla="*/ 1009 h 1913"/>
                  <a:gd name="T48" fmla="*/ 1359 w 2939"/>
                  <a:gd name="T49" fmla="*/ 968 h 1913"/>
                  <a:gd name="T50" fmla="*/ 1249 w 2939"/>
                  <a:gd name="T51" fmla="*/ 925 h 1913"/>
                  <a:gd name="T52" fmla="*/ 1249 w 2939"/>
                  <a:gd name="T53" fmla="*/ 800 h 1913"/>
                  <a:gd name="T54" fmla="*/ 1543 w 2939"/>
                  <a:gd name="T55" fmla="*/ 841 h 1913"/>
                  <a:gd name="T56" fmla="*/ 1323 w 2939"/>
                  <a:gd name="T57" fmla="*/ 633 h 1913"/>
                  <a:gd name="T58" fmla="*/ 1469 w 2939"/>
                  <a:gd name="T59" fmla="*/ 759 h 1913"/>
                  <a:gd name="T60" fmla="*/ 1433 w 2939"/>
                  <a:gd name="T61" fmla="*/ 633 h 1913"/>
                  <a:gd name="T62" fmla="*/ 1359 w 2939"/>
                  <a:gd name="T63" fmla="*/ 675 h 1913"/>
                  <a:gd name="T64" fmla="*/ 1506 w 2939"/>
                  <a:gd name="T65" fmla="*/ 716 h 1913"/>
                  <a:gd name="T66" fmla="*/ 1469 w 2939"/>
                  <a:gd name="T67" fmla="*/ 633 h 1913"/>
                  <a:gd name="T68" fmla="*/ 1469 w 2939"/>
                  <a:gd name="T69" fmla="*/ 508 h 1913"/>
                  <a:gd name="T70" fmla="*/ 1323 w 2939"/>
                  <a:gd name="T71" fmla="*/ 925 h 1913"/>
                  <a:gd name="T72" fmla="*/ 1506 w 2939"/>
                  <a:gd name="T73" fmla="*/ 466 h 1913"/>
                  <a:gd name="T74" fmla="*/ 1727 w 2939"/>
                  <a:gd name="T75" fmla="*/ 550 h 1913"/>
                  <a:gd name="T76" fmla="*/ 1579 w 2939"/>
                  <a:gd name="T77" fmla="*/ 257 h 1913"/>
                  <a:gd name="T78" fmla="*/ 1653 w 2939"/>
                  <a:gd name="T79" fmla="*/ 383 h 1913"/>
                  <a:gd name="T80" fmla="*/ 1653 w 2939"/>
                  <a:gd name="T81" fmla="*/ 257 h 1913"/>
                  <a:gd name="T82" fmla="*/ 1910 w 2939"/>
                  <a:gd name="T83" fmla="*/ 383 h 1913"/>
                  <a:gd name="T84" fmla="*/ 1727 w 2939"/>
                  <a:gd name="T85" fmla="*/ 132 h 1913"/>
                  <a:gd name="T86" fmla="*/ 1910 w 2939"/>
                  <a:gd name="T87" fmla="*/ 257 h 1913"/>
                  <a:gd name="T88" fmla="*/ 1873 w 2939"/>
                  <a:gd name="T89" fmla="*/ 132 h 1913"/>
                  <a:gd name="T90" fmla="*/ 1983 w 2939"/>
                  <a:gd name="T91" fmla="*/ 257 h 1913"/>
                  <a:gd name="T92" fmla="*/ 1800 w 2939"/>
                  <a:gd name="T93" fmla="*/ 215 h 1913"/>
                  <a:gd name="T94" fmla="*/ 2204 w 2939"/>
                  <a:gd name="T95" fmla="*/ 383 h 1913"/>
                  <a:gd name="T96" fmla="*/ 1983 w 2939"/>
                  <a:gd name="T97" fmla="*/ 132 h 1913"/>
                  <a:gd name="T98" fmla="*/ 1983 w 2939"/>
                  <a:gd name="T99" fmla="*/ 257 h 1913"/>
                  <a:gd name="T100" fmla="*/ 2167 w 2939"/>
                  <a:gd name="T101" fmla="*/ 132 h 1913"/>
                  <a:gd name="T102" fmla="*/ 2167 w 2939"/>
                  <a:gd name="T103" fmla="*/ 341 h 1913"/>
                  <a:gd name="T104" fmla="*/ 2131 w 2939"/>
                  <a:gd name="T105" fmla="*/ 174 h 1913"/>
                  <a:gd name="T106" fmla="*/ 2204 w 2939"/>
                  <a:gd name="T107" fmla="*/ 174 h 1913"/>
                  <a:gd name="T108" fmla="*/ 2277 w 2939"/>
                  <a:gd name="T109" fmla="*/ 299 h 1913"/>
                  <a:gd name="T110" fmla="*/ 2425 w 2939"/>
                  <a:gd name="T111" fmla="*/ 90 h 1913"/>
                  <a:gd name="T112" fmla="*/ 2387 w 2939"/>
                  <a:gd name="T113" fmla="*/ 215 h 1913"/>
                  <a:gd name="T114" fmla="*/ 2461 w 2939"/>
                  <a:gd name="T115" fmla="*/ 174 h 1913"/>
                  <a:gd name="T116" fmla="*/ 2865 w 2939"/>
                  <a:gd name="T117" fmla="*/ 633 h 1913"/>
                  <a:gd name="T118" fmla="*/ 2241 w 2939"/>
                  <a:gd name="T119" fmla="*/ 1885 h 1913"/>
                  <a:gd name="T120" fmla="*/ 1323 w 2939"/>
                  <a:gd name="T121" fmla="*/ 1343 h 1913"/>
                  <a:gd name="T122" fmla="*/ 147 w 2939"/>
                  <a:gd name="T123" fmla="*/ 1009 h 19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9"/>
                  <a:gd name="T187" fmla="*/ 0 h 1913"/>
                  <a:gd name="T188" fmla="*/ 2939 w 2939"/>
                  <a:gd name="T189" fmla="*/ 1913 h 19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9" h="1913">
                    <a:moveTo>
                      <a:pt x="404" y="1844"/>
                    </a:moveTo>
                    <a:cubicBezTo>
                      <a:pt x="447" y="1868"/>
                      <a:pt x="490" y="1892"/>
                      <a:pt x="514" y="1885"/>
                    </a:cubicBezTo>
                    <a:cubicBezTo>
                      <a:pt x="539" y="1879"/>
                      <a:pt x="539" y="1803"/>
                      <a:pt x="551" y="1803"/>
                    </a:cubicBezTo>
                    <a:cubicBezTo>
                      <a:pt x="563" y="1803"/>
                      <a:pt x="564" y="1872"/>
                      <a:pt x="588" y="1885"/>
                    </a:cubicBezTo>
                    <a:cubicBezTo>
                      <a:pt x="612" y="1899"/>
                      <a:pt x="686" y="1899"/>
                      <a:pt x="698" y="1885"/>
                    </a:cubicBezTo>
                    <a:cubicBezTo>
                      <a:pt x="710" y="1872"/>
                      <a:pt x="679" y="1816"/>
                      <a:pt x="661" y="1803"/>
                    </a:cubicBezTo>
                    <a:cubicBezTo>
                      <a:pt x="642" y="1789"/>
                      <a:pt x="607" y="1816"/>
                      <a:pt x="588" y="1803"/>
                    </a:cubicBezTo>
                    <a:cubicBezTo>
                      <a:pt x="569" y="1789"/>
                      <a:pt x="545" y="1733"/>
                      <a:pt x="551" y="1719"/>
                    </a:cubicBezTo>
                    <a:cubicBezTo>
                      <a:pt x="556" y="1705"/>
                      <a:pt x="600" y="1698"/>
                      <a:pt x="624" y="1719"/>
                    </a:cubicBezTo>
                    <a:cubicBezTo>
                      <a:pt x="649" y="1740"/>
                      <a:pt x="667" y="1823"/>
                      <a:pt x="698" y="1844"/>
                    </a:cubicBezTo>
                    <a:cubicBezTo>
                      <a:pt x="729" y="1865"/>
                      <a:pt x="790" y="1858"/>
                      <a:pt x="808" y="1844"/>
                    </a:cubicBezTo>
                    <a:cubicBezTo>
                      <a:pt x="827" y="1830"/>
                      <a:pt x="833" y="1781"/>
                      <a:pt x="808" y="1760"/>
                    </a:cubicBezTo>
                    <a:cubicBezTo>
                      <a:pt x="784" y="1739"/>
                      <a:pt x="692" y="1733"/>
                      <a:pt x="661" y="1719"/>
                    </a:cubicBezTo>
                    <a:cubicBezTo>
                      <a:pt x="630" y="1705"/>
                      <a:pt x="618" y="1677"/>
                      <a:pt x="624" y="1677"/>
                    </a:cubicBezTo>
                    <a:cubicBezTo>
                      <a:pt x="631" y="1677"/>
                      <a:pt x="686" y="1691"/>
                      <a:pt x="698" y="1719"/>
                    </a:cubicBezTo>
                    <a:cubicBezTo>
                      <a:pt x="710" y="1746"/>
                      <a:pt x="668" y="1823"/>
                      <a:pt x="698" y="1844"/>
                    </a:cubicBezTo>
                    <a:cubicBezTo>
                      <a:pt x="728" y="1865"/>
                      <a:pt x="850" y="1858"/>
                      <a:pt x="881" y="1844"/>
                    </a:cubicBezTo>
                    <a:cubicBezTo>
                      <a:pt x="912" y="1830"/>
                      <a:pt x="887" y="1802"/>
                      <a:pt x="881" y="1760"/>
                    </a:cubicBezTo>
                    <a:cubicBezTo>
                      <a:pt x="875" y="1719"/>
                      <a:pt x="869" y="1615"/>
                      <a:pt x="845" y="1594"/>
                    </a:cubicBezTo>
                    <a:cubicBezTo>
                      <a:pt x="820" y="1572"/>
                      <a:pt x="735" y="1614"/>
                      <a:pt x="735" y="1635"/>
                    </a:cubicBezTo>
                    <a:cubicBezTo>
                      <a:pt x="735" y="1656"/>
                      <a:pt x="802" y="1705"/>
                      <a:pt x="845" y="1719"/>
                    </a:cubicBezTo>
                    <a:cubicBezTo>
                      <a:pt x="888" y="1733"/>
                      <a:pt x="955" y="1719"/>
                      <a:pt x="991" y="1719"/>
                    </a:cubicBezTo>
                    <a:cubicBezTo>
                      <a:pt x="1028" y="1719"/>
                      <a:pt x="1053" y="1740"/>
                      <a:pt x="1065" y="1719"/>
                    </a:cubicBezTo>
                    <a:cubicBezTo>
                      <a:pt x="1077" y="1698"/>
                      <a:pt x="1101" y="1607"/>
                      <a:pt x="1065" y="1594"/>
                    </a:cubicBezTo>
                    <a:cubicBezTo>
                      <a:pt x="1029" y="1580"/>
                      <a:pt x="888" y="1635"/>
                      <a:pt x="845" y="1635"/>
                    </a:cubicBezTo>
                    <a:cubicBezTo>
                      <a:pt x="802" y="1635"/>
                      <a:pt x="808" y="1615"/>
                      <a:pt x="808" y="1594"/>
                    </a:cubicBezTo>
                    <a:cubicBezTo>
                      <a:pt x="808" y="1572"/>
                      <a:pt x="820" y="1510"/>
                      <a:pt x="845" y="1510"/>
                    </a:cubicBezTo>
                    <a:cubicBezTo>
                      <a:pt x="869" y="1510"/>
                      <a:pt x="924" y="1566"/>
                      <a:pt x="955" y="1594"/>
                    </a:cubicBezTo>
                    <a:cubicBezTo>
                      <a:pt x="986" y="1621"/>
                      <a:pt x="998" y="1677"/>
                      <a:pt x="1029" y="1677"/>
                    </a:cubicBezTo>
                    <a:cubicBezTo>
                      <a:pt x="1059" y="1677"/>
                      <a:pt x="1139" y="1607"/>
                      <a:pt x="1139" y="1594"/>
                    </a:cubicBezTo>
                    <a:cubicBezTo>
                      <a:pt x="1139" y="1580"/>
                      <a:pt x="1059" y="1600"/>
                      <a:pt x="1029" y="1594"/>
                    </a:cubicBezTo>
                    <a:cubicBezTo>
                      <a:pt x="998" y="1587"/>
                      <a:pt x="986" y="1552"/>
                      <a:pt x="955" y="1552"/>
                    </a:cubicBezTo>
                    <a:cubicBezTo>
                      <a:pt x="924" y="1552"/>
                      <a:pt x="839" y="1587"/>
                      <a:pt x="845" y="1594"/>
                    </a:cubicBezTo>
                    <a:cubicBezTo>
                      <a:pt x="850" y="1600"/>
                      <a:pt x="979" y="1615"/>
                      <a:pt x="991" y="1594"/>
                    </a:cubicBezTo>
                    <a:cubicBezTo>
                      <a:pt x="1003" y="1572"/>
                      <a:pt x="924" y="1496"/>
                      <a:pt x="918" y="1468"/>
                    </a:cubicBezTo>
                    <a:cubicBezTo>
                      <a:pt x="913" y="1441"/>
                      <a:pt x="943" y="1420"/>
                      <a:pt x="955" y="1427"/>
                    </a:cubicBezTo>
                    <a:cubicBezTo>
                      <a:pt x="967" y="1433"/>
                      <a:pt x="960" y="1489"/>
                      <a:pt x="991" y="1510"/>
                    </a:cubicBezTo>
                    <a:cubicBezTo>
                      <a:pt x="1022" y="1531"/>
                      <a:pt x="1108" y="1552"/>
                      <a:pt x="1139" y="1552"/>
                    </a:cubicBezTo>
                    <a:cubicBezTo>
                      <a:pt x="1169" y="1552"/>
                      <a:pt x="1187" y="1524"/>
                      <a:pt x="1175" y="1510"/>
                    </a:cubicBezTo>
                    <a:cubicBezTo>
                      <a:pt x="1163" y="1496"/>
                      <a:pt x="1096" y="1496"/>
                      <a:pt x="1065" y="1468"/>
                    </a:cubicBezTo>
                    <a:cubicBezTo>
                      <a:pt x="1034" y="1441"/>
                      <a:pt x="1003" y="1343"/>
                      <a:pt x="991" y="1343"/>
                    </a:cubicBezTo>
                    <a:cubicBezTo>
                      <a:pt x="979" y="1343"/>
                      <a:pt x="997" y="1427"/>
                      <a:pt x="991" y="1468"/>
                    </a:cubicBezTo>
                    <a:cubicBezTo>
                      <a:pt x="986" y="1510"/>
                      <a:pt x="955" y="1580"/>
                      <a:pt x="955" y="1594"/>
                    </a:cubicBezTo>
                    <a:cubicBezTo>
                      <a:pt x="955" y="1607"/>
                      <a:pt x="973" y="1573"/>
                      <a:pt x="991" y="1552"/>
                    </a:cubicBezTo>
                    <a:cubicBezTo>
                      <a:pt x="1010" y="1531"/>
                      <a:pt x="1041" y="1482"/>
                      <a:pt x="1065" y="1468"/>
                    </a:cubicBezTo>
                    <a:cubicBezTo>
                      <a:pt x="1089" y="1455"/>
                      <a:pt x="1132" y="1455"/>
                      <a:pt x="1139" y="1468"/>
                    </a:cubicBezTo>
                    <a:cubicBezTo>
                      <a:pt x="1145" y="1482"/>
                      <a:pt x="1114" y="1525"/>
                      <a:pt x="1102" y="1552"/>
                    </a:cubicBezTo>
                    <a:cubicBezTo>
                      <a:pt x="1090" y="1580"/>
                      <a:pt x="1059" y="1635"/>
                      <a:pt x="1065" y="1635"/>
                    </a:cubicBezTo>
                    <a:cubicBezTo>
                      <a:pt x="1071" y="1635"/>
                      <a:pt x="1114" y="1601"/>
                      <a:pt x="1139" y="1552"/>
                    </a:cubicBezTo>
                    <a:cubicBezTo>
                      <a:pt x="1163" y="1503"/>
                      <a:pt x="1212" y="1378"/>
                      <a:pt x="1212" y="1343"/>
                    </a:cubicBezTo>
                    <a:cubicBezTo>
                      <a:pt x="1212" y="1308"/>
                      <a:pt x="1169" y="1343"/>
                      <a:pt x="1139" y="1343"/>
                    </a:cubicBezTo>
                    <a:cubicBezTo>
                      <a:pt x="1108" y="1343"/>
                      <a:pt x="1053" y="1357"/>
                      <a:pt x="1029" y="1343"/>
                    </a:cubicBezTo>
                    <a:cubicBezTo>
                      <a:pt x="1004" y="1329"/>
                      <a:pt x="986" y="1273"/>
                      <a:pt x="991" y="1259"/>
                    </a:cubicBezTo>
                    <a:cubicBezTo>
                      <a:pt x="997" y="1246"/>
                      <a:pt x="1053" y="1238"/>
                      <a:pt x="1065" y="1259"/>
                    </a:cubicBezTo>
                    <a:cubicBezTo>
                      <a:pt x="1077" y="1281"/>
                      <a:pt x="1053" y="1350"/>
                      <a:pt x="1065" y="1385"/>
                    </a:cubicBezTo>
                    <a:cubicBezTo>
                      <a:pt x="1077" y="1420"/>
                      <a:pt x="1114" y="1461"/>
                      <a:pt x="1139" y="1468"/>
                    </a:cubicBezTo>
                    <a:cubicBezTo>
                      <a:pt x="1163" y="1476"/>
                      <a:pt x="1212" y="1448"/>
                      <a:pt x="1212" y="1427"/>
                    </a:cubicBezTo>
                    <a:cubicBezTo>
                      <a:pt x="1212" y="1406"/>
                      <a:pt x="1182" y="1357"/>
                      <a:pt x="1139" y="1343"/>
                    </a:cubicBezTo>
                    <a:cubicBezTo>
                      <a:pt x="1096" y="1329"/>
                      <a:pt x="973" y="1364"/>
                      <a:pt x="955" y="1343"/>
                    </a:cubicBezTo>
                    <a:cubicBezTo>
                      <a:pt x="936" y="1322"/>
                      <a:pt x="1004" y="1232"/>
                      <a:pt x="1029" y="1218"/>
                    </a:cubicBezTo>
                    <a:cubicBezTo>
                      <a:pt x="1053" y="1204"/>
                      <a:pt x="1090" y="1238"/>
                      <a:pt x="1102" y="1259"/>
                    </a:cubicBezTo>
                    <a:cubicBezTo>
                      <a:pt x="1114" y="1281"/>
                      <a:pt x="1078" y="1322"/>
                      <a:pt x="1102" y="1343"/>
                    </a:cubicBezTo>
                    <a:cubicBezTo>
                      <a:pt x="1127" y="1364"/>
                      <a:pt x="1218" y="1392"/>
                      <a:pt x="1249" y="1385"/>
                    </a:cubicBezTo>
                    <a:cubicBezTo>
                      <a:pt x="1280" y="1377"/>
                      <a:pt x="1304" y="1293"/>
                      <a:pt x="1285" y="1301"/>
                    </a:cubicBezTo>
                    <a:cubicBezTo>
                      <a:pt x="1267" y="1308"/>
                      <a:pt x="1175" y="1392"/>
                      <a:pt x="1139" y="1427"/>
                    </a:cubicBezTo>
                    <a:cubicBezTo>
                      <a:pt x="1102" y="1462"/>
                      <a:pt x="1077" y="1524"/>
                      <a:pt x="1065" y="1510"/>
                    </a:cubicBezTo>
                    <a:cubicBezTo>
                      <a:pt x="1053" y="1496"/>
                      <a:pt x="1041" y="1385"/>
                      <a:pt x="1065" y="1343"/>
                    </a:cubicBezTo>
                    <a:cubicBezTo>
                      <a:pt x="1089" y="1302"/>
                      <a:pt x="1169" y="1273"/>
                      <a:pt x="1212" y="1259"/>
                    </a:cubicBezTo>
                    <a:cubicBezTo>
                      <a:pt x="1255" y="1246"/>
                      <a:pt x="1304" y="1281"/>
                      <a:pt x="1323" y="1259"/>
                    </a:cubicBezTo>
                    <a:cubicBezTo>
                      <a:pt x="1341" y="1238"/>
                      <a:pt x="1341" y="1155"/>
                      <a:pt x="1323" y="1134"/>
                    </a:cubicBezTo>
                    <a:cubicBezTo>
                      <a:pt x="1304" y="1113"/>
                      <a:pt x="1249" y="1120"/>
                      <a:pt x="1212" y="1134"/>
                    </a:cubicBezTo>
                    <a:cubicBezTo>
                      <a:pt x="1176" y="1148"/>
                      <a:pt x="1133" y="1197"/>
                      <a:pt x="1102" y="1218"/>
                    </a:cubicBezTo>
                    <a:cubicBezTo>
                      <a:pt x="1071" y="1239"/>
                      <a:pt x="1035" y="1273"/>
                      <a:pt x="1029" y="1259"/>
                    </a:cubicBezTo>
                    <a:cubicBezTo>
                      <a:pt x="1022" y="1246"/>
                      <a:pt x="1046" y="1141"/>
                      <a:pt x="1065" y="1134"/>
                    </a:cubicBezTo>
                    <a:cubicBezTo>
                      <a:pt x="1084" y="1128"/>
                      <a:pt x="1108" y="1204"/>
                      <a:pt x="1139" y="1218"/>
                    </a:cubicBezTo>
                    <a:cubicBezTo>
                      <a:pt x="1169" y="1232"/>
                      <a:pt x="1212" y="1218"/>
                      <a:pt x="1249" y="1218"/>
                    </a:cubicBezTo>
                    <a:cubicBezTo>
                      <a:pt x="1285" y="1218"/>
                      <a:pt x="1347" y="1239"/>
                      <a:pt x="1359" y="1218"/>
                    </a:cubicBezTo>
                    <a:cubicBezTo>
                      <a:pt x="1371" y="1197"/>
                      <a:pt x="1347" y="1107"/>
                      <a:pt x="1323" y="1093"/>
                    </a:cubicBezTo>
                    <a:cubicBezTo>
                      <a:pt x="1298" y="1079"/>
                      <a:pt x="1243" y="1128"/>
                      <a:pt x="1212" y="1134"/>
                    </a:cubicBezTo>
                    <a:cubicBezTo>
                      <a:pt x="1182" y="1141"/>
                      <a:pt x="1157" y="1148"/>
                      <a:pt x="1139" y="1134"/>
                    </a:cubicBezTo>
                    <a:cubicBezTo>
                      <a:pt x="1120" y="1120"/>
                      <a:pt x="1097" y="1064"/>
                      <a:pt x="1102" y="1050"/>
                    </a:cubicBezTo>
                    <a:cubicBezTo>
                      <a:pt x="1108" y="1037"/>
                      <a:pt x="1156" y="1023"/>
                      <a:pt x="1175" y="1050"/>
                    </a:cubicBezTo>
                    <a:cubicBezTo>
                      <a:pt x="1194" y="1078"/>
                      <a:pt x="1194" y="1197"/>
                      <a:pt x="1212" y="1218"/>
                    </a:cubicBezTo>
                    <a:cubicBezTo>
                      <a:pt x="1231" y="1239"/>
                      <a:pt x="1267" y="1197"/>
                      <a:pt x="1285" y="1176"/>
                    </a:cubicBezTo>
                    <a:cubicBezTo>
                      <a:pt x="1304" y="1154"/>
                      <a:pt x="1341" y="1114"/>
                      <a:pt x="1323" y="1093"/>
                    </a:cubicBezTo>
                    <a:cubicBezTo>
                      <a:pt x="1304" y="1072"/>
                      <a:pt x="1212" y="1044"/>
                      <a:pt x="1175" y="1050"/>
                    </a:cubicBezTo>
                    <a:cubicBezTo>
                      <a:pt x="1139" y="1057"/>
                      <a:pt x="1108" y="1148"/>
                      <a:pt x="1102" y="1134"/>
                    </a:cubicBezTo>
                    <a:cubicBezTo>
                      <a:pt x="1097" y="1120"/>
                      <a:pt x="1114" y="981"/>
                      <a:pt x="1139" y="968"/>
                    </a:cubicBezTo>
                    <a:cubicBezTo>
                      <a:pt x="1163" y="954"/>
                      <a:pt x="1225" y="1009"/>
                      <a:pt x="1249" y="1050"/>
                    </a:cubicBezTo>
                    <a:cubicBezTo>
                      <a:pt x="1273" y="1092"/>
                      <a:pt x="1261" y="1211"/>
                      <a:pt x="1285" y="1218"/>
                    </a:cubicBezTo>
                    <a:cubicBezTo>
                      <a:pt x="1310" y="1225"/>
                      <a:pt x="1377" y="1142"/>
                      <a:pt x="1395" y="1093"/>
                    </a:cubicBezTo>
                    <a:cubicBezTo>
                      <a:pt x="1414" y="1044"/>
                      <a:pt x="1420" y="939"/>
                      <a:pt x="1395" y="925"/>
                    </a:cubicBezTo>
                    <a:cubicBezTo>
                      <a:pt x="1371" y="911"/>
                      <a:pt x="1285" y="1002"/>
                      <a:pt x="1249" y="1009"/>
                    </a:cubicBezTo>
                    <a:cubicBezTo>
                      <a:pt x="1212" y="1016"/>
                      <a:pt x="1187" y="995"/>
                      <a:pt x="1175" y="968"/>
                    </a:cubicBezTo>
                    <a:cubicBezTo>
                      <a:pt x="1163" y="940"/>
                      <a:pt x="1156" y="835"/>
                      <a:pt x="1175" y="841"/>
                    </a:cubicBezTo>
                    <a:cubicBezTo>
                      <a:pt x="1194" y="848"/>
                      <a:pt x="1254" y="974"/>
                      <a:pt x="1285" y="1009"/>
                    </a:cubicBezTo>
                    <a:cubicBezTo>
                      <a:pt x="1316" y="1044"/>
                      <a:pt x="1328" y="1057"/>
                      <a:pt x="1359" y="1050"/>
                    </a:cubicBezTo>
                    <a:cubicBezTo>
                      <a:pt x="1390" y="1044"/>
                      <a:pt x="1457" y="995"/>
                      <a:pt x="1469" y="968"/>
                    </a:cubicBezTo>
                    <a:cubicBezTo>
                      <a:pt x="1481" y="940"/>
                      <a:pt x="1451" y="884"/>
                      <a:pt x="1433" y="884"/>
                    </a:cubicBezTo>
                    <a:cubicBezTo>
                      <a:pt x="1414" y="884"/>
                      <a:pt x="1390" y="946"/>
                      <a:pt x="1359" y="968"/>
                    </a:cubicBezTo>
                    <a:cubicBezTo>
                      <a:pt x="1328" y="989"/>
                      <a:pt x="1273" y="1030"/>
                      <a:pt x="1249" y="1009"/>
                    </a:cubicBezTo>
                    <a:cubicBezTo>
                      <a:pt x="1225" y="988"/>
                      <a:pt x="1207" y="876"/>
                      <a:pt x="1212" y="841"/>
                    </a:cubicBezTo>
                    <a:cubicBezTo>
                      <a:pt x="1218" y="806"/>
                      <a:pt x="1280" y="786"/>
                      <a:pt x="1285" y="800"/>
                    </a:cubicBezTo>
                    <a:cubicBezTo>
                      <a:pt x="1291" y="814"/>
                      <a:pt x="1237" y="898"/>
                      <a:pt x="1249" y="925"/>
                    </a:cubicBezTo>
                    <a:cubicBezTo>
                      <a:pt x="1261" y="953"/>
                      <a:pt x="1323" y="974"/>
                      <a:pt x="1359" y="968"/>
                    </a:cubicBezTo>
                    <a:cubicBezTo>
                      <a:pt x="1395" y="961"/>
                      <a:pt x="1475" y="898"/>
                      <a:pt x="1469" y="884"/>
                    </a:cubicBezTo>
                    <a:cubicBezTo>
                      <a:pt x="1463" y="870"/>
                      <a:pt x="1359" y="898"/>
                      <a:pt x="1323" y="884"/>
                    </a:cubicBezTo>
                    <a:cubicBezTo>
                      <a:pt x="1286" y="870"/>
                      <a:pt x="1255" y="835"/>
                      <a:pt x="1249" y="800"/>
                    </a:cubicBezTo>
                    <a:cubicBezTo>
                      <a:pt x="1242" y="765"/>
                      <a:pt x="1273" y="675"/>
                      <a:pt x="1285" y="675"/>
                    </a:cubicBezTo>
                    <a:cubicBezTo>
                      <a:pt x="1297" y="675"/>
                      <a:pt x="1304" y="751"/>
                      <a:pt x="1323" y="800"/>
                    </a:cubicBezTo>
                    <a:cubicBezTo>
                      <a:pt x="1341" y="849"/>
                      <a:pt x="1359" y="961"/>
                      <a:pt x="1395" y="968"/>
                    </a:cubicBezTo>
                    <a:cubicBezTo>
                      <a:pt x="1432" y="974"/>
                      <a:pt x="1531" y="869"/>
                      <a:pt x="1543" y="841"/>
                    </a:cubicBezTo>
                    <a:cubicBezTo>
                      <a:pt x="1555" y="814"/>
                      <a:pt x="1493" y="800"/>
                      <a:pt x="1469" y="800"/>
                    </a:cubicBezTo>
                    <a:cubicBezTo>
                      <a:pt x="1445" y="800"/>
                      <a:pt x="1420" y="848"/>
                      <a:pt x="1395" y="841"/>
                    </a:cubicBezTo>
                    <a:cubicBezTo>
                      <a:pt x="1371" y="835"/>
                      <a:pt x="1335" y="794"/>
                      <a:pt x="1323" y="759"/>
                    </a:cubicBezTo>
                    <a:cubicBezTo>
                      <a:pt x="1310" y="724"/>
                      <a:pt x="1317" y="633"/>
                      <a:pt x="1323" y="633"/>
                    </a:cubicBezTo>
                    <a:cubicBezTo>
                      <a:pt x="1328" y="633"/>
                      <a:pt x="1340" y="725"/>
                      <a:pt x="1359" y="759"/>
                    </a:cubicBezTo>
                    <a:cubicBezTo>
                      <a:pt x="1378" y="793"/>
                      <a:pt x="1402" y="820"/>
                      <a:pt x="1433" y="841"/>
                    </a:cubicBezTo>
                    <a:cubicBezTo>
                      <a:pt x="1463" y="863"/>
                      <a:pt x="1537" y="898"/>
                      <a:pt x="1543" y="884"/>
                    </a:cubicBezTo>
                    <a:cubicBezTo>
                      <a:pt x="1548" y="870"/>
                      <a:pt x="1493" y="780"/>
                      <a:pt x="1469" y="759"/>
                    </a:cubicBezTo>
                    <a:cubicBezTo>
                      <a:pt x="1445" y="737"/>
                      <a:pt x="1420" y="780"/>
                      <a:pt x="1395" y="759"/>
                    </a:cubicBezTo>
                    <a:cubicBezTo>
                      <a:pt x="1371" y="737"/>
                      <a:pt x="1328" y="675"/>
                      <a:pt x="1323" y="633"/>
                    </a:cubicBezTo>
                    <a:cubicBezTo>
                      <a:pt x="1317" y="592"/>
                      <a:pt x="1340" y="508"/>
                      <a:pt x="1359" y="508"/>
                    </a:cubicBezTo>
                    <a:cubicBezTo>
                      <a:pt x="1378" y="508"/>
                      <a:pt x="1408" y="585"/>
                      <a:pt x="1433" y="633"/>
                    </a:cubicBezTo>
                    <a:cubicBezTo>
                      <a:pt x="1457" y="682"/>
                      <a:pt x="1476" y="786"/>
                      <a:pt x="1506" y="800"/>
                    </a:cubicBezTo>
                    <a:cubicBezTo>
                      <a:pt x="1537" y="814"/>
                      <a:pt x="1616" y="744"/>
                      <a:pt x="1616" y="716"/>
                    </a:cubicBezTo>
                    <a:cubicBezTo>
                      <a:pt x="1616" y="689"/>
                      <a:pt x="1549" y="640"/>
                      <a:pt x="1506" y="633"/>
                    </a:cubicBezTo>
                    <a:cubicBezTo>
                      <a:pt x="1463" y="627"/>
                      <a:pt x="1378" y="696"/>
                      <a:pt x="1359" y="675"/>
                    </a:cubicBezTo>
                    <a:cubicBezTo>
                      <a:pt x="1340" y="654"/>
                      <a:pt x="1383" y="543"/>
                      <a:pt x="1395" y="508"/>
                    </a:cubicBezTo>
                    <a:cubicBezTo>
                      <a:pt x="1408" y="473"/>
                      <a:pt x="1426" y="452"/>
                      <a:pt x="1433" y="466"/>
                    </a:cubicBezTo>
                    <a:cubicBezTo>
                      <a:pt x="1439" y="480"/>
                      <a:pt x="1421" y="550"/>
                      <a:pt x="1433" y="591"/>
                    </a:cubicBezTo>
                    <a:cubicBezTo>
                      <a:pt x="1445" y="632"/>
                      <a:pt x="1482" y="702"/>
                      <a:pt x="1506" y="716"/>
                    </a:cubicBezTo>
                    <a:cubicBezTo>
                      <a:pt x="1531" y="730"/>
                      <a:pt x="1555" y="681"/>
                      <a:pt x="1579" y="675"/>
                    </a:cubicBezTo>
                    <a:cubicBezTo>
                      <a:pt x="1604" y="668"/>
                      <a:pt x="1653" y="689"/>
                      <a:pt x="1653" y="675"/>
                    </a:cubicBezTo>
                    <a:cubicBezTo>
                      <a:pt x="1653" y="661"/>
                      <a:pt x="1610" y="597"/>
                      <a:pt x="1579" y="591"/>
                    </a:cubicBezTo>
                    <a:cubicBezTo>
                      <a:pt x="1548" y="585"/>
                      <a:pt x="1493" y="640"/>
                      <a:pt x="1469" y="633"/>
                    </a:cubicBezTo>
                    <a:cubicBezTo>
                      <a:pt x="1445" y="627"/>
                      <a:pt x="1438" y="591"/>
                      <a:pt x="1433" y="550"/>
                    </a:cubicBezTo>
                    <a:cubicBezTo>
                      <a:pt x="1427" y="508"/>
                      <a:pt x="1421" y="411"/>
                      <a:pt x="1433" y="383"/>
                    </a:cubicBezTo>
                    <a:cubicBezTo>
                      <a:pt x="1445" y="355"/>
                      <a:pt x="1501" y="362"/>
                      <a:pt x="1506" y="383"/>
                    </a:cubicBezTo>
                    <a:cubicBezTo>
                      <a:pt x="1512" y="404"/>
                      <a:pt x="1463" y="459"/>
                      <a:pt x="1469" y="508"/>
                    </a:cubicBezTo>
                    <a:cubicBezTo>
                      <a:pt x="1475" y="557"/>
                      <a:pt x="1531" y="633"/>
                      <a:pt x="1543" y="675"/>
                    </a:cubicBezTo>
                    <a:cubicBezTo>
                      <a:pt x="1555" y="716"/>
                      <a:pt x="1561" y="752"/>
                      <a:pt x="1543" y="759"/>
                    </a:cubicBezTo>
                    <a:cubicBezTo>
                      <a:pt x="1524" y="765"/>
                      <a:pt x="1469" y="689"/>
                      <a:pt x="1433" y="716"/>
                    </a:cubicBezTo>
                    <a:cubicBezTo>
                      <a:pt x="1396" y="744"/>
                      <a:pt x="1353" y="884"/>
                      <a:pt x="1323" y="925"/>
                    </a:cubicBezTo>
                    <a:cubicBezTo>
                      <a:pt x="1292" y="967"/>
                      <a:pt x="1206" y="1009"/>
                      <a:pt x="1249" y="968"/>
                    </a:cubicBezTo>
                    <a:cubicBezTo>
                      <a:pt x="1292" y="926"/>
                      <a:pt x="1518" y="745"/>
                      <a:pt x="1579" y="675"/>
                    </a:cubicBezTo>
                    <a:cubicBezTo>
                      <a:pt x="1641" y="605"/>
                      <a:pt x="1629" y="585"/>
                      <a:pt x="1616" y="550"/>
                    </a:cubicBezTo>
                    <a:cubicBezTo>
                      <a:pt x="1604" y="515"/>
                      <a:pt x="1525" y="507"/>
                      <a:pt x="1506" y="466"/>
                    </a:cubicBezTo>
                    <a:cubicBezTo>
                      <a:pt x="1488" y="424"/>
                      <a:pt x="1494" y="306"/>
                      <a:pt x="1506" y="299"/>
                    </a:cubicBezTo>
                    <a:cubicBezTo>
                      <a:pt x="1518" y="293"/>
                      <a:pt x="1574" y="376"/>
                      <a:pt x="1579" y="424"/>
                    </a:cubicBezTo>
                    <a:cubicBezTo>
                      <a:pt x="1585" y="473"/>
                      <a:pt x="1518" y="570"/>
                      <a:pt x="1543" y="591"/>
                    </a:cubicBezTo>
                    <a:cubicBezTo>
                      <a:pt x="1567" y="612"/>
                      <a:pt x="1696" y="571"/>
                      <a:pt x="1727" y="550"/>
                    </a:cubicBezTo>
                    <a:cubicBezTo>
                      <a:pt x="1757" y="528"/>
                      <a:pt x="1751" y="472"/>
                      <a:pt x="1727" y="466"/>
                    </a:cubicBezTo>
                    <a:cubicBezTo>
                      <a:pt x="1702" y="459"/>
                      <a:pt x="1616" y="529"/>
                      <a:pt x="1579" y="508"/>
                    </a:cubicBezTo>
                    <a:cubicBezTo>
                      <a:pt x="1543" y="487"/>
                      <a:pt x="1506" y="382"/>
                      <a:pt x="1506" y="341"/>
                    </a:cubicBezTo>
                    <a:cubicBezTo>
                      <a:pt x="1506" y="299"/>
                      <a:pt x="1561" y="243"/>
                      <a:pt x="1579" y="257"/>
                    </a:cubicBezTo>
                    <a:cubicBezTo>
                      <a:pt x="1598" y="271"/>
                      <a:pt x="1598" y="383"/>
                      <a:pt x="1616" y="424"/>
                    </a:cubicBezTo>
                    <a:cubicBezTo>
                      <a:pt x="1635" y="466"/>
                      <a:pt x="1653" y="502"/>
                      <a:pt x="1689" y="508"/>
                    </a:cubicBezTo>
                    <a:cubicBezTo>
                      <a:pt x="1726" y="515"/>
                      <a:pt x="1842" y="487"/>
                      <a:pt x="1837" y="466"/>
                    </a:cubicBezTo>
                    <a:cubicBezTo>
                      <a:pt x="1831" y="445"/>
                      <a:pt x="1684" y="432"/>
                      <a:pt x="1653" y="383"/>
                    </a:cubicBezTo>
                    <a:cubicBezTo>
                      <a:pt x="1622" y="334"/>
                      <a:pt x="1665" y="181"/>
                      <a:pt x="1653" y="174"/>
                    </a:cubicBezTo>
                    <a:cubicBezTo>
                      <a:pt x="1641" y="167"/>
                      <a:pt x="1561" y="306"/>
                      <a:pt x="1579" y="341"/>
                    </a:cubicBezTo>
                    <a:cubicBezTo>
                      <a:pt x="1598" y="376"/>
                      <a:pt x="1751" y="397"/>
                      <a:pt x="1763" y="383"/>
                    </a:cubicBezTo>
                    <a:cubicBezTo>
                      <a:pt x="1775" y="369"/>
                      <a:pt x="1659" y="236"/>
                      <a:pt x="1653" y="257"/>
                    </a:cubicBezTo>
                    <a:cubicBezTo>
                      <a:pt x="1647" y="278"/>
                      <a:pt x="1714" y="494"/>
                      <a:pt x="1727" y="508"/>
                    </a:cubicBezTo>
                    <a:cubicBezTo>
                      <a:pt x="1739" y="522"/>
                      <a:pt x="1708" y="383"/>
                      <a:pt x="1727" y="341"/>
                    </a:cubicBezTo>
                    <a:cubicBezTo>
                      <a:pt x="1745" y="298"/>
                      <a:pt x="1806" y="249"/>
                      <a:pt x="1837" y="257"/>
                    </a:cubicBezTo>
                    <a:cubicBezTo>
                      <a:pt x="1868" y="264"/>
                      <a:pt x="1916" y="355"/>
                      <a:pt x="1910" y="383"/>
                    </a:cubicBezTo>
                    <a:cubicBezTo>
                      <a:pt x="1903" y="411"/>
                      <a:pt x="1824" y="446"/>
                      <a:pt x="1800" y="424"/>
                    </a:cubicBezTo>
                    <a:cubicBezTo>
                      <a:pt x="1775" y="403"/>
                      <a:pt x="1763" y="306"/>
                      <a:pt x="1763" y="257"/>
                    </a:cubicBezTo>
                    <a:cubicBezTo>
                      <a:pt x="1763" y="208"/>
                      <a:pt x="1805" y="153"/>
                      <a:pt x="1800" y="132"/>
                    </a:cubicBezTo>
                    <a:cubicBezTo>
                      <a:pt x="1794" y="110"/>
                      <a:pt x="1745" y="118"/>
                      <a:pt x="1727" y="132"/>
                    </a:cubicBezTo>
                    <a:cubicBezTo>
                      <a:pt x="1708" y="145"/>
                      <a:pt x="1671" y="180"/>
                      <a:pt x="1689" y="215"/>
                    </a:cubicBezTo>
                    <a:cubicBezTo>
                      <a:pt x="1708" y="250"/>
                      <a:pt x="1794" y="313"/>
                      <a:pt x="1837" y="341"/>
                    </a:cubicBezTo>
                    <a:cubicBezTo>
                      <a:pt x="1880" y="368"/>
                      <a:pt x="1935" y="397"/>
                      <a:pt x="1947" y="383"/>
                    </a:cubicBezTo>
                    <a:cubicBezTo>
                      <a:pt x="1959" y="369"/>
                      <a:pt x="1934" y="264"/>
                      <a:pt x="1910" y="257"/>
                    </a:cubicBezTo>
                    <a:cubicBezTo>
                      <a:pt x="1885" y="249"/>
                      <a:pt x="1836" y="341"/>
                      <a:pt x="1800" y="341"/>
                    </a:cubicBezTo>
                    <a:cubicBezTo>
                      <a:pt x="1763" y="341"/>
                      <a:pt x="1683" y="298"/>
                      <a:pt x="1689" y="257"/>
                    </a:cubicBezTo>
                    <a:cubicBezTo>
                      <a:pt x="1696" y="215"/>
                      <a:pt x="1806" y="111"/>
                      <a:pt x="1837" y="90"/>
                    </a:cubicBezTo>
                    <a:cubicBezTo>
                      <a:pt x="1868" y="69"/>
                      <a:pt x="1868" y="104"/>
                      <a:pt x="1873" y="132"/>
                    </a:cubicBezTo>
                    <a:cubicBezTo>
                      <a:pt x="1879" y="159"/>
                      <a:pt x="1849" y="214"/>
                      <a:pt x="1873" y="257"/>
                    </a:cubicBezTo>
                    <a:cubicBezTo>
                      <a:pt x="1898" y="299"/>
                      <a:pt x="1990" y="376"/>
                      <a:pt x="2021" y="383"/>
                    </a:cubicBezTo>
                    <a:cubicBezTo>
                      <a:pt x="2051" y="390"/>
                      <a:pt x="2064" y="320"/>
                      <a:pt x="2057" y="299"/>
                    </a:cubicBezTo>
                    <a:cubicBezTo>
                      <a:pt x="2051" y="278"/>
                      <a:pt x="2008" y="284"/>
                      <a:pt x="1983" y="257"/>
                    </a:cubicBezTo>
                    <a:cubicBezTo>
                      <a:pt x="1959" y="229"/>
                      <a:pt x="1916" y="167"/>
                      <a:pt x="1910" y="132"/>
                    </a:cubicBezTo>
                    <a:cubicBezTo>
                      <a:pt x="1903" y="97"/>
                      <a:pt x="1947" y="41"/>
                      <a:pt x="1947" y="49"/>
                    </a:cubicBezTo>
                    <a:cubicBezTo>
                      <a:pt x="1947" y="56"/>
                      <a:pt x="1934" y="146"/>
                      <a:pt x="1910" y="174"/>
                    </a:cubicBezTo>
                    <a:cubicBezTo>
                      <a:pt x="1885" y="202"/>
                      <a:pt x="1824" y="188"/>
                      <a:pt x="1800" y="215"/>
                    </a:cubicBezTo>
                    <a:cubicBezTo>
                      <a:pt x="1775" y="243"/>
                      <a:pt x="1757" y="306"/>
                      <a:pt x="1763" y="341"/>
                    </a:cubicBezTo>
                    <a:cubicBezTo>
                      <a:pt x="1770" y="376"/>
                      <a:pt x="1794" y="431"/>
                      <a:pt x="1837" y="424"/>
                    </a:cubicBezTo>
                    <a:cubicBezTo>
                      <a:pt x="1880" y="418"/>
                      <a:pt x="1960" y="306"/>
                      <a:pt x="2021" y="299"/>
                    </a:cubicBezTo>
                    <a:cubicBezTo>
                      <a:pt x="2081" y="293"/>
                      <a:pt x="2167" y="383"/>
                      <a:pt x="2204" y="383"/>
                    </a:cubicBezTo>
                    <a:cubicBezTo>
                      <a:pt x="2240" y="383"/>
                      <a:pt x="2265" y="313"/>
                      <a:pt x="2241" y="299"/>
                    </a:cubicBezTo>
                    <a:cubicBezTo>
                      <a:pt x="2217" y="285"/>
                      <a:pt x="2112" y="307"/>
                      <a:pt x="2057" y="299"/>
                    </a:cubicBezTo>
                    <a:cubicBezTo>
                      <a:pt x="2002" y="292"/>
                      <a:pt x="1922" y="284"/>
                      <a:pt x="1910" y="257"/>
                    </a:cubicBezTo>
                    <a:cubicBezTo>
                      <a:pt x="1898" y="229"/>
                      <a:pt x="1947" y="138"/>
                      <a:pt x="1983" y="132"/>
                    </a:cubicBezTo>
                    <a:cubicBezTo>
                      <a:pt x="2020" y="125"/>
                      <a:pt x="2094" y="215"/>
                      <a:pt x="2131" y="215"/>
                    </a:cubicBezTo>
                    <a:cubicBezTo>
                      <a:pt x="2167" y="215"/>
                      <a:pt x="2222" y="145"/>
                      <a:pt x="2204" y="132"/>
                    </a:cubicBezTo>
                    <a:cubicBezTo>
                      <a:pt x="2185" y="118"/>
                      <a:pt x="2057" y="110"/>
                      <a:pt x="2021" y="132"/>
                    </a:cubicBezTo>
                    <a:cubicBezTo>
                      <a:pt x="1984" y="153"/>
                      <a:pt x="2008" y="263"/>
                      <a:pt x="1983" y="257"/>
                    </a:cubicBezTo>
                    <a:cubicBezTo>
                      <a:pt x="1959" y="250"/>
                      <a:pt x="1867" y="125"/>
                      <a:pt x="1873" y="90"/>
                    </a:cubicBezTo>
                    <a:cubicBezTo>
                      <a:pt x="1880" y="55"/>
                      <a:pt x="1966" y="55"/>
                      <a:pt x="2021" y="49"/>
                    </a:cubicBezTo>
                    <a:cubicBezTo>
                      <a:pt x="2076" y="42"/>
                      <a:pt x="2179" y="35"/>
                      <a:pt x="2204" y="49"/>
                    </a:cubicBezTo>
                    <a:cubicBezTo>
                      <a:pt x="2228" y="63"/>
                      <a:pt x="2198" y="132"/>
                      <a:pt x="2167" y="132"/>
                    </a:cubicBezTo>
                    <a:cubicBezTo>
                      <a:pt x="2136" y="132"/>
                      <a:pt x="2045" y="49"/>
                      <a:pt x="2021" y="49"/>
                    </a:cubicBezTo>
                    <a:cubicBezTo>
                      <a:pt x="1996" y="49"/>
                      <a:pt x="2008" y="104"/>
                      <a:pt x="2021" y="132"/>
                    </a:cubicBezTo>
                    <a:cubicBezTo>
                      <a:pt x="2033" y="159"/>
                      <a:pt x="2069" y="180"/>
                      <a:pt x="2094" y="215"/>
                    </a:cubicBezTo>
                    <a:cubicBezTo>
                      <a:pt x="2118" y="250"/>
                      <a:pt x="2131" y="313"/>
                      <a:pt x="2167" y="341"/>
                    </a:cubicBezTo>
                    <a:cubicBezTo>
                      <a:pt x="2204" y="368"/>
                      <a:pt x="2302" y="397"/>
                      <a:pt x="2314" y="383"/>
                    </a:cubicBezTo>
                    <a:cubicBezTo>
                      <a:pt x="2326" y="369"/>
                      <a:pt x="2284" y="271"/>
                      <a:pt x="2241" y="257"/>
                    </a:cubicBezTo>
                    <a:cubicBezTo>
                      <a:pt x="2198" y="243"/>
                      <a:pt x="2076" y="313"/>
                      <a:pt x="2057" y="299"/>
                    </a:cubicBezTo>
                    <a:cubicBezTo>
                      <a:pt x="2038" y="285"/>
                      <a:pt x="2094" y="188"/>
                      <a:pt x="2131" y="174"/>
                    </a:cubicBezTo>
                    <a:cubicBezTo>
                      <a:pt x="2167" y="160"/>
                      <a:pt x="2253" y="237"/>
                      <a:pt x="2277" y="215"/>
                    </a:cubicBezTo>
                    <a:cubicBezTo>
                      <a:pt x="2302" y="194"/>
                      <a:pt x="2302" y="76"/>
                      <a:pt x="2277" y="49"/>
                    </a:cubicBezTo>
                    <a:cubicBezTo>
                      <a:pt x="2253" y="21"/>
                      <a:pt x="2143" y="28"/>
                      <a:pt x="2131" y="49"/>
                    </a:cubicBezTo>
                    <a:cubicBezTo>
                      <a:pt x="2119" y="70"/>
                      <a:pt x="2161" y="125"/>
                      <a:pt x="2204" y="174"/>
                    </a:cubicBezTo>
                    <a:cubicBezTo>
                      <a:pt x="2247" y="223"/>
                      <a:pt x="2357" y="299"/>
                      <a:pt x="2387" y="341"/>
                    </a:cubicBezTo>
                    <a:cubicBezTo>
                      <a:pt x="2418" y="382"/>
                      <a:pt x="2381" y="431"/>
                      <a:pt x="2387" y="424"/>
                    </a:cubicBezTo>
                    <a:cubicBezTo>
                      <a:pt x="2394" y="418"/>
                      <a:pt x="2443" y="320"/>
                      <a:pt x="2425" y="299"/>
                    </a:cubicBezTo>
                    <a:cubicBezTo>
                      <a:pt x="2406" y="278"/>
                      <a:pt x="2320" y="299"/>
                      <a:pt x="2277" y="299"/>
                    </a:cubicBezTo>
                    <a:cubicBezTo>
                      <a:pt x="2234" y="299"/>
                      <a:pt x="2173" y="320"/>
                      <a:pt x="2167" y="299"/>
                    </a:cubicBezTo>
                    <a:cubicBezTo>
                      <a:pt x="2162" y="278"/>
                      <a:pt x="2204" y="202"/>
                      <a:pt x="2241" y="174"/>
                    </a:cubicBezTo>
                    <a:cubicBezTo>
                      <a:pt x="2277" y="146"/>
                      <a:pt x="2357" y="145"/>
                      <a:pt x="2387" y="132"/>
                    </a:cubicBezTo>
                    <a:cubicBezTo>
                      <a:pt x="2418" y="118"/>
                      <a:pt x="2430" y="104"/>
                      <a:pt x="2425" y="90"/>
                    </a:cubicBezTo>
                    <a:cubicBezTo>
                      <a:pt x="2419" y="76"/>
                      <a:pt x="2370" y="42"/>
                      <a:pt x="2351" y="49"/>
                    </a:cubicBezTo>
                    <a:cubicBezTo>
                      <a:pt x="2332" y="55"/>
                      <a:pt x="2326" y="97"/>
                      <a:pt x="2314" y="132"/>
                    </a:cubicBezTo>
                    <a:cubicBezTo>
                      <a:pt x="2302" y="167"/>
                      <a:pt x="2265" y="243"/>
                      <a:pt x="2277" y="257"/>
                    </a:cubicBezTo>
                    <a:cubicBezTo>
                      <a:pt x="2289" y="271"/>
                      <a:pt x="2382" y="237"/>
                      <a:pt x="2387" y="215"/>
                    </a:cubicBezTo>
                    <a:cubicBezTo>
                      <a:pt x="2393" y="194"/>
                      <a:pt x="2319" y="167"/>
                      <a:pt x="2314" y="132"/>
                    </a:cubicBezTo>
                    <a:cubicBezTo>
                      <a:pt x="2308" y="97"/>
                      <a:pt x="2339" y="13"/>
                      <a:pt x="2351" y="6"/>
                    </a:cubicBezTo>
                    <a:cubicBezTo>
                      <a:pt x="2363" y="0"/>
                      <a:pt x="2369" y="63"/>
                      <a:pt x="2387" y="90"/>
                    </a:cubicBezTo>
                    <a:cubicBezTo>
                      <a:pt x="2406" y="118"/>
                      <a:pt x="2449" y="139"/>
                      <a:pt x="2461" y="174"/>
                    </a:cubicBezTo>
                    <a:cubicBezTo>
                      <a:pt x="2473" y="209"/>
                      <a:pt x="2437" y="278"/>
                      <a:pt x="2461" y="299"/>
                    </a:cubicBezTo>
                    <a:cubicBezTo>
                      <a:pt x="2485" y="320"/>
                      <a:pt x="2559" y="285"/>
                      <a:pt x="2608" y="299"/>
                    </a:cubicBezTo>
                    <a:cubicBezTo>
                      <a:pt x="2656" y="313"/>
                      <a:pt x="2712" y="328"/>
                      <a:pt x="2755" y="383"/>
                    </a:cubicBezTo>
                    <a:cubicBezTo>
                      <a:pt x="2798" y="438"/>
                      <a:pt x="2835" y="536"/>
                      <a:pt x="2865" y="633"/>
                    </a:cubicBezTo>
                    <a:cubicBezTo>
                      <a:pt x="2896" y="731"/>
                      <a:pt x="2939" y="829"/>
                      <a:pt x="2939" y="968"/>
                    </a:cubicBezTo>
                    <a:cubicBezTo>
                      <a:pt x="2939" y="1107"/>
                      <a:pt x="2927" y="1337"/>
                      <a:pt x="2865" y="1468"/>
                    </a:cubicBezTo>
                    <a:cubicBezTo>
                      <a:pt x="2804" y="1600"/>
                      <a:pt x="2675" y="1691"/>
                      <a:pt x="2571" y="1760"/>
                    </a:cubicBezTo>
                    <a:cubicBezTo>
                      <a:pt x="2468" y="1829"/>
                      <a:pt x="2351" y="1864"/>
                      <a:pt x="2241" y="1885"/>
                    </a:cubicBezTo>
                    <a:cubicBezTo>
                      <a:pt x="2131" y="1907"/>
                      <a:pt x="2001" y="1913"/>
                      <a:pt x="1910" y="1885"/>
                    </a:cubicBezTo>
                    <a:cubicBezTo>
                      <a:pt x="1818" y="1858"/>
                      <a:pt x="1769" y="1788"/>
                      <a:pt x="1689" y="1719"/>
                    </a:cubicBezTo>
                    <a:cubicBezTo>
                      <a:pt x="1610" y="1650"/>
                      <a:pt x="1493" y="1531"/>
                      <a:pt x="1433" y="1468"/>
                    </a:cubicBezTo>
                    <a:cubicBezTo>
                      <a:pt x="1372" y="1406"/>
                      <a:pt x="1392" y="1394"/>
                      <a:pt x="1323" y="1343"/>
                    </a:cubicBezTo>
                    <a:cubicBezTo>
                      <a:pt x="1254" y="1292"/>
                      <a:pt x="1133" y="1219"/>
                      <a:pt x="1017" y="1163"/>
                    </a:cubicBezTo>
                    <a:cubicBezTo>
                      <a:pt x="901" y="1107"/>
                      <a:pt x="732" y="1041"/>
                      <a:pt x="624" y="1009"/>
                    </a:cubicBezTo>
                    <a:cubicBezTo>
                      <a:pt x="516" y="977"/>
                      <a:pt x="446" y="968"/>
                      <a:pt x="367" y="968"/>
                    </a:cubicBezTo>
                    <a:cubicBezTo>
                      <a:pt x="288" y="968"/>
                      <a:pt x="207" y="974"/>
                      <a:pt x="147" y="1009"/>
                    </a:cubicBezTo>
                    <a:cubicBezTo>
                      <a:pt x="86" y="1044"/>
                      <a:pt x="43" y="1109"/>
                      <a:pt x="0" y="1176"/>
                    </a:cubicBezTo>
                  </a:path>
                </a:pathLst>
              </a:custGeom>
              <a:noFill/>
              <a:ln w="38100">
                <a:solidFill>
                  <a:srgbClr val="000000"/>
                </a:solidFill>
                <a:round/>
                <a:headEnd/>
                <a:tailEnd type="triangle" w="med" len="med"/>
              </a:ln>
            </p:spPr>
            <p:txBody>
              <a:bodyPr/>
              <a:lstStyle/>
              <a:p>
                <a:endParaRPr lang="en-US"/>
              </a:p>
            </p:txBody>
          </p:sp>
          <p:sp>
            <p:nvSpPr>
              <p:cNvPr id="21" name="Freeform 11"/>
              <p:cNvSpPr>
                <a:spLocks/>
              </p:cNvSpPr>
              <p:nvPr/>
            </p:nvSpPr>
            <p:spPr bwMode="auto">
              <a:xfrm>
                <a:off x="1365" y="2330"/>
                <a:ext cx="220" cy="209"/>
              </a:xfrm>
              <a:custGeom>
                <a:avLst/>
                <a:gdLst>
                  <a:gd name="T0" fmla="*/ 94 w 272"/>
                  <a:gd name="T1" fmla="*/ 0 h 227"/>
                  <a:gd name="T2" fmla="*/ 47 w 272"/>
                  <a:gd name="T3" fmla="*/ 90 h 227"/>
                  <a:gd name="T4" fmla="*/ 0 w 272"/>
                  <a:gd name="T5" fmla="*/ 150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272" y="0"/>
                    </a:moveTo>
                    <a:cubicBezTo>
                      <a:pt x="226" y="49"/>
                      <a:pt x="181" y="98"/>
                      <a:pt x="136" y="136"/>
                    </a:cubicBezTo>
                    <a:cubicBezTo>
                      <a:pt x="91" y="174"/>
                      <a:pt x="45" y="200"/>
                      <a:pt x="0" y="227"/>
                    </a:cubicBezTo>
                  </a:path>
                </a:pathLst>
              </a:custGeom>
              <a:noFill/>
              <a:ln w="38100">
                <a:solidFill>
                  <a:srgbClr val="000000"/>
                </a:solidFill>
                <a:round/>
                <a:headEnd/>
                <a:tailEnd type="triangle" w="med" len="med"/>
              </a:ln>
            </p:spPr>
            <p:txBody>
              <a:bodyPr/>
              <a:lstStyle/>
              <a:p>
                <a:endParaRPr lang="en-US"/>
              </a:p>
            </p:txBody>
          </p:sp>
          <p:sp>
            <p:nvSpPr>
              <p:cNvPr id="22" name="Freeform 12"/>
              <p:cNvSpPr>
                <a:spLocks/>
              </p:cNvSpPr>
              <p:nvPr/>
            </p:nvSpPr>
            <p:spPr bwMode="auto">
              <a:xfrm>
                <a:off x="1623" y="2289"/>
                <a:ext cx="146" cy="417"/>
              </a:xfrm>
              <a:custGeom>
                <a:avLst/>
                <a:gdLst>
                  <a:gd name="T0" fmla="*/ 0 w 181"/>
                  <a:gd name="T1" fmla="*/ 0 h 453"/>
                  <a:gd name="T2" fmla="*/ 15 w 181"/>
                  <a:gd name="T3" fmla="*/ 180 h 453"/>
                  <a:gd name="T4" fmla="*/ 62 w 181"/>
                  <a:gd name="T5" fmla="*/ 299 h 453"/>
                  <a:gd name="T6" fmla="*/ 0 60000 65536"/>
                  <a:gd name="T7" fmla="*/ 0 60000 65536"/>
                  <a:gd name="T8" fmla="*/ 0 60000 65536"/>
                  <a:gd name="T9" fmla="*/ 0 w 181"/>
                  <a:gd name="T10" fmla="*/ 0 h 453"/>
                  <a:gd name="T11" fmla="*/ 181 w 181"/>
                  <a:gd name="T12" fmla="*/ 453 h 453"/>
                </a:gdLst>
                <a:ahLst/>
                <a:cxnLst>
                  <a:cxn ang="T6">
                    <a:pos x="T0" y="T1"/>
                  </a:cxn>
                  <a:cxn ang="T7">
                    <a:pos x="T2" y="T3"/>
                  </a:cxn>
                  <a:cxn ang="T8">
                    <a:pos x="T4" y="T5"/>
                  </a:cxn>
                </a:cxnLst>
                <a:rect l="T9" t="T10" r="T11" b="T12"/>
                <a:pathLst>
                  <a:path w="181" h="453">
                    <a:moveTo>
                      <a:pt x="0" y="0"/>
                    </a:moveTo>
                    <a:cubicBezTo>
                      <a:pt x="7" y="98"/>
                      <a:pt x="15" y="197"/>
                      <a:pt x="45" y="272"/>
                    </a:cubicBezTo>
                    <a:cubicBezTo>
                      <a:pt x="75" y="347"/>
                      <a:pt x="128" y="400"/>
                      <a:pt x="181" y="453"/>
                    </a:cubicBezTo>
                  </a:path>
                </a:pathLst>
              </a:custGeom>
              <a:noFill/>
              <a:ln w="38100">
                <a:solidFill>
                  <a:srgbClr val="000000"/>
                </a:solidFill>
                <a:round/>
                <a:headEnd/>
                <a:tailEnd type="triangle" w="med" len="med"/>
              </a:ln>
            </p:spPr>
            <p:txBody>
              <a:bodyPr/>
              <a:lstStyle/>
              <a:p>
                <a:endParaRPr lang="en-US"/>
              </a:p>
            </p:txBody>
          </p:sp>
          <p:sp>
            <p:nvSpPr>
              <p:cNvPr id="23" name="Freeform 13"/>
              <p:cNvSpPr>
                <a:spLocks/>
              </p:cNvSpPr>
              <p:nvPr/>
            </p:nvSpPr>
            <p:spPr bwMode="auto">
              <a:xfrm>
                <a:off x="1806" y="2748"/>
                <a:ext cx="221" cy="167"/>
              </a:xfrm>
              <a:custGeom>
                <a:avLst/>
                <a:gdLst>
                  <a:gd name="T0" fmla="*/ 0 w 272"/>
                  <a:gd name="T1" fmla="*/ 0 h 181"/>
                  <a:gd name="T2" fmla="*/ 48 w 272"/>
                  <a:gd name="T3" fmla="*/ 90 h 181"/>
                  <a:gd name="T4" fmla="*/ 97 w 272"/>
                  <a:gd name="T5" fmla="*/ 121 h 181"/>
                  <a:gd name="T6" fmla="*/ 0 60000 65536"/>
                  <a:gd name="T7" fmla="*/ 0 60000 65536"/>
                  <a:gd name="T8" fmla="*/ 0 60000 65536"/>
                  <a:gd name="T9" fmla="*/ 0 w 272"/>
                  <a:gd name="T10" fmla="*/ 0 h 181"/>
                  <a:gd name="T11" fmla="*/ 272 w 272"/>
                  <a:gd name="T12" fmla="*/ 181 h 181"/>
                </a:gdLst>
                <a:ahLst/>
                <a:cxnLst>
                  <a:cxn ang="T6">
                    <a:pos x="T0" y="T1"/>
                  </a:cxn>
                  <a:cxn ang="T7">
                    <a:pos x="T2" y="T3"/>
                  </a:cxn>
                  <a:cxn ang="T8">
                    <a:pos x="T4" y="T5"/>
                  </a:cxn>
                </a:cxnLst>
                <a:rect l="T9" t="T10" r="T11" b="T12"/>
                <a:pathLst>
                  <a:path w="272" h="181">
                    <a:moveTo>
                      <a:pt x="0" y="0"/>
                    </a:moveTo>
                    <a:cubicBezTo>
                      <a:pt x="45" y="53"/>
                      <a:pt x="91" y="106"/>
                      <a:pt x="136" y="136"/>
                    </a:cubicBezTo>
                    <a:cubicBezTo>
                      <a:pt x="181" y="166"/>
                      <a:pt x="226" y="173"/>
                      <a:pt x="272" y="181"/>
                    </a:cubicBezTo>
                  </a:path>
                </a:pathLst>
              </a:custGeom>
              <a:noFill/>
              <a:ln w="38100">
                <a:solidFill>
                  <a:srgbClr val="000000"/>
                </a:solidFill>
                <a:round/>
                <a:headEnd/>
                <a:tailEnd type="triangle" w="med" len="med"/>
              </a:ln>
            </p:spPr>
            <p:txBody>
              <a:bodyPr/>
              <a:lstStyle/>
              <a:p>
                <a:endParaRPr lang="en-US"/>
              </a:p>
            </p:txBody>
          </p:sp>
          <p:sp>
            <p:nvSpPr>
              <p:cNvPr id="24" name="Oval 14"/>
              <p:cNvSpPr>
                <a:spLocks noChangeArrowheads="1"/>
              </p:cNvSpPr>
              <p:nvPr/>
            </p:nvSpPr>
            <p:spPr bwMode="auto">
              <a:xfrm>
                <a:off x="2882" y="2036"/>
                <a:ext cx="2493" cy="1074"/>
              </a:xfrm>
              <a:prstGeom prst="ellipse">
                <a:avLst/>
              </a:prstGeom>
              <a:solidFill>
                <a:srgbClr val="FFFFFF"/>
              </a:solidFill>
              <a:ln w="9525">
                <a:solidFill>
                  <a:srgbClr val="FFFFFF"/>
                </a:solidFill>
                <a:round/>
                <a:headEnd/>
                <a:tailEnd/>
              </a:ln>
            </p:spPr>
            <p:txBody>
              <a:bodyPr anchor="ctr"/>
              <a:lstStyle/>
              <a:p>
                <a:endParaRPr lang="en-US"/>
              </a:p>
            </p:txBody>
          </p:sp>
          <p:sp>
            <p:nvSpPr>
              <p:cNvPr id="25" name="Rectangle 15"/>
              <p:cNvSpPr>
                <a:spLocks noChangeArrowheads="1"/>
              </p:cNvSpPr>
              <p:nvPr/>
            </p:nvSpPr>
            <p:spPr bwMode="auto">
              <a:xfrm>
                <a:off x="1202" y="1500"/>
                <a:ext cx="921" cy="1556"/>
              </a:xfrm>
              <a:prstGeom prst="rect">
                <a:avLst/>
              </a:prstGeom>
              <a:solidFill>
                <a:srgbClr val="FFFFFF"/>
              </a:solidFill>
              <a:ln w="9525">
                <a:solidFill>
                  <a:srgbClr val="FFFFFF"/>
                </a:solidFill>
                <a:miter lim="800000"/>
                <a:headEnd/>
                <a:tailEnd/>
              </a:ln>
            </p:spPr>
            <p:txBody>
              <a:bodyPr anchor="ctr"/>
              <a:lstStyle/>
              <a:p>
                <a:endParaRPr lang="en-US"/>
              </a:p>
            </p:txBody>
          </p:sp>
          <p:sp>
            <p:nvSpPr>
              <p:cNvPr id="26" name="Oval 16"/>
              <p:cNvSpPr>
                <a:spLocks noChangeArrowheads="1"/>
              </p:cNvSpPr>
              <p:nvPr/>
            </p:nvSpPr>
            <p:spPr bwMode="auto">
              <a:xfrm rot="485731">
                <a:off x="1927" y="1933"/>
                <a:ext cx="688" cy="467"/>
              </a:xfrm>
              <a:prstGeom prst="ellipse">
                <a:avLst/>
              </a:prstGeom>
              <a:solidFill>
                <a:srgbClr val="FFFFFF"/>
              </a:solidFill>
              <a:ln w="9525">
                <a:solidFill>
                  <a:srgbClr val="FFFFFF"/>
                </a:solidFill>
                <a:round/>
                <a:headEnd/>
                <a:tailEnd/>
              </a:ln>
            </p:spPr>
            <p:txBody>
              <a:bodyPr anchor="ctr"/>
              <a:lstStyle/>
              <a:p>
                <a:endParaRPr lang="en-US"/>
              </a:p>
            </p:txBody>
          </p:sp>
          <p:sp>
            <p:nvSpPr>
              <p:cNvPr id="27" name="Freeform 17"/>
              <p:cNvSpPr>
                <a:spLocks/>
              </p:cNvSpPr>
              <p:nvPr/>
            </p:nvSpPr>
            <p:spPr bwMode="auto">
              <a:xfrm>
                <a:off x="1906" y="1340"/>
                <a:ext cx="2232" cy="1126"/>
              </a:xfrm>
              <a:custGeom>
                <a:avLst/>
                <a:gdLst>
                  <a:gd name="T0" fmla="*/ 2169 w 2232"/>
                  <a:gd name="T1" fmla="*/ 0 h 1126"/>
                  <a:gd name="T2" fmla="*/ 2222 w 2232"/>
                  <a:gd name="T3" fmla="*/ 267 h 1126"/>
                  <a:gd name="T4" fmla="*/ 2114 w 2232"/>
                  <a:gd name="T5" fmla="*/ 590 h 1126"/>
                  <a:gd name="T6" fmla="*/ 1681 w 2232"/>
                  <a:gd name="T7" fmla="*/ 830 h 1126"/>
                  <a:gd name="T8" fmla="*/ 1247 w 2232"/>
                  <a:gd name="T9" fmla="*/ 912 h 1126"/>
                  <a:gd name="T10" fmla="*/ 542 w 2232"/>
                  <a:gd name="T11" fmla="*/ 965 h 1126"/>
                  <a:gd name="T12" fmla="*/ 0 w 2232"/>
                  <a:gd name="T13" fmla="*/ 1126 h 1126"/>
                  <a:gd name="T14" fmla="*/ 0 60000 65536"/>
                  <a:gd name="T15" fmla="*/ 0 60000 65536"/>
                  <a:gd name="T16" fmla="*/ 0 60000 65536"/>
                  <a:gd name="T17" fmla="*/ 0 60000 65536"/>
                  <a:gd name="T18" fmla="*/ 0 60000 65536"/>
                  <a:gd name="T19" fmla="*/ 0 60000 65536"/>
                  <a:gd name="T20" fmla="*/ 0 60000 65536"/>
                  <a:gd name="T21" fmla="*/ 0 w 2232"/>
                  <a:gd name="T22" fmla="*/ 0 h 1126"/>
                  <a:gd name="T23" fmla="*/ 2232 w 2232"/>
                  <a:gd name="T24" fmla="*/ 1126 h 1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2" h="1126">
                    <a:moveTo>
                      <a:pt x="2169" y="0"/>
                    </a:moveTo>
                    <a:cubicBezTo>
                      <a:pt x="2200" y="84"/>
                      <a:pt x="2232" y="169"/>
                      <a:pt x="2222" y="267"/>
                    </a:cubicBezTo>
                    <a:cubicBezTo>
                      <a:pt x="2213" y="365"/>
                      <a:pt x="2204" y="496"/>
                      <a:pt x="2114" y="590"/>
                    </a:cubicBezTo>
                    <a:cubicBezTo>
                      <a:pt x="2024" y="684"/>
                      <a:pt x="1826" y="776"/>
                      <a:pt x="1681" y="830"/>
                    </a:cubicBezTo>
                    <a:cubicBezTo>
                      <a:pt x="1536" y="884"/>
                      <a:pt x="1437" y="890"/>
                      <a:pt x="1247" y="912"/>
                    </a:cubicBezTo>
                    <a:cubicBezTo>
                      <a:pt x="1057" y="934"/>
                      <a:pt x="750" y="930"/>
                      <a:pt x="542" y="965"/>
                    </a:cubicBezTo>
                    <a:cubicBezTo>
                      <a:pt x="335" y="1001"/>
                      <a:pt x="167" y="1063"/>
                      <a:pt x="0" y="1126"/>
                    </a:cubicBezTo>
                  </a:path>
                </a:pathLst>
              </a:custGeom>
              <a:noFill/>
              <a:ln w="38100">
                <a:solidFill>
                  <a:srgbClr val="000000"/>
                </a:solidFill>
                <a:round/>
                <a:headEnd/>
                <a:tailEnd type="triangle" w="med" len="med"/>
              </a:ln>
            </p:spPr>
            <p:txBody>
              <a:bodyPr/>
              <a:lstStyle/>
              <a:p>
                <a:endParaRPr lang="en-US"/>
              </a:p>
            </p:txBody>
          </p:sp>
          <p:sp>
            <p:nvSpPr>
              <p:cNvPr id="28" name="Freeform 18"/>
              <p:cNvSpPr>
                <a:spLocks/>
              </p:cNvSpPr>
              <p:nvPr/>
            </p:nvSpPr>
            <p:spPr bwMode="auto">
              <a:xfrm>
                <a:off x="1310" y="2520"/>
                <a:ext cx="542" cy="393"/>
              </a:xfrm>
              <a:custGeom>
                <a:avLst/>
                <a:gdLst>
                  <a:gd name="T0" fmla="*/ 1101 w 454"/>
                  <a:gd name="T1" fmla="*/ 0 h 332"/>
                  <a:gd name="T2" fmla="*/ 772 w 454"/>
                  <a:gd name="T3" fmla="*/ 211 h 332"/>
                  <a:gd name="T4" fmla="*/ 552 w 454"/>
                  <a:gd name="T5" fmla="*/ 526 h 332"/>
                  <a:gd name="T6" fmla="*/ 221 w 454"/>
                  <a:gd name="T7" fmla="*/ 737 h 332"/>
                  <a:gd name="T8" fmla="*/ 0 w 454"/>
                  <a:gd name="T9" fmla="*/ 737 h 332"/>
                  <a:gd name="T10" fmla="*/ 0 60000 65536"/>
                  <a:gd name="T11" fmla="*/ 0 60000 65536"/>
                  <a:gd name="T12" fmla="*/ 0 60000 65536"/>
                  <a:gd name="T13" fmla="*/ 0 60000 65536"/>
                  <a:gd name="T14" fmla="*/ 0 60000 65536"/>
                  <a:gd name="T15" fmla="*/ 0 w 454"/>
                  <a:gd name="T16" fmla="*/ 0 h 332"/>
                  <a:gd name="T17" fmla="*/ 454 w 454"/>
                  <a:gd name="T18" fmla="*/ 332 h 332"/>
                </a:gdLst>
                <a:ahLst/>
                <a:cxnLst>
                  <a:cxn ang="T10">
                    <a:pos x="T0" y="T1"/>
                  </a:cxn>
                  <a:cxn ang="T11">
                    <a:pos x="T2" y="T3"/>
                  </a:cxn>
                  <a:cxn ang="T12">
                    <a:pos x="T4" y="T5"/>
                  </a:cxn>
                  <a:cxn ang="T13">
                    <a:pos x="T6" y="T7"/>
                  </a:cxn>
                  <a:cxn ang="T14">
                    <a:pos x="T8" y="T9"/>
                  </a:cxn>
                </a:cxnLst>
                <a:rect l="T15" t="T16" r="T17" b="T18"/>
                <a:pathLst>
                  <a:path w="454" h="332">
                    <a:moveTo>
                      <a:pt x="454" y="0"/>
                    </a:moveTo>
                    <a:cubicBezTo>
                      <a:pt x="405" y="26"/>
                      <a:pt x="356" y="52"/>
                      <a:pt x="318" y="90"/>
                    </a:cubicBezTo>
                    <a:cubicBezTo>
                      <a:pt x="280" y="128"/>
                      <a:pt x="265" y="188"/>
                      <a:pt x="227" y="226"/>
                    </a:cubicBezTo>
                    <a:cubicBezTo>
                      <a:pt x="189" y="264"/>
                      <a:pt x="129" y="302"/>
                      <a:pt x="91" y="317"/>
                    </a:cubicBezTo>
                    <a:cubicBezTo>
                      <a:pt x="53" y="332"/>
                      <a:pt x="26" y="324"/>
                      <a:pt x="0" y="317"/>
                    </a:cubicBezTo>
                  </a:path>
                </a:pathLst>
              </a:custGeom>
              <a:noFill/>
              <a:ln w="38100">
                <a:solidFill>
                  <a:srgbClr val="000000"/>
                </a:solidFill>
                <a:round/>
                <a:headEnd/>
                <a:tailEnd type="triangle" w="med" len="med"/>
              </a:ln>
            </p:spPr>
            <p:txBody>
              <a:bodyPr/>
              <a:lstStyle/>
              <a:p>
                <a:endParaRPr lang="en-US"/>
              </a:p>
            </p:txBody>
          </p:sp>
          <p:sp>
            <p:nvSpPr>
              <p:cNvPr id="29" name="Freeform 19"/>
              <p:cNvSpPr>
                <a:spLocks/>
              </p:cNvSpPr>
              <p:nvPr/>
            </p:nvSpPr>
            <p:spPr bwMode="auto">
              <a:xfrm>
                <a:off x="1616" y="2520"/>
                <a:ext cx="507" cy="609"/>
              </a:xfrm>
              <a:custGeom>
                <a:avLst/>
                <a:gdLst>
                  <a:gd name="T0" fmla="*/ 236 w 507"/>
                  <a:gd name="T1" fmla="*/ 0 h 609"/>
                  <a:gd name="T2" fmla="*/ 127 w 507"/>
                  <a:gd name="T3" fmla="*/ 106 h 609"/>
                  <a:gd name="T4" fmla="*/ 48 w 507"/>
                  <a:gd name="T5" fmla="*/ 210 h 609"/>
                  <a:gd name="T6" fmla="*/ 6 w 507"/>
                  <a:gd name="T7" fmla="*/ 334 h 609"/>
                  <a:gd name="T8" fmla="*/ 29 w 507"/>
                  <a:gd name="T9" fmla="*/ 478 h 609"/>
                  <a:gd name="T10" fmla="*/ 182 w 507"/>
                  <a:gd name="T11" fmla="*/ 590 h 609"/>
                  <a:gd name="T12" fmla="*/ 344 w 507"/>
                  <a:gd name="T13" fmla="*/ 590 h 609"/>
                  <a:gd name="T14" fmla="*/ 507 w 507"/>
                  <a:gd name="T15" fmla="*/ 483 h 609"/>
                  <a:gd name="T16" fmla="*/ 0 60000 65536"/>
                  <a:gd name="T17" fmla="*/ 0 60000 65536"/>
                  <a:gd name="T18" fmla="*/ 0 60000 65536"/>
                  <a:gd name="T19" fmla="*/ 0 60000 65536"/>
                  <a:gd name="T20" fmla="*/ 0 60000 65536"/>
                  <a:gd name="T21" fmla="*/ 0 60000 65536"/>
                  <a:gd name="T22" fmla="*/ 0 60000 65536"/>
                  <a:gd name="T23" fmla="*/ 0 60000 65536"/>
                  <a:gd name="T24" fmla="*/ 0 w 507"/>
                  <a:gd name="T25" fmla="*/ 0 h 609"/>
                  <a:gd name="T26" fmla="*/ 507 w 507"/>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 h="609">
                    <a:moveTo>
                      <a:pt x="236" y="0"/>
                    </a:moveTo>
                    <a:cubicBezTo>
                      <a:pt x="195" y="35"/>
                      <a:pt x="158" y="71"/>
                      <a:pt x="127" y="106"/>
                    </a:cubicBezTo>
                    <a:cubicBezTo>
                      <a:pt x="96" y="141"/>
                      <a:pt x="68" y="172"/>
                      <a:pt x="48" y="210"/>
                    </a:cubicBezTo>
                    <a:cubicBezTo>
                      <a:pt x="28" y="248"/>
                      <a:pt x="9" y="289"/>
                      <a:pt x="6" y="334"/>
                    </a:cubicBezTo>
                    <a:cubicBezTo>
                      <a:pt x="3" y="379"/>
                      <a:pt x="0" y="435"/>
                      <a:pt x="29" y="478"/>
                    </a:cubicBezTo>
                    <a:cubicBezTo>
                      <a:pt x="58" y="521"/>
                      <a:pt x="130" y="571"/>
                      <a:pt x="182" y="590"/>
                    </a:cubicBezTo>
                    <a:cubicBezTo>
                      <a:pt x="234" y="609"/>
                      <a:pt x="291" y="608"/>
                      <a:pt x="344" y="590"/>
                    </a:cubicBezTo>
                    <a:cubicBezTo>
                      <a:pt x="398" y="573"/>
                      <a:pt x="452" y="528"/>
                      <a:pt x="507" y="483"/>
                    </a:cubicBezTo>
                  </a:path>
                </a:pathLst>
              </a:custGeom>
              <a:noFill/>
              <a:ln w="38100">
                <a:solidFill>
                  <a:srgbClr val="000000"/>
                </a:solidFill>
                <a:round/>
                <a:headEnd/>
                <a:tailEnd type="triangle" w="med" len="med"/>
              </a:ln>
            </p:spPr>
            <p:txBody>
              <a:bodyPr/>
              <a:lstStyle/>
              <a:p>
                <a:endParaRPr lang="en-US"/>
              </a:p>
            </p:txBody>
          </p:sp>
          <p:sp>
            <p:nvSpPr>
              <p:cNvPr id="30" name="Rectangle 20"/>
              <p:cNvSpPr>
                <a:spLocks noChangeArrowheads="1"/>
              </p:cNvSpPr>
              <p:nvPr/>
            </p:nvSpPr>
            <p:spPr bwMode="auto">
              <a:xfrm>
                <a:off x="4182" y="1232"/>
                <a:ext cx="868" cy="1073"/>
              </a:xfrm>
              <a:prstGeom prst="rect">
                <a:avLst/>
              </a:prstGeom>
              <a:solidFill>
                <a:srgbClr val="FFFFFF"/>
              </a:solidFill>
              <a:ln w="9525">
                <a:solidFill>
                  <a:srgbClr val="FFFFFF"/>
                </a:solidFill>
                <a:miter lim="800000"/>
                <a:headEnd/>
                <a:tailEnd/>
              </a:ln>
            </p:spPr>
            <p:txBody>
              <a:bodyPr anchor="ctr"/>
              <a:lstStyle/>
              <a:p>
                <a:endParaRPr lang="en-US"/>
              </a:p>
            </p:txBody>
          </p:sp>
          <p:sp>
            <p:nvSpPr>
              <p:cNvPr id="31" name="Oval 21"/>
              <p:cNvSpPr>
                <a:spLocks noChangeArrowheads="1"/>
              </p:cNvSpPr>
              <p:nvPr/>
            </p:nvSpPr>
            <p:spPr bwMode="auto">
              <a:xfrm rot="-915307">
                <a:off x="4111" y="1297"/>
                <a:ext cx="136" cy="136"/>
              </a:xfrm>
              <a:prstGeom prst="ellipse">
                <a:avLst/>
              </a:prstGeom>
              <a:solidFill>
                <a:srgbClr val="FFFFFF"/>
              </a:solidFill>
              <a:ln w="9525">
                <a:solidFill>
                  <a:srgbClr val="FFFFFF"/>
                </a:solidFill>
                <a:round/>
                <a:headEnd/>
                <a:tailEnd/>
              </a:ln>
            </p:spPr>
            <p:txBody>
              <a:bodyPr anchor="ctr"/>
              <a:lstStyle/>
              <a:p>
                <a:endParaRPr lang="en-US"/>
              </a:p>
            </p:txBody>
          </p:sp>
          <p:sp>
            <p:nvSpPr>
              <p:cNvPr id="32" name="Line 22"/>
              <p:cNvSpPr>
                <a:spLocks noChangeShapeType="1"/>
              </p:cNvSpPr>
              <p:nvPr/>
            </p:nvSpPr>
            <p:spPr bwMode="auto">
              <a:xfrm flipV="1">
                <a:off x="2608" y="2205"/>
                <a:ext cx="91" cy="46"/>
              </a:xfrm>
              <a:prstGeom prst="line">
                <a:avLst/>
              </a:prstGeom>
              <a:noFill/>
              <a:ln w="38100">
                <a:solidFill>
                  <a:srgbClr val="000000"/>
                </a:solidFill>
                <a:round/>
                <a:headEnd/>
                <a:tailEnd/>
              </a:ln>
            </p:spPr>
            <p:txBody>
              <a:bodyPr/>
              <a:lstStyle/>
              <a:p>
                <a:endParaRPr lang="en-US"/>
              </a:p>
            </p:txBody>
          </p:sp>
        </p:grpSp>
        <p:sp>
          <p:nvSpPr>
            <p:cNvPr id="16" name="Text Box 23"/>
            <p:cNvSpPr txBox="1">
              <a:spLocks noChangeArrowheads="1"/>
            </p:cNvSpPr>
            <p:nvPr/>
          </p:nvSpPr>
          <p:spPr bwMode="auto">
            <a:xfrm>
              <a:off x="5030" y="6979"/>
              <a:ext cx="3960" cy="540"/>
            </a:xfrm>
            <a:prstGeom prst="rect">
              <a:avLst/>
            </a:prstGeom>
            <a:noFill/>
            <a:ln w="9525">
              <a:noFill/>
              <a:miter lim="800000"/>
              <a:headEnd/>
              <a:tailEnd/>
            </a:ln>
          </p:spPr>
          <p:txBody>
            <a:bodyPr/>
            <a:lstStyle/>
            <a:p>
              <a:pPr eaLnBrk="0" hangingPunct="0"/>
              <a:r>
                <a:rPr lang="en-US" sz="1000" i="1"/>
                <a:t>Exploitation – pioneer stage</a:t>
              </a:r>
              <a:endParaRPr lang="en-US" sz="1000" i="1">
                <a:solidFill>
                  <a:srgbClr val="000000"/>
                </a:solidFill>
              </a:endParaRPr>
            </a:p>
          </p:txBody>
        </p:sp>
        <p:sp>
          <p:nvSpPr>
            <p:cNvPr id="17" name="Text Box 24"/>
            <p:cNvSpPr txBox="1">
              <a:spLocks noChangeArrowheads="1"/>
            </p:cNvSpPr>
            <p:nvPr/>
          </p:nvSpPr>
          <p:spPr bwMode="auto">
            <a:xfrm>
              <a:off x="6110" y="3199"/>
              <a:ext cx="3780" cy="540"/>
            </a:xfrm>
            <a:prstGeom prst="rect">
              <a:avLst/>
            </a:prstGeom>
            <a:noFill/>
            <a:ln w="9525">
              <a:noFill/>
              <a:miter lim="800000"/>
              <a:headEnd/>
              <a:tailEnd/>
            </a:ln>
          </p:spPr>
          <p:txBody>
            <a:bodyPr/>
            <a:lstStyle/>
            <a:p>
              <a:pPr eaLnBrk="0" hangingPunct="0"/>
              <a:r>
                <a:rPr lang="en-US" sz="1000" i="1"/>
                <a:t>Conservation – mature stage</a:t>
              </a:r>
            </a:p>
          </p:txBody>
        </p:sp>
        <p:sp>
          <p:nvSpPr>
            <p:cNvPr id="18" name="Text Box 25"/>
            <p:cNvSpPr txBox="1">
              <a:spLocks noChangeArrowheads="1"/>
            </p:cNvSpPr>
            <p:nvPr/>
          </p:nvSpPr>
          <p:spPr bwMode="auto">
            <a:xfrm>
              <a:off x="8090" y="5179"/>
              <a:ext cx="1440" cy="1440"/>
            </a:xfrm>
            <a:prstGeom prst="rect">
              <a:avLst/>
            </a:prstGeom>
            <a:noFill/>
            <a:ln w="9525">
              <a:noFill/>
              <a:miter lim="800000"/>
              <a:headEnd/>
              <a:tailEnd/>
            </a:ln>
          </p:spPr>
          <p:txBody>
            <a:bodyPr/>
            <a:lstStyle/>
            <a:p>
              <a:pPr eaLnBrk="0" hangingPunct="0"/>
              <a:r>
                <a:rPr lang="en-US" sz="1000" i="1"/>
                <a:t>Release –</a:t>
              </a:r>
            </a:p>
            <a:p>
              <a:pPr eaLnBrk="0" hangingPunct="0"/>
              <a:r>
                <a:rPr lang="en-US" sz="1000" i="1"/>
                <a:t>creative</a:t>
              </a:r>
            </a:p>
            <a:p>
              <a:pPr eaLnBrk="0" hangingPunct="0"/>
              <a:r>
                <a:rPr lang="en-US" sz="1000" i="1"/>
                <a:t>destruction</a:t>
              </a:r>
            </a:p>
          </p:txBody>
        </p:sp>
        <p:sp>
          <p:nvSpPr>
            <p:cNvPr id="19" name="Text Box 26"/>
            <p:cNvSpPr txBox="1">
              <a:spLocks noChangeArrowheads="1"/>
            </p:cNvSpPr>
            <p:nvPr/>
          </p:nvSpPr>
          <p:spPr bwMode="auto">
            <a:xfrm>
              <a:off x="3410" y="5359"/>
              <a:ext cx="1800" cy="720"/>
            </a:xfrm>
            <a:prstGeom prst="rect">
              <a:avLst/>
            </a:prstGeom>
            <a:noFill/>
            <a:ln w="9525">
              <a:noFill/>
              <a:miter lim="800000"/>
              <a:headEnd/>
              <a:tailEnd/>
            </a:ln>
          </p:spPr>
          <p:txBody>
            <a:bodyPr/>
            <a:lstStyle/>
            <a:p>
              <a:pPr eaLnBrk="0" hangingPunct="0"/>
              <a:r>
                <a:rPr lang="en-US" sz="1000" i="1"/>
                <a:t>Reorganization</a:t>
              </a:r>
            </a:p>
          </p:txBody>
        </p:sp>
      </p:grpSp>
      <p:sp>
        <p:nvSpPr>
          <p:cNvPr id="33" name="TextBox 32"/>
          <p:cNvSpPr txBox="1"/>
          <p:nvPr/>
        </p:nvSpPr>
        <p:spPr>
          <a:xfrm>
            <a:off x="6773569" y="4967791"/>
            <a:ext cx="304892" cy="461665"/>
          </a:xfrm>
          <a:prstGeom prst="rect">
            <a:avLst/>
          </a:prstGeom>
          <a:noFill/>
        </p:spPr>
        <p:txBody>
          <a:bodyPr wrap="none" rtlCol="0">
            <a:spAutoFit/>
          </a:bodyPr>
          <a:lstStyle/>
          <a:p>
            <a:r>
              <a:rPr lang="en-US" sz="2400" b="1" dirty="0"/>
              <a:t>r</a:t>
            </a:r>
            <a:endParaRPr lang="en-US" b="1" dirty="0"/>
          </a:p>
        </p:txBody>
      </p:sp>
      <p:sp>
        <p:nvSpPr>
          <p:cNvPr id="34" name="TextBox 33"/>
          <p:cNvSpPr txBox="1"/>
          <p:nvPr/>
        </p:nvSpPr>
        <p:spPr>
          <a:xfrm>
            <a:off x="8486800" y="3651055"/>
            <a:ext cx="394660" cy="461665"/>
          </a:xfrm>
          <a:prstGeom prst="rect">
            <a:avLst/>
          </a:prstGeom>
          <a:noFill/>
        </p:spPr>
        <p:txBody>
          <a:bodyPr wrap="none" rtlCol="0">
            <a:spAutoFit/>
          </a:bodyPr>
          <a:lstStyle/>
          <a:p>
            <a:r>
              <a:rPr lang="el-GR" sz="2400" b="1" dirty="0"/>
              <a:t>Ω</a:t>
            </a:r>
            <a:endParaRPr lang="en-US" b="1" dirty="0"/>
          </a:p>
        </p:txBody>
      </p:sp>
      <p:sp>
        <p:nvSpPr>
          <p:cNvPr id="35" name="TextBox 34"/>
          <p:cNvSpPr txBox="1"/>
          <p:nvPr/>
        </p:nvSpPr>
        <p:spPr>
          <a:xfrm>
            <a:off x="4810098" y="4530984"/>
            <a:ext cx="405880" cy="523220"/>
          </a:xfrm>
          <a:prstGeom prst="rect">
            <a:avLst/>
          </a:prstGeom>
          <a:noFill/>
        </p:spPr>
        <p:txBody>
          <a:bodyPr wrap="none" rtlCol="0">
            <a:spAutoFit/>
          </a:bodyPr>
          <a:lstStyle/>
          <a:p>
            <a:r>
              <a:rPr lang="el-GR" sz="2800" b="1" dirty="0"/>
              <a:t>α</a:t>
            </a:r>
            <a:endParaRPr lang="en-US" b="1" dirty="0"/>
          </a:p>
        </p:txBody>
      </p:sp>
      <p:sp>
        <p:nvSpPr>
          <p:cNvPr id="36" name="TextBox 35"/>
          <p:cNvSpPr txBox="1"/>
          <p:nvPr/>
        </p:nvSpPr>
        <p:spPr>
          <a:xfrm>
            <a:off x="8458200" y="2507410"/>
            <a:ext cx="352982" cy="461665"/>
          </a:xfrm>
          <a:prstGeom prst="rect">
            <a:avLst/>
          </a:prstGeom>
          <a:noFill/>
        </p:spPr>
        <p:txBody>
          <a:bodyPr wrap="none" rtlCol="0">
            <a:spAutoFit/>
          </a:bodyPr>
          <a:lstStyle/>
          <a:p>
            <a:r>
              <a:rPr lang="en-US" sz="2400" b="1" dirty="0"/>
              <a:t>K</a:t>
            </a:r>
            <a:endParaRPr lang="en-US" b="1" dirty="0"/>
          </a:p>
        </p:txBody>
      </p:sp>
      <p:sp>
        <p:nvSpPr>
          <p:cNvPr id="3" name="Title 1">
            <a:extLst>
              <a:ext uri="{FF2B5EF4-FFF2-40B4-BE49-F238E27FC236}">
                <a16:creationId xmlns:a16="http://schemas.microsoft.com/office/drawing/2014/main" id="{2A5BC795-E126-C5F1-F712-60C5795364AA}"/>
              </a:ext>
            </a:extLst>
          </p:cNvPr>
          <p:cNvSpPr txBox="1">
            <a:spLocks/>
          </p:cNvSpPr>
          <p:nvPr/>
        </p:nvSpPr>
        <p:spPr>
          <a:xfrm>
            <a:off x="1238228" y="-159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Doomsday or collapse</a:t>
            </a:r>
          </a:p>
        </p:txBody>
      </p:sp>
    </p:spTree>
    <p:extLst>
      <p:ext uri="{BB962C8B-B14F-4D97-AF65-F5344CB8AC3E}">
        <p14:creationId xmlns:p14="http://schemas.microsoft.com/office/powerpoint/2010/main" val="10352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4D0-B6D5-2408-63B3-FAAC1D12F699}"/>
              </a:ext>
            </a:extLst>
          </p:cNvPr>
          <p:cNvSpPr>
            <a:spLocks noGrp="1"/>
          </p:cNvSpPr>
          <p:nvPr>
            <p:ph type="title"/>
          </p:nvPr>
        </p:nvSpPr>
        <p:spPr>
          <a:xfrm>
            <a:off x="695696" y="57082"/>
            <a:ext cx="8804564" cy="1647107"/>
          </a:xfrm>
        </p:spPr>
        <p:txBody>
          <a:bodyPr>
            <a:normAutofit fontScale="90000"/>
          </a:bodyPr>
          <a:lstStyle/>
          <a:p>
            <a:r>
              <a:rPr lang="en-US" dirty="0"/>
              <a:t>Doomsday or collapse – there is something in the air</a:t>
            </a:r>
            <a:br>
              <a:rPr lang="en-US" dirty="0"/>
            </a:br>
            <a:r>
              <a:rPr lang="en-US" dirty="0"/>
              <a:t>What comes next?</a:t>
            </a:r>
          </a:p>
        </p:txBody>
      </p:sp>
      <p:pic>
        <p:nvPicPr>
          <p:cNvPr id="4" name="Picture 3">
            <a:extLst>
              <a:ext uri="{FF2B5EF4-FFF2-40B4-BE49-F238E27FC236}">
                <a16:creationId xmlns:a16="http://schemas.microsoft.com/office/drawing/2014/main" id="{ADAA6D63-0842-0356-B05A-94F8C74396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641" y="1816923"/>
            <a:ext cx="3037643" cy="4554187"/>
          </a:xfrm>
          <a:prstGeom prst="rect">
            <a:avLst/>
          </a:prstGeom>
        </p:spPr>
      </p:pic>
      <p:pic>
        <p:nvPicPr>
          <p:cNvPr id="5" name="Picture 4">
            <a:extLst>
              <a:ext uri="{FF2B5EF4-FFF2-40B4-BE49-F238E27FC236}">
                <a16:creationId xmlns:a16="http://schemas.microsoft.com/office/drawing/2014/main" id="{10E3C39C-E0BB-BFEF-E77B-0336DA8A71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437" y="2303812"/>
            <a:ext cx="2946560" cy="4554188"/>
          </a:xfrm>
          <a:prstGeom prst="rect">
            <a:avLst/>
          </a:prstGeom>
        </p:spPr>
      </p:pic>
      <p:pic>
        <p:nvPicPr>
          <p:cNvPr id="3076" name="Picture 4" descr="I Want a Better Catastrophe: Navigating the Climate Crisis with Grief,  Hope, and Gallows Humor: Boyd, Andrew: 9780865719835: Amazon.com: Books">
            <a:extLst>
              <a:ext uri="{FF2B5EF4-FFF2-40B4-BE49-F238E27FC236}">
                <a16:creationId xmlns:a16="http://schemas.microsoft.com/office/drawing/2014/main" id="{B7349309-E350-36EE-280B-FCCA1E9EE6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23997" y="3713003"/>
            <a:ext cx="2987056" cy="2987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93D0B6-FE4F-610F-1179-5CB0290407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10700" y="0"/>
            <a:ext cx="2781300" cy="4169865"/>
          </a:xfrm>
          <a:prstGeom prst="rect">
            <a:avLst/>
          </a:prstGeom>
        </p:spPr>
      </p:pic>
      <p:sp>
        <p:nvSpPr>
          <p:cNvPr id="7" name="TextBox 6">
            <a:extLst>
              <a:ext uri="{FF2B5EF4-FFF2-40B4-BE49-F238E27FC236}">
                <a16:creationId xmlns:a16="http://schemas.microsoft.com/office/drawing/2014/main" id="{7B40C024-773A-2C9E-F34B-31AE403CF8BA}"/>
              </a:ext>
            </a:extLst>
          </p:cNvPr>
          <p:cNvSpPr txBox="1"/>
          <p:nvPr/>
        </p:nvSpPr>
        <p:spPr>
          <a:xfrm>
            <a:off x="10164809" y="3764020"/>
            <a:ext cx="652743" cy="369332"/>
          </a:xfrm>
          <a:prstGeom prst="rect">
            <a:avLst/>
          </a:prstGeom>
          <a:noFill/>
        </p:spPr>
        <p:txBody>
          <a:bodyPr wrap="none" rtlCol="0">
            <a:spAutoFit/>
          </a:bodyPr>
          <a:lstStyle/>
          <a:p>
            <a:r>
              <a:rPr lang="en-US" dirty="0"/>
              <a:t>2001</a:t>
            </a:r>
          </a:p>
        </p:txBody>
      </p:sp>
      <p:sp>
        <p:nvSpPr>
          <p:cNvPr id="9" name="TextBox 8">
            <a:extLst>
              <a:ext uri="{FF2B5EF4-FFF2-40B4-BE49-F238E27FC236}">
                <a16:creationId xmlns:a16="http://schemas.microsoft.com/office/drawing/2014/main" id="{E7C31BE3-AE9A-43B5-5C54-00F65B2E0249}"/>
              </a:ext>
            </a:extLst>
          </p:cNvPr>
          <p:cNvSpPr txBox="1"/>
          <p:nvPr/>
        </p:nvSpPr>
        <p:spPr>
          <a:xfrm>
            <a:off x="1170118" y="6001778"/>
            <a:ext cx="652743" cy="369332"/>
          </a:xfrm>
          <a:prstGeom prst="rect">
            <a:avLst/>
          </a:prstGeom>
          <a:noFill/>
        </p:spPr>
        <p:txBody>
          <a:bodyPr wrap="none" rtlCol="0">
            <a:spAutoFit/>
          </a:bodyPr>
          <a:lstStyle/>
          <a:p>
            <a:r>
              <a:rPr lang="en-US" dirty="0"/>
              <a:t>2021</a:t>
            </a:r>
          </a:p>
        </p:txBody>
      </p:sp>
      <p:sp>
        <p:nvSpPr>
          <p:cNvPr id="10" name="TextBox 9">
            <a:extLst>
              <a:ext uri="{FF2B5EF4-FFF2-40B4-BE49-F238E27FC236}">
                <a16:creationId xmlns:a16="http://schemas.microsoft.com/office/drawing/2014/main" id="{F46A20A3-C913-B532-3E84-3E006221CF47}"/>
              </a:ext>
            </a:extLst>
          </p:cNvPr>
          <p:cNvSpPr txBox="1"/>
          <p:nvPr/>
        </p:nvSpPr>
        <p:spPr>
          <a:xfrm>
            <a:off x="7991153" y="6001778"/>
            <a:ext cx="652743" cy="369332"/>
          </a:xfrm>
          <a:prstGeom prst="rect">
            <a:avLst/>
          </a:prstGeom>
          <a:noFill/>
        </p:spPr>
        <p:txBody>
          <a:bodyPr wrap="none" rtlCol="0">
            <a:spAutoFit/>
          </a:bodyPr>
          <a:lstStyle/>
          <a:p>
            <a:r>
              <a:rPr lang="en-US" dirty="0">
                <a:solidFill>
                  <a:schemeClr val="bg1"/>
                </a:solidFill>
              </a:rPr>
              <a:t>2023</a:t>
            </a:r>
          </a:p>
        </p:txBody>
      </p:sp>
      <p:sp>
        <p:nvSpPr>
          <p:cNvPr id="11" name="TextBox 10">
            <a:extLst>
              <a:ext uri="{FF2B5EF4-FFF2-40B4-BE49-F238E27FC236}">
                <a16:creationId xmlns:a16="http://schemas.microsoft.com/office/drawing/2014/main" id="{7ECC1397-2B2E-9802-CDB3-761BAE7A1490}"/>
              </a:ext>
            </a:extLst>
          </p:cNvPr>
          <p:cNvSpPr txBox="1"/>
          <p:nvPr/>
        </p:nvSpPr>
        <p:spPr>
          <a:xfrm>
            <a:off x="5004097" y="6060554"/>
            <a:ext cx="652743" cy="369332"/>
          </a:xfrm>
          <a:prstGeom prst="rect">
            <a:avLst/>
          </a:prstGeom>
          <a:noFill/>
        </p:spPr>
        <p:txBody>
          <a:bodyPr wrap="none" rtlCol="0">
            <a:spAutoFit/>
          </a:bodyPr>
          <a:lstStyle/>
          <a:p>
            <a:r>
              <a:rPr lang="en-US" dirty="0"/>
              <a:t>2023</a:t>
            </a:r>
          </a:p>
        </p:txBody>
      </p:sp>
      <p:grpSp>
        <p:nvGrpSpPr>
          <p:cNvPr id="35" name="Group 34">
            <a:extLst>
              <a:ext uri="{FF2B5EF4-FFF2-40B4-BE49-F238E27FC236}">
                <a16:creationId xmlns:a16="http://schemas.microsoft.com/office/drawing/2014/main" id="{657D98AF-4446-6D08-EB76-B831A1641552}"/>
              </a:ext>
            </a:extLst>
          </p:cNvPr>
          <p:cNvGrpSpPr/>
          <p:nvPr/>
        </p:nvGrpSpPr>
        <p:grpSpPr>
          <a:xfrm>
            <a:off x="7168150" y="924061"/>
            <a:ext cx="2502322" cy="1680130"/>
            <a:chOff x="3330414" y="3706317"/>
            <a:chExt cx="4419600" cy="2967445"/>
          </a:xfrm>
        </p:grpSpPr>
        <p:pic>
          <p:nvPicPr>
            <p:cNvPr id="36" name="Picture 2">
              <a:extLst>
                <a:ext uri="{FF2B5EF4-FFF2-40B4-BE49-F238E27FC236}">
                  <a16:creationId xmlns:a16="http://schemas.microsoft.com/office/drawing/2014/main" id="{803F61DB-7368-571B-C74D-DA8E665D796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0414" y="3706317"/>
              <a:ext cx="4419600" cy="2967445"/>
            </a:xfrm>
            <a:prstGeom prst="rect">
              <a:avLst/>
            </a:prstGeom>
            <a:noFill/>
            <a:ln w="9525">
              <a:noFill/>
              <a:miter lim="800000"/>
              <a:headEnd/>
              <a:tailEnd/>
            </a:ln>
            <a:effectLst/>
          </p:spPr>
        </p:pic>
        <p:cxnSp>
          <p:nvCxnSpPr>
            <p:cNvPr id="37" name="Straight Arrow Connector 36">
              <a:extLst>
                <a:ext uri="{FF2B5EF4-FFF2-40B4-BE49-F238E27FC236}">
                  <a16:creationId xmlns:a16="http://schemas.microsoft.com/office/drawing/2014/main" id="{618B87F6-B4D5-1A58-19B8-C2DEA740179A}"/>
                </a:ext>
              </a:extLst>
            </p:cNvPr>
            <p:cNvCxnSpPr>
              <a:cxnSpLocks/>
            </p:cNvCxnSpPr>
            <p:nvPr/>
          </p:nvCxnSpPr>
          <p:spPr>
            <a:xfrm>
              <a:off x="6032285" y="4917407"/>
              <a:ext cx="1177656" cy="54526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160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FF19-AE3F-95AD-22DD-FC7A294E966E}"/>
              </a:ext>
            </a:extLst>
          </p:cNvPr>
          <p:cNvSpPr>
            <a:spLocks noGrp="1"/>
          </p:cNvSpPr>
          <p:nvPr>
            <p:ph type="title"/>
          </p:nvPr>
        </p:nvSpPr>
        <p:spPr/>
        <p:txBody>
          <a:bodyPr/>
          <a:lstStyle/>
          <a:p>
            <a:r>
              <a:rPr lang="en-US" dirty="0"/>
              <a:t>Climate change and IPCC</a:t>
            </a:r>
          </a:p>
        </p:txBody>
      </p:sp>
    </p:spTree>
    <p:extLst>
      <p:ext uri="{BB962C8B-B14F-4D97-AF65-F5344CB8AC3E}">
        <p14:creationId xmlns:p14="http://schemas.microsoft.com/office/powerpoint/2010/main" val="3168179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a:extLst>
              <a:ext uri="{FF2B5EF4-FFF2-40B4-BE49-F238E27FC236}">
                <a16:creationId xmlns:a16="http://schemas.microsoft.com/office/drawing/2014/main" id="{7E0A32AF-6AAF-4205-B41B-B689EE2BCD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5500" y="296864"/>
            <a:ext cx="8001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a:t>Energy Balance</a:t>
            </a:r>
          </a:p>
        </p:txBody>
      </p:sp>
      <p:grpSp>
        <p:nvGrpSpPr>
          <p:cNvPr id="16387" name="Group 3"/>
          <p:cNvGrpSpPr>
            <a:grpSpLocks/>
          </p:cNvGrpSpPr>
          <p:nvPr/>
        </p:nvGrpSpPr>
        <p:grpSpPr bwMode="auto">
          <a:xfrm>
            <a:off x="1981201" y="2155826"/>
            <a:ext cx="7204741" cy="2416175"/>
            <a:chOff x="232" y="3056"/>
            <a:chExt cx="4146" cy="1008"/>
          </a:xfrm>
        </p:grpSpPr>
        <p:sp>
          <p:nvSpPr>
            <p:cNvPr id="16388" name="Rectangle 4"/>
            <p:cNvSpPr>
              <a:spLocks noChangeArrowheads="1"/>
            </p:cNvSpPr>
            <p:nvPr/>
          </p:nvSpPr>
          <p:spPr bwMode="auto">
            <a:xfrm>
              <a:off x="1690" y="3056"/>
              <a:ext cx="1488" cy="100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endParaRPr lang="en-US" altLang="en-US" sz="2800" dirty="0">
                <a:solidFill>
                  <a:srgbClr val="A50021"/>
                </a:solidFill>
                <a:latin typeface="Times New Roman" panose="02020603050405020304" pitchFamily="18" charset="0"/>
              </a:endParaRPr>
            </a:p>
          </p:txBody>
        </p:sp>
        <p:sp>
          <p:nvSpPr>
            <p:cNvPr id="16389"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0" name="Text Box 6"/>
            <p:cNvSpPr txBox="1">
              <a:spLocks noChangeArrowheads="1"/>
            </p:cNvSpPr>
            <p:nvPr/>
          </p:nvSpPr>
          <p:spPr bwMode="auto">
            <a:xfrm>
              <a:off x="232" y="3072"/>
              <a:ext cx="5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800" dirty="0">
                  <a:solidFill>
                    <a:srgbClr val="A50021"/>
                  </a:solidFill>
                  <a:latin typeface="Times New Roman" panose="02020603050405020304" pitchFamily="18" charset="0"/>
                </a:rPr>
                <a:t>Input</a:t>
              </a:r>
            </a:p>
          </p:txBody>
        </p:sp>
        <p:sp>
          <p:nvSpPr>
            <p:cNvPr id="16391"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8"/>
            <p:cNvSpPr txBox="1">
              <a:spLocks noChangeArrowheads="1"/>
            </p:cNvSpPr>
            <p:nvPr/>
          </p:nvSpPr>
          <p:spPr bwMode="auto">
            <a:xfrm>
              <a:off x="3408" y="3072"/>
              <a:ext cx="6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800" dirty="0">
                  <a:solidFill>
                    <a:srgbClr val="A50021"/>
                  </a:solidFill>
                  <a:latin typeface="Times New Roman" panose="02020603050405020304" pitchFamily="18" charset="0"/>
                </a:rPr>
                <a:t>Output</a:t>
              </a:r>
            </a:p>
          </p:txBody>
        </p:sp>
      </p:grpSp>
      <p:sp>
        <p:nvSpPr>
          <p:cNvPr id="3" name="Oval 2"/>
          <p:cNvSpPr/>
          <p:nvPr/>
        </p:nvSpPr>
        <p:spPr>
          <a:xfrm>
            <a:off x="5045741" y="2622504"/>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Earth</a:t>
            </a:r>
          </a:p>
        </p:txBody>
      </p:sp>
      <p:sp>
        <p:nvSpPr>
          <p:cNvPr id="4" name="TextBox 3"/>
          <p:cNvSpPr txBox="1"/>
          <p:nvPr/>
        </p:nvSpPr>
        <p:spPr>
          <a:xfrm>
            <a:off x="4514850" y="2160839"/>
            <a:ext cx="1336391" cy="369332"/>
          </a:xfrm>
          <a:prstGeom prst="rect">
            <a:avLst/>
          </a:prstGeom>
          <a:noFill/>
        </p:spPr>
        <p:txBody>
          <a:bodyPr wrap="none" rtlCol="0">
            <a:spAutoFit/>
          </a:bodyPr>
          <a:lstStyle/>
          <a:p>
            <a:r>
              <a:rPr lang="en-US" dirty="0"/>
              <a:t>Atmosphere</a:t>
            </a:r>
          </a:p>
        </p:txBody>
      </p:sp>
      <p:sp>
        <p:nvSpPr>
          <p:cNvPr id="12" name="TextBox 11"/>
          <p:cNvSpPr txBox="1"/>
          <p:nvPr/>
        </p:nvSpPr>
        <p:spPr>
          <a:xfrm>
            <a:off x="6114874" y="4114800"/>
            <a:ext cx="833754" cy="369332"/>
          </a:xfrm>
          <a:prstGeom prst="rect">
            <a:avLst/>
          </a:prstGeom>
          <a:noFill/>
        </p:spPr>
        <p:txBody>
          <a:bodyPr wrap="none" rtlCol="0">
            <a:spAutoFit/>
          </a:bodyPr>
          <a:lstStyle/>
          <a:p>
            <a:r>
              <a:rPr lang="en-US" dirty="0"/>
              <a:t>system</a:t>
            </a:r>
          </a:p>
        </p:txBody>
      </p:sp>
    </p:spTree>
    <p:extLst>
      <p:ext uri="{BB962C8B-B14F-4D97-AF65-F5344CB8AC3E}">
        <p14:creationId xmlns:p14="http://schemas.microsoft.com/office/powerpoint/2010/main" val="175382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a:t>Energy Balance</a:t>
            </a:r>
          </a:p>
        </p:txBody>
      </p:sp>
      <p:sp>
        <p:nvSpPr>
          <p:cNvPr id="16388" name="Rectangle 4"/>
          <p:cNvSpPr>
            <a:spLocks noChangeArrowheads="1"/>
          </p:cNvSpPr>
          <p:nvPr/>
        </p:nvSpPr>
        <p:spPr bwMode="auto">
          <a:xfrm>
            <a:off x="4513987" y="2160839"/>
            <a:ext cx="2585782" cy="2416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endParaRPr lang="en-US" altLang="en-US" sz="2800" dirty="0">
              <a:solidFill>
                <a:srgbClr val="A50021"/>
              </a:solidFill>
              <a:latin typeface="Times New Roman" panose="02020603050405020304" pitchFamily="18" charset="0"/>
            </a:endParaRPr>
          </a:p>
        </p:txBody>
      </p:sp>
      <p:sp>
        <p:nvSpPr>
          <p:cNvPr id="16389" name="Line 5"/>
          <p:cNvSpPr>
            <a:spLocks noChangeShapeType="1"/>
          </p:cNvSpPr>
          <p:nvPr/>
        </p:nvSpPr>
        <p:spPr bwMode="auto">
          <a:xfrm>
            <a:off x="2429541" y="3306389"/>
            <a:ext cx="2085308"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0" name="Text Box 6"/>
          <p:cNvSpPr txBox="1">
            <a:spLocks noChangeArrowheads="1"/>
          </p:cNvSpPr>
          <p:nvPr/>
        </p:nvSpPr>
        <p:spPr bwMode="auto">
          <a:xfrm>
            <a:off x="1981200" y="2194181"/>
            <a:ext cx="2001896" cy="5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800" dirty="0">
                <a:solidFill>
                  <a:srgbClr val="A50021"/>
                </a:solidFill>
                <a:latin typeface="Times New Roman" panose="02020603050405020304" pitchFamily="18" charset="0"/>
              </a:rPr>
              <a:t>Solar energy</a:t>
            </a:r>
          </a:p>
        </p:txBody>
      </p:sp>
      <p:sp>
        <p:nvSpPr>
          <p:cNvPr id="16391" name="Line 7"/>
          <p:cNvSpPr>
            <a:spLocks noChangeShapeType="1"/>
          </p:cNvSpPr>
          <p:nvPr/>
        </p:nvSpPr>
        <p:spPr bwMode="auto">
          <a:xfrm>
            <a:off x="7100632" y="3306389"/>
            <a:ext cx="2085308"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8"/>
          <p:cNvSpPr txBox="1">
            <a:spLocks noChangeArrowheads="1"/>
          </p:cNvSpPr>
          <p:nvPr/>
        </p:nvSpPr>
        <p:spPr bwMode="auto">
          <a:xfrm>
            <a:off x="7500316" y="2194181"/>
            <a:ext cx="2705688" cy="5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800" dirty="0">
                <a:solidFill>
                  <a:srgbClr val="A50021"/>
                </a:solidFill>
                <a:latin typeface="Times New Roman" panose="02020603050405020304" pitchFamily="18" charset="0"/>
              </a:rPr>
              <a:t>Infrared radiation</a:t>
            </a:r>
          </a:p>
        </p:txBody>
      </p:sp>
      <p:sp>
        <p:nvSpPr>
          <p:cNvPr id="3" name="Oval 2"/>
          <p:cNvSpPr/>
          <p:nvPr/>
        </p:nvSpPr>
        <p:spPr>
          <a:xfrm>
            <a:off x="5045741" y="2622504"/>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Earth</a:t>
            </a:r>
          </a:p>
        </p:txBody>
      </p:sp>
      <p:sp>
        <p:nvSpPr>
          <p:cNvPr id="4" name="TextBox 3"/>
          <p:cNvSpPr txBox="1"/>
          <p:nvPr/>
        </p:nvSpPr>
        <p:spPr>
          <a:xfrm>
            <a:off x="4514850" y="2160839"/>
            <a:ext cx="1336391" cy="369332"/>
          </a:xfrm>
          <a:prstGeom prst="rect">
            <a:avLst/>
          </a:prstGeom>
          <a:noFill/>
        </p:spPr>
        <p:txBody>
          <a:bodyPr wrap="none" rtlCol="0">
            <a:spAutoFit/>
          </a:bodyPr>
          <a:lstStyle/>
          <a:p>
            <a:r>
              <a:rPr lang="en-US" dirty="0"/>
              <a:t>Atmosphere</a:t>
            </a:r>
          </a:p>
        </p:txBody>
      </p:sp>
      <p:sp>
        <p:nvSpPr>
          <p:cNvPr id="12" name="TextBox 11"/>
          <p:cNvSpPr txBox="1"/>
          <p:nvPr/>
        </p:nvSpPr>
        <p:spPr>
          <a:xfrm>
            <a:off x="6114874" y="4114800"/>
            <a:ext cx="833754" cy="369332"/>
          </a:xfrm>
          <a:prstGeom prst="rect">
            <a:avLst/>
          </a:prstGeom>
          <a:noFill/>
        </p:spPr>
        <p:txBody>
          <a:bodyPr wrap="none" rtlCol="0">
            <a:spAutoFit/>
          </a:bodyPr>
          <a:lstStyle/>
          <a:p>
            <a:r>
              <a:rPr lang="en-US" dirty="0"/>
              <a:t>system</a:t>
            </a:r>
          </a:p>
        </p:txBody>
      </p:sp>
      <p:sp>
        <p:nvSpPr>
          <p:cNvPr id="2" name="TextBox 1"/>
          <p:cNvSpPr txBox="1"/>
          <p:nvPr/>
        </p:nvSpPr>
        <p:spPr>
          <a:xfrm>
            <a:off x="4514850" y="4800601"/>
            <a:ext cx="5619751" cy="1200329"/>
          </a:xfrm>
          <a:prstGeom prst="rect">
            <a:avLst/>
          </a:prstGeom>
          <a:noFill/>
        </p:spPr>
        <p:txBody>
          <a:bodyPr wrap="square" rtlCol="0">
            <a:spAutoFit/>
          </a:bodyPr>
          <a:lstStyle/>
          <a:p>
            <a:r>
              <a:rPr lang="en-US" dirty="0"/>
              <a:t>Energy In &gt; Energy out</a:t>
            </a:r>
          </a:p>
          <a:p>
            <a:endParaRPr lang="en-US" dirty="0"/>
          </a:p>
          <a:p>
            <a:r>
              <a:rPr lang="en-US" dirty="0"/>
              <a:t>Not because </a:t>
            </a:r>
            <a:r>
              <a:rPr lang="en-US" dirty="0" err="1"/>
              <a:t>E</a:t>
            </a:r>
            <a:r>
              <a:rPr lang="en-US" baseline="-25000" dirty="0" err="1"/>
              <a:t>in</a:t>
            </a:r>
            <a:r>
              <a:rPr lang="en-US" dirty="0"/>
              <a:t> is ↑, </a:t>
            </a:r>
          </a:p>
          <a:p>
            <a:r>
              <a:rPr lang="en-US" dirty="0"/>
              <a:t>but because </a:t>
            </a:r>
            <a:r>
              <a:rPr lang="en-US" dirty="0" err="1"/>
              <a:t>E</a:t>
            </a:r>
            <a:r>
              <a:rPr lang="en-US" baseline="-25000" dirty="0" err="1"/>
              <a:t>out</a:t>
            </a:r>
            <a:r>
              <a:rPr lang="en-US" dirty="0"/>
              <a:t> is ↓</a:t>
            </a:r>
          </a:p>
        </p:txBody>
      </p:sp>
      <p:sp>
        <p:nvSpPr>
          <p:cNvPr id="5" name="Rectangle 4"/>
          <p:cNvSpPr/>
          <p:nvPr/>
        </p:nvSpPr>
        <p:spPr>
          <a:xfrm>
            <a:off x="5897818" y="476072"/>
            <a:ext cx="4785422" cy="1200329"/>
          </a:xfrm>
          <a:prstGeom prst="rect">
            <a:avLst/>
          </a:prstGeom>
        </p:spPr>
        <p:txBody>
          <a:bodyPr wrap="square">
            <a:spAutoFit/>
          </a:bodyPr>
          <a:lstStyle/>
          <a:p>
            <a:r>
              <a:rPr lang="en-US" sz="3600" dirty="0">
                <a:solidFill>
                  <a:srgbClr val="FF0000"/>
                </a:solidFill>
              </a:rPr>
              <a:t>More energy in the system leads to warming</a:t>
            </a:r>
          </a:p>
        </p:txBody>
      </p:sp>
    </p:spTree>
    <p:extLst>
      <p:ext uri="{BB962C8B-B14F-4D97-AF65-F5344CB8AC3E}">
        <p14:creationId xmlns:p14="http://schemas.microsoft.com/office/powerpoint/2010/main" val="31669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26" presetClass="emph" presetSubtype="0" repeatCount="3000" fill="hold" grpId="0" nodeType="withEffect">
                                  <p:stCondLst>
                                    <p:cond delay="0"/>
                                  </p:stCondLst>
                                  <p:childTnLst>
                                    <p:animEffect transition="out" filter="fade">
                                      <p:cBhvr>
                                        <p:cTn id="22" dur="500" tmFilter="0, 0; .2, .5; .8, .5; 1, 0"/>
                                        <p:tgtEl>
                                          <p:spTgt spid="16388"/>
                                        </p:tgtEl>
                                      </p:cBhvr>
                                    </p:animEffect>
                                    <p:animScale>
                                      <p:cBhvr>
                                        <p:cTn id="23" dur="250" autoRev="1" fill="hold"/>
                                        <p:tgtEl>
                                          <p:spTgt spid="163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0779D307-14EB-413E-8EE5-76F2E75BD737}"/>
              </a:ext>
            </a:extLst>
          </p:cNvPr>
          <p:cNvSpPr>
            <a:spLocks noGrp="1"/>
          </p:cNvSpPr>
          <p:nvPr>
            <p:ph type="title"/>
          </p:nvPr>
        </p:nvSpPr>
        <p:spPr/>
        <p:txBody>
          <a:bodyPr/>
          <a:lstStyle/>
          <a:p>
            <a:pPr eaLnBrk="1" hangingPunct="1"/>
            <a:r>
              <a:rPr lang="en-US" altLang="en-US"/>
              <a:t>Three Climate Basics</a:t>
            </a:r>
          </a:p>
        </p:txBody>
      </p:sp>
      <p:sp>
        <p:nvSpPr>
          <p:cNvPr id="17411" name="Content Placeholder 3">
            <a:extLst>
              <a:ext uri="{FF2B5EF4-FFF2-40B4-BE49-F238E27FC236}">
                <a16:creationId xmlns:a16="http://schemas.microsoft.com/office/drawing/2014/main" id="{2EE4452B-B4AA-4FFC-A82D-A98EB7620A0D}"/>
              </a:ext>
            </a:extLst>
          </p:cNvPr>
          <p:cNvSpPr>
            <a:spLocks noGrp="1"/>
          </p:cNvSpPr>
          <p:nvPr>
            <p:ph sz="quarter" idx="1"/>
          </p:nvPr>
        </p:nvSpPr>
        <p:spPr>
          <a:xfrm>
            <a:off x="2133600" y="1371601"/>
            <a:ext cx="8229600" cy="4937125"/>
          </a:xfrm>
        </p:spPr>
        <p:txBody>
          <a:bodyPr/>
          <a:lstStyle/>
          <a:p>
            <a:pPr marL="457200" indent="-457200">
              <a:buFont typeface="Bookman Old Style" panose="02050604050505020204" pitchFamily="18" charset="0"/>
              <a:buAutoNum type="arabicParenR"/>
            </a:pPr>
            <a:r>
              <a:rPr lang="en-US" altLang="en-US" dirty="0"/>
              <a:t>Sun and Earth are at different temperatures, therefore radiate energy at different wavelengths</a:t>
            </a:r>
          </a:p>
          <a:p>
            <a:pPr marL="914400" lvl="1" indent="-457200"/>
            <a:r>
              <a:rPr lang="en-US" altLang="en-US" dirty="0"/>
              <a:t>Sun emits </a:t>
            </a:r>
            <a:r>
              <a:rPr lang="en-US" altLang="en-US" b="1" dirty="0"/>
              <a:t>short-wave </a:t>
            </a:r>
            <a:r>
              <a:rPr lang="en-US" altLang="en-US" dirty="0"/>
              <a:t>mostly visible light radiation</a:t>
            </a:r>
          </a:p>
          <a:p>
            <a:pPr marL="914400" lvl="1" indent="-457200"/>
            <a:r>
              <a:rPr lang="en-US" altLang="en-US" dirty="0"/>
              <a:t>Earth emits </a:t>
            </a:r>
            <a:r>
              <a:rPr lang="en-US" altLang="en-US" b="1" dirty="0"/>
              <a:t>long-wave </a:t>
            </a:r>
            <a:r>
              <a:rPr lang="en-US" altLang="en-US" dirty="0"/>
              <a:t>mostly infrared radiation</a:t>
            </a:r>
          </a:p>
          <a:p>
            <a:pPr marL="457200" indent="-457200">
              <a:buFont typeface="Bookman Old Style" panose="02050604050505020204" pitchFamily="18" charset="0"/>
              <a:buAutoNum type="arabicParenR"/>
            </a:pPr>
            <a:r>
              <a:rPr lang="en-US" altLang="en-US" dirty="0"/>
              <a:t>Certain gases (GHG) in the atmosphere respond to energy at different wavelengths (passing short, absorbing long)</a:t>
            </a:r>
          </a:p>
          <a:p>
            <a:pPr marL="457200" indent="-457200">
              <a:buFont typeface="Bookman Old Style" panose="02050604050505020204" pitchFamily="18" charset="0"/>
              <a:buAutoNum type="arabicParenR"/>
            </a:pPr>
            <a:r>
              <a:rPr lang="en-US" altLang="en-US" dirty="0"/>
              <a:t>The concentration of greenhouse gases in the atmosphere is increasing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 calcmode="lin" valueType="num">
                                      <p:cBhvr additive="base">
                                        <p:cTn id="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anim calcmode="lin" valueType="num">
                                      <p:cBhvr additive="base">
                                        <p:cTn id="13"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B8C4-096A-62D8-2AE4-2F23EF40A860}"/>
              </a:ext>
            </a:extLst>
          </p:cNvPr>
          <p:cNvSpPr>
            <a:spLocks noGrp="1"/>
          </p:cNvSpPr>
          <p:nvPr>
            <p:ph type="title"/>
          </p:nvPr>
        </p:nvSpPr>
        <p:spPr/>
        <p:txBody>
          <a:bodyPr/>
          <a:lstStyle/>
          <a:p>
            <a:r>
              <a:rPr lang="en-US" dirty="0"/>
              <a:t>We need to think in systems (Meadows)</a:t>
            </a:r>
            <a:br>
              <a:rPr lang="en-US" dirty="0"/>
            </a:br>
            <a:r>
              <a:rPr lang="en-US" dirty="0"/>
              <a:t>(think like a mountain - Leopold)</a:t>
            </a:r>
          </a:p>
        </p:txBody>
      </p:sp>
      <p:sp>
        <p:nvSpPr>
          <p:cNvPr id="3" name="Content Placeholder 2">
            <a:extLst>
              <a:ext uri="{FF2B5EF4-FFF2-40B4-BE49-F238E27FC236}">
                <a16:creationId xmlns:a16="http://schemas.microsoft.com/office/drawing/2014/main" id="{306830E9-1AD4-6CD2-0993-1EBFD5972D3C}"/>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for a growing population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Climate change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Abate poverty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Education for all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Slowing human population growth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Renewable energy (down scaling)</a:t>
            </a:r>
          </a:p>
          <a:p>
            <a:endParaRPr lang="en-US" sz="1800" dirty="0">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Interdisciplinary science and problem solving – more focus on schools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Why the emphasis still on disciplinary boundaries? Was your experience different?</a:t>
            </a:r>
          </a:p>
          <a:p>
            <a:endParaRPr lang="en-US" dirty="0"/>
          </a:p>
        </p:txBody>
      </p:sp>
      <p:pic>
        <p:nvPicPr>
          <p:cNvPr id="6" name="Picture 5">
            <a:extLst>
              <a:ext uri="{FF2B5EF4-FFF2-40B4-BE49-F238E27FC236}">
                <a16:creationId xmlns:a16="http://schemas.microsoft.com/office/drawing/2014/main" id="{F490FB01-DE08-FFEB-50E1-0F5962CFB7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6077" y="1219200"/>
            <a:ext cx="2534450" cy="3822700"/>
          </a:xfrm>
          <a:prstGeom prst="rect">
            <a:avLst/>
          </a:prstGeom>
        </p:spPr>
      </p:pic>
      <p:sp>
        <p:nvSpPr>
          <p:cNvPr id="7" name="TextBox 6">
            <a:extLst>
              <a:ext uri="{FF2B5EF4-FFF2-40B4-BE49-F238E27FC236}">
                <a16:creationId xmlns:a16="http://schemas.microsoft.com/office/drawing/2014/main" id="{2046A53E-F2C6-1CC4-67C4-A1FB1427568E}"/>
              </a:ext>
            </a:extLst>
          </p:cNvPr>
          <p:cNvSpPr txBox="1"/>
          <p:nvPr/>
        </p:nvSpPr>
        <p:spPr>
          <a:xfrm>
            <a:off x="9690100" y="4672568"/>
            <a:ext cx="652743" cy="369332"/>
          </a:xfrm>
          <a:prstGeom prst="rect">
            <a:avLst/>
          </a:prstGeom>
          <a:noFill/>
        </p:spPr>
        <p:txBody>
          <a:bodyPr wrap="none" rtlCol="0">
            <a:spAutoFit/>
          </a:bodyPr>
          <a:lstStyle/>
          <a:p>
            <a:r>
              <a:rPr lang="en-US" dirty="0"/>
              <a:t>2008</a:t>
            </a:r>
          </a:p>
        </p:txBody>
      </p:sp>
    </p:spTree>
    <p:extLst>
      <p:ext uri="{BB962C8B-B14F-4D97-AF65-F5344CB8AC3E}">
        <p14:creationId xmlns:p14="http://schemas.microsoft.com/office/powerpoint/2010/main" val="20806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B47B-89EF-DA0F-F6F3-25A7E4F4FE55}"/>
              </a:ext>
            </a:extLst>
          </p:cNvPr>
          <p:cNvSpPr>
            <a:spLocks noGrp="1"/>
          </p:cNvSpPr>
          <p:nvPr>
            <p:ph type="title"/>
          </p:nvPr>
        </p:nvSpPr>
        <p:spPr>
          <a:xfrm>
            <a:off x="838200" y="184259"/>
            <a:ext cx="10515600" cy="780280"/>
          </a:xfrm>
        </p:spPr>
        <p:txBody>
          <a:bodyPr/>
          <a:lstStyle/>
          <a:p>
            <a:r>
              <a:rPr lang="en-US" dirty="0"/>
              <a:t>Steady state and linear growth</a:t>
            </a:r>
          </a:p>
        </p:txBody>
      </p:sp>
      <p:pic>
        <p:nvPicPr>
          <p:cNvPr id="2050" name="Picture 2" descr="undefined">
            <a:extLst>
              <a:ext uri="{FF2B5EF4-FFF2-40B4-BE49-F238E27FC236}">
                <a16:creationId xmlns:a16="http://schemas.microsoft.com/office/drawing/2014/main" id="{E777DB28-1FB5-BF5F-3837-2BF2E23682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35402" y="4534946"/>
            <a:ext cx="2129413" cy="2129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8211AE-1F01-9911-26E7-8E4CE27AF9D4}"/>
              </a:ext>
            </a:extLst>
          </p:cNvPr>
          <p:cNvPicPr>
            <a:picLocks noChangeAspect="1"/>
          </p:cNvPicPr>
          <p:nvPr/>
        </p:nvPicPr>
        <p:blipFill>
          <a:blip r:embed="rId3"/>
          <a:stretch>
            <a:fillRect/>
          </a:stretch>
        </p:blipFill>
        <p:spPr>
          <a:xfrm>
            <a:off x="5709141" y="5434588"/>
            <a:ext cx="2781298" cy="534865"/>
          </a:xfrm>
          <a:prstGeom prst="rect">
            <a:avLst/>
          </a:prstGeom>
        </p:spPr>
      </p:pic>
      <p:pic>
        <p:nvPicPr>
          <p:cNvPr id="6" name="Picture 5">
            <a:extLst>
              <a:ext uri="{FF2B5EF4-FFF2-40B4-BE49-F238E27FC236}">
                <a16:creationId xmlns:a16="http://schemas.microsoft.com/office/drawing/2014/main" id="{ED3F8CC5-4CA7-07C3-BD1B-D807CDC3DA2D}"/>
              </a:ext>
            </a:extLst>
          </p:cNvPr>
          <p:cNvPicPr>
            <a:picLocks noChangeAspect="1"/>
          </p:cNvPicPr>
          <p:nvPr/>
        </p:nvPicPr>
        <p:blipFill>
          <a:blip r:embed="rId4"/>
          <a:stretch>
            <a:fillRect/>
          </a:stretch>
        </p:blipFill>
        <p:spPr>
          <a:xfrm>
            <a:off x="838200" y="3905538"/>
            <a:ext cx="3606910" cy="534865"/>
          </a:xfrm>
          <a:prstGeom prst="rect">
            <a:avLst/>
          </a:prstGeom>
        </p:spPr>
      </p:pic>
      <p:pic>
        <p:nvPicPr>
          <p:cNvPr id="7" name="Picture 6">
            <a:extLst>
              <a:ext uri="{FF2B5EF4-FFF2-40B4-BE49-F238E27FC236}">
                <a16:creationId xmlns:a16="http://schemas.microsoft.com/office/drawing/2014/main" id="{49E6E146-11DB-E97C-C1ED-E606F60684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7233" y="972334"/>
            <a:ext cx="6858000" cy="2843684"/>
          </a:xfrm>
          <a:prstGeom prst="rect">
            <a:avLst/>
          </a:prstGeom>
        </p:spPr>
      </p:pic>
      <p:pic>
        <p:nvPicPr>
          <p:cNvPr id="8" name="Picture 7">
            <a:extLst>
              <a:ext uri="{FF2B5EF4-FFF2-40B4-BE49-F238E27FC236}">
                <a16:creationId xmlns:a16="http://schemas.microsoft.com/office/drawing/2014/main" id="{E59CB28C-AB5C-B3F5-C19A-454DB6484D08}"/>
              </a:ext>
            </a:extLst>
          </p:cNvPr>
          <p:cNvPicPr>
            <a:picLocks noChangeAspect="1"/>
          </p:cNvPicPr>
          <p:nvPr/>
        </p:nvPicPr>
        <p:blipFill>
          <a:blip r:embed="rId6"/>
          <a:stretch>
            <a:fillRect/>
          </a:stretch>
        </p:blipFill>
        <p:spPr>
          <a:xfrm>
            <a:off x="8388385" y="1155979"/>
            <a:ext cx="2609850" cy="1752600"/>
          </a:xfrm>
          <a:prstGeom prst="rect">
            <a:avLst/>
          </a:prstGeom>
        </p:spPr>
      </p:pic>
      <p:sp>
        <p:nvSpPr>
          <p:cNvPr id="9" name="TextBox 8">
            <a:extLst>
              <a:ext uri="{FF2B5EF4-FFF2-40B4-BE49-F238E27FC236}">
                <a16:creationId xmlns:a16="http://schemas.microsoft.com/office/drawing/2014/main" id="{72BBC118-27C6-8D88-91DA-8E7835AF31B2}"/>
              </a:ext>
            </a:extLst>
          </p:cNvPr>
          <p:cNvSpPr txBox="1"/>
          <p:nvPr/>
        </p:nvSpPr>
        <p:spPr>
          <a:xfrm>
            <a:off x="5054321" y="6157361"/>
            <a:ext cx="4259499" cy="369332"/>
          </a:xfrm>
          <a:prstGeom prst="rect">
            <a:avLst/>
          </a:prstGeom>
          <a:noFill/>
        </p:spPr>
        <p:txBody>
          <a:bodyPr wrap="none" rtlCol="0">
            <a:spAutoFit/>
          </a:bodyPr>
          <a:lstStyle/>
          <a:p>
            <a:r>
              <a:rPr lang="en-US" dirty="0"/>
              <a:t>Linear growth – change in constant amount</a:t>
            </a:r>
          </a:p>
        </p:txBody>
      </p:sp>
    </p:spTree>
    <p:extLst>
      <p:ext uri="{BB962C8B-B14F-4D97-AF65-F5344CB8AC3E}">
        <p14:creationId xmlns:p14="http://schemas.microsoft.com/office/powerpoint/2010/main" val="15700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Ecological Cascades</a:t>
            </a:r>
          </a:p>
        </p:txBody>
      </p:sp>
      <p:pic>
        <p:nvPicPr>
          <p:cNvPr id="4" name="Picture 3"/>
          <p:cNvPicPr>
            <a:picLocks noChangeAspect="1"/>
          </p:cNvPicPr>
          <p:nvPr/>
        </p:nvPicPr>
        <p:blipFill>
          <a:blip r:embed="rId2"/>
          <a:stretch>
            <a:fillRect/>
          </a:stretch>
        </p:blipFill>
        <p:spPr>
          <a:xfrm>
            <a:off x="1502230" y="4132996"/>
            <a:ext cx="7215181" cy="1219500"/>
          </a:xfrm>
          <a:prstGeom prst="rect">
            <a:avLst/>
          </a:prstGeom>
        </p:spPr>
      </p:pic>
      <p:sp>
        <p:nvSpPr>
          <p:cNvPr id="5" name="TextBox 4"/>
          <p:cNvSpPr txBox="1"/>
          <p:nvPr/>
        </p:nvSpPr>
        <p:spPr>
          <a:xfrm>
            <a:off x="4572000" y="5896957"/>
            <a:ext cx="2929392" cy="523220"/>
          </a:xfrm>
          <a:prstGeom prst="rect">
            <a:avLst/>
          </a:prstGeom>
          <a:noFill/>
        </p:spPr>
        <p:txBody>
          <a:bodyPr wrap="none" rtlCol="0">
            <a:spAutoFit/>
          </a:bodyPr>
          <a:lstStyle/>
          <a:p>
            <a:r>
              <a:rPr lang="en-US" sz="2800" dirty="0"/>
              <a:t>Recycling – Indians</a:t>
            </a:r>
            <a:endParaRPr lang="en-US" dirty="0"/>
          </a:p>
        </p:txBody>
      </p:sp>
      <p:sp>
        <p:nvSpPr>
          <p:cNvPr id="6" name="TextBox 5"/>
          <p:cNvSpPr txBox="1"/>
          <p:nvPr/>
        </p:nvSpPr>
        <p:spPr>
          <a:xfrm>
            <a:off x="3048000" y="2114024"/>
            <a:ext cx="3741730" cy="523220"/>
          </a:xfrm>
          <a:prstGeom prst="rect">
            <a:avLst/>
          </a:prstGeom>
          <a:noFill/>
        </p:spPr>
        <p:txBody>
          <a:bodyPr wrap="none" rtlCol="0">
            <a:spAutoFit/>
          </a:bodyPr>
          <a:lstStyle/>
          <a:p>
            <a:r>
              <a:rPr lang="en-US" sz="2800" dirty="0">
                <a:hlinkClick r:id="rId3"/>
              </a:rPr>
              <a:t>Thinking like a mountain</a:t>
            </a:r>
            <a:endParaRPr lang="en-US" dirty="0"/>
          </a:p>
        </p:txBody>
      </p:sp>
      <p:pic>
        <p:nvPicPr>
          <p:cNvPr id="7" name="Picture 6"/>
          <p:cNvPicPr>
            <a:picLocks noChangeAspect="1"/>
          </p:cNvPicPr>
          <p:nvPr/>
        </p:nvPicPr>
        <p:blipFill>
          <a:blip r:embed="rId4"/>
          <a:stretch>
            <a:fillRect/>
          </a:stretch>
        </p:blipFill>
        <p:spPr>
          <a:xfrm>
            <a:off x="8204200" y="1905001"/>
            <a:ext cx="2438400" cy="3019425"/>
          </a:xfrm>
          <a:prstGeom prst="rect">
            <a:avLst/>
          </a:prstGeom>
        </p:spPr>
      </p:pic>
      <p:sp>
        <p:nvSpPr>
          <p:cNvPr id="8" name="TextBox 7"/>
          <p:cNvSpPr txBox="1"/>
          <p:nvPr/>
        </p:nvSpPr>
        <p:spPr>
          <a:xfrm>
            <a:off x="4572000" y="5896957"/>
            <a:ext cx="5501634" cy="523220"/>
          </a:xfrm>
          <a:prstGeom prst="rect">
            <a:avLst/>
          </a:prstGeom>
          <a:noFill/>
        </p:spPr>
        <p:txBody>
          <a:bodyPr wrap="none" rtlCol="0">
            <a:spAutoFit/>
          </a:bodyPr>
          <a:lstStyle/>
          <a:p>
            <a:pPr lvl="2"/>
            <a:r>
              <a:rPr lang="en-US" sz="2800" dirty="0"/>
              <a:t>		… and Astronauts</a:t>
            </a:r>
            <a:endParaRPr lang="en-US" dirty="0"/>
          </a:p>
        </p:txBody>
      </p:sp>
    </p:spTree>
    <p:extLst>
      <p:ext uri="{BB962C8B-B14F-4D97-AF65-F5344CB8AC3E}">
        <p14:creationId xmlns:p14="http://schemas.microsoft.com/office/powerpoint/2010/main" val="23644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5F9A-1473-6D32-5D9A-803FF5CDA099}"/>
              </a:ext>
            </a:extLst>
          </p:cNvPr>
          <p:cNvSpPr>
            <a:spLocks noGrp="1"/>
          </p:cNvSpPr>
          <p:nvPr>
            <p:ph type="title"/>
          </p:nvPr>
        </p:nvSpPr>
        <p:spPr/>
        <p:txBody>
          <a:bodyPr/>
          <a:lstStyle/>
          <a:p>
            <a:r>
              <a:rPr lang="en-US" dirty="0" err="1"/>
              <a:t>LtG</a:t>
            </a:r>
            <a:r>
              <a:rPr lang="en-US" dirty="0"/>
              <a:t> still not acceptable</a:t>
            </a:r>
          </a:p>
        </p:txBody>
      </p:sp>
      <p:sp>
        <p:nvSpPr>
          <p:cNvPr id="3" name="Content Placeholder 2">
            <a:extLst>
              <a:ext uri="{FF2B5EF4-FFF2-40B4-BE49-F238E27FC236}">
                <a16:creationId xmlns:a16="http://schemas.microsoft.com/office/drawing/2014/main" id="{E401F3B3-8A5B-E079-5B93-764F8F9AEE6B}"/>
              </a:ext>
            </a:extLst>
          </p:cNvPr>
          <p:cNvSpPr>
            <a:spLocks noGrp="1"/>
          </p:cNvSpPr>
          <p:nvPr>
            <p:ph idx="1"/>
          </p:nvPr>
        </p:nvSpPr>
        <p:spPr/>
        <p:txBody>
          <a:bodyPr>
            <a:normAutofit fontScale="92500" lnSpcReduction="20000"/>
          </a:bodyPr>
          <a:lstStyle/>
          <a:p>
            <a:r>
              <a:rPr lang="en-US" dirty="0"/>
              <a:t>Business as usual mostly continues</a:t>
            </a:r>
          </a:p>
          <a:p>
            <a:pPr lvl="1"/>
            <a:r>
              <a:rPr lang="en-US" dirty="0"/>
              <a:t>Short-term costs versus long-term consequences</a:t>
            </a:r>
          </a:p>
          <a:p>
            <a:pPr lvl="1"/>
            <a:endParaRPr lang="en-US" dirty="0"/>
          </a:p>
          <a:p>
            <a:r>
              <a:rPr lang="en-US" dirty="0"/>
              <a:t>Ozone depletion was handled which gave confidence for other areas</a:t>
            </a:r>
          </a:p>
          <a:p>
            <a:endParaRPr lang="en-US" dirty="0"/>
          </a:p>
          <a:p>
            <a:r>
              <a:rPr lang="en-US" dirty="0"/>
              <a:t>1950 – 2000 (also see Millennium Ecosystem Assessment Report)</a:t>
            </a:r>
          </a:p>
          <a:p>
            <a:pPr algn="l"/>
            <a:r>
              <a:rPr lang="en-US" sz="1800" b="0" i="0" u="none" strike="noStrike" baseline="0" dirty="0">
                <a:latin typeface="Bembo"/>
              </a:rPr>
              <a:t>Human population increased 2 </a:t>
            </a:r>
            <a:r>
              <a:rPr lang="en-US" sz="1800" b="0" i="0" u="none" strike="noStrike" baseline="0" dirty="0">
                <a:latin typeface="SymbolMT"/>
              </a:rPr>
              <a:t>×</a:t>
            </a:r>
          </a:p>
          <a:p>
            <a:pPr algn="l"/>
            <a:r>
              <a:rPr lang="en-US" sz="1800" b="0" i="0" u="none" strike="noStrike" baseline="0" dirty="0">
                <a:latin typeface="Bembo"/>
              </a:rPr>
              <a:t>Number of registered vehicles increased 10 </a:t>
            </a:r>
            <a:r>
              <a:rPr lang="en-US" sz="1800" b="0" i="0" u="none" strike="noStrike" baseline="0" dirty="0">
                <a:latin typeface="SymbolMT"/>
              </a:rPr>
              <a:t>×</a:t>
            </a:r>
          </a:p>
          <a:p>
            <a:pPr algn="l"/>
            <a:r>
              <a:rPr lang="en-US" sz="1800" b="0" i="0" u="none" strike="noStrike" baseline="0" dirty="0">
                <a:latin typeface="Bembo"/>
              </a:rPr>
              <a:t>Oil consumption increased 7 </a:t>
            </a:r>
            <a:r>
              <a:rPr lang="en-US" sz="1800" b="0" i="0" u="none" strike="noStrike" baseline="0" dirty="0">
                <a:latin typeface="SymbolMT"/>
              </a:rPr>
              <a:t>×</a:t>
            </a:r>
          </a:p>
          <a:p>
            <a:pPr algn="l"/>
            <a:r>
              <a:rPr lang="en-US" sz="1800" b="0" i="0" u="none" strike="noStrike" baseline="0" dirty="0">
                <a:latin typeface="Bembo"/>
              </a:rPr>
              <a:t>Rice production increased 4 </a:t>
            </a:r>
            <a:r>
              <a:rPr lang="en-US" sz="1800" b="0" i="0" u="none" strike="noStrike" baseline="0" dirty="0">
                <a:latin typeface="SymbolMT"/>
              </a:rPr>
              <a:t>×</a:t>
            </a:r>
          </a:p>
          <a:p>
            <a:pPr algn="l"/>
            <a:r>
              <a:rPr lang="en-US" sz="1800" b="0" i="0" u="none" strike="noStrike" baseline="0" dirty="0">
                <a:latin typeface="Bembo"/>
              </a:rPr>
              <a:t>Wheat production increased 4 </a:t>
            </a:r>
            <a:r>
              <a:rPr lang="en-US" sz="1800" b="0" i="0" u="none" strike="noStrike" baseline="0" dirty="0">
                <a:latin typeface="SymbolMT"/>
              </a:rPr>
              <a:t>×</a:t>
            </a:r>
          </a:p>
          <a:p>
            <a:pPr algn="l"/>
            <a:r>
              <a:rPr lang="en-US" sz="1800" b="0" i="0" u="none" strike="noStrike" baseline="0" dirty="0">
                <a:latin typeface="Bembo"/>
              </a:rPr>
              <a:t>Iron and steel production increased 4.5 </a:t>
            </a:r>
            <a:r>
              <a:rPr lang="en-US" sz="1800" b="0" i="0" u="none" strike="noStrike" baseline="0" dirty="0">
                <a:latin typeface="SymbolMT"/>
              </a:rPr>
              <a:t>×</a:t>
            </a:r>
          </a:p>
          <a:p>
            <a:pPr algn="l"/>
            <a:r>
              <a:rPr lang="en-US" sz="1800" b="0" i="0" u="none" strike="noStrike" baseline="0" dirty="0">
                <a:latin typeface="Bembo"/>
              </a:rPr>
              <a:t>Aluminum production increased 15 </a:t>
            </a:r>
            <a:r>
              <a:rPr lang="en-US" sz="1800" b="0" i="0" u="none" strike="noStrike" baseline="0" dirty="0">
                <a:latin typeface="SymbolMT"/>
              </a:rPr>
              <a:t>×</a:t>
            </a:r>
            <a:endParaRPr lang="en-US" dirty="0"/>
          </a:p>
        </p:txBody>
      </p:sp>
    </p:spTree>
    <p:extLst>
      <p:ext uri="{BB962C8B-B14F-4D97-AF65-F5344CB8AC3E}">
        <p14:creationId xmlns:p14="http://schemas.microsoft.com/office/powerpoint/2010/main" val="33870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CADAC-1ECE-FC45-2767-55A75DB19A58}"/>
              </a:ext>
            </a:extLst>
          </p:cNvPr>
          <p:cNvSpPr>
            <a:spLocks noGrp="1"/>
          </p:cNvSpPr>
          <p:nvPr>
            <p:ph type="title"/>
          </p:nvPr>
        </p:nvSpPr>
        <p:spPr>
          <a:xfrm>
            <a:off x="640080" y="325369"/>
            <a:ext cx="4368602" cy="1956841"/>
          </a:xfrm>
        </p:spPr>
        <p:txBody>
          <a:bodyPr anchor="b">
            <a:normAutofit/>
          </a:bodyPr>
          <a:lstStyle/>
          <a:p>
            <a:r>
              <a:rPr lang="en-US" sz="5400"/>
              <a:t>Ecosystem services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BD79F1-6A59-0A11-00F5-F5E9ECCB2D04}"/>
              </a:ext>
            </a:extLst>
          </p:cNvPr>
          <p:cNvSpPr>
            <a:spLocks noGrp="1"/>
          </p:cNvSpPr>
          <p:nvPr>
            <p:ph idx="1"/>
          </p:nvPr>
        </p:nvSpPr>
        <p:spPr>
          <a:xfrm>
            <a:off x="640080" y="2872899"/>
            <a:ext cx="4490720" cy="3320668"/>
          </a:xfrm>
        </p:spPr>
        <p:txBody>
          <a:bodyPr>
            <a:normAutofit fontScale="92500" lnSpcReduction="10000"/>
          </a:bodyPr>
          <a:lstStyle/>
          <a:p>
            <a:pPr marL="0" indent="0">
              <a:buNone/>
            </a:pPr>
            <a:r>
              <a:rPr lang="en-US" sz="1400" b="0" i="0" u="none" strike="noStrike" baseline="0" dirty="0">
                <a:latin typeface="Bembo"/>
              </a:rPr>
              <a:t>1. Primary production and the creation of new biomass</a:t>
            </a:r>
          </a:p>
          <a:p>
            <a:pPr marL="0" indent="0">
              <a:buNone/>
            </a:pPr>
            <a:r>
              <a:rPr lang="en-US" sz="1400" b="0" i="0" u="none" strike="noStrike" baseline="0" dirty="0">
                <a:latin typeface="Bembo"/>
              </a:rPr>
              <a:t>2. Purification of water and air</a:t>
            </a:r>
          </a:p>
          <a:p>
            <a:pPr marL="0" indent="0">
              <a:buNone/>
            </a:pPr>
            <a:r>
              <a:rPr lang="en-US" sz="1400" b="0" i="0" u="none" strike="noStrike" baseline="0" dirty="0">
                <a:latin typeface="Bembo"/>
              </a:rPr>
              <a:t>3. Decomposition of organic matter that otherwise would deplete the oxygen in aquatic ecosystems</a:t>
            </a:r>
          </a:p>
          <a:p>
            <a:pPr marL="0" indent="0">
              <a:buNone/>
            </a:pPr>
            <a:r>
              <a:rPr lang="en-US" sz="1400" b="0" i="0" u="none" strike="noStrike" baseline="0" dirty="0">
                <a:latin typeface="Bembo"/>
              </a:rPr>
              <a:t>4. Decomposition of harmful toxic organic compounds</a:t>
            </a:r>
          </a:p>
          <a:p>
            <a:pPr marL="0" indent="0">
              <a:buNone/>
            </a:pPr>
            <a:r>
              <a:rPr lang="en-US" sz="1400" b="0" i="0" u="none" strike="noStrike" baseline="0" dirty="0">
                <a:latin typeface="Bembo"/>
              </a:rPr>
              <a:t>5. Mitigation of droughts and floods</a:t>
            </a:r>
          </a:p>
          <a:p>
            <a:pPr marL="0" indent="0">
              <a:buNone/>
            </a:pPr>
            <a:r>
              <a:rPr lang="en-US" sz="1400" b="0" i="0" u="none" strike="noStrike" baseline="0" dirty="0">
                <a:latin typeface="Bembo"/>
              </a:rPr>
              <a:t>6. Recycling of important elements</a:t>
            </a:r>
          </a:p>
          <a:p>
            <a:pPr marL="0" indent="0">
              <a:buNone/>
            </a:pPr>
            <a:r>
              <a:rPr lang="en-US" sz="1400" b="0" i="0" u="none" strike="noStrike" baseline="0" dirty="0">
                <a:latin typeface="Bembo"/>
              </a:rPr>
              <a:t>7. Moderation of extreme weather conditions</a:t>
            </a:r>
          </a:p>
          <a:p>
            <a:pPr marL="0" indent="0">
              <a:buNone/>
            </a:pPr>
            <a:r>
              <a:rPr lang="en-US" sz="1400" b="0" i="0" u="none" strike="noStrike" baseline="0" dirty="0">
                <a:latin typeface="Bembo"/>
              </a:rPr>
              <a:t>8. Storage of the genetic pool and maintenance of biodiversity</a:t>
            </a:r>
          </a:p>
          <a:p>
            <a:pPr marL="0" indent="0">
              <a:buNone/>
            </a:pPr>
            <a:r>
              <a:rPr lang="en-US" sz="1400" b="0" i="0" u="none" strike="noStrike" baseline="0" dirty="0">
                <a:latin typeface="Bembo"/>
              </a:rPr>
              <a:t>9. Pollination</a:t>
            </a:r>
          </a:p>
          <a:p>
            <a:pPr marL="0" indent="0">
              <a:buNone/>
            </a:pPr>
            <a:r>
              <a:rPr lang="en-US" sz="1400" b="0" i="0" u="none" strike="noStrike" baseline="0" dirty="0">
                <a:latin typeface="Bembo"/>
              </a:rPr>
              <a:t>10. Pest control</a:t>
            </a:r>
          </a:p>
          <a:p>
            <a:pPr marL="0" indent="0">
              <a:buNone/>
            </a:pPr>
            <a:r>
              <a:rPr lang="en-US" sz="1400" b="0" i="0" u="none" strike="noStrike" baseline="0" dirty="0">
                <a:latin typeface="Bembo"/>
              </a:rPr>
              <a:t>11. Aesthetic and recreational areas.</a:t>
            </a:r>
            <a:endParaRPr lang="en-US" sz="1400" dirty="0"/>
          </a:p>
        </p:txBody>
      </p:sp>
      <p:pic>
        <p:nvPicPr>
          <p:cNvPr id="4" name="Picture 3">
            <a:extLst>
              <a:ext uri="{FF2B5EF4-FFF2-40B4-BE49-F238E27FC236}">
                <a16:creationId xmlns:a16="http://schemas.microsoft.com/office/drawing/2014/main" id="{EA9253CE-0EB9-422B-1DDC-393C3EACC7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7579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F6B8-A442-DE6F-F6C1-199D6F2DBD8C}"/>
              </a:ext>
            </a:extLst>
          </p:cNvPr>
          <p:cNvSpPr>
            <a:spLocks noGrp="1"/>
          </p:cNvSpPr>
          <p:nvPr>
            <p:ph type="title"/>
          </p:nvPr>
        </p:nvSpPr>
        <p:spPr/>
        <p:txBody>
          <a:bodyPr/>
          <a:lstStyle/>
          <a:p>
            <a:r>
              <a:rPr lang="en-US" dirty="0"/>
              <a:t>Sustainable Development</a:t>
            </a:r>
          </a:p>
        </p:txBody>
      </p:sp>
      <p:sp>
        <p:nvSpPr>
          <p:cNvPr id="3" name="Content Placeholder 2">
            <a:extLst>
              <a:ext uri="{FF2B5EF4-FFF2-40B4-BE49-F238E27FC236}">
                <a16:creationId xmlns:a16="http://schemas.microsoft.com/office/drawing/2014/main" id="{5894B251-A81E-7F8C-9746-3A23F0F9BDC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5606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Sustainable Development </a:t>
            </a:r>
            <a:r>
              <a:rPr lang="en-US" sz="4000" dirty="0" err="1"/>
              <a:t>vs</a:t>
            </a:r>
            <a:r>
              <a:rPr lang="en-US" sz="4000" dirty="0"/>
              <a:t> Sustainability</a:t>
            </a:r>
          </a:p>
        </p:txBody>
      </p:sp>
      <p:sp>
        <p:nvSpPr>
          <p:cNvPr id="3" name="Content Placeholder 2"/>
          <p:cNvSpPr>
            <a:spLocks noGrp="1"/>
          </p:cNvSpPr>
          <p:nvPr>
            <p:ph idx="1"/>
          </p:nvPr>
        </p:nvSpPr>
        <p:spPr>
          <a:xfrm>
            <a:off x="1643116" y="1417638"/>
            <a:ext cx="7348484" cy="4525962"/>
          </a:xfrm>
        </p:spPr>
        <p:txBody>
          <a:bodyPr/>
          <a:lstStyle/>
          <a:p>
            <a:r>
              <a:rPr lang="en-US" dirty="0"/>
              <a:t>Sustainable Development: “development that meets the needs of the present generation without compromising the ability of future generations to meet their own needs” </a:t>
            </a:r>
            <a:r>
              <a:rPr lang="en-US" sz="2400" dirty="0"/>
              <a:t>– </a:t>
            </a:r>
            <a:r>
              <a:rPr lang="en-US" sz="2400" i="1" dirty="0"/>
              <a:t>Our Common Future</a:t>
            </a:r>
            <a:r>
              <a:rPr lang="en-US" sz="2400" dirty="0"/>
              <a:t>/ </a:t>
            </a:r>
            <a:r>
              <a:rPr lang="en-US" sz="2400" dirty="0" err="1"/>
              <a:t>Brundtland</a:t>
            </a:r>
            <a:r>
              <a:rPr lang="en-US" sz="2400" dirty="0"/>
              <a:t> Report, 1987</a:t>
            </a:r>
          </a:p>
          <a:p>
            <a:r>
              <a:rPr lang="en-US" dirty="0"/>
              <a:t>Sustainability: a system’s ability to generate and maintain self-organizing processes</a:t>
            </a:r>
          </a:p>
        </p:txBody>
      </p:sp>
      <p:sp>
        <p:nvSpPr>
          <p:cNvPr id="6" name="TextBox 5"/>
          <p:cNvSpPr txBox="1"/>
          <p:nvPr/>
        </p:nvSpPr>
        <p:spPr>
          <a:xfrm rot="20788839">
            <a:off x="3701413" y="2724042"/>
            <a:ext cx="4584397" cy="646331"/>
          </a:xfrm>
          <a:prstGeom prst="rect">
            <a:avLst/>
          </a:prstGeom>
          <a:solidFill>
            <a:schemeClr val="bg2">
              <a:lumMod val="60000"/>
              <a:lumOff val="40000"/>
              <a:alpha val="75000"/>
            </a:schemeClr>
          </a:solidFill>
        </p:spPr>
        <p:txBody>
          <a:bodyPr wrap="none">
            <a:spAutoFit/>
          </a:bodyPr>
          <a:lstStyle/>
          <a:p>
            <a:pPr>
              <a:defRPr/>
            </a:pPr>
            <a:r>
              <a:rPr lang="en-US" sz="3600" dirty="0">
                <a:solidFill>
                  <a:srgbClr val="C00000"/>
                </a:solidFill>
              </a:rPr>
              <a:t>What are “our needs”? </a:t>
            </a:r>
            <a:endParaRPr lang="en-US" sz="2000" dirty="0">
              <a:solidFill>
                <a:srgbClr val="C00000"/>
              </a:solidFill>
            </a:endParaRPr>
          </a:p>
        </p:txBody>
      </p:sp>
      <p:pic>
        <p:nvPicPr>
          <p:cNvPr id="4" name="Picture 3">
            <a:extLst>
              <a:ext uri="{FF2B5EF4-FFF2-40B4-BE49-F238E27FC236}">
                <a16:creationId xmlns:a16="http://schemas.microsoft.com/office/drawing/2014/main" id="{69601CA8-1B8D-A1F4-13C4-4D5F0660F9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4383" y="2209633"/>
            <a:ext cx="1540787" cy="2275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stainable develop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2450" y="304800"/>
            <a:ext cx="6153150" cy="591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304801"/>
            <a:ext cx="2514600" cy="2062103"/>
          </a:xfrm>
          <a:prstGeom prst="rect">
            <a:avLst/>
          </a:prstGeom>
          <a:noFill/>
        </p:spPr>
        <p:txBody>
          <a:bodyPr wrap="square" rtlCol="0">
            <a:spAutoFit/>
          </a:bodyPr>
          <a:lstStyle/>
          <a:p>
            <a:r>
              <a:rPr lang="en-US" sz="3200" dirty="0"/>
              <a:t>Three dimensions of </a:t>
            </a:r>
            <a:r>
              <a:rPr lang="en-US" sz="3200" b="1" dirty="0"/>
              <a:t>Sustainable Development</a:t>
            </a:r>
          </a:p>
        </p:txBody>
      </p:sp>
      <p:sp>
        <p:nvSpPr>
          <p:cNvPr id="3" name="TextBox 2"/>
          <p:cNvSpPr txBox="1"/>
          <p:nvPr/>
        </p:nvSpPr>
        <p:spPr>
          <a:xfrm>
            <a:off x="5486400" y="914400"/>
            <a:ext cx="421910" cy="707886"/>
          </a:xfrm>
          <a:prstGeom prst="rect">
            <a:avLst/>
          </a:prstGeom>
          <a:noFill/>
        </p:spPr>
        <p:txBody>
          <a:bodyPr wrap="none" rtlCol="0">
            <a:spAutoFit/>
          </a:bodyPr>
          <a:lstStyle/>
          <a:p>
            <a:r>
              <a:rPr lang="en-US" sz="4000" b="1" dirty="0">
                <a:solidFill>
                  <a:srgbClr val="C00000"/>
                </a:solidFill>
              </a:rPr>
              <a:t>?</a:t>
            </a:r>
            <a:endParaRPr lang="en-US" b="1" dirty="0">
              <a:solidFill>
                <a:srgbClr val="C00000"/>
              </a:solidFill>
            </a:endParaRPr>
          </a:p>
        </p:txBody>
      </p:sp>
      <p:sp>
        <p:nvSpPr>
          <p:cNvPr id="5" name="TextBox 4"/>
          <p:cNvSpPr txBox="1"/>
          <p:nvPr/>
        </p:nvSpPr>
        <p:spPr>
          <a:xfrm>
            <a:off x="6131290" y="4343400"/>
            <a:ext cx="421910" cy="707886"/>
          </a:xfrm>
          <a:prstGeom prst="rect">
            <a:avLst/>
          </a:prstGeom>
          <a:noFill/>
        </p:spPr>
        <p:txBody>
          <a:bodyPr wrap="none" rtlCol="0">
            <a:spAutoFit/>
          </a:bodyPr>
          <a:lstStyle/>
          <a:p>
            <a:r>
              <a:rPr lang="en-US" sz="4000" b="1" dirty="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35146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vironment economy socie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0" y="533401"/>
            <a:ext cx="5562600" cy="5579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152400"/>
            <a:ext cx="8973932" cy="523220"/>
          </a:xfrm>
          <a:prstGeom prst="rect">
            <a:avLst/>
          </a:prstGeom>
          <a:noFill/>
        </p:spPr>
        <p:txBody>
          <a:bodyPr wrap="none" rtlCol="0">
            <a:spAutoFit/>
          </a:bodyPr>
          <a:lstStyle/>
          <a:p>
            <a:r>
              <a:rPr lang="en-US" sz="2800" dirty="0"/>
              <a:t>Environment is foundation for all aspects, others are subsets</a:t>
            </a:r>
          </a:p>
        </p:txBody>
      </p:sp>
    </p:spTree>
    <p:extLst>
      <p:ext uri="{BB962C8B-B14F-4D97-AF65-F5344CB8AC3E}">
        <p14:creationId xmlns:p14="http://schemas.microsoft.com/office/powerpoint/2010/main" val="3866116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1" y="0"/>
            <a:ext cx="9009529" cy="6858000"/>
          </a:xfrm>
          <a:prstGeom prst="rect">
            <a:avLst/>
          </a:prstGeom>
        </p:spPr>
      </p:pic>
      <p:sp>
        <p:nvSpPr>
          <p:cNvPr id="5" name="TextBox 4"/>
          <p:cNvSpPr txBox="1"/>
          <p:nvPr/>
        </p:nvSpPr>
        <p:spPr>
          <a:xfrm>
            <a:off x="2362200" y="6248400"/>
            <a:ext cx="5083764" cy="369332"/>
          </a:xfrm>
          <a:prstGeom prst="rect">
            <a:avLst/>
          </a:prstGeom>
          <a:noFill/>
        </p:spPr>
        <p:txBody>
          <a:bodyPr wrap="none" rtlCol="0">
            <a:spAutoFit/>
          </a:bodyPr>
          <a:lstStyle/>
          <a:p>
            <a:r>
              <a:rPr lang="en-US" dirty="0"/>
              <a:t>Adopted September 2015 – also called Agenda 2030</a:t>
            </a:r>
          </a:p>
        </p:txBody>
      </p:sp>
      <p:pic>
        <p:nvPicPr>
          <p:cNvPr id="2" name="Picture 1">
            <a:extLst>
              <a:ext uri="{FF2B5EF4-FFF2-40B4-BE49-F238E27FC236}">
                <a16:creationId xmlns:a16="http://schemas.microsoft.com/office/drawing/2014/main" id="{E05F6B82-BCAB-7BC6-C12D-48A89D644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400" y="15711"/>
            <a:ext cx="1371600" cy="1371600"/>
          </a:xfrm>
          <a:prstGeom prst="rect">
            <a:avLst/>
          </a:prstGeom>
        </p:spPr>
      </p:pic>
    </p:spTree>
    <p:extLst>
      <p:ext uri="{BB962C8B-B14F-4D97-AF65-F5344CB8AC3E}">
        <p14:creationId xmlns:p14="http://schemas.microsoft.com/office/powerpoint/2010/main" val="34738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7D83D-4301-4CC4-A0D3-ED8982EAF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6086" y="533400"/>
            <a:ext cx="8002314" cy="5682054"/>
          </a:xfrm>
          <a:prstGeom prst="rect">
            <a:avLst/>
          </a:prstGeom>
        </p:spPr>
      </p:pic>
    </p:spTree>
    <p:extLst>
      <p:ext uri="{BB962C8B-B14F-4D97-AF65-F5344CB8AC3E}">
        <p14:creationId xmlns:p14="http://schemas.microsoft.com/office/powerpoint/2010/main" val="2117829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8FF0-4435-8A39-B944-8368D84C57CA}"/>
              </a:ext>
            </a:extLst>
          </p:cNvPr>
          <p:cNvSpPr>
            <a:spLocks noGrp="1"/>
          </p:cNvSpPr>
          <p:nvPr>
            <p:ph type="title"/>
          </p:nvPr>
        </p:nvSpPr>
        <p:spPr/>
        <p:txBody>
          <a:bodyPr/>
          <a:lstStyle/>
          <a:p>
            <a:r>
              <a:rPr lang="en-US" dirty="0"/>
              <a:t>How to shift from quantitative growth to qualitative development?</a:t>
            </a:r>
          </a:p>
        </p:txBody>
      </p:sp>
      <p:sp>
        <p:nvSpPr>
          <p:cNvPr id="3" name="Content Placeholder 2">
            <a:extLst>
              <a:ext uri="{FF2B5EF4-FFF2-40B4-BE49-F238E27FC236}">
                <a16:creationId xmlns:a16="http://schemas.microsoft.com/office/drawing/2014/main" id="{818768A6-867E-2C72-97F0-8BC8F908237F}"/>
              </a:ext>
            </a:extLst>
          </p:cNvPr>
          <p:cNvSpPr>
            <a:spLocks noGrp="1"/>
          </p:cNvSpPr>
          <p:nvPr>
            <p:ph idx="1"/>
          </p:nvPr>
        </p:nvSpPr>
        <p:spPr>
          <a:xfrm>
            <a:off x="838200" y="1785432"/>
            <a:ext cx="10515600" cy="2085110"/>
          </a:xfrm>
        </p:spPr>
        <p:txBody>
          <a:bodyPr/>
          <a:lstStyle/>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Increase education investment</a:t>
            </a:r>
          </a:p>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Internalize externalities</a:t>
            </a:r>
          </a:p>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Agriculture increase through efficiency</a:t>
            </a:r>
          </a:p>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Halt deforestation increase reforestation</a:t>
            </a:r>
          </a:p>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Decrease GHG emissions</a:t>
            </a:r>
          </a:p>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Low carbon mobility</a:t>
            </a:r>
          </a:p>
          <a:p>
            <a:pPr marL="34290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Use efficiency</a:t>
            </a:r>
          </a:p>
          <a:p>
            <a:endParaRPr lang="en-US" dirty="0"/>
          </a:p>
        </p:txBody>
      </p:sp>
      <p:sp>
        <p:nvSpPr>
          <p:cNvPr id="4" name="Content Placeholder 2">
            <a:extLst>
              <a:ext uri="{FF2B5EF4-FFF2-40B4-BE49-F238E27FC236}">
                <a16:creationId xmlns:a16="http://schemas.microsoft.com/office/drawing/2014/main" id="{F8573D1A-75A9-AEF5-DB9A-5B814BEEF366}"/>
              </a:ext>
            </a:extLst>
          </p:cNvPr>
          <p:cNvSpPr txBox="1">
            <a:spLocks/>
          </p:cNvSpPr>
          <p:nvPr/>
        </p:nvSpPr>
        <p:spPr>
          <a:xfrm>
            <a:off x="838200" y="3870542"/>
            <a:ext cx="10515600" cy="2085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Next steps, barriers, questions?</a:t>
            </a:r>
          </a:p>
        </p:txBody>
      </p:sp>
    </p:spTree>
    <p:extLst>
      <p:ext uri="{BB962C8B-B14F-4D97-AF65-F5344CB8AC3E}">
        <p14:creationId xmlns:p14="http://schemas.microsoft.com/office/powerpoint/2010/main" val="12247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981200" y="311150"/>
            <a:ext cx="8534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800" b="1" dirty="0">
                <a:latin typeface="Times New Roman" panose="02020603050405020304" pitchFamily="18" charset="0"/>
              </a:rPr>
              <a:t>Exponential and logistic growth</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Unconstrained Growth</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Constrained Growth</a:t>
            </a:r>
          </a:p>
          <a:p>
            <a:pPr eaLnBrk="1" hangingPunct="1">
              <a:spcBef>
                <a:spcPct val="0"/>
              </a:spcBef>
              <a:buClrTx/>
              <a:buSzTx/>
              <a:buFontTx/>
              <a:buNone/>
            </a:pPr>
            <a:r>
              <a:rPr lang="en-US" altLang="en-US" sz="2400" dirty="0">
                <a:latin typeface="Times New Roman" panose="02020603050405020304" pitchFamily="18" charset="0"/>
              </a:rPr>
              <a:t>(environmental resistance)</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p:txBody>
      </p:sp>
      <p:sp>
        <p:nvSpPr>
          <p:cNvPr id="14339" name="Rectangle 6"/>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4340" name="Rectangle 8"/>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4341" name="Rectangle 9"/>
          <p:cNvSpPr>
            <a:spLocks noChangeArrowheads="1"/>
          </p:cNvSpPr>
          <p:nvPr/>
        </p:nvSpPr>
        <p:spPr bwMode="auto">
          <a:xfrm>
            <a:off x="904503" y="5097566"/>
            <a:ext cx="106877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dirty="0">
                <a:latin typeface="Times New Roman" panose="02020603050405020304" pitchFamily="18" charset="0"/>
              </a:rPr>
              <a:t>Exponential growth – change at a constant rate (unconstrained positive feedback) </a:t>
            </a:r>
          </a:p>
          <a:p>
            <a:pPr eaLnBrk="1" hangingPunct="1">
              <a:spcBef>
                <a:spcPct val="0"/>
              </a:spcBef>
              <a:buClrTx/>
              <a:buSzTx/>
              <a:buFontTx/>
              <a:buNone/>
            </a:pPr>
            <a:r>
              <a:rPr lang="en-US" altLang="en-US" sz="2400" dirty="0">
                <a:latin typeface="Times New Roman" panose="02020603050405020304" pitchFamily="18" charset="0"/>
              </a:rPr>
              <a:t>Logistic begins exponential but then feels the negative feedback pressure of the CC</a:t>
            </a:r>
          </a:p>
        </p:txBody>
      </p:sp>
      <p:pic>
        <p:nvPicPr>
          <p:cNvPr id="29704" name="Picture 10" descr="http://www.dls.ym.edu.tw/lesson/eco/expgrowth.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3938" y="1447800"/>
            <a:ext cx="44116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3" name="Object 2"/>
          <p:cNvGraphicFramePr>
            <a:graphicFrameLocks noChangeAspect="1"/>
          </p:cNvGraphicFramePr>
          <p:nvPr/>
        </p:nvGraphicFramePr>
        <p:xfrm>
          <a:off x="3581400" y="3429000"/>
          <a:ext cx="1600200" cy="706438"/>
        </p:xfrm>
        <a:graphic>
          <a:graphicData uri="http://schemas.openxmlformats.org/presentationml/2006/ole">
            <mc:AlternateContent xmlns:mc="http://schemas.openxmlformats.org/markup-compatibility/2006">
              <mc:Choice xmlns:v="urn:schemas-microsoft-com:vml" Requires="v">
                <p:oleObj name="Equation" r:id="rId3" imgW="977900" imgH="431800" progId="Equation.3">
                  <p:embed/>
                </p:oleObj>
              </mc:Choice>
              <mc:Fallback>
                <p:oleObj name="Equation" r:id="rId3" imgW="977900" imgH="431800" progId="Equation.3">
                  <p:embed/>
                  <p:pic>
                    <p:nvPicPr>
                      <p:cNvPr id="1434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429000"/>
                        <a:ext cx="1600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4" name="Object 3"/>
          <p:cNvGraphicFramePr>
            <a:graphicFrameLocks noChangeAspect="1"/>
          </p:cNvGraphicFramePr>
          <p:nvPr/>
        </p:nvGraphicFramePr>
        <p:xfrm>
          <a:off x="3611564" y="1600201"/>
          <a:ext cx="1265237" cy="981075"/>
        </p:xfrm>
        <a:graphic>
          <a:graphicData uri="http://schemas.openxmlformats.org/presentationml/2006/ole">
            <mc:AlternateContent xmlns:mc="http://schemas.openxmlformats.org/markup-compatibility/2006">
              <mc:Choice xmlns:v="urn:schemas-microsoft-com:vml" Requires="v">
                <p:oleObj name="Equation" r:id="rId5" imgW="507780" imgH="393529" progId="Equation.3">
                  <p:embed/>
                </p:oleObj>
              </mc:Choice>
              <mc:Fallback>
                <p:oleObj name="Equation" r:id="rId5" imgW="507780" imgH="393529" progId="Equation.3">
                  <p:embed/>
                  <p:pic>
                    <p:nvPicPr>
                      <p:cNvPr id="1434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64" y="1600201"/>
                        <a:ext cx="12652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9444-02AD-66FF-90AC-1CFF7475C7A3}"/>
              </a:ext>
            </a:extLst>
          </p:cNvPr>
          <p:cNvSpPr>
            <a:spLocks noGrp="1"/>
          </p:cNvSpPr>
          <p:nvPr>
            <p:ph type="title"/>
          </p:nvPr>
        </p:nvSpPr>
        <p:spPr/>
        <p:txBody>
          <a:bodyPr/>
          <a:lstStyle/>
          <a:p>
            <a:r>
              <a:rPr lang="en-US" dirty="0"/>
              <a:t>Drake Equation – is there life out there?</a:t>
            </a:r>
          </a:p>
        </p:txBody>
      </p:sp>
      <p:sp>
        <p:nvSpPr>
          <p:cNvPr id="3" name="Content Placeholder 2">
            <a:extLst>
              <a:ext uri="{FF2B5EF4-FFF2-40B4-BE49-F238E27FC236}">
                <a16:creationId xmlns:a16="http://schemas.microsoft.com/office/drawing/2014/main" id="{95694EEB-6B51-1A74-C0E9-37A0C0D70198}"/>
              </a:ext>
            </a:extLst>
          </p:cNvPr>
          <p:cNvSpPr>
            <a:spLocks noGrp="1"/>
          </p:cNvSpPr>
          <p:nvPr>
            <p:ph idx="1"/>
          </p:nvPr>
        </p:nvSpPr>
        <p:spPr/>
        <p:txBody>
          <a:bodyPr>
            <a:normAutofit fontScale="77500" lnSpcReduction="20000"/>
          </a:bodyPr>
          <a:lstStyle/>
          <a:p>
            <a:endParaRPr lang="en-US" dirty="0"/>
          </a:p>
          <a:p>
            <a:pPr marL="0" indent="0">
              <a:buNone/>
            </a:pPr>
            <a:endParaRPr lang="en-US" dirty="0"/>
          </a:p>
          <a:p>
            <a:endParaRPr lang="en-US" dirty="0"/>
          </a:p>
          <a:p>
            <a:r>
              <a:rPr lang="en-US" dirty="0"/>
              <a:t>Where, N = the number of civilizations in the Milky Way galaxy with which communication might be possible (i.e. which are on the current past light cone);</a:t>
            </a:r>
          </a:p>
          <a:p>
            <a:r>
              <a:rPr lang="en-US" dirty="0"/>
              <a:t>R∗ = the average rate of star formation in our Galaxy.</a:t>
            </a:r>
          </a:p>
          <a:p>
            <a:r>
              <a:rPr lang="en-US" dirty="0" err="1"/>
              <a:t>fp</a:t>
            </a:r>
            <a:r>
              <a:rPr lang="en-US" dirty="0"/>
              <a:t> = the fraction of those stars that have planets.</a:t>
            </a:r>
          </a:p>
          <a:p>
            <a:r>
              <a:rPr lang="en-US" dirty="0"/>
              <a:t>ne = the average number of planets that can potentially support life per star that has planets.</a:t>
            </a:r>
          </a:p>
          <a:p>
            <a:r>
              <a:rPr lang="en-US" dirty="0" err="1"/>
              <a:t>fl</a:t>
            </a:r>
            <a:r>
              <a:rPr lang="en-US" dirty="0"/>
              <a:t> = the fraction of planets that could support life that actually develop life at some point.</a:t>
            </a:r>
          </a:p>
          <a:p>
            <a:r>
              <a:rPr lang="en-US" dirty="0"/>
              <a:t>fi = the fraction of planets with life that go on to develop intelligent life (civilizations).</a:t>
            </a:r>
          </a:p>
          <a:p>
            <a:r>
              <a:rPr lang="en-US" dirty="0"/>
              <a:t>fc = the fraction of civilizations that develop a technology that releases detectable signs of their existence into space.</a:t>
            </a:r>
          </a:p>
          <a:p>
            <a:endParaRPr lang="en-US" dirty="0"/>
          </a:p>
          <a:p>
            <a:endParaRPr lang="en-US" dirty="0"/>
          </a:p>
        </p:txBody>
      </p:sp>
      <p:pic>
        <p:nvPicPr>
          <p:cNvPr id="12" name="Picture 11">
            <a:extLst>
              <a:ext uri="{FF2B5EF4-FFF2-40B4-BE49-F238E27FC236}">
                <a16:creationId xmlns:a16="http://schemas.microsoft.com/office/drawing/2014/main" id="{BDD32263-AD79-E3D8-DEA2-F476ADA8C90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34680" y="1947076"/>
            <a:ext cx="5641783" cy="524817"/>
          </a:xfrm>
          <a:prstGeom prst="rect">
            <a:avLst/>
          </a:prstGeom>
          <a:noFill/>
        </p:spPr>
      </p:pic>
    </p:spTree>
    <p:extLst>
      <p:ext uri="{BB962C8B-B14F-4D97-AF65-F5344CB8AC3E}">
        <p14:creationId xmlns:p14="http://schemas.microsoft.com/office/powerpoint/2010/main" val="415866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C559-B9CD-084C-B04A-548424CE766D}"/>
              </a:ext>
            </a:extLst>
          </p:cNvPr>
          <p:cNvSpPr>
            <a:spLocks noGrp="1"/>
          </p:cNvSpPr>
          <p:nvPr>
            <p:ph type="title"/>
          </p:nvPr>
        </p:nvSpPr>
        <p:spPr/>
        <p:txBody>
          <a:bodyPr/>
          <a:lstStyle/>
          <a:p>
            <a:r>
              <a:rPr lang="en-US" b="1" i="0" dirty="0">
                <a:solidFill>
                  <a:srgbClr val="000000"/>
                </a:solidFill>
                <a:effectLst/>
                <a:latin typeface="Arial" panose="020B0604020202020204" pitchFamily="34" charset="0"/>
              </a:rPr>
              <a:t>Fermi paradox - </a:t>
            </a:r>
            <a:r>
              <a:rPr lang="en-US" b="0" i="0" dirty="0">
                <a:solidFill>
                  <a:srgbClr val="202122"/>
                </a:solidFill>
                <a:effectLst/>
                <a:latin typeface="Arial" panose="020B0604020202020204" pitchFamily="34" charset="0"/>
              </a:rPr>
              <a:t>Where is everybody?</a:t>
            </a:r>
            <a:endParaRPr lang="en-US" dirty="0"/>
          </a:p>
        </p:txBody>
      </p:sp>
      <p:sp>
        <p:nvSpPr>
          <p:cNvPr id="3" name="Content Placeholder 2">
            <a:extLst>
              <a:ext uri="{FF2B5EF4-FFF2-40B4-BE49-F238E27FC236}">
                <a16:creationId xmlns:a16="http://schemas.microsoft.com/office/drawing/2014/main" id="{5078FDF4-5152-2E40-8A08-A98A3269B241}"/>
              </a:ext>
            </a:extLst>
          </p:cNvPr>
          <p:cNvSpPr>
            <a:spLocks noGrp="1"/>
          </p:cNvSpPr>
          <p:nvPr>
            <p:ph idx="1"/>
          </p:nvPr>
        </p:nvSpPr>
        <p:spPr/>
        <p:txBody>
          <a:bodyPr>
            <a:normAutofit fontScale="85000" lnSpcReduction="20000"/>
          </a:bodyPr>
          <a:lstStyle/>
          <a:p>
            <a:pPr marL="0" indent="0" algn="l">
              <a:buNone/>
            </a:pPr>
            <a:r>
              <a:rPr lang="en-US" dirty="0">
                <a:solidFill>
                  <a:srgbClr val="202122"/>
                </a:solidFill>
                <a:latin typeface="Times New Roman" panose="02020603050405020304" pitchFamily="18" charset="0"/>
                <a:cs typeface="Times New Roman" panose="02020603050405020304" pitchFamily="18" charset="0"/>
              </a:rPr>
              <a:t>Explanations can be divided into three classes:</a:t>
            </a:r>
          </a:p>
          <a:p>
            <a:pPr algn="l">
              <a:buFont typeface="Arial" panose="020B0604020202020204" pitchFamily="34" charset="0"/>
              <a:buChar char="•"/>
            </a:pPr>
            <a:r>
              <a:rPr lang="en-US" dirty="0">
                <a:solidFill>
                  <a:srgbClr val="202122"/>
                </a:solidFill>
                <a:latin typeface="Times New Roman" panose="02020603050405020304" pitchFamily="18" charset="0"/>
                <a:cs typeface="Times New Roman" panose="02020603050405020304" pitchFamily="18" charset="0"/>
              </a:rPr>
              <a:t>Few intelligent civilizations ever arise. </a:t>
            </a:r>
          </a:p>
          <a:p>
            <a:pPr lvl="1"/>
            <a:r>
              <a:rPr lang="en-US" dirty="0">
                <a:solidFill>
                  <a:srgbClr val="202122"/>
                </a:solidFill>
                <a:latin typeface="Times New Roman" panose="02020603050405020304" pitchFamily="18" charset="0"/>
                <a:cs typeface="Times New Roman" panose="02020603050405020304" pitchFamily="18" charset="0"/>
              </a:rPr>
              <a:t>This is an argument that at least one of the first few terms, R∗ · </a:t>
            </a:r>
            <a:r>
              <a:rPr lang="en-US" dirty="0" err="1">
                <a:solidFill>
                  <a:srgbClr val="202122"/>
                </a:solidFill>
                <a:latin typeface="Times New Roman" panose="02020603050405020304" pitchFamily="18" charset="0"/>
                <a:cs typeface="Times New Roman" panose="02020603050405020304" pitchFamily="18" charset="0"/>
              </a:rPr>
              <a:t>fp</a:t>
            </a:r>
            <a:r>
              <a:rPr lang="en-US" dirty="0">
                <a:solidFill>
                  <a:srgbClr val="202122"/>
                </a:solidFill>
                <a:latin typeface="Times New Roman" panose="02020603050405020304" pitchFamily="18" charset="0"/>
                <a:cs typeface="Times New Roman" panose="02020603050405020304" pitchFamily="18" charset="0"/>
              </a:rPr>
              <a:t> · ne · </a:t>
            </a:r>
            <a:r>
              <a:rPr lang="en-US" dirty="0" err="1">
                <a:solidFill>
                  <a:srgbClr val="202122"/>
                </a:solidFill>
                <a:latin typeface="Times New Roman" panose="02020603050405020304" pitchFamily="18" charset="0"/>
                <a:cs typeface="Times New Roman" panose="02020603050405020304" pitchFamily="18" charset="0"/>
              </a:rPr>
              <a:t>fl</a:t>
            </a:r>
            <a:r>
              <a:rPr lang="en-US" dirty="0">
                <a:solidFill>
                  <a:srgbClr val="202122"/>
                </a:solidFill>
                <a:latin typeface="Times New Roman" panose="02020603050405020304" pitchFamily="18" charset="0"/>
                <a:cs typeface="Times New Roman" panose="02020603050405020304" pitchFamily="18" charset="0"/>
              </a:rPr>
              <a:t> · fi, has a low value. The most common suspect is fi, but explanations such as the rare Earth hypothesis argue that ne is the small term.</a:t>
            </a:r>
          </a:p>
          <a:p>
            <a:pPr algn="l">
              <a:buFont typeface="Arial" panose="020B0604020202020204" pitchFamily="34" charset="0"/>
              <a:buChar char="•"/>
            </a:pPr>
            <a:r>
              <a:rPr lang="en-US" dirty="0">
                <a:solidFill>
                  <a:srgbClr val="202122"/>
                </a:solidFill>
                <a:latin typeface="Times New Roman" panose="02020603050405020304" pitchFamily="18" charset="0"/>
                <a:cs typeface="Times New Roman" panose="02020603050405020304" pitchFamily="18" charset="0"/>
              </a:rPr>
              <a:t>Intelligent civilizations exist, but we see no evidence, meaning fc is small.</a:t>
            </a:r>
          </a:p>
          <a:p>
            <a:pPr lvl="1"/>
            <a:r>
              <a:rPr lang="en-US" dirty="0">
                <a:solidFill>
                  <a:srgbClr val="202122"/>
                </a:solidFill>
                <a:latin typeface="Times New Roman" panose="02020603050405020304" pitchFamily="18" charset="0"/>
                <a:cs typeface="Times New Roman" panose="02020603050405020304" pitchFamily="18" charset="0"/>
              </a:rPr>
              <a:t>Typical arguments include </a:t>
            </a:r>
            <a:r>
              <a:rPr lang="en-US" dirty="0">
                <a:solidFill>
                  <a:srgbClr val="202122"/>
                </a:solidFill>
                <a:latin typeface="Times New Roman" panose="02020603050405020304" pitchFamily="18" charset="0"/>
                <a:cs typeface="Times New Roman" panose="02020603050405020304" pitchFamily="18" charset="0"/>
                <a:hlinkClick r:id="rId2" tooltip="Fermi paradox">
                  <a:extLst>
                    <a:ext uri="{A12FA001-AC4F-418D-AE19-62706E023703}">
                      <ahyp:hlinkClr xmlns:ahyp="http://schemas.microsoft.com/office/drawing/2018/hyperlinkcolor" val="tx"/>
                    </a:ext>
                  </a:extLst>
                </a:hlinkClick>
              </a:rPr>
              <a:t>that civilizations are too far apart</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rgbClr val="202122"/>
                </a:solidFill>
                <a:latin typeface="Times New Roman" panose="02020603050405020304" pitchFamily="18" charset="0"/>
                <a:cs typeface="Times New Roman" panose="02020603050405020304" pitchFamily="18" charset="0"/>
                <a:hlinkClick r:id="rId3" tooltip="Fermi paradox">
                  <a:extLst>
                    <a:ext uri="{A12FA001-AC4F-418D-AE19-62706E023703}">
                      <ahyp:hlinkClr xmlns:ahyp="http://schemas.microsoft.com/office/drawing/2018/hyperlinkcolor" val="tx"/>
                    </a:ext>
                  </a:extLst>
                </a:hlinkClick>
              </a:rPr>
              <a:t>it is too expensive to spread throughout the galaxy</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rgbClr val="202122"/>
                </a:solidFill>
                <a:latin typeface="Times New Roman" panose="02020603050405020304" pitchFamily="18" charset="0"/>
                <a:cs typeface="Times New Roman" panose="02020603050405020304" pitchFamily="18" charset="0"/>
                <a:hlinkClick r:id="rId4" tooltip="Fermi paradox">
                  <a:extLst>
                    <a:ext uri="{A12FA001-AC4F-418D-AE19-62706E023703}">
                      <ahyp:hlinkClr xmlns:ahyp="http://schemas.microsoft.com/office/drawing/2018/hyperlinkcolor" val="tx"/>
                    </a:ext>
                  </a:extLst>
                </a:hlinkClick>
              </a:rPr>
              <a:t>civilizations broadcast signals for only a brief period of time</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rgbClr val="202122"/>
                </a:solidFill>
                <a:latin typeface="Times New Roman" panose="02020603050405020304" pitchFamily="18" charset="0"/>
                <a:cs typeface="Times New Roman" panose="02020603050405020304" pitchFamily="18" charset="0"/>
                <a:hlinkClick r:id="rId5" tooltip="Fermi paradox">
                  <a:extLst>
                    <a:ext uri="{A12FA001-AC4F-418D-AE19-62706E023703}">
                      <ahyp:hlinkClr xmlns:ahyp="http://schemas.microsoft.com/office/drawing/2018/hyperlinkcolor" val="tx"/>
                    </a:ext>
                  </a:extLst>
                </a:hlinkClick>
              </a:rPr>
              <a:t>communication is dangerous</a:t>
            </a:r>
            <a:r>
              <a:rPr lang="en-US" dirty="0">
                <a:solidFill>
                  <a:srgbClr val="202122"/>
                </a:solidFill>
                <a:latin typeface="Times New Roman" panose="02020603050405020304" pitchFamily="18" charset="0"/>
                <a:cs typeface="Times New Roman" panose="02020603050405020304" pitchFamily="18" charset="0"/>
              </a:rPr>
              <a:t>, and many others.</a:t>
            </a:r>
          </a:p>
          <a:p>
            <a:pPr algn="l">
              <a:buFont typeface="Arial" panose="020B0604020202020204" pitchFamily="34" charset="0"/>
              <a:buChar char="•"/>
            </a:pPr>
            <a:r>
              <a:rPr lang="en-US" dirty="0">
                <a:solidFill>
                  <a:srgbClr val="202122"/>
                </a:solidFill>
                <a:latin typeface="Times New Roman" panose="02020603050405020304" pitchFamily="18" charset="0"/>
                <a:cs typeface="Times New Roman" panose="02020603050405020304" pitchFamily="18" charset="0"/>
              </a:rPr>
              <a:t>The lifetime of intelligent, communicative civilizations is short, meaning the value of L is small. </a:t>
            </a:r>
          </a:p>
          <a:p>
            <a:pPr lvl="1"/>
            <a:r>
              <a:rPr lang="en-US" dirty="0">
                <a:solidFill>
                  <a:srgbClr val="202122"/>
                </a:solidFill>
                <a:latin typeface="Times New Roman" panose="02020603050405020304" pitchFamily="18" charset="0"/>
                <a:cs typeface="Times New Roman" panose="02020603050405020304" pitchFamily="18" charset="0"/>
              </a:rPr>
              <a:t>Drake suggested that a large number of extraterrestrial civilizations would form, and he further speculated that the lack of evidence of such civilizations may be because technological civilizations tend to disappear rather quickly. Typical explanations include </a:t>
            </a:r>
            <a:r>
              <a:rPr lang="en-US" dirty="0">
                <a:solidFill>
                  <a:srgbClr val="202122"/>
                </a:solidFill>
                <a:latin typeface="Times New Roman" panose="02020603050405020304" pitchFamily="18" charset="0"/>
                <a:cs typeface="Times New Roman" panose="02020603050405020304" pitchFamily="18" charset="0"/>
                <a:hlinkClick r:id="rId6" tooltip="Fermi paradox">
                  <a:extLst>
                    <a:ext uri="{A12FA001-AC4F-418D-AE19-62706E023703}">
                      <ahyp:hlinkClr xmlns:ahyp="http://schemas.microsoft.com/office/drawing/2018/hyperlinkcolor" val="tx"/>
                    </a:ext>
                  </a:extLst>
                </a:hlinkClick>
              </a:rPr>
              <a:t>it is the nature of intelligent life to destroy itself</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rgbClr val="202122"/>
                </a:solidFill>
                <a:latin typeface="Times New Roman" panose="02020603050405020304" pitchFamily="18" charset="0"/>
                <a:cs typeface="Times New Roman" panose="02020603050405020304" pitchFamily="18" charset="0"/>
                <a:hlinkClick r:id="rId7" tooltip="Fermi paradox">
                  <a:extLst>
                    <a:ext uri="{A12FA001-AC4F-418D-AE19-62706E023703}">
                      <ahyp:hlinkClr xmlns:ahyp="http://schemas.microsoft.com/office/drawing/2018/hyperlinkcolor" val="tx"/>
                    </a:ext>
                  </a:extLst>
                </a:hlinkClick>
              </a:rPr>
              <a:t>it is the nature of intelligent life to destroy others</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rgbClr val="202122"/>
                </a:solidFill>
                <a:latin typeface="Times New Roman" panose="02020603050405020304" pitchFamily="18" charset="0"/>
                <a:cs typeface="Times New Roman" panose="02020603050405020304" pitchFamily="18" charset="0"/>
                <a:hlinkClick r:id="rId8" tooltip="Fermi paradox">
                  <a:extLst>
                    <a:ext uri="{A12FA001-AC4F-418D-AE19-62706E023703}">
                      <ahyp:hlinkClr xmlns:ahyp="http://schemas.microsoft.com/office/drawing/2018/hyperlinkcolor" val="tx"/>
                    </a:ext>
                  </a:extLst>
                </a:hlinkClick>
              </a:rPr>
              <a:t>they tend to be destroyed by natural events</a:t>
            </a:r>
            <a:r>
              <a:rPr lang="en-US" dirty="0">
                <a:solidFill>
                  <a:srgbClr val="202122"/>
                </a:solidFill>
                <a:latin typeface="Times New Roman" panose="02020603050405020304" pitchFamily="18" charset="0"/>
                <a:cs typeface="Times New Roman" panose="02020603050405020304" pitchFamily="18" charset="0"/>
              </a:rPr>
              <a:t>, and others.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92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4274-A8C9-F89D-DC2C-B593CEE4EA45}"/>
              </a:ext>
            </a:extLst>
          </p:cNvPr>
          <p:cNvSpPr>
            <a:spLocks noGrp="1"/>
          </p:cNvSpPr>
          <p:nvPr>
            <p:ph type="title"/>
          </p:nvPr>
        </p:nvSpPr>
        <p:spPr/>
        <p:txBody>
          <a:bodyPr/>
          <a:lstStyle/>
          <a:p>
            <a:r>
              <a:rPr lang="en-US" dirty="0"/>
              <a:t>Race to the stars (or at least Mars)</a:t>
            </a:r>
          </a:p>
        </p:txBody>
      </p:sp>
      <p:pic>
        <p:nvPicPr>
          <p:cNvPr id="1026" name="Picture 2" descr="Rocket to Mars – NASA Mars Exploration">
            <a:extLst>
              <a:ext uri="{FF2B5EF4-FFF2-40B4-BE49-F238E27FC236}">
                <a16:creationId xmlns:a16="http://schemas.microsoft.com/office/drawing/2014/main" id="{F64EF0D9-C068-2ECF-E1E9-548D0815716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93339" y="2310100"/>
            <a:ext cx="4638831" cy="43680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3E95618-1404-58FC-8AB8-6798DB009B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724" y="1731911"/>
            <a:ext cx="4011368" cy="5014210"/>
          </a:xfrm>
          <a:prstGeom prst="rect">
            <a:avLst/>
          </a:prstGeom>
        </p:spPr>
      </p:pic>
    </p:spTree>
    <p:extLst>
      <p:ext uri="{BB962C8B-B14F-4D97-AF65-F5344CB8AC3E}">
        <p14:creationId xmlns:p14="http://schemas.microsoft.com/office/powerpoint/2010/main" val="292380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Ecosystemic</a:t>
            </a:r>
            <a:r>
              <a:rPr lang="en-US" dirty="0"/>
              <a:t> Life hypothesis</a:t>
            </a:r>
            <a:endParaRPr lang="cs-CZ" dirty="0"/>
          </a:p>
        </p:txBody>
      </p:sp>
      <p:sp>
        <p:nvSpPr>
          <p:cNvPr id="3" name="Content Placeholder 2"/>
          <p:cNvSpPr>
            <a:spLocks noGrp="1"/>
          </p:cNvSpPr>
          <p:nvPr>
            <p:ph idx="1"/>
          </p:nvPr>
        </p:nvSpPr>
        <p:spPr/>
        <p:txBody>
          <a:bodyPr/>
          <a:lstStyle/>
          <a:p>
            <a:r>
              <a:rPr lang="en-US" dirty="0"/>
              <a:t>Which came first the organism or the ecosystem?</a:t>
            </a:r>
            <a:endParaRPr lang="cs-CZ" dirty="0"/>
          </a:p>
        </p:txBody>
      </p:sp>
    </p:spTree>
    <p:extLst>
      <p:ext uri="{BB962C8B-B14F-4D97-AF65-F5344CB8AC3E}">
        <p14:creationId xmlns:p14="http://schemas.microsoft.com/office/powerpoint/2010/main" val="100546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Earth before Life</a:t>
            </a:r>
            <a:endParaRPr lang="cs-CZ" dirty="0"/>
          </a:p>
        </p:txBody>
      </p:sp>
      <p:pic>
        <p:nvPicPr>
          <p:cNvPr id="5" name="Picture 4"/>
          <p:cNvPicPr>
            <a:picLocks noChangeAspect="1"/>
          </p:cNvPicPr>
          <p:nvPr/>
        </p:nvPicPr>
        <p:blipFill>
          <a:blip r:embed="rId2"/>
          <a:stretch>
            <a:fillRect/>
          </a:stretch>
        </p:blipFill>
        <p:spPr>
          <a:xfrm>
            <a:off x="2209800" y="1600200"/>
            <a:ext cx="2095500" cy="2095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441084"/>
            <a:ext cx="4267464" cy="3200598"/>
          </a:xfrm>
          <a:prstGeom prst="rect">
            <a:avLst/>
          </a:prstGeom>
        </p:spPr>
      </p:pic>
      <p:pic>
        <p:nvPicPr>
          <p:cNvPr id="7" name="Picture 4" descr="https://www.universetoday.com/wp-content/uploads/2009/08/tita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5600" y="3683977"/>
            <a:ext cx="4057650"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281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1383</Words>
  <Application>Microsoft Office PowerPoint</Application>
  <PresentationFormat>Widescreen</PresentationFormat>
  <Paragraphs>212</Paragraphs>
  <Slides>39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Bembo</vt:lpstr>
      <vt:lpstr>Bembo-Italic</vt:lpstr>
      <vt:lpstr>Bookman Old Style</vt:lpstr>
      <vt:lpstr>Calibri</vt:lpstr>
      <vt:lpstr>Calibri Light</vt:lpstr>
      <vt:lpstr>SymbolMT</vt:lpstr>
      <vt:lpstr>Times New Roman</vt:lpstr>
      <vt:lpstr>Office Theme</vt:lpstr>
      <vt:lpstr>Equation</vt:lpstr>
      <vt:lpstr>PowerPoint Presentation</vt:lpstr>
      <vt:lpstr>Chapter 1 - Introduction </vt:lpstr>
      <vt:lpstr>Steady state and linear growth</vt:lpstr>
      <vt:lpstr>PowerPoint Presentation</vt:lpstr>
      <vt:lpstr>Drake Equation – is there life out there?</vt:lpstr>
      <vt:lpstr>Fermi paradox - Where is everybody?</vt:lpstr>
      <vt:lpstr>Race to the stars (or at least Mars)</vt:lpstr>
      <vt:lpstr>Ecosystemic Life hypothesis</vt:lpstr>
      <vt:lpstr>Earth before Life</vt:lpstr>
      <vt:lpstr>Solar energy</vt:lpstr>
      <vt:lpstr>PowerPoint Presentation</vt:lpstr>
      <vt:lpstr>Energy gives rise to gradient formation</vt:lpstr>
      <vt:lpstr>Geothermal energy</vt:lpstr>
      <vt:lpstr>PowerPoint Presentation</vt:lpstr>
      <vt:lpstr>Encapsulation of the processes</vt:lpstr>
      <vt:lpstr>An alternative – the first organism</vt:lpstr>
      <vt:lpstr>Gandhi</vt:lpstr>
      <vt:lpstr>PowerPoint Presentation</vt:lpstr>
      <vt:lpstr>Chapter 2 – Limits to growth</vt:lpstr>
      <vt:lpstr>PowerPoint Presentation</vt:lpstr>
      <vt:lpstr>PowerPoint Presentation</vt:lpstr>
      <vt:lpstr>PowerPoint Presentation</vt:lpstr>
      <vt:lpstr>Doomsday or collapse – there is something in the air What comes next?</vt:lpstr>
      <vt:lpstr>Climate change and IPCC</vt:lpstr>
      <vt:lpstr>PowerPoint Presentation</vt:lpstr>
      <vt:lpstr>Energy Balance</vt:lpstr>
      <vt:lpstr>Energy Balance</vt:lpstr>
      <vt:lpstr>Three Climate Basics</vt:lpstr>
      <vt:lpstr>We need to think in systems (Meadows) (think like a mountain - Leopold)</vt:lpstr>
      <vt:lpstr>Ecological Cascades</vt:lpstr>
      <vt:lpstr>LtG still not acceptable</vt:lpstr>
      <vt:lpstr>Ecosystem services</vt:lpstr>
      <vt:lpstr>Sustainable Development</vt:lpstr>
      <vt:lpstr>Sustainable Development vs Sustainability</vt:lpstr>
      <vt:lpstr>PowerPoint Presentation</vt:lpstr>
      <vt:lpstr>PowerPoint Presentation</vt:lpstr>
      <vt:lpstr>PowerPoint Presentation</vt:lpstr>
      <vt:lpstr>PowerPoint Presentation</vt:lpstr>
      <vt:lpstr>How to shift from quantitative growth to qualitative development?</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7</cp:revision>
  <dcterms:created xsi:type="dcterms:W3CDTF">2024-03-08T14:13:45Z</dcterms:created>
  <dcterms:modified xsi:type="dcterms:W3CDTF">2024-03-18T10:10:12Z</dcterms:modified>
</cp:coreProperties>
</file>