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5" r:id="rId4"/>
  </p:sldMasterIdLst>
  <p:notesMasterIdLst>
    <p:notesMasterId r:id="rId61"/>
  </p:notesMasterIdLst>
  <p:handoutMasterIdLst>
    <p:handoutMasterId r:id="rId62"/>
  </p:handoutMasterIdLst>
  <p:sldIdLst>
    <p:sldId id="256" r:id="rId5"/>
    <p:sldId id="462" r:id="rId6"/>
    <p:sldId id="257" r:id="rId7"/>
    <p:sldId id="453" r:id="rId8"/>
    <p:sldId id="454" r:id="rId9"/>
    <p:sldId id="258" r:id="rId10"/>
    <p:sldId id="311" r:id="rId11"/>
    <p:sldId id="464" r:id="rId12"/>
    <p:sldId id="393" r:id="rId13"/>
    <p:sldId id="465" r:id="rId14"/>
    <p:sldId id="466" r:id="rId15"/>
    <p:sldId id="346" r:id="rId16"/>
    <p:sldId id="467" r:id="rId17"/>
    <p:sldId id="468" r:id="rId18"/>
    <p:sldId id="469" r:id="rId19"/>
    <p:sldId id="263" r:id="rId20"/>
    <p:sldId id="463" r:id="rId21"/>
    <p:sldId id="264" r:id="rId22"/>
    <p:sldId id="401" r:id="rId23"/>
    <p:sldId id="400" r:id="rId24"/>
    <p:sldId id="398" r:id="rId25"/>
    <p:sldId id="399" r:id="rId26"/>
    <p:sldId id="455" r:id="rId27"/>
    <p:sldId id="456" r:id="rId28"/>
    <p:sldId id="265" r:id="rId29"/>
    <p:sldId id="339" r:id="rId30"/>
    <p:sldId id="379" r:id="rId31"/>
    <p:sldId id="328" r:id="rId32"/>
    <p:sldId id="448" r:id="rId33"/>
    <p:sldId id="280" r:id="rId34"/>
    <p:sldId id="329" r:id="rId35"/>
    <p:sldId id="330" r:id="rId36"/>
    <p:sldId id="439" r:id="rId37"/>
    <p:sldId id="457" r:id="rId38"/>
    <p:sldId id="460" r:id="rId39"/>
    <p:sldId id="459" r:id="rId40"/>
    <p:sldId id="334" r:id="rId41"/>
    <p:sldId id="383" r:id="rId42"/>
    <p:sldId id="335" r:id="rId43"/>
    <p:sldId id="427" r:id="rId44"/>
    <p:sldId id="331" r:id="rId45"/>
    <p:sldId id="342" r:id="rId46"/>
    <p:sldId id="358" r:id="rId47"/>
    <p:sldId id="440" r:id="rId48"/>
    <p:sldId id="443" r:id="rId49"/>
    <p:sldId id="355" r:id="rId50"/>
    <p:sldId id="403" r:id="rId51"/>
    <p:sldId id="449" r:id="rId52"/>
    <p:sldId id="407" r:id="rId53"/>
    <p:sldId id="452" r:id="rId54"/>
    <p:sldId id="378" r:id="rId55"/>
    <p:sldId id="446" r:id="rId56"/>
    <p:sldId id="447" r:id="rId57"/>
    <p:sldId id="470" r:id="rId58"/>
    <p:sldId id="381" r:id="rId59"/>
    <p:sldId id="432"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44F39-1D23-4643-9AA6-31669B271FB0}" v="13" dt="2024-02-29T10:54:02.6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83" autoAdjust="0"/>
    <p:restoredTop sz="82004" autoAdjust="0"/>
  </p:normalViewPr>
  <p:slideViewPr>
    <p:cSldViewPr>
      <p:cViewPr varScale="1">
        <p:scale>
          <a:sx n="83" d="100"/>
          <a:sy n="83" d="100"/>
        </p:scale>
        <p:origin x="1620"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49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h, Brian" userId="41311d27-a2b2-4465-9d5f-4e35b7edc2ed" providerId="ADAL" clId="{295E5A8F-F2B8-4BE9-892D-E282B72CE98A}"/>
    <pc:docChg chg="undo custSel delSld modSld sldOrd">
      <pc:chgData name="Fath, Brian" userId="41311d27-a2b2-4465-9d5f-4e35b7edc2ed" providerId="ADAL" clId="{295E5A8F-F2B8-4BE9-892D-E282B72CE98A}" dt="2024-02-13T17:43:19.968" v="261"/>
      <pc:docMkLst>
        <pc:docMk/>
      </pc:docMkLst>
      <pc:sldChg chg="del">
        <pc:chgData name="Fath, Brian" userId="41311d27-a2b2-4465-9d5f-4e35b7edc2ed" providerId="ADAL" clId="{295E5A8F-F2B8-4BE9-892D-E282B72CE98A}" dt="2024-02-13T17:21:01.199" v="170" actId="47"/>
        <pc:sldMkLst>
          <pc:docMk/>
          <pc:sldMk cId="0" sldId="259"/>
        </pc:sldMkLst>
      </pc:sldChg>
      <pc:sldChg chg="del">
        <pc:chgData name="Fath, Brian" userId="41311d27-a2b2-4465-9d5f-4e35b7edc2ed" providerId="ADAL" clId="{295E5A8F-F2B8-4BE9-892D-E282B72CE98A}" dt="2024-02-13T17:21:12.163" v="171" actId="47"/>
        <pc:sldMkLst>
          <pc:docMk/>
          <pc:sldMk cId="0" sldId="343"/>
        </pc:sldMkLst>
      </pc:sldChg>
      <pc:sldChg chg="ord">
        <pc:chgData name="Fath, Brian" userId="41311d27-a2b2-4465-9d5f-4e35b7edc2ed" providerId="ADAL" clId="{295E5A8F-F2B8-4BE9-892D-E282B72CE98A}" dt="2024-02-13T17:43:19.968" v="261"/>
        <pc:sldMkLst>
          <pc:docMk/>
          <pc:sldMk cId="0" sldId="358"/>
        </pc:sldMkLst>
      </pc:sldChg>
      <pc:sldChg chg="addSp modSp mod">
        <pc:chgData name="Fath, Brian" userId="41311d27-a2b2-4465-9d5f-4e35b7edc2ed" providerId="ADAL" clId="{295E5A8F-F2B8-4BE9-892D-E282B72CE98A}" dt="2024-02-13T17:25:48.748" v="210" actId="1076"/>
        <pc:sldMkLst>
          <pc:docMk/>
          <pc:sldMk cId="0" sldId="393"/>
        </pc:sldMkLst>
        <pc:spChg chg="add mod">
          <ac:chgData name="Fath, Brian" userId="41311d27-a2b2-4465-9d5f-4e35b7edc2ed" providerId="ADAL" clId="{295E5A8F-F2B8-4BE9-892D-E282B72CE98A}" dt="2024-02-13T17:25:48.748" v="210" actId="1076"/>
          <ac:spMkLst>
            <pc:docMk/>
            <pc:sldMk cId="0" sldId="393"/>
            <ac:spMk id="3" creationId="{B2EB8C2E-49CF-A149-EDC7-1B6E9C2701ED}"/>
          </ac:spMkLst>
        </pc:spChg>
      </pc:sldChg>
      <pc:sldChg chg="del">
        <pc:chgData name="Fath, Brian" userId="41311d27-a2b2-4465-9d5f-4e35b7edc2ed" providerId="ADAL" clId="{295E5A8F-F2B8-4BE9-892D-E282B72CE98A}" dt="2024-02-13T17:38:01.303" v="211" actId="47"/>
        <pc:sldMkLst>
          <pc:docMk/>
          <pc:sldMk cId="0" sldId="421"/>
        </pc:sldMkLst>
      </pc:sldChg>
      <pc:sldChg chg="modSp modAnim">
        <pc:chgData name="Fath, Brian" userId="41311d27-a2b2-4465-9d5f-4e35b7edc2ed" providerId="ADAL" clId="{295E5A8F-F2B8-4BE9-892D-E282B72CE98A}" dt="2024-02-13T17:20:49.028" v="169" actId="20577"/>
        <pc:sldMkLst>
          <pc:docMk/>
          <pc:sldMk cId="1878188511" sldId="454"/>
        </pc:sldMkLst>
        <pc:spChg chg="mod">
          <ac:chgData name="Fath, Brian" userId="41311d27-a2b2-4465-9d5f-4e35b7edc2ed" providerId="ADAL" clId="{295E5A8F-F2B8-4BE9-892D-E282B72CE98A}" dt="2024-02-13T17:20:49.028" v="169" actId="20577"/>
          <ac:spMkLst>
            <pc:docMk/>
            <pc:sldMk cId="1878188511" sldId="454"/>
            <ac:spMk id="3" creationId="{00000000-0000-0000-0000-000000000000}"/>
          </ac:spMkLst>
        </pc:spChg>
      </pc:sldChg>
      <pc:sldChg chg="addSp modSp mod">
        <pc:chgData name="Fath, Brian" userId="41311d27-a2b2-4465-9d5f-4e35b7edc2ed" providerId="ADAL" clId="{295E5A8F-F2B8-4BE9-892D-E282B72CE98A}" dt="2024-02-13T17:42:15.406" v="254" actId="1076"/>
        <pc:sldMkLst>
          <pc:docMk/>
          <pc:sldMk cId="2424971737" sldId="457"/>
        </pc:sldMkLst>
        <pc:spChg chg="mod">
          <ac:chgData name="Fath, Brian" userId="41311d27-a2b2-4465-9d5f-4e35b7edc2ed" providerId="ADAL" clId="{295E5A8F-F2B8-4BE9-892D-E282B72CE98A}" dt="2024-02-13T17:42:11.397" v="253" actId="1076"/>
          <ac:spMkLst>
            <pc:docMk/>
            <pc:sldMk cId="2424971737" sldId="457"/>
            <ac:spMk id="2" creationId="{D0E9055D-11F4-4836-96BF-D9D68E77581D}"/>
          </ac:spMkLst>
        </pc:spChg>
        <pc:spChg chg="mod">
          <ac:chgData name="Fath, Brian" userId="41311d27-a2b2-4465-9d5f-4e35b7edc2ed" providerId="ADAL" clId="{295E5A8F-F2B8-4BE9-892D-E282B72CE98A}" dt="2024-02-13T17:40:38.812" v="247" actId="1076"/>
          <ac:spMkLst>
            <pc:docMk/>
            <pc:sldMk cId="2424971737" sldId="457"/>
            <ac:spMk id="4" creationId="{913443D3-966E-4C3D-8C18-8378D94CB79A}"/>
          </ac:spMkLst>
        </pc:spChg>
        <pc:spChg chg="add mod">
          <ac:chgData name="Fath, Brian" userId="41311d27-a2b2-4465-9d5f-4e35b7edc2ed" providerId="ADAL" clId="{295E5A8F-F2B8-4BE9-892D-E282B72CE98A}" dt="2024-02-13T17:40:46.708" v="249" actId="14100"/>
          <ac:spMkLst>
            <pc:docMk/>
            <pc:sldMk cId="2424971737" sldId="457"/>
            <ac:spMk id="7" creationId="{56CB5457-88EE-E6F2-FCA1-113ABAE20080}"/>
          </ac:spMkLst>
        </pc:spChg>
        <pc:picChg chg="mod">
          <ac:chgData name="Fath, Brian" userId="41311d27-a2b2-4465-9d5f-4e35b7edc2ed" providerId="ADAL" clId="{295E5A8F-F2B8-4BE9-892D-E282B72CE98A}" dt="2024-02-13T17:42:15.406" v="254" actId="1076"/>
          <ac:picMkLst>
            <pc:docMk/>
            <pc:sldMk cId="2424971737" sldId="457"/>
            <ac:picMk id="3" creationId="{9C027B07-5E73-48EE-AFB7-194AE7EA63C9}"/>
          </ac:picMkLst>
        </pc:picChg>
        <pc:picChg chg="add mod">
          <ac:chgData name="Fath, Brian" userId="41311d27-a2b2-4465-9d5f-4e35b7edc2ed" providerId="ADAL" clId="{295E5A8F-F2B8-4BE9-892D-E282B72CE98A}" dt="2024-02-13T17:39:12.548" v="214" actId="1076"/>
          <ac:picMkLst>
            <pc:docMk/>
            <pc:sldMk cId="2424971737" sldId="457"/>
            <ac:picMk id="5" creationId="{F09EE7DC-8FE6-CADE-6B2A-ABB29DD30890}"/>
          </ac:picMkLst>
        </pc:picChg>
        <pc:picChg chg="add mod">
          <ac:chgData name="Fath, Brian" userId="41311d27-a2b2-4465-9d5f-4e35b7edc2ed" providerId="ADAL" clId="{295E5A8F-F2B8-4BE9-892D-E282B72CE98A}" dt="2024-02-13T17:42:07.431" v="251" actId="1076"/>
          <ac:picMkLst>
            <pc:docMk/>
            <pc:sldMk cId="2424971737" sldId="457"/>
            <ac:picMk id="8" creationId="{FE7ACEA1-1039-BCBD-D2E7-61B6E46D2DA8}"/>
          </ac:picMkLst>
        </pc:picChg>
      </pc:sldChg>
      <pc:sldChg chg="modSp mod">
        <pc:chgData name="Fath, Brian" userId="41311d27-a2b2-4465-9d5f-4e35b7edc2ed" providerId="ADAL" clId="{295E5A8F-F2B8-4BE9-892D-E282B72CE98A}" dt="2024-02-13T17:42:42.544" v="257" actId="6549"/>
        <pc:sldMkLst>
          <pc:docMk/>
          <pc:sldMk cId="3706112135" sldId="459"/>
        </pc:sldMkLst>
        <pc:spChg chg="mod">
          <ac:chgData name="Fath, Brian" userId="41311d27-a2b2-4465-9d5f-4e35b7edc2ed" providerId="ADAL" clId="{295E5A8F-F2B8-4BE9-892D-E282B72CE98A}" dt="2024-02-13T17:42:42.544" v="257" actId="6549"/>
          <ac:spMkLst>
            <pc:docMk/>
            <pc:sldMk cId="3706112135" sldId="459"/>
            <ac:spMk id="2" creationId="{D0E9055D-11F4-4836-96BF-D9D68E77581D}"/>
          </ac:spMkLst>
        </pc:spChg>
      </pc:sldChg>
      <pc:sldChg chg="addSp modSp mod modAnim">
        <pc:chgData name="Fath, Brian" userId="41311d27-a2b2-4465-9d5f-4e35b7edc2ed" providerId="ADAL" clId="{295E5A8F-F2B8-4BE9-892D-E282B72CE98A}" dt="2024-02-13T17:18:34.494" v="135"/>
        <pc:sldMkLst>
          <pc:docMk/>
          <pc:sldMk cId="786310118" sldId="462"/>
        </pc:sldMkLst>
        <pc:spChg chg="mod">
          <ac:chgData name="Fath, Brian" userId="41311d27-a2b2-4465-9d5f-4e35b7edc2ed" providerId="ADAL" clId="{295E5A8F-F2B8-4BE9-892D-E282B72CE98A}" dt="2024-02-13T17:17:01.072" v="128" actId="1076"/>
          <ac:spMkLst>
            <pc:docMk/>
            <pc:sldMk cId="786310118" sldId="462"/>
            <ac:spMk id="2" creationId="{BD45B241-4152-6D19-A70E-ACCC99FB19FE}"/>
          </ac:spMkLst>
        </pc:spChg>
        <pc:spChg chg="mod">
          <ac:chgData name="Fath, Brian" userId="41311d27-a2b2-4465-9d5f-4e35b7edc2ed" providerId="ADAL" clId="{295E5A8F-F2B8-4BE9-892D-E282B72CE98A}" dt="2024-02-13T17:16:48.438" v="124" actId="1076"/>
          <ac:spMkLst>
            <pc:docMk/>
            <pc:sldMk cId="786310118" sldId="462"/>
            <ac:spMk id="3" creationId="{E1D5F5BC-CC6E-8F69-0999-A15CB5EFB466}"/>
          </ac:spMkLst>
        </pc:spChg>
        <pc:spChg chg="add mod">
          <ac:chgData name="Fath, Brian" userId="41311d27-a2b2-4465-9d5f-4e35b7edc2ed" providerId="ADAL" clId="{295E5A8F-F2B8-4BE9-892D-E282B72CE98A}" dt="2024-02-13T17:16:26.966" v="118" actId="1076"/>
          <ac:spMkLst>
            <pc:docMk/>
            <pc:sldMk cId="786310118" sldId="462"/>
            <ac:spMk id="6" creationId="{EBAAA6A4-D014-D3B5-033F-664491D10677}"/>
          </ac:spMkLst>
        </pc:spChg>
        <pc:picChg chg="mod">
          <ac:chgData name="Fath, Brian" userId="41311d27-a2b2-4465-9d5f-4e35b7edc2ed" providerId="ADAL" clId="{295E5A8F-F2B8-4BE9-892D-E282B72CE98A}" dt="2024-02-13T17:16:33.110" v="121" actId="14100"/>
          <ac:picMkLst>
            <pc:docMk/>
            <pc:sldMk cId="786310118" sldId="462"/>
            <ac:picMk id="4" creationId="{A9C89A5A-ECBB-6891-B293-2E9FDA59A362}"/>
          </ac:picMkLst>
        </pc:picChg>
        <pc:picChg chg="add mod">
          <ac:chgData name="Fath, Brian" userId="41311d27-a2b2-4465-9d5f-4e35b7edc2ed" providerId="ADAL" clId="{295E5A8F-F2B8-4BE9-892D-E282B72CE98A}" dt="2024-02-13T17:16:23.704" v="117" actId="1076"/>
          <ac:picMkLst>
            <pc:docMk/>
            <pc:sldMk cId="786310118" sldId="462"/>
            <ac:picMk id="5" creationId="{708799CA-A9B7-D69D-0697-1A2AAB6FCC63}"/>
          </ac:picMkLst>
        </pc:picChg>
        <pc:picChg chg="add mod">
          <ac:chgData name="Fath, Brian" userId="41311d27-a2b2-4465-9d5f-4e35b7edc2ed" providerId="ADAL" clId="{295E5A8F-F2B8-4BE9-892D-E282B72CE98A}" dt="2024-02-13T17:16:49.759" v="125" actId="1076"/>
          <ac:picMkLst>
            <pc:docMk/>
            <pc:sldMk cId="786310118" sldId="462"/>
            <ac:picMk id="1026" creationId="{6A6E811A-DFA0-69AA-2443-A5E636B5CB6C}"/>
          </ac:picMkLst>
        </pc:picChg>
      </pc:sldChg>
      <pc:sldChg chg="ord">
        <pc:chgData name="Fath, Brian" userId="41311d27-a2b2-4465-9d5f-4e35b7edc2ed" providerId="ADAL" clId="{295E5A8F-F2B8-4BE9-892D-E282B72CE98A}" dt="2024-02-13T17:21:26.692" v="175"/>
        <pc:sldMkLst>
          <pc:docMk/>
          <pc:sldMk cId="2890785097" sldId="463"/>
        </pc:sldMkLst>
      </pc:sldChg>
      <pc:sldChg chg="ord">
        <pc:chgData name="Fath, Brian" userId="41311d27-a2b2-4465-9d5f-4e35b7edc2ed" providerId="ADAL" clId="{295E5A8F-F2B8-4BE9-892D-E282B72CE98A}" dt="2024-02-13T17:21:21.718" v="173"/>
        <pc:sldMkLst>
          <pc:docMk/>
          <pc:sldMk cId="1828423473" sldId="464"/>
        </pc:sldMkLst>
      </pc:sldChg>
    </pc:docChg>
  </pc:docChgLst>
  <pc:docChgLst>
    <pc:chgData name="Fath, Brian" userId="41311d27-a2b2-4465-9d5f-4e35b7edc2ed" providerId="ADAL" clId="{35F44F39-1D23-4643-9AA6-31669B271FB0}"/>
    <pc:docChg chg="addSld delSld modSld sldOrd">
      <pc:chgData name="Fath, Brian" userId="41311d27-a2b2-4465-9d5f-4e35b7edc2ed" providerId="ADAL" clId="{35F44F39-1D23-4643-9AA6-31669B271FB0}" dt="2024-02-29T10:54:02.691" v="22" actId="1035"/>
      <pc:docMkLst>
        <pc:docMk/>
      </pc:docMkLst>
      <pc:sldChg chg="modSp mod">
        <pc:chgData name="Fath, Brian" userId="41311d27-a2b2-4465-9d5f-4e35b7edc2ed" providerId="ADAL" clId="{35F44F39-1D23-4643-9AA6-31669B271FB0}" dt="2024-02-29T10:54:02.691" v="22" actId="1035"/>
        <pc:sldMkLst>
          <pc:docMk/>
          <pc:sldMk cId="0" sldId="256"/>
        </pc:sldMkLst>
        <pc:spChg chg="mod">
          <ac:chgData name="Fath, Brian" userId="41311d27-a2b2-4465-9d5f-4e35b7edc2ed" providerId="ADAL" clId="{35F44F39-1D23-4643-9AA6-31669B271FB0}" dt="2024-02-29T10:54:02.691" v="22" actId="1035"/>
          <ac:spMkLst>
            <pc:docMk/>
            <pc:sldMk cId="0" sldId="256"/>
            <ac:spMk id="3074" creationId="{00000000-0000-0000-0000-000000000000}"/>
          </ac:spMkLst>
        </pc:spChg>
      </pc:sldChg>
      <pc:sldChg chg="delSp modSp del mod">
        <pc:chgData name="Fath, Brian" userId="41311d27-a2b2-4465-9d5f-4e35b7edc2ed" providerId="ADAL" clId="{35F44F39-1D23-4643-9AA6-31669B271FB0}" dt="2024-02-28T17:44:28.964" v="11" actId="47"/>
        <pc:sldMkLst>
          <pc:docMk/>
          <pc:sldMk cId="0" sldId="307"/>
        </pc:sldMkLst>
        <pc:spChg chg="mod">
          <ac:chgData name="Fath, Brian" userId="41311d27-a2b2-4465-9d5f-4e35b7edc2ed" providerId="ADAL" clId="{35F44F39-1D23-4643-9AA6-31669B271FB0}" dt="2024-02-28T17:43:37.430" v="2" actId="207"/>
          <ac:spMkLst>
            <pc:docMk/>
            <pc:sldMk cId="0" sldId="307"/>
            <ac:spMk id="3" creationId="{2B7F0A8D-0C33-4AEF-BBE2-A586C5ACD576}"/>
          </ac:spMkLst>
        </pc:spChg>
        <pc:spChg chg="del">
          <ac:chgData name="Fath, Brian" userId="41311d27-a2b2-4465-9d5f-4e35b7edc2ed" providerId="ADAL" clId="{35F44F39-1D23-4643-9AA6-31669B271FB0}" dt="2024-02-28T17:43:54.421" v="6" actId="478"/>
          <ac:spMkLst>
            <pc:docMk/>
            <pc:sldMk cId="0" sldId="307"/>
            <ac:spMk id="81922" creationId="{00000000-0000-0000-0000-000000000000}"/>
          </ac:spMkLst>
        </pc:spChg>
        <pc:spChg chg="del">
          <ac:chgData name="Fath, Brian" userId="41311d27-a2b2-4465-9d5f-4e35b7edc2ed" providerId="ADAL" clId="{35F44F39-1D23-4643-9AA6-31669B271FB0}" dt="2024-02-28T17:43:50.150" v="4" actId="478"/>
          <ac:spMkLst>
            <pc:docMk/>
            <pc:sldMk cId="0" sldId="307"/>
            <ac:spMk id="81923" creationId="{00000000-0000-0000-0000-000000000000}"/>
          </ac:spMkLst>
        </pc:spChg>
        <pc:spChg chg="del">
          <ac:chgData name="Fath, Brian" userId="41311d27-a2b2-4465-9d5f-4e35b7edc2ed" providerId="ADAL" clId="{35F44F39-1D23-4643-9AA6-31669B271FB0}" dt="2024-02-28T17:44:04.149" v="7" actId="478"/>
          <ac:spMkLst>
            <pc:docMk/>
            <pc:sldMk cId="0" sldId="307"/>
            <ac:spMk id="81924" creationId="{00000000-0000-0000-0000-000000000000}"/>
          </ac:spMkLst>
        </pc:spChg>
        <pc:spChg chg="del">
          <ac:chgData name="Fath, Brian" userId="41311d27-a2b2-4465-9d5f-4e35b7edc2ed" providerId="ADAL" clId="{35F44F39-1D23-4643-9AA6-31669B271FB0}" dt="2024-02-28T17:44:05.733" v="8" actId="478"/>
          <ac:spMkLst>
            <pc:docMk/>
            <pc:sldMk cId="0" sldId="307"/>
            <ac:spMk id="81927" creationId="{00000000-0000-0000-0000-000000000000}"/>
          </ac:spMkLst>
        </pc:spChg>
        <pc:spChg chg="del">
          <ac:chgData name="Fath, Brian" userId="41311d27-a2b2-4465-9d5f-4e35b7edc2ed" providerId="ADAL" clId="{35F44F39-1D23-4643-9AA6-31669B271FB0}" dt="2024-02-28T17:43:51.606" v="5" actId="478"/>
          <ac:spMkLst>
            <pc:docMk/>
            <pc:sldMk cId="0" sldId="307"/>
            <ac:spMk id="81928" creationId="{00000000-0000-0000-0000-000000000000}"/>
          </ac:spMkLst>
        </pc:spChg>
        <pc:spChg chg="mod">
          <ac:chgData name="Fath, Brian" userId="41311d27-a2b2-4465-9d5f-4e35b7edc2ed" providerId="ADAL" clId="{35F44F39-1D23-4643-9AA6-31669B271FB0}" dt="2024-02-28T17:43:37.430" v="2" actId="207"/>
          <ac:spMkLst>
            <pc:docMk/>
            <pc:sldMk cId="0" sldId="307"/>
            <ac:spMk id="81933" creationId="{00000000-0000-0000-0000-000000000000}"/>
          </ac:spMkLst>
        </pc:spChg>
        <pc:spChg chg="mod">
          <ac:chgData name="Fath, Brian" userId="41311d27-a2b2-4465-9d5f-4e35b7edc2ed" providerId="ADAL" clId="{35F44F39-1D23-4643-9AA6-31669B271FB0}" dt="2024-02-28T17:43:37.430" v="2" actId="207"/>
          <ac:spMkLst>
            <pc:docMk/>
            <pc:sldMk cId="0" sldId="307"/>
            <ac:spMk id="81934" creationId="{00000000-0000-0000-0000-000000000000}"/>
          </ac:spMkLst>
        </pc:spChg>
        <pc:spChg chg="mod">
          <ac:chgData name="Fath, Brian" userId="41311d27-a2b2-4465-9d5f-4e35b7edc2ed" providerId="ADAL" clId="{35F44F39-1D23-4643-9AA6-31669B271FB0}" dt="2024-02-28T17:43:37.430" v="2" actId="207"/>
          <ac:spMkLst>
            <pc:docMk/>
            <pc:sldMk cId="0" sldId="307"/>
            <ac:spMk id="81935" creationId="{00000000-0000-0000-0000-000000000000}"/>
          </ac:spMkLst>
        </pc:spChg>
        <pc:spChg chg="mod">
          <ac:chgData name="Fath, Brian" userId="41311d27-a2b2-4465-9d5f-4e35b7edc2ed" providerId="ADAL" clId="{35F44F39-1D23-4643-9AA6-31669B271FB0}" dt="2024-02-28T17:43:37.430" v="2" actId="207"/>
          <ac:spMkLst>
            <pc:docMk/>
            <pc:sldMk cId="0" sldId="307"/>
            <ac:spMk id="81938" creationId="{00000000-0000-0000-0000-000000000000}"/>
          </ac:spMkLst>
        </pc:spChg>
        <pc:picChg chg="mod">
          <ac:chgData name="Fath, Brian" userId="41311d27-a2b2-4465-9d5f-4e35b7edc2ed" providerId="ADAL" clId="{35F44F39-1D23-4643-9AA6-31669B271FB0}" dt="2024-02-28T17:43:41.006" v="3" actId="1076"/>
          <ac:picMkLst>
            <pc:docMk/>
            <pc:sldMk cId="0" sldId="307"/>
            <ac:picMk id="2" creationId="{1D3089D0-DFAF-4B3B-ABAC-E70484BC4FD6}"/>
          </ac:picMkLst>
        </pc:picChg>
      </pc:sldChg>
      <pc:sldChg chg="ord">
        <pc:chgData name="Fath, Brian" userId="41311d27-a2b2-4465-9d5f-4e35b7edc2ed" providerId="ADAL" clId="{35F44F39-1D23-4643-9AA6-31669B271FB0}" dt="2024-02-28T17:41:47.952" v="1"/>
        <pc:sldMkLst>
          <pc:docMk/>
          <pc:sldMk cId="2890785097" sldId="463"/>
        </pc:sldMkLst>
      </pc:sldChg>
      <pc:sldChg chg="addSp modSp new">
        <pc:chgData name="Fath, Brian" userId="41311d27-a2b2-4465-9d5f-4e35b7edc2ed" providerId="ADAL" clId="{35F44F39-1D23-4643-9AA6-31669B271FB0}" dt="2024-02-28T17:44:22.802" v="10"/>
        <pc:sldMkLst>
          <pc:docMk/>
          <pc:sldMk cId="2189339117" sldId="470"/>
        </pc:sldMkLst>
        <pc:spChg chg="add mod">
          <ac:chgData name="Fath, Brian" userId="41311d27-a2b2-4465-9d5f-4e35b7edc2ed" providerId="ADAL" clId="{35F44F39-1D23-4643-9AA6-31669B271FB0}" dt="2024-02-28T17:44:22.802" v="10"/>
          <ac:spMkLst>
            <pc:docMk/>
            <pc:sldMk cId="2189339117" sldId="470"/>
            <ac:spMk id="3" creationId="{4B377FBD-EFC4-7DAC-FFC5-6FDA15CDFE8D}"/>
          </ac:spMkLst>
        </pc:spChg>
        <pc:spChg chg="add mod">
          <ac:chgData name="Fath, Brian" userId="41311d27-a2b2-4465-9d5f-4e35b7edc2ed" providerId="ADAL" clId="{35F44F39-1D23-4643-9AA6-31669B271FB0}" dt="2024-02-28T17:44:22.802" v="10"/>
          <ac:spMkLst>
            <pc:docMk/>
            <pc:sldMk cId="2189339117" sldId="470"/>
            <ac:spMk id="5" creationId="{801AA996-EA89-F721-8ABA-8BD139797776}"/>
          </ac:spMkLst>
        </pc:spChg>
        <pc:spChg chg="add mod">
          <ac:chgData name="Fath, Brian" userId="41311d27-a2b2-4465-9d5f-4e35b7edc2ed" providerId="ADAL" clId="{35F44F39-1D23-4643-9AA6-31669B271FB0}" dt="2024-02-28T17:44:22.802" v="10"/>
          <ac:spMkLst>
            <pc:docMk/>
            <pc:sldMk cId="2189339117" sldId="470"/>
            <ac:spMk id="8" creationId="{18B6237E-FF46-D8AA-DF12-C2E88699446E}"/>
          </ac:spMkLst>
        </pc:spChg>
        <pc:spChg chg="add mod">
          <ac:chgData name="Fath, Brian" userId="41311d27-a2b2-4465-9d5f-4e35b7edc2ed" providerId="ADAL" clId="{35F44F39-1D23-4643-9AA6-31669B271FB0}" dt="2024-02-28T17:44:22.802" v="10"/>
          <ac:spMkLst>
            <pc:docMk/>
            <pc:sldMk cId="2189339117" sldId="470"/>
            <ac:spMk id="9" creationId="{CA46551B-CB1E-9815-25C7-426913B336CD}"/>
          </ac:spMkLst>
        </pc:spChg>
        <pc:spChg chg="add mod">
          <ac:chgData name="Fath, Brian" userId="41311d27-a2b2-4465-9d5f-4e35b7edc2ed" providerId="ADAL" clId="{35F44F39-1D23-4643-9AA6-31669B271FB0}" dt="2024-02-28T17:44:22.802" v="10"/>
          <ac:spMkLst>
            <pc:docMk/>
            <pc:sldMk cId="2189339117" sldId="470"/>
            <ac:spMk id="10" creationId="{D3B1B31A-7701-4472-E398-6EF3CDD760FB}"/>
          </ac:spMkLst>
        </pc:spChg>
        <pc:spChg chg="add mod">
          <ac:chgData name="Fath, Brian" userId="41311d27-a2b2-4465-9d5f-4e35b7edc2ed" providerId="ADAL" clId="{35F44F39-1D23-4643-9AA6-31669B271FB0}" dt="2024-02-28T17:44:22.802" v="10"/>
          <ac:spMkLst>
            <pc:docMk/>
            <pc:sldMk cId="2189339117" sldId="470"/>
            <ac:spMk id="12" creationId="{769DB1F9-9050-3E5D-240E-C80FA7A8DBEA}"/>
          </ac:spMkLst>
        </pc:spChg>
        <pc:spChg chg="add mod">
          <ac:chgData name="Fath, Brian" userId="41311d27-a2b2-4465-9d5f-4e35b7edc2ed" providerId="ADAL" clId="{35F44F39-1D23-4643-9AA6-31669B271FB0}" dt="2024-02-28T17:44:22.802" v="10"/>
          <ac:spMkLst>
            <pc:docMk/>
            <pc:sldMk cId="2189339117" sldId="470"/>
            <ac:spMk id="14" creationId="{A969532C-B4F4-5B96-CF5D-E0E94DDE4172}"/>
          </ac:spMkLst>
        </pc:spChg>
        <pc:picChg chg="add mod">
          <ac:chgData name="Fath, Brian" userId="41311d27-a2b2-4465-9d5f-4e35b7edc2ed" providerId="ADAL" clId="{35F44F39-1D23-4643-9AA6-31669B271FB0}" dt="2024-02-28T17:44:22.802" v="10"/>
          <ac:picMkLst>
            <pc:docMk/>
            <pc:sldMk cId="2189339117" sldId="470"/>
            <ac:picMk id="2" creationId="{5631DB8A-8847-BE92-0B1A-AD18E90EDB04}"/>
          </ac:picMkLst>
        </pc:picChg>
        <pc:picChg chg="add mod">
          <ac:chgData name="Fath, Brian" userId="41311d27-a2b2-4465-9d5f-4e35b7edc2ed" providerId="ADAL" clId="{35F44F39-1D23-4643-9AA6-31669B271FB0}" dt="2024-02-28T17:44:22.802" v="10"/>
          <ac:picMkLst>
            <pc:docMk/>
            <pc:sldMk cId="2189339117" sldId="470"/>
            <ac:picMk id="4" creationId="{E18A5391-C4DB-DC0F-AFEF-1B818D7DCE6F}"/>
          </ac:picMkLst>
        </pc:picChg>
        <pc:picChg chg="add mod">
          <ac:chgData name="Fath, Brian" userId="41311d27-a2b2-4465-9d5f-4e35b7edc2ed" providerId="ADAL" clId="{35F44F39-1D23-4643-9AA6-31669B271FB0}" dt="2024-02-28T17:44:22.802" v="10"/>
          <ac:picMkLst>
            <pc:docMk/>
            <pc:sldMk cId="2189339117" sldId="470"/>
            <ac:picMk id="6" creationId="{AF01E5EF-611B-7739-F92C-EDB41E04FC64}"/>
          </ac:picMkLst>
        </pc:picChg>
        <pc:picChg chg="add mod">
          <ac:chgData name="Fath, Brian" userId="41311d27-a2b2-4465-9d5f-4e35b7edc2ed" providerId="ADAL" clId="{35F44F39-1D23-4643-9AA6-31669B271FB0}" dt="2024-02-28T17:44:22.802" v="10"/>
          <ac:picMkLst>
            <pc:docMk/>
            <pc:sldMk cId="2189339117" sldId="470"/>
            <ac:picMk id="7" creationId="{6638E166-2F83-4395-DDFD-4767E17817AC}"/>
          </ac:picMkLst>
        </pc:picChg>
        <pc:picChg chg="add mod">
          <ac:chgData name="Fath, Brian" userId="41311d27-a2b2-4465-9d5f-4e35b7edc2ed" providerId="ADAL" clId="{35F44F39-1D23-4643-9AA6-31669B271FB0}" dt="2024-02-28T17:44:22.802" v="10"/>
          <ac:picMkLst>
            <pc:docMk/>
            <pc:sldMk cId="2189339117" sldId="470"/>
            <ac:picMk id="11" creationId="{C920B894-8E3E-4ACA-00CC-C4CE59714419}"/>
          </ac:picMkLst>
        </pc:picChg>
        <pc:picChg chg="add mod">
          <ac:chgData name="Fath, Brian" userId="41311d27-a2b2-4465-9d5f-4e35b7edc2ed" providerId="ADAL" clId="{35F44F39-1D23-4643-9AA6-31669B271FB0}" dt="2024-02-28T17:44:22.802" v="10"/>
          <ac:picMkLst>
            <pc:docMk/>
            <pc:sldMk cId="2189339117" sldId="470"/>
            <ac:picMk id="13" creationId="{13C747BC-3C98-CBB2-C64A-D796CAEE831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655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655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655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DC63532-CA9F-46E6-B8BE-25180EDF9076}" type="slidenum">
              <a:rPr lang="en-US" altLang="en-US"/>
              <a:pPr/>
              <a:t>‹#›</a:t>
            </a:fld>
            <a:endParaRPr lang="en-US" altLang="en-US"/>
          </a:p>
        </p:txBody>
      </p:sp>
    </p:spTree>
    <p:extLst>
      <p:ext uri="{BB962C8B-B14F-4D97-AF65-F5344CB8AC3E}">
        <p14:creationId xmlns:p14="http://schemas.microsoft.com/office/powerpoint/2010/main" val="428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1"/>
            </a:lvl1pPr>
          </a:lstStyle>
          <a:p>
            <a:pPr>
              <a:defRPr/>
            </a:pPr>
            <a:endParaRPr lang="en-US"/>
          </a:p>
        </p:txBody>
      </p:sp>
      <p:sp>
        <p:nvSpPr>
          <p:cNvPr id="440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1"/>
            </a:lvl1pPr>
          </a:lstStyle>
          <a:p>
            <a:pPr>
              <a:defRPr/>
            </a:pPr>
            <a:endParaRPr lang="en-US"/>
          </a:p>
        </p:txBody>
      </p:sp>
      <p:sp>
        <p:nvSpPr>
          <p:cNvPr id="132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0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1"/>
            </a:lvl1pPr>
          </a:lstStyle>
          <a:p>
            <a:pPr>
              <a:defRPr/>
            </a:pPr>
            <a:endParaRPr lang="en-US"/>
          </a:p>
        </p:txBody>
      </p:sp>
      <p:sp>
        <p:nvSpPr>
          <p:cNvPr id="440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1"/>
            </a:lvl1pPr>
          </a:lstStyle>
          <a:p>
            <a:fld id="{36AAD34E-E2D2-4043-99B6-93B144CEA7BF}" type="slidenum">
              <a:rPr lang="en-US" altLang="en-US"/>
              <a:pPr/>
              <a:t>‹#›</a:t>
            </a:fld>
            <a:endParaRPr lang="en-US" altLang="en-US"/>
          </a:p>
        </p:txBody>
      </p:sp>
    </p:spTree>
    <p:extLst>
      <p:ext uri="{BB962C8B-B14F-4D97-AF65-F5344CB8AC3E}">
        <p14:creationId xmlns:p14="http://schemas.microsoft.com/office/powerpoint/2010/main" val="3903707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of energy concepts</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3</a:t>
            </a:fld>
            <a:endParaRPr lang="en-US" altLang="en-US"/>
          </a:p>
        </p:txBody>
      </p:sp>
    </p:spTree>
    <p:extLst>
      <p:ext uri="{BB962C8B-B14F-4D97-AF65-F5344CB8AC3E}">
        <p14:creationId xmlns:p14="http://schemas.microsoft.com/office/powerpoint/2010/main" val="969005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energy sources were available in limited supply and used in real time</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22</a:t>
            </a:fld>
            <a:endParaRPr lang="en-US" altLang="en-US"/>
          </a:p>
        </p:txBody>
      </p:sp>
    </p:spTree>
    <p:extLst>
      <p:ext uri="{BB962C8B-B14F-4D97-AF65-F5344CB8AC3E}">
        <p14:creationId xmlns:p14="http://schemas.microsoft.com/office/powerpoint/2010/main" val="382561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WHERE FOSSIL FUELS COME FROM!</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26</a:t>
            </a:fld>
            <a:endParaRPr lang="en-US" altLang="en-US"/>
          </a:p>
        </p:txBody>
      </p:sp>
    </p:spTree>
    <p:extLst>
      <p:ext uri="{BB962C8B-B14F-4D97-AF65-F5344CB8AC3E}">
        <p14:creationId xmlns:p14="http://schemas.microsoft.com/office/powerpoint/2010/main" val="83138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energy dense coal is in shortest supply – mostly used already.  The next highest energy coal has high sulfur which creates sulfur dioxide (a precursor to acid rain) when it is burned.</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28</a:t>
            </a:fld>
            <a:endParaRPr lang="en-US" altLang="en-US"/>
          </a:p>
        </p:txBody>
      </p:sp>
    </p:spTree>
    <p:extLst>
      <p:ext uri="{BB962C8B-B14F-4D97-AF65-F5344CB8AC3E}">
        <p14:creationId xmlns:p14="http://schemas.microsoft.com/office/powerpoint/2010/main" val="69788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Coal only occurs in certain areas, almost none in South America or Africa which inhibited development in these regions</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30</a:t>
            </a:fld>
            <a:endParaRPr lang="en-US" altLang="en-US"/>
          </a:p>
        </p:txBody>
      </p:sp>
    </p:spTree>
    <p:extLst>
      <p:ext uri="{BB962C8B-B14F-4D97-AF65-F5344CB8AC3E}">
        <p14:creationId xmlns:p14="http://schemas.microsoft.com/office/powerpoint/2010/main" val="424598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HOW ELECTRICITY IS MADE!</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31</a:t>
            </a:fld>
            <a:endParaRPr lang="en-US" altLang="en-US"/>
          </a:p>
        </p:txBody>
      </p:sp>
    </p:spTree>
    <p:extLst>
      <p:ext uri="{BB962C8B-B14F-4D97-AF65-F5344CB8AC3E}">
        <p14:creationId xmlns:p14="http://schemas.microsoft.com/office/powerpoint/2010/main" val="401055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get energy of motion which can be converted into electrical energy, but burning stuff (fossil fuels, wood, biomass) to make steam is the most common.  </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39</a:t>
            </a:fld>
            <a:endParaRPr lang="en-US" altLang="en-US"/>
          </a:p>
        </p:txBody>
      </p:sp>
    </p:spTree>
    <p:extLst>
      <p:ext uri="{BB962C8B-B14F-4D97-AF65-F5344CB8AC3E}">
        <p14:creationId xmlns:p14="http://schemas.microsoft.com/office/powerpoint/2010/main" val="3422660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Motion used to spin a turbine to make electricity</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40</a:t>
            </a:fld>
            <a:endParaRPr lang="en-US" altLang="en-US"/>
          </a:p>
        </p:txBody>
      </p:sp>
    </p:spTree>
    <p:extLst>
      <p:ext uri="{BB962C8B-B14F-4D97-AF65-F5344CB8AC3E}">
        <p14:creationId xmlns:p14="http://schemas.microsoft.com/office/powerpoint/2010/main" val="2608532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motor is a generator in reverse. It can use the electricity to make motion, such as spin a fan</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41</a:t>
            </a:fld>
            <a:endParaRPr lang="en-US" altLang="en-US"/>
          </a:p>
        </p:txBody>
      </p:sp>
    </p:spTree>
    <p:extLst>
      <p:ext uri="{BB962C8B-B14F-4D97-AF65-F5344CB8AC3E}">
        <p14:creationId xmlns:p14="http://schemas.microsoft.com/office/powerpoint/2010/main" val="172281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oil well in the world was in Pennsylvania</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42</a:t>
            </a:fld>
            <a:endParaRPr lang="en-US" altLang="en-US"/>
          </a:p>
        </p:txBody>
      </p:sp>
    </p:spTree>
    <p:extLst>
      <p:ext uri="{BB962C8B-B14F-4D97-AF65-F5344CB8AC3E}">
        <p14:creationId xmlns:p14="http://schemas.microsoft.com/office/powerpoint/2010/main" val="2105534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now meets consumption, but some is exported</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43</a:t>
            </a:fld>
            <a:endParaRPr lang="en-US" altLang="en-US"/>
          </a:p>
        </p:txBody>
      </p:sp>
    </p:spTree>
    <p:extLst>
      <p:ext uri="{BB962C8B-B14F-4D97-AF65-F5344CB8AC3E}">
        <p14:creationId xmlns:p14="http://schemas.microsoft.com/office/powerpoint/2010/main" val="1907168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systems need energy to sustain themselves</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6</a:t>
            </a:fld>
            <a:endParaRPr lang="en-US" altLang="en-US"/>
          </a:p>
        </p:txBody>
      </p:sp>
    </p:spTree>
    <p:extLst>
      <p:ext uri="{BB962C8B-B14F-4D97-AF65-F5344CB8AC3E}">
        <p14:creationId xmlns:p14="http://schemas.microsoft.com/office/powerpoint/2010/main" val="4156617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Oil is very uneven across the globe</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46</a:t>
            </a:fld>
            <a:endParaRPr lang="en-US" altLang="en-US"/>
          </a:p>
        </p:txBody>
      </p:sp>
    </p:spTree>
    <p:extLst>
      <p:ext uri="{BB962C8B-B14F-4D97-AF65-F5344CB8AC3E}">
        <p14:creationId xmlns:p14="http://schemas.microsoft.com/office/powerpoint/2010/main" val="1159676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finding as many large oil fields, to replace the ones when they become depleted</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47</a:t>
            </a:fld>
            <a:endParaRPr lang="en-US" altLang="en-US"/>
          </a:p>
        </p:txBody>
      </p:sp>
    </p:spTree>
    <p:extLst>
      <p:ext uri="{BB962C8B-B14F-4D97-AF65-F5344CB8AC3E}">
        <p14:creationId xmlns:p14="http://schemas.microsoft.com/office/powerpoint/2010/main" val="3282715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Cars in Europe are smaller and overall much more efficient – different expectation of cars and higher gas prices (click the link – doesn’t seem to work in </a:t>
            </a:r>
            <a:r>
              <a:rPr lang="en-US" dirty="0" err="1"/>
              <a:t>ie</a:t>
            </a:r>
            <a:r>
              <a:rPr lang="en-US" dirty="0"/>
              <a:t>). Note, many European countries pay over $7/gal. US has the 2</a:t>
            </a:r>
            <a:r>
              <a:rPr lang="en-US" baseline="30000" dirty="0"/>
              <a:t>nd</a:t>
            </a:r>
            <a:r>
              <a:rPr lang="en-US" dirty="0"/>
              <a:t> most affordable gas in the world.</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49</a:t>
            </a:fld>
            <a:endParaRPr lang="en-US" altLang="en-US"/>
          </a:p>
        </p:txBody>
      </p:sp>
    </p:spTree>
    <p:extLst>
      <p:ext uri="{BB962C8B-B14F-4D97-AF65-F5344CB8AC3E}">
        <p14:creationId xmlns:p14="http://schemas.microsoft.com/office/powerpoint/2010/main" val="2159619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long-term perspective the age of oil will be at most a century or two, a blip in the overall timeline of human civilization – finding alternatives will not be easy but will be key</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51</a:t>
            </a:fld>
            <a:endParaRPr lang="en-US" altLang="en-US"/>
          </a:p>
        </p:txBody>
      </p:sp>
    </p:spTree>
    <p:extLst>
      <p:ext uri="{BB962C8B-B14F-4D97-AF65-F5344CB8AC3E}">
        <p14:creationId xmlns:p14="http://schemas.microsoft.com/office/powerpoint/2010/main" val="3799802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now meets consumption, but some is exported</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52</a:t>
            </a:fld>
            <a:endParaRPr lang="en-US" altLang="en-US"/>
          </a:p>
        </p:txBody>
      </p:sp>
    </p:spTree>
    <p:extLst>
      <p:ext uri="{BB962C8B-B14F-4D97-AF65-F5344CB8AC3E}">
        <p14:creationId xmlns:p14="http://schemas.microsoft.com/office/powerpoint/2010/main" val="394337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energy we use is from fossil fuels – only a small fraction (10%) is renewable and most of that is hydro and biomass</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9</a:t>
            </a:fld>
            <a:endParaRPr lang="en-US" altLang="en-US"/>
          </a:p>
        </p:txBody>
      </p:sp>
    </p:spTree>
    <p:extLst>
      <p:ext uri="{BB962C8B-B14F-4D97-AF65-F5344CB8AC3E}">
        <p14:creationId xmlns:p14="http://schemas.microsoft.com/office/powerpoint/2010/main" val="72812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long trend of energy use in the U.S.A.  Started with wood as the only source.  In late 19</a:t>
            </a:r>
            <a:r>
              <a:rPr lang="en-US" baseline="30000" dirty="0"/>
              <a:t>th</a:t>
            </a:r>
            <a:r>
              <a:rPr lang="en-US" dirty="0"/>
              <a:t> century added coal , then oil in early 20</a:t>
            </a:r>
            <a:r>
              <a:rPr lang="en-US" baseline="30000" dirty="0"/>
              <a:t>th</a:t>
            </a:r>
            <a:r>
              <a:rPr lang="en-US" dirty="0"/>
              <a:t> century, then natural gas in mid 20</a:t>
            </a:r>
            <a:r>
              <a:rPr lang="en-US" baseline="30000" dirty="0"/>
              <a:t>th</a:t>
            </a:r>
            <a:r>
              <a:rPr lang="en-US" dirty="0"/>
              <a:t> century.  Note the three fossil fuels did not replace each other but stacked making the overall use HUGE!</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12</a:t>
            </a:fld>
            <a:endParaRPr lang="en-US" altLang="en-US"/>
          </a:p>
        </p:txBody>
      </p:sp>
    </p:spTree>
    <p:extLst>
      <p:ext uri="{BB962C8B-B14F-4D97-AF65-F5344CB8AC3E}">
        <p14:creationId xmlns:p14="http://schemas.microsoft.com/office/powerpoint/2010/main" val="248046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energy to do three main things: 1) heat stuff (water, space, food, etc.), 2) move ourselves and goods around, 3) make electricity (which can be used to do many things.</a:t>
            </a:r>
          </a:p>
          <a:p>
            <a:r>
              <a:rPr lang="en-US" dirty="0"/>
              <a:t>We use about 1/3 of energy for each of the main sectors: 1) transport, 2) industrial and 3) home/office/stores</a:t>
            </a:r>
          </a:p>
          <a:p>
            <a:endParaRPr lang="en-US" dirty="0"/>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16</a:t>
            </a:fld>
            <a:endParaRPr lang="en-US" altLang="en-US"/>
          </a:p>
        </p:txBody>
      </p:sp>
    </p:spTree>
    <p:extLst>
      <p:ext uri="{BB962C8B-B14F-4D97-AF65-F5344CB8AC3E}">
        <p14:creationId xmlns:p14="http://schemas.microsoft.com/office/powerpoint/2010/main" val="413898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Humans need to use energy to cook and heat, which historically was burning wood</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18</a:t>
            </a:fld>
            <a:endParaRPr lang="en-US" altLang="en-US"/>
          </a:p>
        </p:txBody>
      </p:sp>
    </p:spTree>
    <p:extLst>
      <p:ext uri="{BB962C8B-B14F-4D97-AF65-F5344CB8AC3E}">
        <p14:creationId xmlns:p14="http://schemas.microsoft.com/office/powerpoint/2010/main" val="3793190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reliable energy source was muscle labor from animals or humans</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19</a:t>
            </a:fld>
            <a:endParaRPr lang="en-US" altLang="en-US"/>
          </a:p>
        </p:txBody>
      </p:sp>
    </p:spTree>
    <p:extLst>
      <p:ext uri="{BB962C8B-B14F-4D97-AF65-F5344CB8AC3E}">
        <p14:creationId xmlns:p14="http://schemas.microsoft.com/office/powerpoint/2010/main" val="63960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Humans learned to tap into the wind for transportation and pumping water</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20</a:t>
            </a:fld>
            <a:endParaRPr lang="en-US" altLang="en-US"/>
          </a:p>
        </p:txBody>
      </p:sp>
    </p:spTree>
    <p:extLst>
      <p:ext uri="{BB962C8B-B14F-4D97-AF65-F5344CB8AC3E}">
        <p14:creationId xmlns:p14="http://schemas.microsoft.com/office/powerpoint/2010/main" val="1375468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Tapping into the energy of a flowing river can be used to mill grain and converted into mechanical energy.  The lower photos are Harper’s Ferry which was an early industrial center (weapons manufacture) using river power</a:t>
            </a:r>
          </a:p>
        </p:txBody>
      </p:sp>
      <p:sp>
        <p:nvSpPr>
          <p:cNvPr id="4" name="Slide Number Placeholder 3"/>
          <p:cNvSpPr>
            <a:spLocks noGrp="1"/>
          </p:cNvSpPr>
          <p:nvPr>
            <p:ph type="sldNum" sz="quarter" idx="5"/>
          </p:nvPr>
        </p:nvSpPr>
        <p:spPr/>
        <p:txBody>
          <a:bodyPr/>
          <a:lstStyle/>
          <a:p>
            <a:fld id="{36AAD34E-E2D2-4043-99B6-93B144CEA7BF}" type="slidenum">
              <a:rPr lang="en-US" altLang="en-US" smtClean="0"/>
              <a:pPr/>
              <a:t>21</a:t>
            </a:fld>
            <a:endParaRPr lang="en-US" altLang="en-US"/>
          </a:p>
        </p:txBody>
      </p:sp>
    </p:spTree>
    <p:extLst>
      <p:ext uri="{BB962C8B-B14F-4D97-AF65-F5344CB8AC3E}">
        <p14:creationId xmlns:p14="http://schemas.microsoft.com/office/powerpoint/2010/main" val="2795663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75ED-1256-EFA1-8382-0B2772C7053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CE0D71-E936-0A4C-659B-115045F0D12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67F104F-395D-1EFC-A762-59A175D4B4E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DC8F159-BA43-D649-BAC6-C58D5A73225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C9BAB52-499F-D7FB-F86F-6AFB76B3F322}"/>
              </a:ext>
            </a:extLst>
          </p:cNvPr>
          <p:cNvSpPr>
            <a:spLocks noGrp="1"/>
          </p:cNvSpPr>
          <p:nvPr>
            <p:ph type="sldNum" sz="quarter" idx="12"/>
          </p:nvPr>
        </p:nvSpPr>
        <p:spPr/>
        <p:txBody>
          <a:bodyPr/>
          <a:lstStyle/>
          <a:p>
            <a:fld id="{FA8938B9-41AD-4427-A68B-5FCB4B4A3FE3}" type="slidenum">
              <a:rPr lang="en-US" altLang="en-US" smtClean="0"/>
              <a:pPr/>
              <a:t>‹#›</a:t>
            </a:fld>
            <a:endParaRPr lang="en-US" altLang="en-US"/>
          </a:p>
        </p:txBody>
      </p:sp>
    </p:spTree>
    <p:extLst>
      <p:ext uri="{BB962C8B-B14F-4D97-AF65-F5344CB8AC3E}">
        <p14:creationId xmlns:p14="http://schemas.microsoft.com/office/powerpoint/2010/main" val="1144557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E750-3B66-EEBA-75C5-CADAFDB863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A0797-4E1C-A36B-13FF-FB22EE220C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3D427-3E4E-FCA2-D22C-AF63F9F1899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EE881D0-F322-BF9F-2571-F7926EAEB9A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4703174-19E6-6601-BAE3-0EFFB2E5DAB2}"/>
              </a:ext>
            </a:extLst>
          </p:cNvPr>
          <p:cNvSpPr>
            <a:spLocks noGrp="1"/>
          </p:cNvSpPr>
          <p:nvPr>
            <p:ph type="sldNum" sz="quarter" idx="12"/>
          </p:nvPr>
        </p:nvSpPr>
        <p:spPr/>
        <p:txBody>
          <a:bodyPr/>
          <a:lstStyle/>
          <a:p>
            <a:fld id="{5C53A1F8-C07E-4A4A-86B1-D889D39B7BBB}" type="slidenum">
              <a:rPr lang="en-US" altLang="en-US" smtClean="0"/>
              <a:pPr/>
              <a:t>‹#›</a:t>
            </a:fld>
            <a:endParaRPr lang="en-US" altLang="en-US"/>
          </a:p>
        </p:txBody>
      </p:sp>
    </p:spTree>
    <p:extLst>
      <p:ext uri="{BB962C8B-B14F-4D97-AF65-F5344CB8AC3E}">
        <p14:creationId xmlns:p14="http://schemas.microsoft.com/office/powerpoint/2010/main" val="369156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2AE51D-BB5D-E432-F08B-BD9C0599DAF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59FFDD-D633-79FF-B6C0-481D4765F86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77626-CAA0-7503-A8E8-73E7CC939CE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C1F01F-B7A4-33E7-C21B-141A284B5C9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B2CB3CD-31C0-5983-E629-82B69C2BA56E}"/>
              </a:ext>
            </a:extLst>
          </p:cNvPr>
          <p:cNvSpPr>
            <a:spLocks noGrp="1"/>
          </p:cNvSpPr>
          <p:nvPr>
            <p:ph type="sldNum" sz="quarter" idx="12"/>
          </p:nvPr>
        </p:nvSpPr>
        <p:spPr/>
        <p:txBody>
          <a:bodyPr/>
          <a:lstStyle/>
          <a:p>
            <a:fld id="{4E626478-C2BD-458F-97C6-53A686AA0D1B}" type="slidenum">
              <a:rPr lang="en-US" altLang="en-US" smtClean="0"/>
              <a:pPr/>
              <a:t>‹#›</a:t>
            </a:fld>
            <a:endParaRPr lang="en-US" altLang="en-US"/>
          </a:p>
        </p:txBody>
      </p:sp>
    </p:spTree>
    <p:extLst>
      <p:ext uri="{BB962C8B-B14F-4D97-AF65-F5344CB8AC3E}">
        <p14:creationId xmlns:p14="http://schemas.microsoft.com/office/powerpoint/2010/main" val="3501290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A783-3ABA-927A-999A-3E3F88D8BC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69D53-C96C-97D9-7678-BA8A8F349E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EE7EA-ACC5-7518-73BF-D63476AEB23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08C07EA-5AC0-DD8D-8EE8-CDB752F6BCE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D1969B1-9DAA-E344-DE7D-369834BB1BC1}"/>
              </a:ext>
            </a:extLst>
          </p:cNvPr>
          <p:cNvSpPr>
            <a:spLocks noGrp="1"/>
          </p:cNvSpPr>
          <p:nvPr>
            <p:ph type="sldNum" sz="quarter" idx="12"/>
          </p:nvPr>
        </p:nvSpPr>
        <p:spPr/>
        <p:txBody>
          <a:bodyPr/>
          <a:lstStyle/>
          <a:p>
            <a:fld id="{75B2C5B2-7582-43BB-AA38-B430C107EE12}" type="slidenum">
              <a:rPr lang="en-US" altLang="en-US" smtClean="0"/>
              <a:pPr/>
              <a:t>‹#›</a:t>
            </a:fld>
            <a:endParaRPr lang="en-US" altLang="en-US"/>
          </a:p>
        </p:txBody>
      </p:sp>
    </p:spTree>
    <p:extLst>
      <p:ext uri="{BB962C8B-B14F-4D97-AF65-F5344CB8AC3E}">
        <p14:creationId xmlns:p14="http://schemas.microsoft.com/office/powerpoint/2010/main" val="200069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E64B-943D-F9C1-E0AC-19DD55A06E1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91EA66F-317B-E9E3-721C-16AFF8A0C03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F64ED7-B1FB-E497-2A3E-CCFA513E5D6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83B2019-EFF9-6AD7-7D44-3DD4E1C541C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568FFBF-629A-9D3A-6793-D58EA7FF9623}"/>
              </a:ext>
            </a:extLst>
          </p:cNvPr>
          <p:cNvSpPr>
            <a:spLocks noGrp="1"/>
          </p:cNvSpPr>
          <p:nvPr>
            <p:ph type="sldNum" sz="quarter" idx="12"/>
          </p:nvPr>
        </p:nvSpPr>
        <p:spPr/>
        <p:txBody>
          <a:bodyPr/>
          <a:lstStyle/>
          <a:p>
            <a:fld id="{7425314B-00D3-4933-B049-8616C7D0854C}" type="slidenum">
              <a:rPr lang="en-US" altLang="en-US" smtClean="0"/>
              <a:pPr/>
              <a:t>‹#›</a:t>
            </a:fld>
            <a:endParaRPr lang="en-US" altLang="en-US"/>
          </a:p>
        </p:txBody>
      </p:sp>
    </p:spTree>
    <p:extLst>
      <p:ext uri="{BB962C8B-B14F-4D97-AF65-F5344CB8AC3E}">
        <p14:creationId xmlns:p14="http://schemas.microsoft.com/office/powerpoint/2010/main" val="374819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97BD-3D36-851F-8E8B-A465541678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BC1739-0E7D-BC56-3BCE-D81F927D4E1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7751DB-C884-AC2D-1B18-D6F04065938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9A1D7E-4BA3-F8A0-22A4-563AA5721F8F}"/>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778F71C7-AAA1-B324-574D-F3CCB3D4BBD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FEC3B22-CED6-0337-3D33-7E4B29887ADE}"/>
              </a:ext>
            </a:extLst>
          </p:cNvPr>
          <p:cNvSpPr>
            <a:spLocks noGrp="1"/>
          </p:cNvSpPr>
          <p:nvPr>
            <p:ph type="sldNum" sz="quarter" idx="12"/>
          </p:nvPr>
        </p:nvSpPr>
        <p:spPr/>
        <p:txBody>
          <a:bodyPr/>
          <a:lstStyle/>
          <a:p>
            <a:fld id="{EB9B2732-13A0-4A83-9ED9-A2B1F10D686C}" type="slidenum">
              <a:rPr lang="en-US" altLang="en-US" smtClean="0"/>
              <a:pPr/>
              <a:t>‹#›</a:t>
            </a:fld>
            <a:endParaRPr lang="en-US" altLang="en-US"/>
          </a:p>
        </p:txBody>
      </p:sp>
    </p:spTree>
    <p:extLst>
      <p:ext uri="{BB962C8B-B14F-4D97-AF65-F5344CB8AC3E}">
        <p14:creationId xmlns:p14="http://schemas.microsoft.com/office/powerpoint/2010/main" val="339316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7C98-B541-F722-1D20-D905A5C2A79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74340-4177-6C56-9E2B-8687418F7BD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EC063-7157-EB2F-B15B-DB4FA00C476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C41DB-5DE4-462F-6993-FB6661FD6A8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592987-ECA4-8EF7-1997-4DE7F412366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D928AF-4688-AFB8-FAF3-9E049A814A04}"/>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FC4BBF0B-BB69-D365-ADAE-80535EF25459}"/>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B9A6F61B-17DC-8FAF-E6AD-B74A1EB95530}"/>
              </a:ext>
            </a:extLst>
          </p:cNvPr>
          <p:cNvSpPr>
            <a:spLocks noGrp="1"/>
          </p:cNvSpPr>
          <p:nvPr>
            <p:ph type="sldNum" sz="quarter" idx="12"/>
          </p:nvPr>
        </p:nvSpPr>
        <p:spPr/>
        <p:txBody>
          <a:bodyPr/>
          <a:lstStyle/>
          <a:p>
            <a:fld id="{2510CCA4-0ADA-4CDE-85BB-F5293569204F}" type="slidenum">
              <a:rPr lang="en-US" altLang="en-US" smtClean="0"/>
              <a:pPr/>
              <a:t>‹#›</a:t>
            </a:fld>
            <a:endParaRPr lang="en-US" altLang="en-US"/>
          </a:p>
        </p:txBody>
      </p:sp>
    </p:spTree>
    <p:extLst>
      <p:ext uri="{BB962C8B-B14F-4D97-AF65-F5344CB8AC3E}">
        <p14:creationId xmlns:p14="http://schemas.microsoft.com/office/powerpoint/2010/main" val="53453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A254-5458-E933-E3D2-4B1E744C0D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8615F4-DC0D-505A-3904-D19A780E6D00}"/>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44158FA6-4FE7-1D99-4FC4-B72B4867ADF0}"/>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A7C5F630-08A5-2E02-B4B4-F0E80456C975}"/>
              </a:ext>
            </a:extLst>
          </p:cNvPr>
          <p:cNvSpPr>
            <a:spLocks noGrp="1"/>
          </p:cNvSpPr>
          <p:nvPr>
            <p:ph type="sldNum" sz="quarter" idx="12"/>
          </p:nvPr>
        </p:nvSpPr>
        <p:spPr/>
        <p:txBody>
          <a:bodyPr/>
          <a:lstStyle/>
          <a:p>
            <a:fld id="{1F058B21-44DF-40FE-801C-39BCC807273E}" type="slidenum">
              <a:rPr lang="en-US" altLang="en-US" smtClean="0"/>
              <a:pPr/>
              <a:t>‹#›</a:t>
            </a:fld>
            <a:endParaRPr lang="en-US" altLang="en-US"/>
          </a:p>
        </p:txBody>
      </p:sp>
    </p:spTree>
    <p:extLst>
      <p:ext uri="{BB962C8B-B14F-4D97-AF65-F5344CB8AC3E}">
        <p14:creationId xmlns:p14="http://schemas.microsoft.com/office/powerpoint/2010/main" val="1713399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C70D35-74F9-2290-8414-245524B7F5F0}"/>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CECFD19-E29C-B51A-D177-644920D85952}"/>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CE7B3F3-9829-D0A0-2EFF-66E251098B72}"/>
              </a:ext>
            </a:extLst>
          </p:cNvPr>
          <p:cNvSpPr>
            <a:spLocks noGrp="1"/>
          </p:cNvSpPr>
          <p:nvPr>
            <p:ph type="sldNum" sz="quarter" idx="12"/>
          </p:nvPr>
        </p:nvSpPr>
        <p:spPr/>
        <p:txBody>
          <a:bodyPr/>
          <a:lstStyle/>
          <a:p>
            <a:fld id="{C1D05FE6-8A18-4BFC-9C30-45A88E4CA956}" type="slidenum">
              <a:rPr lang="en-US" altLang="en-US" smtClean="0"/>
              <a:pPr/>
              <a:t>‹#›</a:t>
            </a:fld>
            <a:endParaRPr lang="en-US" altLang="en-US"/>
          </a:p>
        </p:txBody>
      </p:sp>
    </p:spTree>
    <p:extLst>
      <p:ext uri="{BB962C8B-B14F-4D97-AF65-F5344CB8AC3E}">
        <p14:creationId xmlns:p14="http://schemas.microsoft.com/office/powerpoint/2010/main" val="3367277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FFDF-B683-0B95-F03E-2445D4A569D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D0B8680-A7D9-4D8F-6170-B1526A772F3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5C8B74-A860-A281-AEA3-0B2153727EB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D4DE0A-55A2-CC67-6040-89F84270AF64}"/>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2C5671F-D2E9-0D68-1922-67D594917CA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1EA36EC-0C7A-BA73-8651-A7C16FB329AC}"/>
              </a:ext>
            </a:extLst>
          </p:cNvPr>
          <p:cNvSpPr>
            <a:spLocks noGrp="1"/>
          </p:cNvSpPr>
          <p:nvPr>
            <p:ph type="sldNum" sz="quarter" idx="12"/>
          </p:nvPr>
        </p:nvSpPr>
        <p:spPr/>
        <p:txBody>
          <a:bodyPr/>
          <a:lstStyle/>
          <a:p>
            <a:fld id="{91AB3DE9-A9BD-4C3C-9BDB-532FC276CE92}" type="slidenum">
              <a:rPr lang="en-US" altLang="en-US" smtClean="0"/>
              <a:pPr/>
              <a:t>‹#›</a:t>
            </a:fld>
            <a:endParaRPr lang="en-US" altLang="en-US"/>
          </a:p>
        </p:txBody>
      </p:sp>
    </p:spTree>
    <p:extLst>
      <p:ext uri="{BB962C8B-B14F-4D97-AF65-F5344CB8AC3E}">
        <p14:creationId xmlns:p14="http://schemas.microsoft.com/office/powerpoint/2010/main" val="196106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A5E4-43B0-55B2-FE62-754131DA99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EF6CEF9-7470-AF84-B967-219B25759E0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439D1ED-AD2F-20D3-2CF2-0BE4B7AA36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15ABF0-2150-4B91-18A1-A56BED333203}"/>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1871958D-A07B-073D-F14E-AD722D258B5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57C3881-2F9F-A3FA-0F8C-73697BAF084D}"/>
              </a:ext>
            </a:extLst>
          </p:cNvPr>
          <p:cNvSpPr>
            <a:spLocks noGrp="1"/>
          </p:cNvSpPr>
          <p:nvPr>
            <p:ph type="sldNum" sz="quarter" idx="12"/>
          </p:nvPr>
        </p:nvSpPr>
        <p:spPr/>
        <p:txBody>
          <a:bodyPr/>
          <a:lstStyle/>
          <a:p>
            <a:fld id="{57A11A8D-711C-4FB5-958C-6696915AE8F3}" type="slidenum">
              <a:rPr lang="en-US" altLang="en-US" smtClean="0"/>
              <a:pPr/>
              <a:t>‹#›</a:t>
            </a:fld>
            <a:endParaRPr lang="en-US" altLang="en-US"/>
          </a:p>
        </p:txBody>
      </p:sp>
    </p:spTree>
    <p:extLst>
      <p:ext uri="{BB962C8B-B14F-4D97-AF65-F5344CB8AC3E}">
        <p14:creationId xmlns:p14="http://schemas.microsoft.com/office/powerpoint/2010/main" val="123628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23D6FD-8CE4-EEB0-F3D6-B8C5F37F2A0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674879-3F62-711E-97A2-038595A3CB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3BA50-D431-9C93-7613-E87C1BD6C05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5CF6801-E239-D4F7-B611-8D35F419F83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18E5B9C-19BF-7B87-6658-6B2626124C8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2E8F62-D86D-4989-8CBE-62D9A723C8C7}" type="slidenum">
              <a:rPr lang="en-US" altLang="en-US" smtClean="0"/>
              <a:pPr/>
              <a:t>‹#›</a:t>
            </a:fld>
            <a:endParaRPr lang="en-US" altLang="en-US"/>
          </a:p>
        </p:txBody>
      </p:sp>
    </p:spTree>
    <p:extLst>
      <p:ext uri="{BB962C8B-B14F-4D97-AF65-F5344CB8AC3E}">
        <p14:creationId xmlns:p14="http://schemas.microsoft.com/office/powerpoint/2010/main" val="338222992"/>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acclaimimages.com/usepolicy.html" TargetMode="External"/><Relationship Id="rId5" Type="http://schemas.openxmlformats.org/officeDocument/2006/relationships/image" Target="../media/image3.jpeg"/><Relationship Id="rId4" Type="http://schemas.openxmlformats.org/officeDocument/2006/relationships/hyperlink" Target="http://www.acclaimimages.com/usepolicy.html"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hawaii.gov/dbedt/ert/electgen.htm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youtube.com/watch?v=40PgNkRj6YM" TargetMode="External"/><Relationship Id="rId5" Type="http://schemas.openxmlformats.org/officeDocument/2006/relationships/image" Target="../media/image48.gif"/><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hyperlink" Target="https://www.globalpetrolprices.com/gasoline_prices/" TargetMode="External"/><Relationship Id="rId5" Type="http://schemas.openxmlformats.org/officeDocument/2006/relationships/image" Target="../media/image75.jpeg"/><Relationship Id="rId10" Type="http://schemas.openxmlformats.org/officeDocument/2006/relationships/image" Target="../media/image2.png"/><Relationship Id="rId4" Type="http://schemas.openxmlformats.org/officeDocument/2006/relationships/image" Target="../media/image74.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1.png"/><Relationship Id="rId7" Type="http://schemas.openxmlformats.org/officeDocument/2006/relationships/image" Target="../media/image86.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2.png"/><Relationship Id="rId9"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685800" y="152400"/>
            <a:ext cx="79406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spcBef>
                <a:spcPct val="0"/>
              </a:spcBef>
              <a:buClrTx/>
              <a:buSzTx/>
              <a:buFontTx/>
              <a:buNone/>
            </a:pPr>
            <a:r>
              <a:rPr lang="en-US" altLang="en-US" sz="4000" b="1" dirty="0">
                <a:latin typeface="Times New Roman" panose="02020603050405020304" pitchFamily="18" charset="0"/>
              </a:rPr>
              <a:t>L1.3</a:t>
            </a:r>
          </a:p>
          <a:p>
            <a:pPr algn="ctr" eaLnBrk="1" hangingPunct="1">
              <a:spcBef>
                <a:spcPct val="0"/>
              </a:spcBef>
              <a:buClrTx/>
              <a:buSzTx/>
              <a:buFontTx/>
              <a:buNone/>
            </a:pPr>
            <a:r>
              <a:rPr lang="en-US" altLang="en-US" sz="4000" b="1" dirty="0">
                <a:latin typeface="Times New Roman" panose="02020603050405020304" pitchFamily="18" charset="0"/>
              </a:rPr>
              <a:t>Energy Resources:</a:t>
            </a:r>
          </a:p>
          <a:p>
            <a:pPr algn="ctr" eaLnBrk="1" hangingPunct="1">
              <a:spcBef>
                <a:spcPct val="0"/>
              </a:spcBef>
              <a:buClrTx/>
              <a:buSzTx/>
              <a:buFontTx/>
              <a:buNone/>
            </a:pPr>
            <a:r>
              <a:rPr lang="en-US" altLang="en-US" sz="4000" b="1" dirty="0">
                <a:latin typeface="Times New Roman" panose="02020603050405020304" pitchFamily="18" charset="0"/>
              </a:rPr>
              <a:t>Past, Present, and Future</a:t>
            </a:r>
          </a:p>
        </p:txBody>
      </p:sp>
      <p:sp>
        <p:nvSpPr>
          <p:cNvPr id="3075" name="AutoShape 4" descr="http://www.windmillworld.com/europe/images/netherlands/de1100roe.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76" name="AutoShape 6" descr="http://www.windmillworld.com/europe/images/netherlands/de1100roe.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77" name="AutoShape 8" descr="http://www.windmillworld.com/europe/images/netherlands/de1100roe.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78" name="Rectangle 9"/>
          <p:cNvSpPr>
            <a:spLocks noChangeArrowheads="1"/>
          </p:cNvSpPr>
          <p:nvPr/>
        </p:nvSpPr>
        <p:spPr bwMode="auto">
          <a:xfrm>
            <a:off x="1588" y="1822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3079" name="Picture 13" descr="Windmill &amp; Oil Well, Photo, Photos, Photographs, Pictures, Picture">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3048000"/>
            <a:ext cx="31242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20"/>
          <p:cNvSpPr>
            <a:spLocks noChangeArrowheads="1"/>
          </p:cNvSpPr>
          <p:nvPr/>
        </p:nvSpPr>
        <p:spPr bwMode="auto">
          <a:xfrm>
            <a:off x="1588" y="1822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81" name="Rectangle 29"/>
          <p:cNvSpPr>
            <a:spLocks noChangeArrowheads="1"/>
          </p:cNvSpPr>
          <p:nvPr/>
        </p:nvSpPr>
        <p:spPr bwMode="auto">
          <a:xfrm>
            <a:off x="1588" y="1744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3082" name="Picture 33" descr="Stock Photo: Traffic Jam">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24200" y="4240213"/>
            <a:ext cx="335280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9" descr="http://free-stock-photos.com/science/pics/solar-panel-2.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172200" y="33528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07D86-0065-C2EA-94C7-4146A7F0E56D}"/>
              </a:ext>
            </a:extLst>
          </p:cNvPr>
          <p:cNvPicPr>
            <a:picLocks noChangeAspect="1"/>
          </p:cNvPicPr>
          <p:nvPr/>
        </p:nvPicPr>
        <p:blipFill>
          <a:blip r:embed="rId2"/>
          <a:stretch>
            <a:fillRect/>
          </a:stretch>
        </p:blipFill>
        <p:spPr>
          <a:xfrm>
            <a:off x="0" y="228600"/>
            <a:ext cx="9144000" cy="6400800"/>
          </a:xfrm>
          <a:prstGeom prst="rect">
            <a:avLst/>
          </a:prstGeom>
        </p:spPr>
      </p:pic>
    </p:spTree>
    <p:extLst>
      <p:ext uri="{BB962C8B-B14F-4D97-AF65-F5344CB8AC3E}">
        <p14:creationId xmlns:p14="http://schemas.microsoft.com/office/powerpoint/2010/main" val="93147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nmark – 2018 update">
            <a:extLst>
              <a:ext uri="{FF2B5EF4-FFF2-40B4-BE49-F238E27FC236}">
                <a16:creationId xmlns:a16="http://schemas.microsoft.com/office/drawing/2014/main" id="{7D519510-F202-CE4A-3BCC-EB8339148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38200"/>
            <a:ext cx="5768246" cy="29765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72B67D-398B-672B-A9D6-5A64F5FABD56}"/>
              </a:ext>
            </a:extLst>
          </p:cNvPr>
          <p:cNvSpPr txBox="1"/>
          <p:nvPr/>
        </p:nvSpPr>
        <p:spPr>
          <a:xfrm>
            <a:off x="1524000" y="4572000"/>
            <a:ext cx="5257800" cy="646331"/>
          </a:xfrm>
          <a:prstGeom prst="rect">
            <a:avLst/>
          </a:prstGeom>
          <a:noFill/>
        </p:spPr>
        <p:txBody>
          <a:bodyPr wrap="square">
            <a:spAutoFit/>
          </a:bodyPr>
          <a:lstStyle/>
          <a:p>
            <a:r>
              <a:rPr lang="en-US" dirty="0"/>
              <a:t>Total primary energy supply in Denmark in 2016 (Source: World Energy Balances © OECD/IEA 2018)</a:t>
            </a:r>
          </a:p>
        </p:txBody>
      </p:sp>
    </p:spTree>
    <p:extLst>
      <p:ext uri="{BB962C8B-B14F-4D97-AF65-F5344CB8AC3E}">
        <p14:creationId xmlns:p14="http://schemas.microsoft.com/office/powerpoint/2010/main" val="22926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Energy Consumption by Source, 1635-2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819400"/>
            <a:ext cx="8929688"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6"/>
          <p:cNvSpPr txBox="1">
            <a:spLocks noChangeArrowheads="1"/>
          </p:cNvSpPr>
          <p:nvPr/>
        </p:nvSpPr>
        <p:spPr bwMode="auto">
          <a:xfrm>
            <a:off x="746125" y="727075"/>
            <a:ext cx="653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Blip>
                <a:blip r:embed="rId4"/>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5"/>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a:latin typeface="Arial" panose="020B0604020202020204" pitchFamily="34" charset="0"/>
                <a:cs typeface="Arial" panose="020B0604020202020204" pitchFamily="34" charset="0"/>
              </a:rPr>
              <a:t> Energy Consumption by Source, 1635-2006</a:t>
            </a:r>
            <a:endParaRPr lang="en-US" altLang="en-US" sz="2400">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p of oil and gas infrastructure in the Czech Republic">
            <a:extLst>
              <a:ext uri="{FF2B5EF4-FFF2-40B4-BE49-F238E27FC236}">
                <a16:creationId xmlns:a16="http://schemas.microsoft.com/office/drawing/2014/main" id="{106ED7B4-BF00-EA6E-D000-E9C57ECFA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214438"/>
            <a:ext cx="8858250" cy="4429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0079CC-5B4C-DB4A-61FE-E59810E9A7FD}"/>
              </a:ext>
            </a:extLst>
          </p:cNvPr>
          <p:cNvSpPr txBox="1"/>
          <p:nvPr/>
        </p:nvSpPr>
        <p:spPr>
          <a:xfrm>
            <a:off x="2514600" y="6019800"/>
            <a:ext cx="5486400" cy="307777"/>
          </a:xfrm>
          <a:prstGeom prst="rect">
            <a:avLst/>
          </a:prstGeom>
          <a:noFill/>
        </p:spPr>
        <p:txBody>
          <a:bodyPr wrap="square">
            <a:spAutoFit/>
          </a:bodyPr>
          <a:lstStyle/>
          <a:p>
            <a:r>
              <a:rPr lang="en-US" sz="1400" dirty="0"/>
              <a:t>aenert.com/countries/europe/energy-industry-in-the-czech-republic/</a:t>
            </a:r>
          </a:p>
        </p:txBody>
      </p:sp>
    </p:spTree>
    <p:extLst>
      <p:ext uri="{BB962C8B-B14F-4D97-AF65-F5344CB8AC3E}">
        <p14:creationId xmlns:p14="http://schemas.microsoft.com/office/powerpoint/2010/main" val="3431384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p of power plant and Renewable energy infrastructure in the Czech Republic">
            <a:extLst>
              <a:ext uri="{FF2B5EF4-FFF2-40B4-BE49-F238E27FC236}">
                <a16:creationId xmlns:a16="http://schemas.microsoft.com/office/drawing/2014/main" id="{8AC19767-9DFA-D6A9-ABA9-2DDE4CDB4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214438"/>
            <a:ext cx="885825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634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p of Renewable energy infrastructure in the Czech Republic">
            <a:extLst>
              <a:ext uri="{FF2B5EF4-FFF2-40B4-BE49-F238E27FC236}">
                <a16:creationId xmlns:a16="http://schemas.microsoft.com/office/drawing/2014/main" id="{CC2A92E1-607D-977C-0F26-0EB40B818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214438"/>
            <a:ext cx="885825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37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26"/>
          <p:cNvSpPr txBox="1">
            <a:spLocks noChangeArrowheads="1"/>
          </p:cNvSpPr>
          <p:nvPr/>
        </p:nvSpPr>
        <p:spPr bwMode="auto">
          <a:xfrm>
            <a:off x="684545" y="1277938"/>
            <a:ext cx="32924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dirty="0">
                <a:latin typeface="Times New Roman" panose="02020603050405020304" pitchFamily="18" charset="0"/>
              </a:rPr>
              <a:t>Energy end uses</a:t>
            </a:r>
            <a:r>
              <a:rPr lang="en-US" altLang="en-US" sz="2400" b="1" dirty="0">
                <a:latin typeface="Times New Roman" panose="02020603050405020304" pitchFamily="18" charset="0"/>
              </a:rPr>
              <a:t>:</a:t>
            </a:r>
          </a:p>
          <a:p>
            <a:pPr eaLnBrk="1" hangingPunct="1">
              <a:spcBef>
                <a:spcPct val="0"/>
              </a:spcBef>
              <a:buClrTx/>
              <a:buSzTx/>
              <a:buFontTx/>
              <a:buNone/>
            </a:pPr>
            <a:r>
              <a:rPr lang="en-US" altLang="en-US" sz="2400" dirty="0">
                <a:latin typeface="Times New Roman" panose="02020603050405020304" pitchFamily="18" charset="0"/>
              </a:rPr>
              <a:t>	</a:t>
            </a:r>
            <a:r>
              <a:rPr lang="en-US" altLang="en-US" sz="2800" dirty="0">
                <a:latin typeface="Times New Roman" panose="02020603050405020304" pitchFamily="18" charset="0"/>
              </a:rPr>
              <a:t>Heat</a:t>
            </a:r>
          </a:p>
          <a:p>
            <a:pPr eaLnBrk="1" hangingPunct="1">
              <a:spcBef>
                <a:spcPct val="0"/>
              </a:spcBef>
              <a:buClrTx/>
              <a:buSzTx/>
              <a:buFontTx/>
              <a:buNone/>
            </a:pPr>
            <a:r>
              <a:rPr lang="en-US" altLang="en-US" sz="2800" dirty="0">
                <a:latin typeface="Times New Roman" panose="02020603050405020304" pitchFamily="18" charset="0"/>
              </a:rPr>
              <a:t>	Transport</a:t>
            </a:r>
          </a:p>
          <a:p>
            <a:pPr eaLnBrk="1" hangingPunct="1">
              <a:spcBef>
                <a:spcPct val="0"/>
              </a:spcBef>
              <a:buClrTx/>
              <a:buSzTx/>
              <a:buFontTx/>
              <a:buNone/>
            </a:pPr>
            <a:r>
              <a:rPr lang="en-US" altLang="en-US" sz="2800" dirty="0">
                <a:latin typeface="Times New Roman" panose="02020603050405020304" pitchFamily="18" charset="0"/>
              </a:rPr>
              <a:t>	Electricity</a:t>
            </a:r>
          </a:p>
        </p:txBody>
      </p:sp>
      <p:grpSp>
        <p:nvGrpSpPr>
          <p:cNvPr id="2" name="Group 1030"/>
          <p:cNvGrpSpPr>
            <a:grpSpLocks/>
          </p:cNvGrpSpPr>
          <p:nvPr/>
        </p:nvGrpSpPr>
        <p:grpSpPr bwMode="auto">
          <a:xfrm>
            <a:off x="372003" y="3032125"/>
            <a:ext cx="8478838" cy="3917950"/>
            <a:chOff x="720" y="1889"/>
            <a:chExt cx="5341" cy="2468"/>
          </a:xfrm>
        </p:grpSpPr>
        <p:pic>
          <p:nvPicPr>
            <p:cNvPr id="13318" name="Picture 1027" descr="F:\MEDIA\1793\17934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48" y="1889"/>
              <a:ext cx="2313" cy="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1029"/>
            <p:cNvSpPr txBox="1">
              <a:spLocks noChangeArrowheads="1"/>
            </p:cNvSpPr>
            <p:nvPr/>
          </p:nvSpPr>
          <p:spPr bwMode="auto">
            <a:xfrm>
              <a:off x="720" y="2637"/>
              <a:ext cx="2640" cy="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dirty="0">
                  <a:latin typeface="Times New Roman" panose="02020603050405020304" pitchFamily="18" charset="0"/>
                </a:rPr>
                <a:t>Energy Sectors</a:t>
              </a:r>
              <a:r>
                <a:rPr lang="en-US" altLang="en-US" sz="2400" b="1" dirty="0">
                  <a:latin typeface="Times New Roman" panose="02020603050405020304" pitchFamily="18" charset="0"/>
                </a:rPr>
                <a:t>:</a:t>
              </a:r>
            </a:p>
            <a:p>
              <a:pPr eaLnBrk="1" hangingPunct="1">
                <a:spcBef>
                  <a:spcPct val="0"/>
                </a:spcBef>
                <a:buClrTx/>
                <a:buSzTx/>
                <a:buFontTx/>
                <a:buNone/>
              </a:pPr>
              <a:r>
                <a:rPr lang="en-US" altLang="en-US" sz="2800" dirty="0">
                  <a:latin typeface="Times New Roman" panose="02020603050405020304" pitchFamily="18" charset="0"/>
                </a:rPr>
                <a:t>  Residential/Commercial</a:t>
              </a:r>
            </a:p>
            <a:p>
              <a:pPr eaLnBrk="1" hangingPunct="1">
                <a:spcBef>
                  <a:spcPct val="0"/>
                </a:spcBef>
                <a:buClrTx/>
                <a:buSzTx/>
                <a:buFontTx/>
                <a:buNone/>
              </a:pPr>
              <a:r>
                <a:rPr lang="en-US" altLang="en-US" sz="2800" dirty="0">
                  <a:latin typeface="Times New Roman" panose="02020603050405020304" pitchFamily="18" charset="0"/>
                </a:rPr>
                <a:t>  Industrial</a:t>
              </a:r>
            </a:p>
            <a:p>
              <a:pPr eaLnBrk="1" hangingPunct="1">
                <a:spcBef>
                  <a:spcPct val="0"/>
                </a:spcBef>
                <a:buClrTx/>
                <a:buSzTx/>
                <a:buFontTx/>
                <a:buNone/>
              </a:pPr>
              <a:r>
                <a:rPr lang="en-US" altLang="en-US" sz="2800" dirty="0">
                  <a:latin typeface="Times New Roman" panose="02020603050405020304" pitchFamily="18" charset="0"/>
                </a:rPr>
                <a:t>  Transportation</a:t>
              </a:r>
            </a:p>
          </p:txBody>
        </p:sp>
      </p:grpSp>
      <p:sp>
        <p:nvSpPr>
          <p:cNvPr id="3" name="TextBox 2"/>
          <p:cNvSpPr txBox="1">
            <a:spLocks noChangeArrowheads="1"/>
          </p:cNvSpPr>
          <p:nvPr/>
        </p:nvSpPr>
        <p:spPr bwMode="auto">
          <a:xfrm rot="-760329">
            <a:off x="2590799" y="644400"/>
            <a:ext cx="1295400" cy="708025"/>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4000" dirty="0">
                <a:solidFill>
                  <a:srgbClr val="FF0000"/>
                </a:solidFill>
                <a:latin typeface="Times New Roman" panose="02020603050405020304" pitchFamily="18" charset="0"/>
              </a:rPr>
              <a:t>What</a:t>
            </a:r>
          </a:p>
        </p:txBody>
      </p:sp>
      <p:sp>
        <p:nvSpPr>
          <p:cNvPr id="7" name="TextBox 6"/>
          <p:cNvSpPr txBox="1">
            <a:spLocks noChangeArrowheads="1"/>
          </p:cNvSpPr>
          <p:nvPr/>
        </p:nvSpPr>
        <p:spPr bwMode="auto">
          <a:xfrm rot="-760329">
            <a:off x="2225674" y="3382964"/>
            <a:ext cx="1552575" cy="708025"/>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4000" dirty="0">
                <a:solidFill>
                  <a:srgbClr val="FF0000"/>
                </a:solidFill>
                <a:latin typeface="Times New Roman" panose="02020603050405020304" pitchFamily="18" charset="0"/>
              </a:rPr>
              <a:t>Where</a:t>
            </a:r>
          </a:p>
        </p:txBody>
      </p:sp>
      <p:pic>
        <p:nvPicPr>
          <p:cNvPr id="4" name="Picture 3">
            <a:extLst>
              <a:ext uri="{FF2B5EF4-FFF2-40B4-BE49-F238E27FC236}">
                <a16:creationId xmlns:a16="http://schemas.microsoft.com/office/drawing/2014/main" id="{E8B884FA-BDF0-B673-DA7E-D68F301346C7}"/>
              </a:ext>
            </a:extLst>
          </p:cNvPr>
          <p:cNvPicPr>
            <a:picLocks noChangeAspect="1"/>
          </p:cNvPicPr>
          <p:nvPr/>
        </p:nvPicPr>
        <p:blipFill rotWithShape="1">
          <a:blip r:embed="rId6"/>
          <a:srcRect l="9118"/>
          <a:stretch/>
        </p:blipFill>
        <p:spPr>
          <a:xfrm>
            <a:off x="4572000" y="27972"/>
            <a:ext cx="4603215" cy="3057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mbai Daily Life">
            <a:extLst>
              <a:ext uri="{FF2B5EF4-FFF2-40B4-BE49-F238E27FC236}">
                <a16:creationId xmlns:a16="http://schemas.microsoft.com/office/drawing/2014/main" id="{35F22755-4BDA-8EAA-AD93-E4E1D2AC5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585788"/>
            <a:ext cx="9134475" cy="568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85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87232" y="946944"/>
            <a:ext cx="41163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3"/>
          <p:cNvSpPr txBox="1">
            <a:spLocks noChangeArrowheads="1"/>
          </p:cNvSpPr>
          <p:nvPr/>
        </p:nvSpPr>
        <p:spPr bwMode="auto">
          <a:xfrm>
            <a:off x="561069" y="178494"/>
            <a:ext cx="7391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4"/>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5"/>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dirty="0">
                <a:latin typeface="Times New Roman" panose="02020603050405020304" pitchFamily="18" charset="0"/>
              </a:rPr>
              <a:t>Historical Energy Use</a:t>
            </a:r>
          </a:p>
          <a:p>
            <a:pPr eaLnBrk="1" hangingPunct="1">
              <a:spcBef>
                <a:spcPct val="0"/>
              </a:spcBef>
              <a:buClrTx/>
              <a:buSzTx/>
              <a:buFontTx/>
              <a:buNone/>
            </a:pPr>
            <a:r>
              <a:rPr lang="en-US" altLang="en-US" sz="2000" dirty="0">
                <a:latin typeface="Times New Roman" panose="02020603050405020304" pitchFamily="18" charset="0"/>
              </a:rPr>
              <a:t>Earlier civilizations used renewable energy sources exclusively</a:t>
            </a:r>
          </a:p>
          <a:p>
            <a:pPr eaLnBrk="1" hangingPunct="1">
              <a:spcBef>
                <a:spcPct val="0"/>
              </a:spcBef>
              <a:buClrTx/>
              <a:buSzTx/>
              <a:buFontTx/>
              <a:buNone/>
            </a:pPr>
            <a:endParaRPr lang="en-US" altLang="en-US" sz="2000" dirty="0">
              <a:latin typeface="Times New Roman" panose="02020603050405020304" pitchFamily="18" charset="0"/>
            </a:endParaRPr>
          </a:p>
          <a:p>
            <a:pPr eaLnBrk="1" hangingPunct="1">
              <a:spcBef>
                <a:spcPct val="0"/>
              </a:spcBef>
              <a:buClrTx/>
              <a:buSzTx/>
              <a:buFontTx/>
              <a:buNone/>
            </a:pPr>
            <a:r>
              <a:rPr lang="en-US" altLang="en-US" sz="2000" dirty="0">
                <a:latin typeface="Times New Roman" panose="02020603050405020304" pitchFamily="18" charset="0"/>
              </a:rPr>
              <a:t>	Biomass for heat and cooking</a:t>
            </a:r>
          </a:p>
          <a:p>
            <a:pPr eaLnBrk="1" hangingPunct="1">
              <a:spcBef>
                <a:spcPct val="0"/>
              </a:spcBef>
              <a:buClrTx/>
              <a:buSzTx/>
              <a:buFontTx/>
              <a:buNone/>
            </a:pPr>
            <a:r>
              <a:rPr lang="en-US" altLang="en-US" sz="2000" dirty="0">
                <a:latin typeface="Times New Roman" panose="02020603050405020304" pitchFamily="18" charset="0"/>
              </a:rPr>
              <a:t>	</a:t>
            </a:r>
          </a:p>
        </p:txBody>
      </p:sp>
      <p:pic>
        <p:nvPicPr>
          <p:cNvPr id="17412"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5788" y="2438400"/>
            <a:ext cx="39020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932363" y="3505200"/>
            <a:ext cx="41148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66750" y="4706938"/>
            <a:ext cx="4243388"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990600" y="152400"/>
            <a:ext cx="7391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dirty="0">
                <a:latin typeface="Times New Roman" panose="02020603050405020304" pitchFamily="18" charset="0"/>
              </a:rPr>
              <a:t>Historical Energy Use</a:t>
            </a:r>
          </a:p>
          <a:p>
            <a:pPr eaLnBrk="1" hangingPunct="1">
              <a:spcBef>
                <a:spcPct val="0"/>
              </a:spcBef>
              <a:buClrTx/>
              <a:buSzTx/>
              <a:buFontTx/>
              <a:buNone/>
            </a:pPr>
            <a:r>
              <a:rPr lang="en-US" altLang="en-US" sz="2000" dirty="0">
                <a:latin typeface="Times New Roman" panose="02020603050405020304" pitchFamily="18" charset="0"/>
              </a:rPr>
              <a:t>Earlier civilizations used renewable energy sources exclusively</a:t>
            </a:r>
          </a:p>
          <a:p>
            <a:pPr eaLnBrk="1" hangingPunct="1">
              <a:spcBef>
                <a:spcPct val="0"/>
              </a:spcBef>
              <a:buClrTx/>
              <a:buSzTx/>
              <a:buFontTx/>
              <a:buNone/>
            </a:pPr>
            <a:endParaRPr lang="en-US" altLang="en-US" sz="2000" dirty="0">
              <a:latin typeface="Times New Roman" panose="02020603050405020304" pitchFamily="18" charset="0"/>
            </a:endParaRPr>
          </a:p>
          <a:p>
            <a:pPr eaLnBrk="1" hangingPunct="1">
              <a:spcBef>
                <a:spcPct val="0"/>
              </a:spcBef>
              <a:buClrTx/>
              <a:buSzTx/>
              <a:buFontTx/>
              <a:buNone/>
            </a:pPr>
            <a:r>
              <a:rPr lang="en-US" altLang="en-US" sz="2000" dirty="0">
                <a:latin typeface="Times New Roman" panose="02020603050405020304" pitchFamily="18" charset="0"/>
              </a:rPr>
              <a:t>	Animal and human energy for labor</a:t>
            </a:r>
          </a:p>
        </p:txBody>
      </p:sp>
      <p:pic>
        <p:nvPicPr>
          <p:cNvPr id="20483"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8938" y="2509838"/>
            <a:ext cx="265112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52713" y="2460625"/>
            <a:ext cx="3068637"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69938" y="4602163"/>
            <a:ext cx="3962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635625" y="4649788"/>
            <a:ext cx="3048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486400" y="2449513"/>
            <a:ext cx="33448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D5F5BC-CC6E-8F69-0999-A15CB5EFB466}"/>
              </a:ext>
            </a:extLst>
          </p:cNvPr>
          <p:cNvSpPr txBox="1"/>
          <p:nvPr/>
        </p:nvSpPr>
        <p:spPr>
          <a:xfrm>
            <a:off x="240998" y="254506"/>
            <a:ext cx="6629400" cy="2585323"/>
          </a:xfrm>
          <a:prstGeom prst="rect">
            <a:avLst/>
          </a:prstGeom>
          <a:noFill/>
        </p:spPr>
        <p:txBody>
          <a:bodyPr wrap="square">
            <a:spAutoFit/>
          </a:bodyPr>
          <a:lstStyle/>
          <a:p>
            <a:r>
              <a:rPr lang="en-US" dirty="0"/>
              <a:t>“The profound change that then occurred seemed to be rather due to the fact that, for the first time in history, men began to tap a large capital store of energy and ceased to be entirely dependent on the revenue of sunshine.  All the requirements of pre-scientific men were met out of the solar energy of their own times. The food they ate, the clothes they wore, and the wood they burnt could be envisaged, as regards, the energy content which gives them use-value, as stores of sunlight.  But in burning coal one releases a store of sunshine that reached the earth millions of years ago.” Soddy 1926 P 58 </a:t>
            </a:r>
          </a:p>
        </p:txBody>
      </p:sp>
      <p:pic>
        <p:nvPicPr>
          <p:cNvPr id="4" name="Picture 3">
            <a:extLst>
              <a:ext uri="{FF2B5EF4-FFF2-40B4-BE49-F238E27FC236}">
                <a16:creationId xmlns:a16="http://schemas.microsoft.com/office/drawing/2014/main" id="{A9C89A5A-ECBB-6891-B293-2E9FDA59A362}"/>
              </a:ext>
            </a:extLst>
          </p:cNvPr>
          <p:cNvPicPr>
            <a:picLocks noChangeAspect="1"/>
          </p:cNvPicPr>
          <p:nvPr/>
        </p:nvPicPr>
        <p:blipFill>
          <a:blip r:embed="rId2"/>
          <a:stretch>
            <a:fillRect/>
          </a:stretch>
        </p:blipFill>
        <p:spPr>
          <a:xfrm>
            <a:off x="7086601" y="64895"/>
            <a:ext cx="1977830" cy="3071164"/>
          </a:xfrm>
          <a:prstGeom prst="rect">
            <a:avLst/>
          </a:prstGeom>
        </p:spPr>
      </p:pic>
      <p:sp>
        <p:nvSpPr>
          <p:cNvPr id="2" name="TextBox 1">
            <a:extLst>
              <a:ext uri="{FF2B5EF4-FFF2-40B4-BE49-F238E27FC236}">
                <a16:creationId xmlns:a16="http://schemas.microsoft.com/office/drawing/2014/main" id="{BD45B241-4152-6D19-A70E-ACCC99FB19FE}"/>
              </a:ext>
            </a:extLst>
          </p:cNvPr>
          <p:cNvSpPr txBox="1"/>
          <p:nvPr/>
        </p:nvSpPr>
        <p:spPr>
          <a:xfrm>
            <a:off x="5886897" y="6430883"/>
            <a:ext cx="3230443" cy="369332"/>
          </a:xfrm>
          <a:prstGeom prst="rect">
            <a:avLst/>
          </a:prstGeom>
          <a:noFill/>
        </p:spPr>
        <p:txBody>
          <a:bodyPr wrap="square" rtlCol="0">
            <a:spAutoFit/>
          </a:bodyPr>
          <a:lstStyle/>
          <a:p>
            <a:r>
              <a:rPr lang="en-US" dirty="0"/>
              <a:t>The FOSSIL FUEL REVOLUTION!</a:t>
            </a:r>
          </a:p>
        </p:txBody>
      </p:sp>
      <p:pic>
        <p:nvPicPr>
          <p:cNvPr id="5" name="Picture 4">
            <a:extLst>
              <a:ext uri="{FF2B5EF4-FFF2-40B4-BE49-F238E27FC236}">
                <a16:creationId xmlns:a16="http://schemas.microsoft.com/office/drawing/2014/main" id="{708799CA-A9B7-D69D-0697-1A2AAB6FCC63}"/>
              </a:ext>
            </a:extLst>
          </p:cNvPr>
          <p:cNvPicPr>
            <a:picLocks noChangeAspect="1"/>
          </p:cNvPicPr>
          <p:nvPr/>
        </p:nvPicPr>
        <p:blipFill>
          <a:blip r:embed="rId3"/>
          <a:stretch>
            <a:fillRect/>
          </a:stretch>
        </p:blipFill>
        <p:spPr>
          <a:xfrm>
            <a:off x="519075" y="3435561"/>
            <a:ext cx="3429000" cy="2314575"/>
          </a:xfrm>
          <a:prstGeom prst="rect">
            <a:avLst/>
          </a:prstGeom>
        </p:spPr>
      </p:pic>
      <p:pic>
        <p:nvPicPr>
          <p:cNvPr id="1026" name="Picture 2" descr="Who'd buy a coal mine? Two very different bids">
            <a:extLst>
              <a:ext uri="{FF2B5EF4-FFF2-40B4-BE49-F238E27FC236}">
                <a16:creationId xmlns:a16="http://schemas.microsoft.com/office/drawing/2014/main" id="{6A6E811A-DFA0-69AA-2443-A5E636B5C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317" y="3340783"/>
            <a:ext cx="4114800" cy="2314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AAA6A4-D014-D3B5-033F-664491D10677}"/>
              </a:ext>
            </a:extLst>
          </p:cNvPr>
          <p:cNvSpPr txBox="1"/>
          <p:nvPr/>
        </p:nvSpPr>
        <p:spPr>
          <a:xfrm>
            <a:off x="519075" y="5951588"/>
            <a:ext cx="8624925" cy="369332"/>
          </a:xfrm>
          <a:prstGeom prst="rect">
            <a:avLst/>
          </a:prstGeom>
          <a:noFill/>
        </p:spPr>
        <p:txBody>
          <a:bodyPr wrap="none" rtlCol="0">
            <a:spAutoFit/>
          </a:bodyPr>
          <a:lstStyle/>
          <a:p>
            <a:r>
              <a:rPr lang="en-US" dirty="0"/>
              <a:t>Energy in real time (renewable) 	</a:t>
            </a:r>
            <a:r>
              <a:rPr lang="en-US" dirty="0">
                <a:sym typeface="Wingdings" panose="05000000000000000000" pitchFamily="2" charset="2"/>
              </a:rPr>
              <a:t> 	ancient, stored sunlight (non-renewable)</a:t>
            </a:r>
            <a:endParaRPr lang="en-US" dirty="0"/>
          </a:p>
        </p:txBody>
      </p:sp>
    </p:spTree>
    <p:extLst>
      <p:ext uri="{BB962C8B-B14F-4D97-AF65-F5344CB8AC3E}">
        <p14:creationId xmlns:p14="http://schemas.microsoft.com/office/powerpoint/2010/main" val="78631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990600" y="152400"/>
            <a:ext cx="7391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dirty="0">
                <a:latin typeface="Times New Roman" panose="02020603050405020304" pitchFamily="18" charset="0"/>
              </a:rPr>
              <a:t>Historical Energy Use</a:t>
            </a:r>
          </a:p>
          <a:p>
            <a:pPr eaLnBrk="1" hangingPunct="1">
              <a:spcBef>
                <a:spcPct val="0"/>
              </a:spcBef>
              <a:buClrTx/>
              <a:buSzTx/>
              <a:buFontTx/>
              <a:buNone/>
            </a:pPr>
            <a:r>
              <a:rPr lang="en-US" altLang="en-US" sz="2000" dirty="0">
                <a:latin typeface="Times New Roman" panose="02020603050405020304" pitchFamily="18" charset="0"/>
              </a:rPr>
              <a:t>Earlier civilizations used renewable energy sources exclusively</a:t>
            </a:r>
          </a:p>
          <a:p>
            <a:pPr eaLnBrk="1" hangingPunct="1">
              <a:spcBef>
                <a:spcPct val="0"/>
              </a:spcBef>
              <a:buClrTx/>
              <a:buSzTx/>
              <a:buFontTx/>
              <a:buNone/>
            </a:pPr>
            <a:endParaRPr lang="en-US" altLang="en-US" sz="2000" dirty="0">
              <a:latin typeface="Times New Roman" panose="02020603050405020304" pitchFamily="18" charset="0"/>
            </a:endParaRPr>
          </a:p>
          <a:p>
            <a:pPr eaLnBrk="1" hangingPunct="1">
              <a:spcBef>
                <a:spcPct val="0"/>
              </a:spcBef>
              <a:buClrTx/>
              <a:buSzTx/>
              <a:buFontTx/>
              <a:buNone/>
            </a:pPr>
            <a:r>
              <a:rPr lang="en-US" altLang="en-US" sz="2000" dirty="0">
                <a:latin typeface="Times New Roman" panose="02020603050405020304" pitchFamily="18" charset="0"/>
              </a:rPr>
              <a:t>	Wind for windmills (pumping) and sailing</a:t>
            </a:r>
          </a:p>
        </p:txBody>
      </p:sp>
      <p:pic>
        <p:nvPicPr>
          <p:cNvPr id="18435"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3888" y="5051425"/>
            <a:ext cx="2286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00325" y="4987925"/>
            <a:ext cx="36957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486400" y="3313113"/>
            <a:ext cx="35433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486150" y="2579688"/>
            <a:ext cx="25431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95325" y="2679700"/>
            <a:ext cx="26003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990600" y="152400"/>
            <a:ext cx="7391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dirty="0">
                <a:latin typeface="Times New Roman" panose="02020603050405020304" pitchFamily="18" charset="0"/>
              </a:rPr>
              <a:t>Historical Energy Use</a:t>
            </a:r>
          </a:p>
          <a:p>
            <a:pPr eaLnBrk="1" hangingPunct="1">
              <a:spcBef>
                <a:spcPct val="0"/>
              </a:spcBef>
              <a:buClrTx/>
              <a:buSzTx/>
              <a:buFontTx/>
              <a:buNone/>
            </a:pPr>
            <a:r>
              <a:rPr lang="en-US" altLang="en-US" sz="2000" dirty="0">
                <a:latin typeface="Times New Roman" panose="02020603050405020304" pitchFamily="18" charset="0"/>
              </a:rPr>
              <a:t>Earlier civilizations used renewable energy sources exclusively</a:t>
            </a:r>
          </a:p>
          <a:p>
            <a:pPr eaLnBrk="1" hangingPunct="1">
              <a:spcBef>
                <a:spcPct val="0"/>
              </a:spcBef>
              <a:buClrTx/>
              <a:buSzTx/>
              <a:buFontTx/>
              <a:buNone/>
            </a:pPr>
            <a:endParaRPr lang="en-US" altLang="en-US" sz="2000" dirty="0">
              <a:latin typeface="Times New Roman" panose="02020603050405020304" pitchFamily="18" charset="0"/>
            </a:endParaRPr>
          </a:p>
          <a:p>
            <a:pPr eaLnBrk="1" hangingPunct="1">
              <a:spcBef>
                <a:spcPct val="0"/>
              </a:spcBef>
              <a:buClrTx/>
              <a:buSzTx/>
              <a:buFontTx/>
              <a:buNone/>
            </a:pPr>
            <a:r>
              <a:rPr lang="en-US" altLang="en-US" sz="2000" dirty="0">
                <a:latin typeface="Times New Roman" panose="02020603050405020304" pitchFamily="18" charset="0"/>
              </a:rPr>
              <a:t>	Water for watermills (milling)</a:t>
            </a:r>
          </a:p>
        </p:txBody>
      </p:sp>
      <p:pic>
        <p:nvPicPr>
          <p:cNvPr id="19459"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45250" y="1098550"/>
            <a:ext cx="26574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0038" y="4770438"/>
            <a:ext cx="60388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486400" y="40386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00038" y="2411413"/>
            <a:ext cx="3186112"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71811" y="6417618"/>
            <a:ext cx="1903085" cy="461665"/>
          </a:xfrm>
          <a:prstGeom prst="rect">
            <a:avLst/>
          </a:prstGeom>
          <a:noFill/>
        </p:spPr>
        <p:txBody>
          <a:bodyPr wrap="none" rtlCol="0">
            <a:spAutoFit/>
          </a:bodyPr>
          <a:lstStyle/>
          <a:p>
            <a:r>
              <a:rPr lang="en-US" dirty="0"/>
              <a:t>Harpers Ferry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990600" y="152400"/>
            <a:ext cx="73914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b="1" dirty="0">
                <a:latin typeface="Times New Roman" panose="02020603050405020304" pitchFamily="18" charset="0"/>
              </a:rPr>
              <a:t>Historical Energy Use</a:t>
            </a:r>
          </a:p>
          <a:p>
            <a:pPr eaLnBrk="1" hangingPunct="1">
              <a:spcBef>
                <a:spcPct val="0"/>
              </a:spcBef>
              <a:buClrTx/>
              <a:buSzTx/>
              <a:buFontTx/>
              <a:buNone/>
            </a:pPr>
            <a:r>
              <a:rPr lang="en-US" altLang="en-US" sz="2400" dirty="0">
                <a:latin typeface="Times New Roman" panose="02020603050405020304" pitchFamily="18" charset="0"/>
              </a:rPr>
              <a:t>Earlier civilizations used renewable energy sources exclusively</a:t>
            </a:r>
          </a:p>
          <a:p>
            <a:pPr eaLnBrk="1" hangingPunct="1">
              <a:spcBef>
                <a:spcPct val="0"/>
              </a:spcBef>
              <a:buClrTx/>
              <a:buSzTx/>
              <a:buFontTx/>
              <a:buNone/>
            </a:pPr>
            <a:endParaRPr lang="en-US" altLang="en-US" sz="2400" dirty="0">
              <a:latin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rPr>
              <a:t>	Biomass for heat and cooking</a:t>
            </a:r>
          </a:p>
          <a:p>
            <a:pPr eaLnBrk="1" hangingPunct="1">
              <a:spcBef>
                <a:spcPct val="0"/>
              </a:spcBef>
              <a:buClrTx/>
              <a:buSzTx/>
              <a:buFontTx/>
              <a:buNone/>
            </a:pPr>
            <a:r>
              <a:rPr lang="en-US" altLang="en-US" sz="2400" dirty="0">
                <a:latin typeface="Times New Roman" panose="02020603050405020304" pitchFamily="18" charset="0"/>
              </a:rPr>
              <a:t>	Wind for windmills (pumping) and sailing</a:t>
            </a:r>
          </a:p>
          <a:p>
            <a:pPr eaLnBrk="1" hangingPunct="1">
              <a:spcBef>
                <a:spcPct val="0"/>
              </a:spcBef>
              <a:buClrTx/>
              <a:buSzTx/>
              <a:buFontTx/>
              <a:buNone/>
            </a:pPr>
            <a:r>
              <a:rPr lang="en-US" altLang="en-US" sz="2400" dirty="0">
                <a:latin typeface="Times New Roman" panose="02020603050405020304" pitchFamily="18" charset="0"/>
              </a:rPr>
              <a:t>	Water for watermills (milling)</a:t>
            </a:r>
          </a:p>
          <a:p>
            <a:pPr eaLnBrk="1" hangingPunct="1">
              <a:spcBef>
                <a:spcPct val="0"/>
              </a:spcBef>
              <a:buClrTx/>
              <a:buSzTx/>
              <a:buFontTx/>
              <a:buNone/>
            </a:pPr>
            <a:r>
              <a:rPr lang="en-US" altLang="en-US" sz="2400" dirty="0">
                <a:latin typeface="Times New Roman" panose="02020603050405020304" pitchFamily="18" charset="0"/>
              </a:rPr>
              <a:t>	Solar for thermal regulation</a:t>
            </a:r>
          </a:p>
          <a:p>
            <a:pPr eaLnBrk="1" hangingPunct="1">
              <a:spcBef>
                <a:spcPct val="0"/>
              </a:spcBef>
              <a:buClrTx/>
              <a:buSzTx/>
              <a:buFontTx/>
              <a:buNone/>
            </a:pPr>
            <a:r>
              <a:rPr lang="en-US" altLang="en-US" sz="2400" dirty="0">
                <a:latin typeface="Times New Roman" panose="02020603050405020304" pitchFamily="18" charset="0"/>
              </a:rPr>
              <a:t>	Animal and human energy for labor</a:t>
            </a:r>
          </a:p>
          <a:p>
            <a:pPr eaLnBrk="1" hangingPunct="1">
              <a:spcBef>
                <a:spcPct val="0"/>
              </a:spcBef>
              <a:buClrTx/>
              <a:buSzTx/>
              <a:buFontTx/>
              <a:buNone/>
            </a:pPr>
            <a:endParaRPr lang="en-US" altLang="en-US" sz="2400" dirty="0">
              <a:latin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rPr>
              <a:t>These sources are renewable with little long-term impact on the environment, but have a generally low energy density.</a:t>
            </a:r>
          </a:p>
        </p:txBody>
      </p:sp>
      <p:sp>
        <p:nvSpPr>
          <p:cNvPr id="10244" name="Rectangle 4"/>
          <p:cNvSpPr>
            <a:spLocks noChangeArrowheads="1"/>
          </p:cNvSpPr>
          <p:nvPr/>
        </p:nvSpPr>
        <p:spPr bwMode="auto">
          <a:xfrm>
            <a:off x="990600" y="5867400"/>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rPr>
              <a:t>Energy density is the amount of energy per volume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dissolve">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729C0D-3995-48BC-BB48-0B2F0C8B5EE7}"/>
              </a:ext>
            </a:extLst>
          </p:cNvPr>
          <p:cNvSpPr txBox="1"/>
          <p:nvPr/>
        </p:nvSpPr>
        <p:spPr>
          <a:xfrm>
            <a:off x="914400" y="533400"/>
            <a:ext cx="7543800" cy="830997"/>
          </a:xfrm>
          <a:prstGeom prst="rect">
            <a:avLst/>
          </a:prstGeom>
          <a:noFill/>
        </p:spPr>
        <p:txBody>
          <a:bodyPr wrap="square" rtlCol="0">
            <a:spAutoFit/>
          </a:bodyPr>
          <a:lstStyle/>
          <a:p>
            <a:r>
              <a:rPr lang="en-US" dirty="0"/>
              <a:t>Industrial Revolution and Steam Engine (James Watt, 1774) greatly increased demand for raw energy (to do work)</a:t>
            </a:r>
          </a:p>
        </p:txBody>
      </p:sp>
      <p:pic>
        <p:nvPicPr>
          <p:cNvPr id="1026" name="Picture 2" descr="DeWitt Clinton (locomotive) - Wikipedia">
            <a:extLst>
              <a:ext uri="{FF2B5EF4-FFF2-40B4-BE49-F238E27FC236}">
                <a16:creationId xmlns:a16="http://schemas.microsoft.com/office/drawing/2014/main" id="{97336F2C-9131-4AB7-9864-F9DED1F218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1727676"/>
            <a:ext cx="5962650" cy="4010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6E3154-B3A7-4D84-8D4F-8705862B4C1F}"/>
              </a:ext>
            </a:extLst>
          </p:cNvPr>
          <p:cNvSpPr txBox="1"/>
          <p:nvPr/>
        </p:nvSpPr>
        <p:spPr>
          <a:xfrm>
            <a:off x="1600200" y="5943600"/>
            <a:ext cx="4534126" cy="461665"/>
          </a:xfrm>
          <a:prstGeom prst="rect">
            <a:avLst/>
          </a:prstGeom>
          <a:noFill/>
        </p:spPr>
        <p:txBody>
          <a:bodyPr wrap="none" rtlCol="0">
            <a:spAutoFit/>
          </a:bodyPr>
          <a:lstStyle/>
          <a:p>
            <a:r>
              <a:rPr lang="en-US" dirty="0"/>
              <a:t>DeWitt Clinton Locomotive (1831)</a:t>
            </a:r>
          </a:p>
        </p:txBody>
      </p:sp>
    </p:spTree>
    <p:extLst>
      <p:ext uri="{BB962C8B-B14F-4D97-AF65-F5344CB8AC3E}">
        <p14:creationId xmlns:p14="http://schemas.microsoft.com/office/powerpoint/2010/main" val="3028530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E3D06-A817-4A18-8944-0ABA65AA6F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09600"/>
            <a:ext cx="9144000" cy="4693920"/>
          </a:xfrm>
          <a:prstGeom prst="rect">
            <a:avLst/>
          </a:prstGeom>
        </p:spPr>
      </p:pic>
      <p:sp>
        <p:nvSpPr>
          <p:cNvPr id="3" name="TextBox 2">
            <a:extLst>
              <a:ext uri="{FF2B5EF4-FFF2-40B4-BE49-F238E27FC236}">
                <a16:creationId xmlns:a16="http://schemas.microsoft.com/office/drawing/2014/main" id="{8617E4B2-F9B6-4C5C-A7B8-D1375C327FE5}"/>
              </a:ext>
            </a:extLst>
          </p:cNvPr>
          <p:cNvSpPr txBox="1"/>
          <p:nvPr/>
        </p:nvSpPr>
        <p:spPr>
          <a:xfrm>
            <a:off x="685800" y="5410200"/>
            <a:ext cx="8077200" cy="830997"/>
          </a:xfrm>
          <a:prstGeom prst="rect">
            <a:avLst/>
          </a:prstGeom>
          <a:noFill/>
        </p:spPr>
        <p:txBody>
          <a:bodyPr wrap="square" rtlCol="0">
            <a:spAutoFit/>
          </a:bodyPr>
          <a:lstStyle/>
          <a:p>
            <a:r>
              <a:rPr lang="en-US" dirty="0"/>
              <a:t>Burning lots of wood!  The switch to coal (which was plentiful at the time in England) was to reduce the deforestation.</a:t>
            </a:r>
          </a:p>
        </p:txBody>
      </p:sp>
    </p:spTree>
    <p:extLst>
      <p:ext uri="{BB962C8B-B14F-4D97-AF65-F5344CB8AC3E}">
        <p14:creationId xmlns:p14="http://schemas.microsoft.com/office/powerpoint/2010/main" val="2679169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026"/>
          <p:cNvSpPr txBox="1">
            <a:spLocks noChangeArrowheads="1"/>
          </p:cNvSpPr>
          <p:nvPr/>
        </p:nvSpPr>
        <p:spPr bwMode="auto">
          <a:xfrm>
            <a:off x="990600" y="152400"/>
            <a:ext cx="7772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dirty="0">
                <a:latin typeface="Times New Roman" panose="02020603050405020304" pitchFamily="18" charset="0"/>
              </a:rPr>
              <a:t>Transition to fossil fuels</a:t>
            </a:r>
          </a:p>
          <a:p>
            <a:pPr eaLnBrk="1" hangingPunct="1">
              <a:spcBef>
                <a:spcPct val="0"/>
              </a:spcBef>
              <a:buClrTx/>
              <a:buSzTx/>
              <a:buFontTx/>
              <a:buNone/>
            </a:pPr>
            <a:r>
              <a:rPr lang="en-US" altLang="en-US" sz="2800" dirty="0">
                <a:latin typeface="Times New Roman" panose="02020603050405020304" pitchFamily="18" charset="0"/>
              </a:rPr>
              <a:t>Coal – used as early as 13</a:t>
            </a:r>
            <a:r>
              <a:rPr lang="en-US" altLang="en-US" sz="2800" baseline="30000" dirty="0">
                <a:latin typeface="Times New Roman" panose="02020603050405020304" pitchFamily="18" charset="0"/>
              </a:rPr>
              <a:t>th</a:t>
            </a:r>
            <a:r>
              <a:rPr lang="en-US" altLang="en-US" sz="2800" dirty="0">
                <a:latin typeface="Times New Roman" panose="02020603050405020304" pitchFamily="18" charset="0"/>
              </a:rPr>
              <a:t> century, extensive use by mid-19</a:t>
            </a:r>
            <a:r>
              <a:rPr lang="en-US" altLang="en-US" sz="2800" baseline="30000" dirty="0">
                <a:latin typeface="Times New Roman" panose="02020603050405020304" pitchFamily="18" charset="0"/>
              </a:rPr>
              <a:t>th</a:t>
            </a:r>
            <a:r>
              <a:rPr lang="en-US" altLang="en-US" sz="2800" dirty="0">
                <a:latin typeface="Times New Roman" panose="02020603050405020304" pitchFamily="18" charset="0"/>
              </a:rPr>
              <a:t> century, starting in UK and USA</a:t>
            </a:r>
          </a:p>
          <a:p>
            <a:pPr eaLnBrk="1" hangingPunct="1">
              <a:spcBef>
                <a:spcPct val="0"/>
              </a:spcBef>
              <a:buClrTx/>
              <a:buSzTx/>
              <a:buFontTx/>
              <a:buNone/>
            </a:pPr>
            <a:r>
              <a:rPr lang="en-US" altLang="en-US" sz="2800" dirty="0">
                <a:latin typeface="Times New Roman" panose="02020603050405020304" pitchFamily="18" charset="0"/>
              </a:rPr>
              <a:t>Oil – used mid-late 19</a:t>
            </a:r>
            <a:r>
              <a:rPr lang="en-US" altLang="en-US" sz="2800" baseline="30000" dirty="0">
                <a:latin typeface="Times New Roman" panose="02020603050405020304" pitchFamily="18" charset="0"/>
              </a:rPr>
              <a:t>th</a:t>
            </a:r>
            <a:r>
              <a:rPr lang="en-US" altLang="en-US" sz="2800" dirty="0">
                <a:latin typeface="Times New Roman" panose="02020603050405020304" pitchFamily="18" charset="0"/>
              </a:rPr>
              <a:t> century</a:t>
            </a:r>
          </a:p>
          <a:p>
            <a:pPr eaLnBrk="1" hangingPunct="1">
              <a:spcBef>
                <a:spcPct val="0"/>
              </a:spcBef>
              <a:buClrTx/>
              <a:buSzTx/>
              <a:buFontTx/>
              <a:buNone/>
            </a:pPr>
            <a:r>
              <a:rPr lang="en-US" altLang="en-US" sz="2800" dirty="0">
                <a:latin typeface="Times New Roman" panose="02020603050405020304" pitchFamily="18" charset="0"/>
              </a:rPr>
              <a:t>Natural Gas – used late 19</a:t>
            </a:r>
            <a:r>
              <a:rPr lang="en-US" altLang="en-US" sz="2800" baseline="30000" dirty="0">
                <a:latin typeface="Times New Roman" panose="02020603050405020304" pitchFamily="18" charset="0"/>
              </a:rPr>
              <a:t>th</a:t>
            </a:r>
            <a:r>
              <a:rPr lang="en-US" altLang="en-US" sz="2800" dirty="0">
                <a:latin typeface="Times New Roman" panose="02020603050405020304" pitchFamily="18" charset="0"/>
              </a:rPr>
              <a:t> century, big boom after WWII</a:t>
            </a:r>
            <a:r>
              <a:rPr lang="en-US" altLang="en-US" sz="2400" dirty="0">
                <a:latin typeface="Times New Roman" panose="02020603050405020304" pitchFamily="18" charset="0"/>
              </a:rPr>
              <a:t> </a:t>
            </a:r>
          </a:p>
        </p:txBody>
      </p:sp>
      <p:pic>
        <p:nvPicPr>
          <p:cNvPr id="22531" name="Picture 1027" descr="F:\MEDIA\1793\179349.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276600"/>
            <a:ext cx="7620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ideonexus.com/wp-content/uploads/2009/04/coalformatio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549275"/>
            <a:ext cx="59436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
          <p:cNvSpPr>
            <a:spLocks noChangeArrowheads="1"/>
          </p:cNvSpPr>
          <p:nvPr/>
        </p:nvSpPr>
        <p:spPr bwMode="auto">
          <a:xfrm>
            <a:off x="609600" y="457200"/>
            <a:ext cx="2438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4"/>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5"/>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Fossil Fuels are derived from partially decomposed organic materials transformed in Earth’s crust by pressure, heat and bacterial processes. It takes millions of years for these organisms to chemically change into fossil fuels.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minepermits.ky.gov/NR/rdonlyres/06BC5AA8-EF18-4762-8585-C517CD57E71B/0/Ed_coal_formatio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685800"/>
            <a:ext cx="72390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2"/>
          <p:cNvSpPr txBox="1">
            <a:spLocks noChangeArrowheads="1"/>
          </p:cNvSpPr>
          <p:nvPr/>
        </p:nvSpPr>
        <p:spPr bwMode="auto">
          <a:xfrm>
            <a:off x="1219200" y="5486400"/>
            <a:ext cx="205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Coal formation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ChangeArrowheads="1"/>
          </p:cNvSpPr>
          <p:nvPr/>
        </p:nvSpPr>
        <p:spPr bwMode="auto">
          <a:xfrm>
            <a:off x="1143000" y="457200"/>
            <a:ext cx="708660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50000"/>
              </a:spcBef>
              <a:buClrTx/>
              <a:buSzTx/>
              <a:buFontTx/>
              <a:buNone/>
            </a:pPr>
            <a:r>
              <a:rPr lang="en-US" altLang="en-US" sz="2800" dirty="0">
                <a:latin typeface="Times New Roman" panose="02020603050405020304" pitchFamily="18" charset="0"/>
                <a:ea typeface="Arial Unicode MS" pitchFamily="34" charset="-128"/>
              </a:rPr>
              <a:t>Coal – four basic types of coal rated by its carbon (energy) and sulfur content</a:t>
            </a:r>
          </a:p>
          <a:p>
            <a:pPr>
              <a:spcBef>
                <a:spcPct val="25000"/>
              </a:spcBef>
              <a:buClrTx/>
              <a:buSzTx/>
              <a:buFontTx/>
              <a:buNone/>
            </a:pPr>
            <a:r>
              <a:rPr lang="en-US" altLang="en-US" sz="2800" dirty="0">
                <a:latin typeface="Times New Roman" panose="02020603050405020304" pitchFamily="18" charset="0"/>
                <a:ea typeface="Arial Unicode MS" pitchFamily="34" charset="-128"/>
              </a:rPr>
              <a:t>			Energy (MJ/kg)	Sulfur	</a:t>
            </a:r>
          </a:p>
          <a:p>
            <a:pPr>
              <a:spcBef>
                <a:spcPct val="25000"/>
              </a:spcBef>
              <a:buClrTx/>
              <a:buSzTx/>
              <a:buFontTx/>
              <a:buNone/>
            </a:pPr>
            <a:r>
              <a:rPr lang="en-US" altLang="en-US" sz="2800" dirty="0">
                <a:latin typeface="Times New Roman" panose="02020603050405020304" pitchFamily="18" charset="0"/>
                <a:ea typeface="Arial Unicode MS" pitchFamily="34" charset="-128"/>
              </a:rPr>
              <a:t>Anthracite		High	(&gt;32)		Low</a:t>
            </a:r>
          </a:p>
          <a:p>
            <a:pPr>
              <a:spcBef>
                <a:spcPct val="25000"/>
              </a:spcBef>
              <a:buClrTx/>
              <a:buSzTx/>
              <a:buFontTx/>
              <a:buNone/>
            </a:pPr>
            <a:r>
              <a:rPr lang="en-US" altLang="en-US" sz="2800" dirty="0">
                <a:latin typeface="Times New Roman" panose="02020603050405020304" pitchFamily="18" charset="0"/>
                <a:ea typeface="Arial Unicode MS" pitchFamily="34" charset="-128"/>
              </a:rPr>
              <a:t>Bituminous		Med-High (30-32)	High</a:t>
            </a:r>
          </a:p>
          <a:p>
            <a:pPr>
              <a:spcBef>
                <a:spcPct val="25000"/>
              </a:spcBef>
              <a:buClrTx/>
              <a:buSzTx/>
              <a:buFontTx/>
              <a:buNone/>
            </a:pPr>
            <a:r>
              <a:rPr lang="en-US" altLang="en-US" sz="2800" dirty="0">
                <a:latin typeface="Times New Roman" panose="02020603050405020304" pitchFamily="18" charset="0"/>
                <a:ea typeface="Arial Unicode MS" pitchFamily="34" charset="-128"/>
              </a:rPr>
              <a:t>Subbituminous	Low-Med (19-30)	Low</a:t>
            </a:r>
          </a:p>
          <a:p>
            <a:pPr>
              <a:spcBef>
                <a:spcPct val="25000"/>
              </a:spcBef>
              <a:buClrTx/>
              <a:buSzTx/>
              <a:buFontTx/>
              <a:buNone/>
            </a:pPr>
            <a:r>
              <a:rPr lang="en-US" altLang="en-US" sz="2800" dirty="0">
                <a:latin typeface="Times New Roman" panose="02020603050405020304" pitchFamily="18" charset="0"/>
                <a:ea typeface="Arial Unicode MS" pitchFamily="34" charset="-128"/>
              </a:rPr>
              <a:t>Lignite		Low (14-19)		Low</a:t>
            </a:r>
          </a:p>
          <a:p>
            <a:pPr>
              <a:spcBef>
                <a:spcPct val="25000"/>
              </a:spcBef>
              <a:buClrTx/>
              <a:buSzTx/>
              <a:buFontTx/>
              <a:buNone/>
            </a:pPr>
            <a:endParaRPr lang="en-US" altLang="en-US" sz="2800" dirty="0">
              <a:latin typeface="Times New Roman" panose="02020603050405020304" pitchFamily="18" charset="0"/>
              <a:ea typeface="Arial Unicode MS" pitchFamily="34" charset="-128"/>
            </a:endParaRPr>
          </a:p>
          <a:p>
            <a:pPr>
              <a:spcBef>
                <a:spcPct val="25000"/>
              </a:spcBef>
              <a:buClrTx/>
              <a:buSzTx/>
              <a:buFontTx/>
              <a:buNone/>
            </a:pPr>
            <a:r>
              <a:rPr lang="en-US" altLang="en-US" sz="2800" dirty="0">
                <a:latin typeface="Times New Roman" panose="02020603050405020304" pitchFamily="18" charset="0"/>
                <a:ea typeface="Arial Unicode MS" pitchFamily="34" charset="-128"/>
              </a:rPr>
              <a:t>Firewood (16 MJ/kg)</a:t>
            </a:r>
          </a:p>
          <a:p>
            <a:pPr>
              <a:spcBef>
                <a:spcPct val="25000"/>
              </a:spcBef>
              <a:buClrTx/>
              <a:buSzTx/>
              <a:buFontTx/>
              <a:buNone/>
            </a:pPr>
            <a:r>
              <a:rPr lang="en-US" altLang="en-US" sz="2800">
                <a:latin typeface="Times New Roman" panose="02020603050405020304" pitchFamily="18" charset="0"/>
                <a:ea typeface="Arial Unicode MS" pitchFamily="34" charset="-128"/>
              </a:rPr>
              <a:t>Charcoal (30 MJ/kg)</a:t>
            </a:r>
          </a:p>
          <a:p>
            <a:pPr>
              <a:spcBef>
                <a:spcPct val="25000"/>
              </a:spcBef>
              <a:buClrTx/>
              <a:buSzTx/>
              <a:buFontTx/>
              <a:buNone/>
            </a:pPr>
            <a:r>
              <a:rPr lang="en-US" altLang="en-US" sz="2800" dirty="0">
                <a:latin typeface="Times New Roman" panose="02020603050405020304" pitchFamily="18" charset="0"/>
                <a:ea typeface="Arial Unicode MS" pitchFamily="34" charset="-128"/>
              </a:rPr>
              <a:t>Natural Gas (39 MJ/m</a:t>
            </a:r>
            <a:r>
              <a:rPr lang="en-US" altLang="en-US" sz="2800" baseline="30000" dirty="0">
                <a:latin typeface="Times New Roman" panose="02020603050405020304" pitchFamily="18" charset="0"/>
                <a:ea typeface="Arial Unicode MS" pitchFamily="34" charset="-128"/>
              </a:rPr>
              <a:t>3</a:t>
            </a:r>
            <a:r>
              <a:rPr lang="en-US" altLang="en-US" sz="2800" dirty="0">
                <a:latin typeface="Times New Roman" panose="02020603050405020304" pitchFamily="18" charset="0"/>
                <a:ea typeface="Arial Unicode MS" pitchFamily="34" charset="-128"/>
              </a:rPr>
              <a:t>)</a:t>
            </a:r>
          </a:p>
          <a:p>
            <a:pPr>
              <a:spcBef>
                <a:spcPct val="25000"/>
              </a:spcBef>
              <a:buClrTx/>
              <a:buSzTx/>
              <a:buFontTx/>
              <a:buNone/>
            </a:pPr>
            <a:r>
              <a:rPr lang="en-US" altLang="en-US" sz="2800" dirty="0">
                <a:latin typeface="Times New Roman" panose="02020603050405020304" pitchFamily="18" charset="0"/>
                <a:ea typeface="Arial Unicode MS" pitchFamily="34" charset="-128"/>
              </a:rPr>
              <a:t>Crude Oil (45-46 MJ/kg)</a:t>
            </a:r>
          </a:p>
        </p:txBody>
      </p:sp>
      <p:pic>
        <p:nvPicPr>
          <p:cNvPr id="25603" name="Picture 4" descr="http://www.pitt.edu/~cejones/GeoImages/6MetamorphicRocks/Anthracite/AnthraciteBlueBackground.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935538"/>
            <a:ext cx="21336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0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2058855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33400" y="838200"/>
            <a:ext cx="8610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defRPr/>
            </a:pPr>
            <a:r>
              <a:rPr lang="en-US" altLang="en-US" sz="2400" b="1" dirty="0">
                <a:latin typeface="Times New Roman" panose="02020603050405020304" pitchFamily="18" charset="0"/>
                <a:cs typeface="Times New Roman" panose="02020603050405020304" pitchFamily="18" charset="0"/>
              </a:rPr>
              <a:t>Energy is the ability to do work</a:t>
            </a:r>
          </a:p>
          <a:p>
            <a:pPr eaLnBrk="1" hangingPunct="1">
              <a:spcBef>
                <a:spcPct val="0"/>
              </a:spcBef>
              <a:buClrTx/>
              <a:buSzTx/>
              <a:buFontTx/>
              <a:buNone/>
              <a:defRPr/>
            </a:pPr>
            <a:endParaRPr lang="en-US" altLang="en-US" sz="2400" dirty="0">
              <a:latin typeface="Times New Roman" panose="02020603050405020304" pitchFamily="18" charset="0"/>
              <a:cs typeface="Times New Roman" panose="02020603050405020304" pitchFamily="18" charset="0"/>
            </a:endParaRPr>
          </a:p>
          <a:p>
            <a:pPr marL="2168525" indent="-2168525" eaLnBrk="1" hangingPunct="1">
              <a:spcBef>
                <a:spcPct val="0"/>
              </a:spcBef>
              <a:buClrTx/>
              <a:buSzTx/>
              <a:buFontTx/>
              <a:buNone/>
              <a:defRPr/>
            </a:pPr>
            <a:r>
              <a:rPr lang="en-US" altLang="en-US" sz="2400" dirty="0">
                <a:latin typeface="Times New Roman" panose="02020603050405020304" pitchFamily="18" charset="0"/>
                <a:cs typeface="Times New Roman" panose="02020603050405020304" pitchFamily="18" charset="0"/>
              </a:rPr>
              <a:t>Forms of energy: potential, kinetic, thermal, chemical, electrical, etc.</a:t>
            </a:r>
          </a:p>
          <a:p>
            <a:pPr eaLnBrk="1" hangingPunct="1">
              <a:spcBef>
                <a:spcPct val="0"/>
              </a:spcBef>
              <a:buClrTx/>
              <a:buSzTx/>
              <a:buFontTx/>
              <a:buNone/>
              <a:defRPr/>
            </a:pPr>
            <a:endParaRPr lang="en-US" altLang="en-US" sz="2400" dirty="0">
              <a:latin typeface="Times New Roman" panose="02020603050405020304" pitchFamily="18" charset="0"/>
              <a:cs typeface="Times New Roman" panose="02020603050405020304" pitchFamily="18" charset="0"/>
            </a:endParaRPr>
          </a:p>
          <a:p>
            <a:pPr eaLnBrk="1" hangingPunct="1">
              <a:spcBef>
                <a:spcPct val="0"/>
              </a:spcBef>
              <a:buClrTx/>
              <a:buSzTx/>
              <a:buFontTx/>
              <a:buNone/>
              <a:defRPr/>
            </a:pPr>
            <a:r>
              <a:rPr lang="en-US" altLang="en-US" sz="2400" dirty="0">
                <a:latin typeface="Times New Roman" panose="02020603050405020304" pitchFamily="18" charset="0"/>
                <a:cs typeface="Times New Roman" panose="02020603050405020304" pitchFamily="18" charset="0"/>
              </a:rPr>
              <a:t>1</a:t>
            </a:r>
            <a:r>
              <a:rPr lang="en-US" altLang="en-US" sz="2400" baseline="30000" dirty="0">
                <a:latin typeface="Times New Roman" panose="02020603050405020304" pitchFamily="18" charset="0"/>
                <a:cs typeface="Times New Roman" panose="02020603050405020304" pitchFamily="18" charset="0"/>
              </a:rPr>
              <a:t>st</a:t>
            </a:r>
            <a:r>
              <a:rPr lang="en-US" altLang="en-US" sz="2400" dirty="0">
                <a:latin typeface="Times New Roman" panose="02020603050405020304" pitchFamily="18" charset="0"/>
                <a:cs typeface="Times New Roman" panose="02020603050405020304" pitchFamily="18" charset="0"/>
              </a:rPr>
              <a:t> Law of Thermodynamics: </a:t>
            </a:r>
          </a:p>
          <a:p>
            <a:pPr eaLnBrk="1" hangingPunct="1">
              <a:spcBef>
                <a:spcPct val="0"/>
              </a:spcBef>
              <a:buClrTx/>
              <a:buSzTx/>
              <a:buFontTx/>
              <a:buNone/>
              <a:defRPr/>
            </a:pPr>
            <a:r>
              <a:rPr lang="en-US" altLang="en-US" sz="2400" dirty="0">
                <a:latin typeface="Times New Roman" panose="02020603050405020304" pitchFamily="18" charset="0"/>
                <a:cs typeface="Times New Roman" panose="02020603050405020304" pitchFamily="18" charset="0"/>
              </a:rPr>
              <a:t>	energy cannot be created or destroyed</a:t>
            </a:r>
          </a:p>
          <a:p>
            <a:pPr eaLnBrk="1" hangingPunct="1">
              <a:spcBef>
                <a:spcPct val="0"/>
              </a:spcBef>
              <a:buClrTx/>
              <a:buSzTx/>
              <a:buFontTx/>
              <a:buNone/>
              <a:defRPr/>
            </a:pPr>
            <a:endParaRPr lang="en-US" altLang="en-US" sz="2400" dirty="0">
              <a:latin typeface="Times New Roman" panose="02020603050405020304" pitchFamily="18" charset="0"/>
              <a:cs typeface="Times New Roman" panose="02020603050405020304" pitchFamily="18" charset="0"/>
            </a:endParaRPr>
          </a:p>
          <a:p>
            <a:pPr eaLnBrk="1" hangingPunct="1">
              <a:spcBef>
                <a:spcPct val="0"/>
              </a:spcBef>
              <a:buClrTx/>
              <a:buSzTx/>
              <a:buFontTx/>
              <a:buNone/>
              <a:defRPr/>
            </a:pPr>
            <a:r>
              <a:rPr lang="en-US" altLang="en-US" sz="2400" dirty="0">
                <a:latin typeface="Times New Roman" panose="02020603050405020304" pitchFamily="18" charset="0"/>
                <a:cs typeface="Times New Roman" panose="02020603050405020304" pitchFamily="18" charset="0"/>
              </a:rPr>
              <a:t>2</a:t>
            </a:r>
            <a:r>
              <a:rPr lang="en-US" altLang="en-US" sz="2400" baseline="30000" dirty="0">
                <a:latin typeface="Times New Roman" panose="02020603050405020304" pitchFamily="18" charset="0"/>
                <a:cs typeface="Times New Roman" panose="02020603050405020304" pitchFamily="18" charset="0"/>
              </a:rPr>
              <a:t>nd</a:t>
            </a:r>
            <a:r>
              <a:rPr lang="en-US" altLang="en-US" sz="2400" dirty="0">
                <a:latin typeface="Times New Roman" panose="02020603050405020304" pitchFamily="18" charset="0"/>
                <a:cs typeface="Times New Roman" panose="02020603050405020304" pitchFamily="18" charset="0"/>
              </a:rPr>
              <a:t> Law of Thermodynamics:</a:t>
            </a:r>
          </a:p>
          <a:p>
            <a:pPr marL="914400" indent="-914400" eaLnBrk="1" hangingPunct="1">
              <a:spcBef>
                <a:spcPct val="0"/>
              </a:spcBef>
              <a:buClrTx/>
              <a:buSzTx/>
              <a:buFontTx/>
              <a:buNone/>
              <a:defRPr/>
            </a:pPr>
            <a:r>
              <a:rPr lang="en-US" altLang="en-US" sz="2400" dirty="0">
                <a:latin typeface="Times New Roman" panose="02020603050405020304" pitchFamily="18" charset="0"/>
                <a:cs typeface="Times New Roman" panose="02020603050405020304" pitchFamily="18" charset="0"/>
              </a:rPr>
              <a:t>	energy goes from a high quality to a lower quality during each energy transformation; while energy is conserved, it’s ability to do work decreases</a:t>
            </a:r>
            <a:endParaRPr lang="en-US" altLang="en-US" sz="2400"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xEl>
                                              <p:pRg st="5" end="5"/>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09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F2E7BA-EEB3-4105-8D0B-FE9EFA7DC48A}"/>
              </a:ext>
            </a:extLst>
          </p:cNvPr>
          <p:cNvPicPr>
            <a:picLocks noChangeAspect="1"/>
          </p:cNvPicPr>
          <p:nvPr/>
        </p:nvPicPr>
        <p:blipFill>
          <a:blip r:embed="rId3"/>
          <a:stretch>
            <a:fillRect/>
          </a:stretch>
        </p:blipFill>
        <p:spPr>
          <a:xfrm>
            <a:off x="1295400" y="37214"/>
            <a:ext cx="6915579" cy="3938587"/>
          </a:xfrm>
          <a:prstGeom prst="rect">
            <a:avLst/>
          </a:prstGeom>
        </p:spPr>
      </p:pic>
      <p:pic>
        <p:nvPicPr>
          <p:cNvPr id="3" name="Picture 2">
            <a:extLst>
              <a:ext uri="{FF2B5EF4-FFF2-40B4-BE49-F238E27FC236}">
                <a16:creationId xmlns:a16="http://schemas.microsoft.com/office/drawing/2014/main" id="{CCF111FB-70AC-4411-A33F-B28A2C030D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5400" y="3970485"/>
            <a:ext cx="3467100" cy="283203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2476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723" name="Rectangle 9"/>
          <p:cNvSpPr>
            <a:spLocks noChangeArrowheads="1"/>
          </p:cNvSpPr>
          <p:nvPr/>
        </p:nvSpPr>
        <p:spPr bwMode="auto">
          <a:xfrm>
            <a:off x="0" y="37115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1400" b="1">
              <a:latin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pic>
        <p:nvPicPr>
          <p:cNvPr id="30724" name="Picture 4" descr="Magnets plus copper wire plus motion equals electricity"/>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0" y="3276600"/>
            <a:ext cx="91440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10"/>
          <p:cNvSpPr>
            <a:spLocks noChangeArrowheads="1"/>
          </p:cNvSpPr>
          <p:nvPr/>
        </p:nvSpPr>
        <p:spPr bwMode="auto">
          <a:xfrm>
            <a:off x="0" y="2667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0726" name="Rectangle 14"/>
          <p:cNvSpPr>
            <a:spLocks noChangeArrowheads="1"/>
          </p:cNvSpPr>
          <p:nvPr/>
        </p:nvSpPr>
        <p:spPr bwMode="auto">
          <a:xfrm>
            <a:off x="0" y="35210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1400" b="1">
              <a:latin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sp>
        <p:nvSpPr>
          <p:cNvPr id="30727" name="Text Box 15"/>
          <p:cNvSpPr txBox="1">
            <a:spLocks noChangeArrowheads="1"/>
          </p:cNvSpPr>
          <p:nvPr/>
        </p:nvSpPr>
        <p:spPr bwMode="auto">
          <a:xfrm>
            <a:off x="609600" y="304800"/>
            <a:ext cx="8305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b="1" dirty="0">
                <a:latin typeface="Times New Roman" panose="02020603050405020304" pitchFamily="18" charset="0"/>
              </a:rPr>
              <a:t>Electricity Generation</a:t>
            </a:r>
          </a:p>
          <a:p>
            <a:pPr eaLnBrk="1" hangingPunct="1">
              <a:spcBef>
                <a:spcPct val="0"/>
              </a:spcBef>
              <a:buClrTx/>
              <a:buSzTx/>
              <a:buFontTx/>
              <a:buNone/>
            </a:pPr>
            <a:r>
              <a:rPr lang="en-US" altLang="en-US" sz="2800" b="1" dirty="0">
                <a:latin typeface="Times New Roman" panose="02020603050405020304" pitchFamily="18" charset="0"/>
              </a:rPr>
              <a:t>whether from fossil fuels, nuclear, renewable fuels, or other sources - is usually</a:t>
            </a:r>
            <a:r>
              <a:rPr lang="en-US" altLang="en-US" sz="2800" b="1" dirty="0">
                <a:latin typeface="Times New Roman" panose="02020603050405020304" pitchFamily="18" charset="0"/>
                <a:hlinkClick r:id="" action="ppaction://noaction"/>
              </a:rPr>
              <a:t>*</a:t>
            </a:r>
            <a:r>
              <a:rPr lang="en-US" altLang="en-US" sz="2800" b="1" dirty="0">
                <a:latin typeface="Times New Roman" panose="02020603050405020304" pitchFamily="18" charset="0"/>
              </a:rPr>
              <a:t> based on the fact that:</a:t>
            </a:r>
          </a:p>
          <a:p>
            <a:pPr eaLnBrk="1" hangingPunct="1">
              <a:spcBef>
                <a:spcPct val="0"/>
              </a:spcBef>
              <a:buClrTx/>
              <a:buSzTx/>
              <a:buFontTx/>
              <a:buNone/>
            </a:pPr>
            <a:endParaRPr lang="en-US" altLang="en-US" sz="2800" b="1" dirty="0">
              <a:latin typeface="Times New Roman" panose="02020603050405020304" pitchFamily="18" charset="0"/>
            </a:endParaRPr>
          </a:p>
          <a:p>
            <a:pPr eaLnBrk="1" hangingPunct="1">
              <a:spcBef>
                <a:spcPct val="0"/>
              </a:spcBef>
              <a:buClrTx/>
              <a:buSzTx/>
              <a:buFontTx/>
              <a:buNone/>
            </a:pPr>
            <a:r>
              <a:rPr lang="en-US" altLang="en-US" sz="2800" b="1" i="1" dirty="0">
                <a:latin typeface="Times New Roman" panose="02020603050405020304" pitchFamily="18" charset="0"/>
              </a:rPr>
              <a:t>"</a:t>
            </a:r>
            <a:r>
              <a:rPr lang="en-US" altLang="en-US" sz="2800" b="1" i="1" dirty="0">
                <a:latin typeface="Times New Roman" panose="02020603050405020304" pitchFamily="18" charset="0"/>
                <a:hlinkClick r:id="rId6"/>
              </a:rPr>
              <a:t>When copper wire is moving through a magnetic field, an electric current is generated in that wire.</a:t>
            </a:r>
            <a:r>
              <a:rPr lang="en-US" altLang="en-US" sz="2800" b="1" i="1" dirty="0">
                <a:latin typeface="Times New Roman" panose="02020603050405020304" pitchFamily="18" charset="0"/>
              </a:rPr>
              <a:t>"</a:t>
            </a:r>
            <a:r>
              <a:rPr lang="en-US" altLang="en-US" sz="2800" b="1" dirty="0">
                <a:latin typeface="Times New Roman" panose="02020603050405020304" pitchFamily="18" charset="0"/>
              </a:rPr>
              <a:t> </a:t>
            </a:r>
            <a:endParaRPr lang="en-US" altLang="en-US" sz="2400" dirty="0">
              <a:latin typeface="Times New Roman" panose="02020603050405020304" pitchFamily="18" charset="0"/>
            </a:endParaRPr>
          </a:p>
        </p:txBody>
      </p:sp>
      <p:sp>
        <p:nvSpPr>
          <p:cNvPr id="30728" name="Text Box 16"/>
          <p:cNvSpPr txBox="1">
            <a:spLocks noChangeArrowheads="1"/>
          </p:cNvSpPr>
          <p:nvPr/>
        </p:nvSpPr>
        <p:spPr bwMode="auto">
          <a:xfrm>
            <a:off x="517525" y="5562600"/>
            <a:ext cx="5268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hlinkClick r:id="rId7"/>
              </a:rPr>
              <a:t>www.hawaii.gov/dbedt/ert/electgen.html</a:t>
            </a:r>
            <a:r>
              <a:rPr lang="en-US" altLang="en-US" sz="2400" dirty="0">
                <a:latin typeface="Times New Roman" panose="02020603050405020304" pitchFamily="18" charset="0"/>
              </a:rPr>
              <a:t> </a:t>
            </a:r>
          </a:p>
        </p:txBody>
      </p:sp>
      <p:sp>
        <p:nvSpPr>
          <p:cNvPr id="2" name="TextBox 1"/>
          <p:cNvSpPr txBox="1"/>
          <p:nvPr/>
        </p:nvSpPr>
        <p:spPr>
          <a:xfrm>
            <a:off x="509528" y="6381899"/>
            <a:ext cx="8558272" cy="461665"/>
          </a:xfrm>
          <a:prstGeom prst="rect">
            <a:avLst/>
          </a:prstGeom>
          <a:noFill/>
        </p:spPr>
        <p:txBody>
          <a:bodyPr wrap="square" rtlCol="0">
            <a:spAutoFit/>
          </a:bodyPr>
          <a:lstStyle/>
          <a:p>
            <a:r>
              <a:rPr lang="en-US" dirty="0"/>
              <a:t>* exceptions are electrochemistry (batteries) and photovoltaic effect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2119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1747" name="Rectangle 9"/>
          <p:cNvSpPr>
            <a:spLocks noChangeArrowheads="1"/>
          </p:cNvSpPr>
          <p:nvPr/>
        </p:nvSpPr>
        <p:spPr bwMode="auto">
          <a:xfrm>
            <a:off x="0" y="4070350"/>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1400" b="1">
              <a:latin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pic>
        <p:nvPicPr>
          <p:cNvPr id="31748" name="Picture 4" descr="Motor: shaft spins around, electricity is produc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3276600"/>
            <a:ext cx="76739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5"/>
          <p:cNvSpPr txBox="1">
            <a:spLocks noChangeArrowheads="1"/>
          </p:cNvSpPr>
          <p:nvPr/>
        </p:nvSpPr>
        <p:spPr bwMode="auto">
          <a:xfrm>
            <a:off x="609600" y="609600"/>
            <a:ext cx="8229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b="1">
                <a:latin typeface="Times New Roman" panose="02020603050405020304" pitchFamily="18" charset="0"/>
              </a:rPr>
              <a:t>In the picture, the shaft and armature (with copper wire) spin around. The magnets are on the outside (they don't move). Electricity, at the "+" and "-" terminals, is shown in the picture as a lighting bolt.</a:t>
            </a:r>
            <a:endParaRPr lang="en-US" altLang="en-US" sz="2800">
              <a:latin typeface="Times New Roman" panose="02020603050405020304" pitchFamily="18" charset="0"/>
            </a:endParaRPr>
          </a:p>
        </p:txBody>
      </p:sp>
      <p:sp>
        <p:nvSpPr>
          <p:cNvPr id="2" name="TextBox 1"/>
          <p:cNvSpPr txBox="1">
            <a:spLocks noChangeArrowheads="1"/>
          </p:cNvSpPr>
          <p:nvPr/>
        </p:nvSpPr>
        <p:spPr bwMode="auto">
          <a:xfrm>
            <a:off x="1030288" y="2779713"/>
            <a:ext cx="71945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800">
                <a:solidFill>
                  <a:srgbClr val="FF0000"/>
                </a:solidFill>
                <a:latin typeface="Times New Roman" panose="02020603050405020304" pitchFamily="18" charset="0"/>
              </a:rPr>
              <a:t>The wire is in the presence of the magnetic field,</a:t>
            </a:r>
          </a:p>
          <a:p>
            <a:pPr>
              <a:spcBef>
                <a:spcPct val="0"/>
              </a:spcBef>
              <a:buClrTx/>
              <a:buSzTx/>
              <a:buFontTx/>
              <a:buNone/>
            </a:pPr>
            <a:r>
              <a:rPr lang="en-US" altLang="en-US" sz="2800">
                <a:solidFill>
                  <a:srgbClr val="FF0000"/>
                </a:solidFill>
                <a:latin typeface="Times New Roman" panose="02020603050405020304" pitchFamily="18" charset="0"/>
              </a:rPr>
              <a:t> but is NOT touching the magnet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457200"/>
            <a:ext cx="4797968" cy="3231160"/>
          </a:xfrm>
          <a:prstGeom prst="rect">
            <a:avLst/>
          </a:prstGeom>
        </p:spPr>
      </p:pic>
    </p:spTree>
    <p:extLst>
      <p:ext uri="{BB962C8B-B14F-4D97-AF65-F5344CB8AC3E}">
        <p14:creationId xmlns:p14="http://schemas.microsoft.com/office/powerpoint/2010/main" val="4217782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E9055D-11F4-4836-96BF-D9D68E77581D}"/>
              </a:ext>
            </a:extLst>
          </p:cNvPr>
          <p:cNvSpPr txBox="1"/>
          <p:nvPr/>
        </p:nvSpPr>
        <p:spPr>
          <a:xfrm>
            <a:off x="499641" y="318544"/>
            <a:ext cx="7315200" cy="1569660"/>
          </a:xfrm>
          <a:prstGeom prst="rect">
            <a:avLst/>
          </a:prstGeom>
          <a:noFill/>
        </p:spPr>
        <p:txBody>
          <a:bodyPr wrap="square" rtlCol="0">
            <a:spAutoFit/>
          </a:bodyPr>
          <a:lstStyle/>
          <a:p>
            <a:r>
              <a:rPr lang="en-US" dirty="0"/>
              <a:t>In 1870s, invention of incandescent light bulb led to lighting being one of the first publicly available applications of electricity.</a:t>
            </a:r>
          </a:p>
          <a:p>
            <a:endParaRPr lang="en-US" dirty="0"/>
          </a:p>
        </p:txBody>
      </p:sp>
      <p:pic>
        <p:nvPicPr>
          <p:cNvPr id="3" name="Picture 2">
            <a:extLst>
              <a:ext uri="{FF2B5EF4-FFF2-40B4-BE49-F238E27FC236}">
                <a16:creationId xmlns:a16="http://schemas.microsoft.com/office/drawing/2014/main" id="{9C027B07-5E73-48EE-AFB7-194AE7EA63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86821" y="909261"/>
            <a:ext cx="4038600" cy="2935464"/>
          </a:xfrm>
          <a:prstGeom prst="rect">
            <a:avLst/>
          </a:prstGeom>
        </p:spPr>
      </p:pic>
      <p:sp>
        <p:nvSpPr>
          <p:cNvPr id="4" name="TextBox 3">
            <a:extLst>
              <a:ext uri="{FF2B5EF4-FFF2-40B4-BE49-F238E27FC236}">
                <a16:creationId xmlns:a16="http://schemas.microsoft.com/office/drawing/2014/main" id="{913443D3-966E-4C3D-8C18-8378D94CB79A}"/>
              </a:ext>
            </a:extLst>
          </p:cNvPr>
          <p:cNvSpPr txBox="1"/>
          <p:nvPr/>
        </p:nvSpPr>
        <p:spPr>
          <a:xfrm>
            <a:off x="3817778" y="1828800"/>
            <a:ext cx="1143000" cy="369332"/>
          </a:xfrm>
          <a:prstGeom prst="rect">
            <a:avLst/>
          </a:prstGeom>
          <a:noFill/>
        </p:spPr>
        <p:txBody>
          <a:bodyPr wrap="square" rtlCol="0">
            <a:spAutoFit/>
          </a:bodyPr>
          <a:lstStyle/>
          <a:p>
            <a:r>
              <a:rPr lang="en-US" dirty="0"/>
              <a:t>NYC 1882</a:t>
            </a:r>
          </a:p>
        </p:txBody>
      </p:sp>
      <p:pic>
        <p:nvPicPr>
          <p:cNvPr id="5" name="Picture 4">
            <a:extLst>
              <a:ext uri="{FF2B5EF4-FFF2-40B4-BE49-F238E27FC236}">
                <a16:creationId xmlns:a16="http://schemas.microsoft.com/office/drawing/2014/main" id="{F09EE7DC-8FE6-CADE-6B2A-ABB29DD30890}"/>
              </a:ext>
            </a:extLst>
          </p:cNvPr>
          <p:cNvPicPr>
            <a:picLocks noChangeAspect="1"/>
          </p:cNvPicPr>
          <p:nvPr/>
        </p:nvPicPr>
        <p:blipFill>
          <a:blip r:embed="rId3"/>
          <a:stretch>
            <a:fillRect/>
          </a:stretch>
        </p:blipFill>
        <p:spPr>
          <a:xfrm>
            <a:off x="533400" y="4724400"/>
            <a:ext cx="2381250" cy="1790700"/>
          </a:xfrm>
          <a:prstGeom prst="rect">
            <a:avLst/>
          </a:prstGeom>
        </p:spPr>
      </p:pic>
      <p:sp>
        <p:nvSpPr>
          <p:cNvPr id="7" name="TextBox 6">
            <a:extLst>
              <a:ext uri="{FF2B5EF4-FFF2-40B4-BE49-F238E27FC236}">
                <a16:creationId xmlns:a16="http://schemas.microsoft.com/office/drawing/2014/main" id="{56CB5457-88EE-E6F2-FCA1-113ABAE20080}"/>
              </a:ext>
            </a:extLst>
          </p:cNvPr>
          <p:cNvSpPr txBox="1"/>
          <p:nvPr/>
        </p:nvSpPr>
        <p:spPr>
          <a:xfrm>
            <a:off x="3048000" y="5137223"/>
            <a:ext cx="3581400" cy="923330"/>
          </a:xfrm>
          <a:prstGeom prst="rect">
            <a:avLst/>
          </a:prstGeom>
          <a:noFill/>
        </p:spPr>
        <p:txBody>
          <a:bodyPr wrap="square">
            <a:spAutoFit/>
          </a:bodyPr>
          <a:lstStyle/>
          <a:p>
            <a:r>
              <a:rPr lang="en-US" dirty="0"/>
              <a:t>Mahen Theatre in 1882 was one of the first public buildings in the world lit entirely by electric light.</a:t>
            </a:r>
          </a:p>
        </p:txBody>
      </p:sp>
      <p:pic>
        <p:nvPicPr>
          <p:cNvPr id="8" name="Picture 7">
            <a:extLst>
              <a:ext uri="{FF2B5EF4-FFF2-40B4-BE49-F238E27FC236}">
                <a16:creationId xmlns:a16="http://schemas.microsoft.com/office/drawing/2014/main" id="{FE7ACEA1-1039-BCBD-D2E7-61B6E46D2DA8}"/>
              </a:ext>
            </a:extLst>
          </p:cNvPr>
          <p:cNvPicPr>
            <a:picLocks noChangeAspect="1"/>
          </p:cNvPicPr>
          <p:nvPr/>
        </p:nvPicPr>
        <p:blipFill>
          <a:blip r:embed="rId4"/>
          <a:stretch>
            <a:fillRect/>
          </a:stretch>
        </p:blipFill>
        <p:spPr>
          <a:xfrm>
            <a:off x="6990265" y="4001502"/>
            <a:ext cx="1695450" cy="2695575"/>
          </a:xfrm>
          <a:prstGeom prst="rect">
            <a:avLst/>
          </a:prstGeom>
        </p:spPr>
      </p:pic>
    </p:spTree>
    <p:extLst>
      <p:ext uri="{BB962C8B-B14F-4D97-AF65-F5344CB8AC3E}">
        <p14:creationId xmlns:p14="http://schemas.microsoft.com/office/powerpoint/2010/main" val="2424971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823ECF-A007-48DF-A4B2-50151041E612}"/>
              </a:ext>
            </a:extLst>
          </p:cNvPr>
          <p:cNvSpPr txBox="1"/>
          <p:nvPr/>
        </p:nvSpPr>
        <p:spPr>
          <a:xfrm>
            <a:off x="1828800" y="381000"/>
            <a:ext cx="2599622" cy="830997"/>
          </a:xfrm>
          <a:prstGeom prst="rect">
            <a:avLst/>
          </a:prstGeom>
          <a:noFill/>
        </p:spPr>
        <p:txBody>
          <a:bodyPr wrap="none" rtlCol="0">
            <a:spAutoFit/>
          </a:bodyPr>
          <a:lstStyle/>
          <a:p>
            <a:r>
              <a:rPr lang="en-US" dirty="0"/>
              <a:t>Electric trolley</a:t>
            </a:r>
          </a:p>
          <a:p>
            <a:r>
              <a:rPr lang="en-US" dirty="0"/>
              <a:t>Electric traffic light</a:t>
            </a:r>
          </a:p>
        </p:txBody>
      </p:sp>
      <p:pic>
        <p:nvPicPr>
          <p:cNvPr id="1026" name="Picture 2" descr="When was the first traffic light installed? Today in 1914. - Vox">
            <a:extLst>
              <a:ext uri="{FF2B5EF4-FFF2-40B4-BE49-F238E27FC236}">
                <a16:creationId xmlns:a16="http://schemas.microsoft.com/office/drawing/2014/main" id="{C4215B87-9954-436B-847B-2021DCBAFD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52800"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8328EC-B5B2-40A1-B2B2-C789B8F3AB03}"/>
              </a:ext>
            </a:extLst>
          </p:cNvPr>
          <p:cNvSpPr txBox="1"/>
          <p:nvPr/>
        </p:nvSpPr>
        <p:spPr>
          <a:xfrm>
            <a:off x="3635291" y="6405770"/>
            <a:ext cx="800219" cy="461665"/>
          </a:xfrm>
          <a:prstGeom prst="rect">
            <a:avLst/>
          </a:prstGeom>
          <a:noFill/>
        </p:spPr>
        <p:txBody>
          <a:bodyPr wrap="none" rtlCol="0">
            <a:spAutoFit/>
          </a:bodyPr>
          <a:lstStyle/>
          <a:p>
            <a:r>
              <a:rPr lang="en-US" dirty="0"/>
              <a:t>1914</a:t>
            </a:r>
          </a:p>
        </p:txBody>
      </p:sp>
    </p:spTree>
    <p:extLst>
      <p:ext uri="{BB962C8B-B14F-4D97-AF65-F5344CB8AC3E}">
        <p14:creationId xmlns:p14="http://schemas.microsoft.com/office/powerpoint/2010/main" val="1827771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E9055D-11F4-4836-96BF-D9D68E77581D}"/>
              </a:ext>
            </a:extLst>
          </p:cNvPr>
          <p:cNvSpPr txBox="1"/>
          <p:nvPr/>
        </p:nvSpPr>
        <p:spPr>
          <a:xfrm>
            <a:off x="533400" y="152400"/>
            <a:ext cx="7848600" cy="369332"/>
          </a:xfrm>
          <a:prstGeom prst="rect">
            <a:avLst/>
          </a:prstGeom>
          <a:noFill/>
        </p:spPr>
        <p:txBody>
          <a:bodyPr wrap="square" rtlCol="0">
            <a:spAutoFit/>
          </a:bodyPr>
          <a:lstStyle/>
          <a:p>
            <a:r>
              <a:rPr lang="en-US" dirty="0"/>
              <a:t>Steam turbine – 1884 – generates about 80 percent of electric power in the world</a:t>
            </a:r>
          </a:p>
        </p:txBody>
      </p:sp>
      <p:pic>
        <p:nvPicPr>
          <p:cNvPr id="5" name="Picture 4">
            <a:extLst>
              <a:ext uri="{FF2B5EF4-FFF2-40B4-BE49-F238E27FC236}">
                <a16:creationId xmlns:a16="http://schemas.microsoft.com/office/drawing/2014/main" id="{0A623520-2003-428F-AEBF-E4FC58524DE2}"/>
              </a:ext>
            </a:extLst>
          </p:cNvPr>
          <p:cNvPicPr>
            <a:picLocks noChangeAspect="1"/>
          </p:cNvPicPr>
          <p:nvPr/>
        </p:nvPicPr>
        <p:blipFill>
          <a:blip r:embed="rId2"/>
          <a:stretch>
            <a:fillRect/>
          </a:stretch>
        </p:blipFill>
        <p:spPr>
          <a:xfrm>
            <a:off x="762000" y="998160"/>
            <a:ext cx="5314950" cy="3429000"/>
          </a:xfrm>
          <a:prstGeom prst="rect">
            <a:avLst/>
          </a:prstGeom>
        </p:spPr>
      </p:pic>
      <p:pic>
        <p:nvPicPr>
          <p:cNvPr id="7" name="Picture 6">
            <a:extLst>
              <a:ext uri="{FF2B5EF4-FFF2-40B4-BE49-F238E27FC236}">
                <a16:creationId xmlns:a16="http://schemas.microsoft.com/office/drawing/2014/main" id="{18D2F6B3-207E-4019-BBB9-F687156FF3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2044" y="3653025"/>
            <a:ext cx="4081462" cy="2965832"/>
          </a:xfrm>
          <a:prstGeom prst="rect">
            <a:avLst/>
          </a:prstGeom>
        </p:spPr>
      </p:pic>
    </p:spTree>
    <p:extLst>
      <p:ext uri="{BB962C8B-B14F-4D97-AF65-F5344CB8AC3E}">
        <p14:creationId xmlns:p14="http://schemas.microsoft.com/office/powerpoint/2010/main" val="370611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3400" y="0"/>
            <a:ext cx="8610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rPr>
              <a:t>So </a:t>
            </a:r>
            <a:r>
              <a:rPr lang="en-US" altLang="en-US" sz="2400" b="1" dirty="0">
                <a:latin typeface="Times New Roman" panose="02020603050405020304" pitchFamily="18" charset="0"/>
              </a:rPr>
              <a:t>where do all the different energy sources</a:t>
            </a:r>
            <a:r>
              <a:rPr lang="en-US" altLang="en-US" sz="2400" dirty="0">
                <a:latin typeface="Times New Roman" panose="02020603050405020304" pitchFamily="18" charset="0"/>
              </a:rPr>
              <a:t> come in? It's all a question of how to get (and keep) the system moving (i.e., how to keep the copper wire spinning around).</a:t>
            </a:r>
          </a:p>
          <a:p>
            <a:pPr eaLnBrk="1" hangingPunct="1">
              <a:spcBef>
                <a:spcPct val="0"/>
              </a:spcBef>
              <a:buClrTx/>
              <a:buSzTx/>
              <a:buFontTx/>
              <a:buNone/>
            </a:pPr>
            <a:endParaRPr lang="en-US" altLang="en-US" sz="2400" dirty="0">
              <a:latin typeface="Times New Roman" panose="02020603050405020304" pitchFamily="18" charset="0"/>
            </a:endParaRPr>
          </a:p>
          <a:p>
            <a:pPr eaLnBrk="1" hangingPunct="1">
              <a:spcBef>
                <a:spcPct val="0"/>
              </a:spcBef>
              <a:buClrTx/>
              <a:buSzTx/>
              <a:buFontTx/>
              <a:buNone/>
            </a:pPr>
            <a:r>
              <a:rPr lang="en-US" altLang="en-US" sz="2400" dirty="0">
                <a:latin typeface="Times New Roman" panose="02020603050405020304" pitchFamily="18" charset="0"/>
              </a:rPr>
              <a:t>In a </a:t>
            </a:r>
            <a:r>
              <a:rPr lang="en-US" altLang="en-US" sz="2400" b="1" dirty="0">
                <a:latin typeface="Times New Roman" panose="02020603050405020304" pitchFamily="18" charset="0"/>
              </a:rPr>
              <a:t>steam power plant</a:t>
            </a:r>
            <a:r>
              <a:rPr lang="en-US" altLang="en-US" sz="2400" dirty="0">
                <a:latin typeface="Times New Roman" panose="02020603050405020304" pitchFamily="18" charset="0"/>
              </a:rPr>
              <a:t>, fuels (such as petroleum, coal, or biomass) are burned to heat water which turns into steam, which goes through a turbine, which spins...</a:t>
            </a:r>
            <a:r>
              <a:rPr lang="en-US" altLang="en-US" sz="2400" i="1" dirty="0">
                <a:latin typeface="Times New Roman" panose="02020603050405020304" pitchFamily="18" charset="0"/>
              </a:rPr>
              <a:t>turning the copper wire (armature) inside the generator and generating an electric current.</a:t>
            </a:r>
            <a:endParaRPr lang="en-US" altLang="en-US" sz="2400" dirty="0">
              <a:latin typeface="Times New Roman" panose="02020603050405020304" pitchFamily="18" charset="0"/>
            </a:endParaRPr>
          </a:p>
        </p:txBody>
      </p:sp>
      <p:pic>
        <p:nvPicPr>
          <p:cNvPr id="3" name="Picture 2">
            <a:extLst>
              <a:ext uri="{FF2B5EF4-FFF2-40B4-BE49-F238E27FC236}">
                <a16:creationId xmlns:a16="http://schemas.microsoft.com/office/drawing/2014/main" id="{E5B7BC5C-C806-1539-082B-CDB1A3180FED}"/>
              </a:ext>
            </a:extLst>
          </p:cNvPr>
          <p:cNvPicPr>
            <a:picLocks noChangeAspect="1"/>
          </p:cNvPicPr>
          <p:nvPr/>
        </p:nvPicPr>
        <p:blipFill>
          <a:blip r:embed="rId4"/>
          <a:stretch>
            <a:fillRect/>
          </a:stretch>
        </p:blipFill>
        <p:spPr>
          <a:xfrm>
            <a:off x="2933700" y="4114800"/>
            <a:ext cx="3810000" cy="2095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818">
                                            <p:txEl>
                                              <p:pRg st="2" end="2"/>
                                            </p:txEl>
                                          </p:spTgt>
                                        </p:tgtEl>
                                        <p:attrNameLst>
                                          <p:attrName>style.visibility</p:attrName>
                                        </p:attrNameLst>
                                      </p:cBhvr>
                                      <p:to>
                                        <p:strVal val="visible"/>
                                      </p:to>
                                    </p:set>
                                    <p:animEffect transition="in" filter="fade">
                                      <p:cBhvr>
                                        <p:cTn id="7" dur="500"/>
                                        <p:tgtEl>
                                          <p:spTgt spid="348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76200"/>
            <a:ext cx="597693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1"/>
          <p:cNvSpPr>
            <a:spLocks noChangeArrowheads="1"/>
          </p:cNvSpPr>
          <p:nvPr/>
        </p:nvSpPr>
        <p:spPr bwMode="auto">
          <a:xfrm>
            <a:off x="609600" y="3506788"/>
            <a:ext cx="85344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latin typeface="Times New Roman" panose="02020603050405020304" pitchFamily="18" charset="0"/>
              </a:rPr>
              <a:t>Electric generators are essentially very large quantities of copper wire spinning around inside very large magnets at very high speeds.</a:t>
            </a:r>
          </a:p>
          <a:p>
            <a:pPr eaLnBrk="1" hangingPunct="1">
              <a:spcBef>
                <a:spcPct val="0"/>
              </a:spcBef>
              <a:buClrTx/>
              <a:buSzTx/>
              <a:buFontTx/>
              <a:buNone/>
            </a:pPr>
            <a:endParaRPr lang="en-US" altLang="en-US" sz="2400">
              <a:latin typeface="Times New Roman" panose="02020603050405020304" pitchFamily="18" charset="0"/>
            </a:endParaRPr>
          </a:p>
          <a:p>
            <a:pPr eaLnBrk="1" hangingPunct="1">
              <a:spcBef>
                <a:spcPct val="0"/>
              </a:spcBef>
              <a:buClrTx/>
              <a:buSzTx/>
              <a:buFontTx/>
              <a:buNone/>
            </a:pPr>
            <a:r>
              <a:rPr lang="en-US" altLang="en-US" sz="2400">
                <a:latin typeface="Times New Roman" panose="02020603050405020304" pitchFamily="18" charset="0"/>
              </a:rPr>
              <a:t>A commercial utility electric generator -- for example, a 180-megawatt generator is 20 ft in diameter, 50 ft long, and weighs &gt;50 tons. The copper coils (called the "armature") spin at 3600 rpm. Although the principle is simple (copper wire and magnets), it's not necessarily easy!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09600" y="228600"/>
            <a:ext cx="82296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50000"/>
              </a:spcBef>
              <a:buClrTx/>
              <a:buSzTx/>
              <a:buFontTx/>
              <a:buNone/>
            </a:pPr>
            <a:r>
              <a:rPr lang="en-US" altLang="en-US" sz="2400">
                <a:latin typeface="Times New Roman" panose="02020603050405020304" pitchFamily="18" charset="0"/>
              </a:rPr>
              <a:t>In a </a:t>
            </a:r>
            <a:r>
              <a:rPr lang="en-US" altLang="en-US" sz="2400" b="1">
                <a:latin typeface="Times New Roman" panose="02020603050405020304" pitchFamily="18" charset="0"/>
              </a:rPr>
              <a:t>nuclear</a:t>
            </a:r>
            <a:r>
              <a:rPr lang="en-US" altLang="en-US" sz="2400">
                <a:latin typeface="Times New Roman" panose="02020603050405020304" pitchFamily="18" charset="0"/>
              </a:rPr>
              <a:t> power plant, nuclear reactions create heat to heat water, which turns into steam, which goes through a turbine, which spins...</a:t>
            </a:r>
            <a:r>
              <a:rPr lang="en-US" altLang="en-US" sz="2400" i="1">
                <a:latin typeface="Times New Roman" panose="02020603050405020304" pitchFamily="18" charset="0"/>
              </a:rPr>
              <a:t>turning the copper armature inside the generator and generating an electric current.</a:t>
            </a:r>
            <a:endParaRPr lang="en-US" altLang="en-US" sz="2400">
              <a:latin typeface="Times New Roman" panose="02020603050405020304" pitchFamily="18" charset="0"/>
            </a:endParaRPr>
          </a:p>
          <a:p>
            <a:pPr eaLnBrk="1" hangingPunct="1">
              <a:spcBef>
                <a:spcPct val="50000"/>
              </a:spcBef>
              <a:buClrTx/>
              <a:buSzTx/>
              <a:buFontTx/>
              <a:buNone/>
            </a:pPr>
            <a:r>
              <a:rPr lang="en-US" altLang="en-US" sz="2400">
                <a:latin typeface="Times New Roman" panose="02020603050405020304" pitchFamily="18" charset="0"/>
              </a:rPr>
              <a:t>In a </a:t>
            </a:r>
            <a:r>
              <a:rPr lang="en-US" altLang="en-US" sz="2400" b="1">
                <a:latin typeface="Times New Roman" panose="02020603050405020304" pitchFamily="18" charset="0"/>
              </a:rPr>
              <a:t>wind turbine</a:t>
            </a:r>
            <a:r>
              <a:rPr lang="en-US" altLang="en-US" sz="2400">
                <a:latin typeface="Times New Roman" panose="02020603050405020304" pitchFamily="18" charset="0"/>
              </a:rPr>
              <a:t>, the wind pushes against the turbine blades, causing the rotor to spin...</a:t>
            </a:r>
            <a:r>
              <a:rPr lang="en-US" altLang="en-US" sz="2400" i="1">
                <a:latin typeface="Times New Roman" panose="02020603050405020304" pitchFamily="18" charset="0"/>
              </a:rPr>
              <a:t>turning the copper armature inside the generator and generating an electric current.</a:t>
            </a:r>
            <a:endParaRPr lang="en-US" altLang="en-US" sz="2400">
              <a:latin typeface="Times New Roman" panose="02020603050405020304" pitchFamily="18" charset="0"/>
            </a:endParaRPr>
          </a:p>
          <a:p>
            <a:pPr eaLnBrk="1" hangingPunct="1">
              <a:spcBef>
                <a:spcPct val="50000"/>
              </a:spcBef>
              <a:buClrTx/>
              <a:buSzTx/>
              <a:buFontTx/>
              <a:buNone/>
            </a:pPr>
            <a:r>
              <a:rPr lang="en-US" altLang="en-US" sz="2400">
                <a:latin typeface="Times New Roman" panose="02020603050405020304" pitchFamily="18" charset="0"/>
              </a:rPr>
              <a:t>In a </a:t>
            </a:r>
            <a:r>
              <a:rPr lang="en-US" altLang="en-US" sz="2400" b="1">
                <a:latin typeface="Times New Roman" panose="02020603050405020304" pitchFamily="18" charset="0"/>
              </a:rPr>
              <a:t>hydroelectric turbine</a:t>
            </a:r>
            <a:r>
              <a:rPr lang="en-US" altLang="en-US" sz="2400">
                <a:latin typeface="Times New Roman" panose="02020603050405020304" pitchFamily="18" charset="0"/>
              </a:rPr>
              <a:t>, flowing (or falling) water pushes against the turbine blades, causing the rotor to spin...</a:t>
            </a:r>
            <a:r>
              <a:rPr lang="en-US" altLang="en-US" sz="2400" i="1">
                <a:latin typeface="Times New Roman" panose="02020603050405020304" pitchFamily="18" charset="0"/>
              </a:rPr>
              <a:t>turning the copper armature inside the generator and generating an electric current.</a:t>
            </a:r>
            <a:endParaRPr lang="en-US" altLang="en-US" sz="2400">
              <a:latin typeface="Times New Roman" panose="02020603050405020304" pitchFamily="18" charset="0"/>
            </a:endParaRPr>
          </a:p>
          <a:p>
            <a:pPr eaLnBrk="1" hangingPunct="1">
              <a:spcBef>
                <a:spcPct val="50000"/>
              </a:spcBef>
              <a:buClrTx/>
              <a:buSzTx/>
              <a:buFontTx/>
              <a:buNone/>
            </a:pPr>
            <a:r>
              <a:rPr lang="en-US" altLang="en-US" sz="2400">
                <a:latin typeface="Times New Roman" panose="02020603050405020304" pitchFamily="18" charset="0"/>
              </a:rPr>
              <a:t>The different energy sources just provide energy to do the same basic thing...</a:t>
            </a:r>
            <a:r>
              <a:rPr lang="en-US" altLang="en-US" sz="2400" i="1">
                <a:latin typeface="Times New Roman" panose="02020603050405020304" pitchFamily="18" charset="0"/>
              </a:rPr>
              <a:t>turning the copper armature inside the generator and generating an electric current</a:t>
            </a:r>
            <a:r>
              <a:rPr lang="en-US" altLang="en-US" sz="240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371600"/>
          </a:xfrm>
        </p:spPr>
        <p:txBody>
          <a:bodyPr/>
          <a:lstStyle/>
          <a:p>
            <a:r>
              <a:rPr lang="en-US" dirty="0"/>
              <a:t>The energy available determines what humans can do</a:t>
            </a:r>
          </a:p>
        </p:txBody>
      </p:sp>
      <p:sp>
        <p:nvSpPr>
          <p:cNvPr id="3" name="Content Placeholder 2"/>
          <p:cNvSpPr>
            <a:spLocks noGrp="1"/>
          </p:cNvSpPr>
          <p:nvPr>
            <p:ph idx="1"/>
          </p:nvPr>
        </p:nvSpPr>
        <p:spPr>
          <a:xfrm>
            <a:off x="685800" y="1981200"/>
            <a:ext cx="7772400" cy="4572000"/>
          </a:xfrm>
        </p:spPr>
        <p:txBody>
          <a:bodyPr>
            <a:normAutofit/>
          </a:bodyPr>
          <a:lstStyle/>
          <a:p>
            <a:r>
              <a:rPr lang="en-US" sz="2800" dirty="0"/>
              <a:t>Humans are energy convertors (food to biomass/ maintenance) until we die</a:t>
            </a:r>
          </a:p>
          <a:p>
            <a:r>
              <a:rPr lang="en-US" sz="2800" dirty="0"/>
              <a:t>Low-energy convertors rely on renewable, sustainable solar energy</a:t>
            </a:r>
          </a:p>
          <a:p>
            <a:r>
              <a:rPr lang="en-US" sz="2800" dirty="0"/>
              <a:t>High-energy convertors rely on non-renewable, unsustainable fossil fuels</a:t>
            </a:r>
          </a:p>
          <a:p>
            <a:r>
              <a:rPr lang="en-US" sz="2800" dirty="0"/>
              <a:t>Society has transitioned from low-energy to high-energy convertors and has become dependent on them, even though they are nonrenewable and unsustainable</a:t>
            </a:r>
          </a:p>
        </p:txBody>
      </p:sp>
    </p:spTree>
    <p:extLst>
      <p:ext uri="{BB962C8B-B14F-4D97-AF65-F5344CB8AC3E}">
        <p14:creationId xmlns:p14="http://schemas.microsoft.com/office/powerpoint/2010/main" val="308111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304800"/>
            <a:ext cx="47625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4"/>
          <p:cNvSpPr txBox="1">
            <a:spLocks noChangeArrowheads="1"/>
          </p:cNvSpPr>
          <p:nvPr/>
        </p:nvSpPr>
        <p:spPr bwMode="auto">
          <a:xfrm>
            <a:off x="6172200" y="685800"/>
            <a:ext cx="134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4"/>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5"/>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400">
                <a:latin typeface="Times New Roman" panose="02020603050405020304" pitchFamily="18" charset="0"/>
              </a:rPr>
              <a:t>Hamsters</a:t>
            </a:r>
          </a:p>
        </p:txBody>
      </p:sp>
      <p:grpSp>
        <p:nvGrpSpPr>
          <p:cNvPr id="7" name="Group 6"/>
          <p:cNvGrpSpPr>
            <a:grpSpLocks/>
          </p:cNvGrpSpPr>
          <p:nvPr/>
        </p:nvGrpSpPr>
        <p:grpSpPr bwMode="auto">
          <a:xfrm>
            <a:off x="3505200" y="4038600"/>
            <a:ext cx="5353050" cy="2447925"/>
            <a:chOff x="3505200" y="4038600"/>
            <a:chExt cx="5353050" cy="2447925"/>
          </a:xfrm>
        </p:grpSpPr>
        <p:pic>
          <p:nvPicPr>
            <p:cNvPr id="35845"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181600" y="4038600"/>
              <a:ext cx="36766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5"/>
            <p:cNvSpPr txBox="1">
              <a:spLocks noChangeArrowheads="1"/>
            </p:cNvSpPr>
            <p:nvPr/>
          </p:nvSpPr>
          <p:spPr bwMode="auto">
            <a:xfrm>
              <a:off x="3505200" y="5786735"/>
              <a:ext cx="1210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4"/>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5"/>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400">
                  <a:latin typeface="Times New Roman" panose="02020603050405020304" pitchFamily="18" charset="0"/>
                </a:rPr>
                <a:t>Humans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1752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6867" name="Rectangle 7"/>
          <p:cNvSpPr>
            <a:spLocks noChangeArrowheads="1"/>
          </p:cNvSpPr>
          <p:nvPr/>
        </p:nvSpPr>
        <p:spPr bwMode="auto">
          <a:xfrm>
            <a:off x="0" y="4435475"/>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1400" b="1">
              <a:latin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pic>
        <p:nvPicPr>
          <p:cNvPr id="36868" name="Picture 4" descr="Generator produces electricity: wind spins armature, produces electricit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0"/>
            <a:ext cx="4800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8"/>
          <p:cNvSpPr>
            <a:spLocks noChangeArrowheads="1"/>
          </p:cNvSpPr>
          <p:nvPr/>
        </p:nvSpPr>
        <p:spPr bwMode="auto">
          <a:xfrm>
            <a:off x="0" y="1700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6870" name="Rectangle 13"/>
          <p:cNvSpPr>
            <a:spLocks noChangeArrowheads="1"/>
          </p:cNvSpPr>
          <p:nvPr/>
        </p:nvSpPr>
        <p:spPr bwMode="auto">
          <a:xfrm>
            <a:off x="0" y="4489450"/>
            <a:ext cx="9144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1400" b="1">
              <a:latin typeface="Times New Roman" panose="02020603050405020304" pitchFamily="18" charset="0"/>
            </a:endParaRPr>
          </a:p>
          <a:p>
            <a:pPr>
              <a:spcBef>
                <a:spcPct val="0"/>
              </a:spcBef>
              <a:buClrTx/>
              <a:buSzTx/>
              <a:buFontTx/>
              <a:buNone/>
            </a:pPr>
            <a:endParaRPr lang="en-US" altLang="en-US" sz="2400">
              <a:latin typeface="Times New Roman" panose="02020603050405020304" pitchFamily="18" charset="0"/>
            </a:endParaRPr>
          </a:p>
        </p:txBody>
      </p:sp>
      <p:pic>
        <p:nvPicPr>
          <p:cNvPr id="36871" name="Picture 10" descr="Motor uses electricity: electricity spins armature, spins fan. "/>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43400" y="3503613"/>
            <a:ext cx="48006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14"/>
          <p:cNvSpPr txBox="1">
            <a:spLocks noChangeArrowheads="1"/>
          </p:cNvSpPr>
          <p:nvPr/>
        </p:nvSpPr>
        <p:spPr bwMode="auto">
          <a:xfrm>
            <a:off x="0" y="0"/>
            <a:ext cx="43434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50000"/>
              </a:spcBef>
              <a:buClrTx/>
              <a:buSzTx/>
              <a:buFontTx/>
              <a:buNone/>
            </a:pPr>
            <a:r>
              <a:rPr lang="en-US" altLang="en-US" sz="2400" b="1" dirty="0">
                <a:latin typeface="Times New Roman" panose="02020603050405020304" pitchFamily="18" charset="0"/>
              </a:rPr>
              <a:t>A "generator" and "motor" are essentially the same thing: what you call it depends on whether electricity is going into the unit or coming out of it.</a:t>
            </a:r>
          </a:p>
          <a:p>
            <a:pPr eaLnBrk="1" hangingPunct="1">
              <a:spcBef>
                <a:spcPct val="50000"/>
              </a:spcBef>
              <a:buClrTx/>
              <a:buSzTx/>
              <a:buFontTx/>
              <a:buNone/>
            </a:pPr>
            <a:r>
              <a:rPr lang="en-US" altLang="en-US" sz="2400" b="1" dirty="0">
                <a:latin typeface="Times New Roman" panose="02020603050405020304" pitchFamily="18" charset="0"/>
              </a:rPr>
              <a:t>A generator produces electricity. In a generator, something causes the shaft and armature to spin. Lots of things can be used to make a shaft spin. It doesn't matter what's used to spin the shaft - the electricity that's produced is the same. </a:t>
            </a:r>
          </a:p>
          <a:p>
            <a:pPr eaLnBrk="1" hangingPunct="1">
              <a:spcBef>
                <a:spcPct val="50000"/>
              </a:spcBef>
              <a:buClrTx/>
              <a:buSzTx/>
              <a:buFontTx/>
              <a:buNone/>
            </a:pPr>
            <a:r>
              <a:rPr lang="en-US" altLang="en-US" sz="2400" b="1" dirty="0">
                <a:latin typeface="Times New Roman" panose="02020603050405020304" pitchFamily="18" charset="0"/>
              </a:rPr>
              <a:t>A motor uses electricity. The electric current causes the armature and shaft to spin.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72">
                                            <p:txEl>
                                              <p:pRg st="1" end="1"/>
                                            </p:txEl>
                                          </p:spTgt>
                                        </p:tgtEl>
                                        <p:attrNameLst>
                                          <p:attrName>style.visibility</p:attrName>
                                        </p:attrNameLst>
                                      </p:cBhvr>
                                      <p:to>
                                        <p:strVal val="visible"/>
                                      </p:to>
                                    </p:set>
                                    <p:animEffect transition="in" filter="fade">
                                      <p:cBhvr>
                                        <p:cTn id="7" dur="500"/>
                                        <p:tgtEl>
                                          <p:spTgt spid="368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72">
                                            <p:txEl>
                                              <p:pRg st="2" end="2"/>
                                            </p:txEl>
                                          </p:spTgt>
                                        </p:tgtEl>
                                        <p:attrNameLst>
                                          <p:attrName>style.visibility</p:attrName>
                                        </p:attrNameLst>
                                      </p:cBhvr>
                                      <p:to>
                                        <p:strVal val="visible"/>
                                      </p:to>
                                    </p:set>
                                    <p:animEffect transition="in" filter="fade">
                                      <p:cBhvr>
                                        <p:cTn id="12" dur="500"/>
                                        <p:tgtEl>
                                          <p:spTgt spid="368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ChangeArrowheads="1"/>
          </p:cNvSpPr>
          <p:nvPr/>
        </p:nvSpPr>
        <p:spPr bwMode="auto">
          <a:xfrm>
            <a:off x="0" y="5562600"/>
            <a:ext cx="9144000" cy="1295400"/>
          </a:xfrm>
          <a:prstGeom prst="rect">
            <a:avLst/>
          </a:prstGeom>
          <a:solidFill>
            <a:srgbClr val="66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spcBef>
                <a:spcPct val="0"/>
              </a:spcBef>
              <a:buClrTx/>
              <a:buSzTx/>
              <a:buFontTx/>
              <a:buNone/>
            </a:pPr>
            <a:r>
              <a:rPr lang="en-US" altLang="en-US" sz="2400">
                <a:solidFill>
                  <a:srgbClr val="FFFFFF"/>
                </a:solidFill>
                <a:latin typeface="Times New Roman" panose="02020603050405020304" pitchFamily="18" charset="0"/>
              </a:rPr>
              <a:t>Original Col. Drake Well, August 27, 1859</a:t>
            </a:r>
          </a:p>
          <a:p>
            <a:pPr algn="ctr" eaLnBrk="1" hangingPunct="1">
              <a:spcBef>
                <a:spcPct val="0"/>
              </a:spcBef>
              <a:buClrTx/>
              <a:buSzTx/>
              <a:buFontTx/>
              <a:buNone/>
            </a:pPr>
            <a:r>
              <a:rPr lang="en-US" altLang="en-US" sz="2400">
                <a:solidFill>
                  <a:srgbClr val="FFFFFF"/>
                </a:solidFill>
                <a:latin typeface="Times New Roman" panose="02020603050405020304" pitchFamily="18" charset="0"/>
              </a:rPr>
              <a:t>Titusville, Pa</a:t>
            </a:r>
          </a:p>
        </p:txBody>
      </p:sp>
      <p:pic>
        <p:nvPicPr>
          <p:cNvPr id="41987" name="Picture 5" descr="http://www.thelampworks.com/images/oil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152400"/>
            <a:ext cx="7532966" cy="4962525"/>
          </a:xfrm>
          <a:prstGeom prst="rect">
            <a:avLst/>
          </a:prstGeom>
        </p:spPr>
      </p:pic>
      <p:sp>
        <p:nvSpPr>
          <p:cNvPr id="2" name="TextBox 1">
            <a:extLst>
              <a:ext uri="{FF2B5EF4-FFF2-40B4-BE49-F238E27FC236}">
                <a16:creationId xmlns:a16="http://schemas.microsoft.com/office/drawing/2014/main" id="{B3D3BD67-847D-4E27-9A9E-89C98CE8295B}"/>
              </a:ext>
            </a:extLst>
          </p:cNvPr>
          <p:cNvSpPr txBox="1"/>
          <p:nvPr/>
        </p:nvSpPr>
        <p:spPr>
          <a:xfrm>
            <a:off x="1295400" y="5486400"/>
            <a:ext cx="6461641" cy="830997"/>
          </a:xfrm>
          <a:prstGeom prst="rect">
            <a:avLst/>
          </a:prstGeom>
          <a:noFill/>
        </p:spPr>
        <p:txBody>
          <a:bodyPr wrap="none" rtlCol="0">
            <a:spAutoFit/>
          </a:bodyPr>
          <a:lstStyle/>
          <a:p>
            <a:r>
              <a:rPr lang="en-US" dirty="0"/>
              <a:t>Conventional gas is easier to extract</a:t>
            </a:r>
          </a:p>
          <a:p>
            <a:r>
              <a:rPr lang="en-US" dirty="0"/>
              <a:t>Tight gas or shale gas must spend energy to extract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5622" y="345440"/>
            <a:ext cx="3903458" cy="2678748"/>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52400"/>
            <a:ext cx="5105400" cy="2871788"/>
          </a:xfrm>
          <a:prstGeom prst="rect">
            <a:avLst/>
          </a:prstGeom>
        </p:spPr>
      </p:pic>
      <p:sp>
        <p:nvSpPr>
          <p:cNvPr id="5" name="TextBox 4"/>
          <p:cNvSpPr txBox="1"/>
          <p:nvPr/>
        </p:nvSpPr>
        <p:spPr>
          <a:xfrm>
            <a:off x="304800" y="2977833"/>
            <a:ext cx="8468985" cy="461665"/>
          </a:xfrm>
          <a:prstGeom prst="rect">
            <a:avLst/>
          </a:prstGeom>
          <a:noFill/>
        </p:spPr>
        <p:txBody>
          <a:bodyPr wrap="none" rtlCol="0">
            <a:spAutoFit/>
          </a:bodyPr>
          <a:lstStyle/>
          <a:p>
            <a:r>
              <a:rPr lang="en-US" dirty="0"/>
              <a:t>Early Pennsylvania oil industry (1860s)	Ohio oil rush (1885)</a:t>
            </a:r>
          </a:p>
        </p:txBody>
      </p:sp>
      <p:sp>
        <p:nvSpPr>
          <p:cNvPr id="6" name="TextBox 5"/>
          <p:cNvSpPr txBox="1"/>
          <p:nvPr/>
        </p:nvSpPr>
        <p:spPr>
          <a:xfrm>
            <a:off x="581659" y="5836878"/>
            <a:ext cx="4939365" cy="461665"/>
          </a:xfrm>
          <a:prstGeom prst="rect">
            <a:avLst/>
          </a:prstGeom>
          <a:noFill/>
        </p:spPr>
        <p:txBody>
          <a:bodyPr wrap="none" rtlCol="0">
            <a:spAutoFit/>
          </a:bodyPr>
          <a:lstStyle/>
          <a:p>
            <a:r>
              <a:rPr lang="en-US" dirty="0"/>
              <a:t>Kilgore oil field in East Texas (1930s)</a:t>
            </a:r>
          </a:p>
        </p:txBody>
      </p:sp>
      <p:sp>
        <p:nvSpPr>
          <p:cNvPr id="7" name="TextBox 6"/>
          <p:cNvSpPr txBox="1"/>
          <p:nvPr/>
        </p:nvSpPr>
        <p:spPr>
          <a:xfrm>
            <a:off x="2438400" y="6457890"/>
            <a:ext cx="6689652" cy="400110"/>
          </a:xfrm>
          <a:prstGeom prst="rect">
            <a:avLst/>
          </a:prstGeom>
          <a:noFill/>
        </p:spPr>
        <p:txBody>
          <a:bodyPr wrap="none" rtlCol="0">
            <a:spAutoFit/>
          </a:bodyPr>
          <a:lstStyle/>
          <a:p>
            <a:r>
              <a:rPr lang="en-US" sz="2000" dirty="0"/>
              <a:t>Notice complete lack of concern for the landscape/environment</a:t>
            </a:r>
          </a:p>
        </p:txBody>
      </p:sp>
      <p:pic>
        <p:nvPicPr>
          <p:cNvPr id="3074" name="Picture 2" descr="Kilgore TX - Oil fiel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1659" y="3398223"/>
            <a:ext cx="4218941" cy="253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047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304800"/>
            <a:ext cx="5918812" cy="3738562"/>
          </a:xfrm>
          <a:prstGeom prst="rect">
            <a:avLst/>
          </a:prstGeom>
        </p:spPr>
      </p:pic>
      <p:sp>
        <p:nvSpPr>
          <p:cNvPr id="3" name="TextBox 2"/>
          <p:cNvSpPr txBox="1"/>
          <p:nvPr/>
        </p:nvSpPr>
        <p:spPr>
          <a:xfrm>
            <a:off x="2133600" y="4267200"/>
            <a:ext cx="3591689" cy="461665"/>
          </a:xfrm>
          <a:prstGeom prst="rect">
            <a:avLst/>
          </a:prstGeom>
          <a:noFill/>
        </p:spPr>
        <p:txBody>
          <a:bodyPr wrap="none" rtlCol="0">
            <a:spAutoFit/>
          </a:bodyPr>
          <a:lstStyle/>
          <a:p>
            <a:r>
              <a:rPr lang="en-US" dirty="0"/>
              <a:t>Saudi Arabia oil production</a:t>
            </a:r>
          </a:p>
        </p:txBody>
      </p:sp>
    </p:spTree>
    <p:extLst>
      <p:ext uri="{BB962C8B-B14F-4D97-AF65-F5344CB8AC3E}">
        <p14:creationId xmlns:p14="http://schemas.microsoft.com/office/powerpoint/2010/main" val="3683661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http://www.environmental-action.org/images/map01_102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23863"/>
            <a:ext cx="8929688"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021" y="17417"/>
            <a:ext cx="8771579" cy="630718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371600"/>
          </a:xfrm>
        </p:spPr>
        <p:txBody>
          <a:bodyPr/>
          <a:lstStyle/>
          <a:p>
            <a:r>
              <a:rPr lang="en-US" dirty="0"/>
              <a:t>Size and Speed matter</a:t>
            </a:r>
            <a:br>
              <a:rPr lang="en-US" dirty="0"/>
            </a:br>
            <a:r>
              <a:rPr lang="en-US" dirty="0"/>
              <a:t>Kinetic Energy = ½ mv</a:t>
            </a:r>
            <a:r>
              <a:rPr lang="en-US" baseline="30000" dirty="0"/>
              <a:t>2</a:t>
            </a:r>
          </a:p>
        </p:txBody>
      </p:sp>
      <p:sp>
        <p:nvSpPr>
          <p:cNvPr id="3" name="Content Placeholder 2"/>
          <p:cNvSpPr>
            <a:spLocks noGrp="1"/>
          </p:cNvSpPr>
          <p:nvPr>
            <p:ph idx="1"/>
          </p:nvPr>
        </p:nvSpPr>
        <p:spPr/>
        <p:txBody>
          <a:bodyPr>
            <a:normAutofit/>
          </a:bodyPr>
          <a:lstStyle/>
          <a:p>
            <a:r>
              <a:rPr lang="en-US" dirty="0"/>
              <a:t>Ford Expedition weight 5,692 </a:t>
            </a:r>
            <a:r>
              <a:rPr lang="en-US" dirty="0" err="1"/>
              <a:t>lbs</a:t>
            </a:r>
            <a:r>
              <a:rPr lang="en-US" dirty="0"/>
              <a:t> = 2582 kg</a:t>
            </a:r>
          </a:p>
          <a:p>
            <a:endParaRPr lang="en-US" dirty="0"/>
          </a:p>
          <a:p>
            <a:r>
              <a:rPr lang="en-US" dirty="0"/>
              <a:t>Honda Fit weight 2,648 </a:t>
            </a:r>
            <a:r>
              <a:rPr lang="en-US" dirty="0" err="1"/>
              <a:t>lbs</a:t>
            </a:r>
            <a:r>
              <a:rPr lang="en-US" dirty="0"/>
              <a:t> =1201 kg</a:t>
            </a:r>
          </a:p>
          <a:p>
            <a:endParaRPr lang="en-US" dirty="0"/>
          </a:p>
          <a:p>
            <a:r>
              <a:rPr lang="en-US" dirty="0"/>
              <a:t>55 mph = 24.59 m/s</a:t>
            </a:r>
          </a:p>
          <a:p>
            <a:r>
              <a:rPr lang="en-US" dirty="0"/>
              <a:t>780,627 J Expedition at 55 mph</a:t>
            </a:r>
          </a:p>
          <a:p>
            <a:r>
              <a:rPr lang="en-US" dirty="0"/>
              <a:t>363,103 J Fit at 55 mph</a:t>
            </a:r>
          </a:p>
          <a:p>
            <a:endParaRPr lang="en-US" dirty="0"/>
          </a:p>
          <a:p>
            <a:r>
              <a:rPr lang="en-US" dirty="0"/>
              <a:t>75 mph = 33.53 m/s</a:t>
            </a:r>
          </a:p>
          <a:p>
            <a:r>
              <a:rPr lang="en-US" dirty="0"/>
              <a:t>1,451,421 J Expedition at 75 mph</a:t>
            </a:r>
          </a:p>
          <a:p>
            <a:r>
              <a:rPr lang="en-US" dirty="0"/>
              <a:t>675,119 J Fit at 75 mph</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5119" y="1854313"/>
            <a:ext cx="1850231" cy="1385888"/>
          </a:xfrm>
          <a:prstGeom prst="rect">
            <a:avLst/>
          </a:prstGeom>
        </p:spPr>
      </p:pic>
      <p:pic>
        <p:nvPicPr>
          <p:cNvPr id="1030" name="Picture 6" descr="Honda Fit Features and Spec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4288" y="4013368"/>
            <a:ext cx="2419010" cy="147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14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65100"/>
            <a:ext cx="48736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17988" y="2203450"/>
            <a:ext cx="4876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4778376" y="111920"/>
            <a:ext cx="4313237"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4473575" y="4419600"/>
            <a:ext cx="4621213"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6750" y="389255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14338" y="2276475"/>
            <a:ext cx="3581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a:extLst>
              <a:ext uri="{FF2B5EF4-FFF2-40B4-BE49-F238E27FC236}">
                <a16:creationId xmlns:a16="http://schemas.microsoft.com/office/drawing/2014/main" id="{5E640E7F-DBA4-4355-95ED-D7C681D9025D}"/>
              </a:ext>
            </a:extLst>
          </p:cNvPr>
          <p:cNvSpPr>
            <a:spLocks noChangeArrowheads="1"/>
          </p:cNvSpPr>
          <p:nvPr/>
        </p:nvSpPr>
        <p:spPr bwMode="auto">
          <a:xfrm>
            <a:off x="4614862" y="6323568"/>
            <a:ext cx="3824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80000"/>
              <a:buFont typeface="Wingdings" panose="05000000000000000000" pitchFamily="2" charset="2"/>
              <a:buBlip>
                <a:blip r:embed="rId9"/>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10"/>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1800" dirty="0">
                <a:latin typeface="Times New Roman" panose="02020603050405020304" pitchFamily="18" charset="0"/>
                <a:hlinkClick r:id="rId11"/>
              </a:rPr>
              <a:t>Gas prices around the world</a:t>
            </a:r>
            <a:endParaRPr lang="en-US" altLang="en-US" sz="1800"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nodeType="afterGroup">
                            <p:stCondLst>
                              <p:cond delay="500"/>
                            </p:stCondLst>
                            <p:childTnLst>
                              <p:par>
                                <p:cTn id="18" presetID="10" presetClass="entr" presetSubtype="0" fill="hold" nodeType="after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nodeType="afterGroup">
                            <p:stCondLst>
                              <p:cond delay="2000"/>
                            </p:stCondLst>
                            <p:childTnLst>
                              <p:par>
                                <p:cTn id="22" presetID="10" presetClass="entr" presetSubtype="0" fill="hold" nodeType="afterEffect">
                                  <p:stCondLst>
                                    <p:cond delay="10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Surplus energy</a:t>
            </a:r>
          </a:p>
        </p:txBody>
      </p:sp>
      <p:sp>
        <p:nvSpPr>
          <p:cNvPr id="3" name="Content Placeholder 2"/>
          <p:cNvSpPr>
            <a:spLocks noGrp="1"/>
          </p:cNvSpPr>
          <p:nvPr>
            <p:ph idx="1"/>
          </p:nvPr>
        </p:nvSpPr>
        <p:spPr>
          <a:xfrm>
            <a:off x="685800" y="1981200"/>
            <a:ext cx="8077200" cy="4114800"/>
          </a:xfrm>
        </p:spPr>
        <p:txBody>
          <a:bodyPr/>
          <a:lstStyle/>
          <a:p>
            <a:r>
              <a:rPr lang="en-US" dirty="0"/>
              <a:t>If the harvest produces enough grain to replace the seed, to supply the amount of energy expended in planting, cultivating, and harvesting the crop, and to get something more: there is surplus energy</a:t>
            </a:r>
          </a:p>
          <a:p>
            <a:endParaRPr lang="en-US" dirty="0"/>
          </a:p>
          <a:p>
            <a:r>
              <a:rPr lang="en-US" dirty="0"/>
              <a:t>The struggle to create morals which will furnish a rationale for the disposition of surplus energy is probably one of the crucial points of conflict in modern society	(Cottrell 1956)</a:t>
            </a:r>
          </a:p>
        </p:txBody>
      </p:sp>
    </p:spTree>
    <p:extLst>
      <p:ext uri="{BB962C8B-B14F-4D97-AF65-F5344CB8AC3E}">
        <p14:creationId xmlns:p14="http://schemas.microsoft.com/office/powerpoint/2010/main" val="187818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normAutofit/>
          </a:bodyPr>
          <a:lstStyle/>
          <a:p>
            <a:r>
              <a:rPr lang="en-US" b="1" dirty="0"/>
              <a:t>Fuel-efficient driving techniques</a:t>
            </a:r>
            <a:endParaRPr lang="en-US" dirty="0"/>
          </a:p>
        </p:txBody>
      </p:sp>
      <p:sp>
        <p:nvSpPr>
          <p:cNvPr id="3" name="Content Placeholder 2"/>
          <p:cNvSpPr>
            <a:spLocks noGrp="1"/>
          </p:cNvSpPr>
          <p:nvPr>
            <p:ph idx="1"/>
          </p:nvPr>
        </p:nvSpPr>
        <p:spPr>
          <a:xfrm>
            <a:off x="685800" y="914400"/>
            <a:ext cx="8077200" cy="5715000"/>
          </a:xfrm>
        </p:spPr>
        <p:txBody>
          <a:bodyPr>
            <a:normAutofit/>
          </a:bodyPr>
          <a:lstStyle/>
          <a:p>
            <a:r>
              <a:rPr lang="en-US" sz="1600" b="1" dirty="0"/>
              <a:t>1. Accelerate gently – don’t spill your coffee!</a:t>
            </a:r>
          </a:p>
          <a:p>
            <a:r>
              <a:rPr lang="en-US" sz="1600" b="1" dirty="0"/>
              <a:t>2. Maintain a steady speed</a:t>
            </a:r>
          </a:p>
          <a:p>
            <a:r>
              <a:rPr lang="en-US" sz="1600" b="1" dirty="0"/>
              <a:t>3. Anticipate traffic</a:t>
            </a:r>
          </a:p>
          <a:p>
            <a:r>
              <a:rPr lang="en-US" sz="1600" b="1" dirty="0"/>
              <a:t>4. Avoid high speeds</a:t>
            </a:r>
          </a:p>
          <a:p>
            <a:r>
              <a:rPr lang="en-US" sz="1600" b="1" dirty="0"/>
              <a:t>5. Coast to decelerate</a:t>
            </a:r>
          </a:p>
          <a:p>
            <a:endParaRPr lang="en-US" sz="1600" b="1" dirty="0"/>
          </a:p>
          <a:p>
            <a:r>
              <a:rPr lang="en-US" sz="1600" b="1" dirty="0"/>
              <a:t>Avoid idling your vehicle</a:t>
            </a:r>
          </a:p>
          <a:p>
            <a:r>
              <a:rPr lang="en-US" sz="1600" b="1" dirty="0"/>
              <a:t>Measure your tire pressure every month</a:t>
            </a:r>
          </a:p>
          <a:p>
            <a:r>
              <a:rPr lang="en-US" sz="1600" b="1" dirty="0"/>
              <a:t>Don’t carry unnecessary weight</a:t>
            </a:r>
          </a:p>
          <a:p>
            <a:r>
              <a:rPr lang="en-US" sz="1600" b="1" dirty="0"/>
              <a:t>Remove roof or bicycle racks</a:t>
            </a:r>
          </a:p>
          <a:p>
            <a:r>
              <a:rPr lang="en-US" sz="1600" b="1" dirty="0"/>
              <a:t>Use air conditioning sparingly</a:t>
            </a:r>
          </a:p>
          <a:p>
            <a:r>
              <a:rPr lang="en-US" sz="1600" b="1" dirty="0"/>
              <a:t>Use a fuel consumption display</a:t>
            </a:r>
          </a:p>
          <a:p>
            <a:r>
              <a:rPr lang="en-US" sz="1600" b="1" dirty="0"/>
              <a:t>Track your fuel consumption - </a:t>
            </a:r>
            <a:r>
              <a:rPr lang="en-US" sz="1600" dirty="0"/>
              <a:t>Challenge yourself to refill as seldom as possible.</a:t>
            </a:r>
          </a:p>
          <a:p>
            <a:r>
              <a:rPr lang="en-US" sz="1600" b="1" dirty="0"/>
              <a:t>Plan ahead Combine trips</a:t>
            </a:r>
          </a:p>
          <a:p>
            <a:r>
              <a:rPr lang="en-US" sz="1600" b="1" dirty="0"/>
              <a:t>Drive less </a:t>
            </a:r>
            <a:r>
              <a:rPr lang="en-US" sz="1600" dirty="0"/>
              <a:t>- Best way reduce fuel consumption is to drive less (walk, bike, mass transit, car pool).</a:t>
            </a:r>
          </a:p>
          <a:p>
            <a:r>
              <a:rPr lang="en-US" sz="2000" b="1" dirty="0"/>
              <a:t>Challenge yourself</a:t>
            </a:r>
          </a:p>
        </p:txBody>
      </p:sp>
      <p:sp>
        <p:nvSpPr>
          <p:cNvPr id="4" name="Rectangle 3"/>
          <p:cNvSpPr/>
          <p:nvPr/>
        </p:nvSpPr>
        <p:spPr>
          <a:xfrm>
            <a:off x="1143000" y="6299815"/>
            <a:ext cx="7345680" cy="461665"/>
          </a:xfrm>
          <a:prstGeom prst="rect">
            <a:avLst/>
          </a:prstGeom>
        </p:spPr>
        <p:txBody>
          <a:bodyPr wrap="square">
            <a:spAutoFit/>
          </a:bodyPr>
          <a:lstStyle/>
          <a:p>
            <a:r>
              <a:rPr lang="en-US" sz="1200" dirty="0"/>
              <a:t>www.nrcan.gc.ca/energy-efficiency/energy-efficiency-transportation-alternative-fuels/personal-vehicles/fuel-efficient-driving-techniques/21038</a:t>
            </a:r>
          </a:p>
        </p:txBody>
      </p:sp>
    </p:spTree>
    <p:extLst>
      <p:ext uri="{BB962C8B-B14F-4D97-AF65-F5344CB8AC3E}">
        <p14:creationId xmlns:p14="http://schemas.microsoft.com/office/powerpoint/2010/main" val="412090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500"/>
                                        <p:tgtEl>
                                          <p:spTgt spid="3">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Effect transition="in" filter="fade">
                                      <p:cBhvr>
                                        <p:cTn id="19" dur="500"/>
                                        <p:tgtEl>
                                          <p:spTgt spid="3">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fade">
                                      <p:cBhvr>
                                        <p:cTn id="22" dur="500"/>
                                        <p:tgtEl>
                                          <p:spTgt spid="3">
                                            <p:txEl>
                                              <p:pRg st="11" end="1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Effect transition="in" filter="fade">
                                      <p:cBhvr>
                                        <p:cTn id="25" dur="500"/>
                                        <p:tgtEl>
                                          <p:spTgt spid="3">
                                            <p:txEl>
                                              <p:pRg st="12" end="1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3" end="13"/>
                                            </p:txEl>
                                          </p:spTgt>
                                        </p:tgtEl>
                                        <p:attrNameLst>
                                          <p:attrName>style.visibility</p:attrName>
                                        </p:attrNameLst>
                                      </p:cBhvr>
                                      <p:to>
                                        <p:strVal val="visible"/>
                                      </p:to>
                                    </p:set>
                                    <p:animEffect transition="in" filter="fade">
                                      <p:cBhvr>
                                        <p:cTn id="28" dur="500"/>
                                        <p:tgtEl>
                                          <p:spTgt spid="3">
                                            <p:txEl>
                                              <p:pRg st="13" end="1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animEffect transition="in" filter="fade">
                                      <p:cBhvr>
                                        <p:cTn id="31" dur="500"/>
                                        <p:tgtEl>
                                          <p:spTgt spid="3">
                                            <p:txEl>
                                              <p:pRg st="14" end="1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5" end="15"/>
                                            </p:txEl>
                                          </p:spTgt>
                                        </p:tgtEl>
                                        <p:attrNameLst>
                                          <p:attrName>style.visibility</p:attrName>
                                        </p:attrNameLst>
                                      </p:cBhvr>
                                      <p:to>
                                        <p:strVal val="visible"/>
                                      </p:to>
                                    </p:set>
                                    <p:animEffect transition="in" filter="fade">
                                      <p:cBhvr>
                                        <p:cTn id="34"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The Age of Oil began in 1900 and will last at most two hundred yea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5638" y="670223"/>
            <a:ext cx="5292725"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57400" y="4872335"/>
            <a:ext cx="6855403" cy="461665"/>
          </a:xfrm>
          <a:prstGeom prst="rect">
            <a:avLst/>
          </a:prstGeom>
          <a:noFill/>
        </p:spPr>
        <p:txBody>
          <a:bodyPr wrap="none" rtlCol="0">
            <a:spAutoFit/>
          </a:bodyPr>
          <a:lstStyle/>
          <a:p>
            <a:r>
              <a:rPr lang="en-US" dirty="0"/>
              <a:t>M.K. </a:t>
            </a:r>
            <a:r>
              <a:rPr lang="en-US" dirty="0" err="1"/>
              <a:t>Hubbert’s</a:t>
            </a:r>
            <a:r>
              <a:rPr lang="en-US" dirty="0"/>
              <a:t> view of the oil age over the long-term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5"/>
          <p:cNvSpPr txBox="1">
            <a:spLocks noChangeArrowheads="1"/>
          </p:cNvSpPr>
          <p:nvPr/>
        </p:nvSpPr>
        <p:spPr bwMode="auto">
          <a:xfrm>
            <a:off x="762000" y="955675"/>
            <a:ext cx="3335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b="1" dirty="0">
                <a:solidFill>
                  <a:srgbClr val="FFFFFF"/>
                </a:solidFill>
                <a:latin typeface="Arial" panose="020B0604020202020204" pitchFamily="34" charset="0"/>
                <a:cs typeface="Arial" panose="020B0604020202020204" pitchFamily="34" charset="0"/>
              </a:rPr>
              <a:t>Natural Gas Overview</a:t>
            </a:r>
            <a:endParaRPr lang="en-US" altLang="en-US" sz="2400" dirty="0">
              <a:solidFill>
                <a:srgbClr val="FFFFFF"/>
              </a:solidFill>
              <a:latin typeface="Times New Roman" panose="02020603050405020304" pitchFamily="18"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5800" y="125096"/>
            <a:ext cx="4524375" cy="2752725"/>
          </a:xfrm>
          <a:prstGeom prst="rect">
            <a:avLst/>
          </a:prstGeom>
        </p:spPr>
      </p:pic>
      <p:pic>
        <p:nvPicPr>
          <p:cNvPr id="4098" name="Picture 2" descr="https://upload.wikimedia.org/wikipedia/commons/thumb/9/9a/US_Natural_Gas_Production.svg/1280px-US_Natural_Gas_Production.sv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4400" y="3048000"/>
            <a:ext cx="5486400" cy="358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357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457200"/>
            <a:ext cx="8412480" cy="3689699"/>
          </a:xfrm>
          <a:prstGeom prst="rect">
            <a:avLst/>
          </a:prstGeom>
        </p:spPr>
      </p:pic>
      <p:sp>
        <p:nvSpPr>
          <p:cNvPr id="3" name="Rectangle 2"/>
          <p:cNvSpPr/>
          <p:nvPr/>
        </p:nvSpPr>
        <p:spPr>
          <a:xfrm>
            <a:off x="2057400" y="4191000"/>
            <a:ext cx="5791200" cy="1569660"/>
          </a:xfrm>
          <a:prstGeom prst="rect">
            <a:avLst/>
          </a:prstGeom>
        </p:spPr>
        <p:txBody>
          <a:bodyPr wrap="square">
            <a:spAutoFit/>
          </a:bodyPr>
          <a:lstStyle/>
          <a:p>
            <a:r>
              <a:rPr lang="en-US" dirty="0"/>
              <a:t>Natural gas extraction by countries in cubic meters per year around 2013</a:t>
            </a:r>
          </a:p>
          <a:p>
            <a:endParaRPr lang="en-US" dirty="0"/>
          </a:p>
          <a:p>
            <a:r>
              <a:rPr lang="en-US" dirty="0"/>
              <a:t>Natural gas is more globally distributed</a:t>
            </a:r>
          </a:p>
        </p:txBody>
      </p:sp>
    </p:spTree>
    <p:extLst>
      <p:ext uri="{BB962C8B-B14F-4D97-AF65-F5344CB8AC3E}">
        <p14:creationId xmlns:p14="http://schemas.microsoft.com/office/powerpoint/2010/main" val="37792480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http://pdphoto.org/jons/pictures3/getty_5_bg_081003.jpg">
            <a:extLst>
              <a:ext uri="{FF2B5EF4-FFF2-40B4-BE49-F238E27FC236}">
                <a16:creationId xmlns:a16="http://schemas.microsoft.com/office/drawing/2014/main" id="{5631DB8A-8847-BE92-0B1A-AD18E90EDB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7250" y="1066800"/>
            <a:ext cx="4171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3">
            <a:extLst>
              <a:ext uri="{FF2B5EF4-FFF2-40B4-BE49-F238E27FC236}">
                <a16:creationId xmlns:a16="http://schemas.microsoft.com/office/drawing/2014/main" id="{4B377FBD-EFC4-7DAC-FFC5-6FDA15CDFE8D}"/>
              </a:ext>
            </a:extLst>
          </p:cNvPr>
          <p:cNvSpPr>
            <a:spLocks noChangeArrowheads="1"/>
          </p:cNvSpPr>
          <p:nvPr/>
        </p:nvSpPr>
        <p:spPr bwMode="auto">
          <a:xfrm>
            <a:off x="182563" y="-2422525"/>
            <a:ext cx="68754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4" name="Picture 28" descr="River polluted by acid mine drainage.">
            <a:extLst>
              <a:ext uri="{FF2B5EF4-FFF2-40B4-BE49-F238E27FC236}">
                <a16:creationId xmlns:a16="http://schemas.microsoft.com/office/drawing/2014/main" id="{E18A5391-C4DB-DC0F-AFEF-1B818D7DCE6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86400" y="2381250"/>
            <a:ext cx="36576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1">
            <a:extLst>
              <a:ext uri="{FF2B5EF4-FFF2-40B4-BE49-F238E27FC236}">
                <a16:creationId xmlns:a16="http://schemas.microsoft.com/office/drawing/2014/main" id="{801AA996-EA89-F721-8ABA-8BD139797776}"/>
              </a:ext>
            </a:extLst>
          </p:cNvPr>
          <p:cNvSpPr txBox="1">
            <a:spLocks noChangeArrowheads="1"/>
          </p:cNvSpPr>
          <p:nvPr/>
        </p:nvSpPr>
        <p:spPr bwMode="auto">
          <a:xfrm>
            <a:off x="609600" y="0"/>
            <a:ext cx="48450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dirty="0">
                <a:latin typeface="Times New Roman" panose="02020603050405020304" pitchFamily="18" charset="0"/>
              </a:rPr>
              <a:t>Environmental Impacts of </a:t>
            </a:r>
          </a:p>
          <a:p>
            <a:pPr eaLnBrk="1" hangingPunct="1">
              <a:spcBef>
                <a:spcPct val="0"/>
              </a:spcBef>
              <a:buClrTx/>
              <a:buSzTx/>
              <a:buFontTx/>
              <a:buNone/>
            </a:pPr>
            <a:r>
              <a:rPr lang="en-US" altLang="en-US" b="1" dirty="0">
                <a:latin typeface="Times New Roman" panose="02020603050405020304" pitchFamily="18" charset="0"/>
              </a:rPr>
              <a:t>Fossil Fuel Use</a:t>
            </a:r>
          </a:p>
        </p:txBody>
      </p:sp>
      <p:pic>
        <p:nvPicPr>
          <p:cNvPr id="6" name="Picture 34" descr="[NOAA OR&amp;R Photo]">
            <a:extLst>
              <a:ext uri="{FF2B5EF4-FFF2-40B4-BE49-F238E27FC236}">
                <a16:creationId xmlns:a16="http://schemas.microsoft.com/office/drawing/2014/main" id="{AF01E5EF-611B-7739-F92C-EDB41E04FC6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 y="4394200"/>
            <a:ext cx="3429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8" descr="http://www.evostc.state.ak.us/images/facts/19.jpg">
            <a:extLst>
              <a:ext uri="{FF2B5EF4-FFF2-40B4-BE49-F238E27FC236}">
                <a16:creationId xmlns:a16="http://schemas.microsoft.com/office/drawing/2014/main" id="{6638E166-2F83-4395-DDFD-4767E17817A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43262" y="4386261"/>
            <a:ext cx="22415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2">
            <a:extLst>
              <a:ext uri="{FF2B5EF4-FFF2-40B4-BE49-F238E27FC236}">
                <a16:creationId xmlns:a16="http://schemas.microsoft.com/office/drawing/2014/main" id="{18B6237E-FF46-D8AA-DF12-C2E88699446E}"/>
              </a:ext>
            </a:extLst>
          </p:cNvPr>
          <p:cNvSpPr txBox="1">
            <a:spLocks noChangeArrowheads="1"/>
          </p:cNvSpPr>
          <p:nvPr/>
        </p:nvSpPr>
        <p:spPr bwMode="auto">
          <a:xfrm>
            <a:off x="669925" y="6137275"/>
            <a:ext cx="1292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solidFill>
                  <a:schemeClr val="bg1"/>
                </a:solidFill>
                <a:latin typeface="Times New Roman" panose="02020603050405020304" pitchFamily="18" charset="0"/>
              </a:rPr>
              <a:t>Oil spills</a:t>
            </a:r>
          </a:p>
        </p:txBody>
      </p:sp>
      <p:sp>
        <p:nvSpPr>
          <p:cNvPr id="9" name="Text Box 44">
            <a:extLst>
              <a:ext uri="{FF2B5EF4-FFF2-40B4-BE49-F238E27FC236}">
                <a16:creationId xmlns:a16="http://schemas.microsoft.com/office/drawing/2014/main" id="{CA46551B-CB1E-9815-25C7-426913B336CD}"/>
              </a:ext>
            </a:extLst>
          </p:cNvPr>
          <p:cNvSpPr txBox="1">
            <a:spLocks noChangeArrowheads="1"/>
          </p:cNvSpPr>
          <p:nvPr/>
        </p:nvSpPr>
        <p:spPr bwMode="auto">
          <a:xfrm>
            <a:off x="1085850" y="3962400"/>
            <a:ext cx="2728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dirty="0">
                <a:solidFill>
                  <a:schemeClr val="bg1"/>
                </a:solidFill>
                <a:latin typeface="Times New Roman" panose="02020603050405020304" pitchFamily="18" charset="0"/>
              </a:rPr>
              <a:t>Photochemical smog</a:t>
            </a:r>
          </a:p>
        </p:txBody>
      </p:sp>
      <p:sp>
        <p:nvSpPr>
          <p:cNvPr id="10" name="Text Box 45">
            <a:extLst>
              <a:ext uri="{FF2B5EF4-FFF2-40B4-BE49-F238E27FC236}">
                <a16:creationId xmlns:a16="http://schemas.microsoft.com/office/drawing/2014/main" id="{D3B1B31A-7701-4472-E398-6EF3CDD760FB}"/>
              </a:ext>
            </a:extLst>
          </p:cNvPr>
          <p:cNvSpPr txBox="1">
            <a:spLocks noChangeArrowheads="1"/>
          </p:cNvSpPr>
          <p:nvPr/>
        </p:nvSpPr>
        <p:spPr bwMode="auto">
          <a:xfrm>
            <a:off x="5562600" y="4362450"/>
            <a:ext cx="2584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solidFill>
                  <a:schemeClr val="bg1"/>
                </a:solidFill>
                <a:latin typeface="Times New Roman" panose="02020603050405020304" pitchFamily="18" charset="0"/>
              </a:rPr>
              <a:t>Acid mine drainage</a:t>
            </a:r>
          </a:p>
        </p:txBody>
      </p:sp>
      <p:pic>
        <p:nvPicPr>
          <p:cNvPr id="11" name="Picture 49" descr="Photo by Eric Loring">
            <a:extLst>
              <a:ext uri="{FF2B5EF4-FFF2-40B4-BE49-F238E27FC236}">
                <a16:creationId xmlns:a16="http://schemas.microsoft.com/office/drawing/2014/main" id="{C920B894-8E3E-4ACA-00CC-C4CE5971441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38800" y="4953000"/>
            <a:ext cx="3505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0">
            <a:extLst>
              <a:ext uri="{FF2B5EF4-FFF2-40B4-BE49-F238E27FC236}">
                <a16:creationId xmlns:a16="http://schemas.microsoft.com/office/drawing/2014/main" id="{769DB1F9-9050-3E5D-240E-C80FA7A8DBEA}"/>
              </a:ext>
            </a:extLst>
          </p:cNvPr>
          <p:cNvSpPr txBox="1">
            <a:spLocks noChangeArrowheads="1"/>
          </p:cNvSpPr>
          <p:nvPr/>
        </p:nvSpPr>
        <p:spPr bwMode="auto">
          <a:xfrm>
            <a:off x="6858000" y="5715000"/>
            <a:ext cx="2152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400">
                <a:solidFill>
                  <a:schemeClr val="bg1"/>
                </a:solidFill>
                <a:latin typeface="Times New Roman" panose="02020603050405020304" pitchFamily="18" charset="0"/>
              </a:rPr>
              <a:t>Climate Change</a:t>
            </a:r>
          </a:p>
        </p:txBody>
      </p:sp>
      <p:pic>
        <p:nvPicPr>
          <p:cNvPr id="13" name="Picture 12">
            <a:extLst>
              <a:ext uri="{FF2B5EF4-FFF2-40B4-BE49-F238E27FC236}">
                <a16:creationId xmlns:a16="http://schemas.microsoft.com/office/drawing/2014/main" id="{13C747BC-3C98-CBB2-C64A-D796CAEE8310}"/>
              </a:ext>
            </a:extLst>
          </p:cNvPr>
          <p:cNvPicPr>
            <a:picLocks noChangeAspect="1"/>
          </p:cNvPicPr>
          <p:nvPr/>
        </p:nvPicPr>
        <p:blipFill>
          <a:blip r:embed="rId9"/>
          <a:stretch>
            <a:fillRect/>
          </a:stretch>
        </p:blipFill>
        <p:spPr>
          <a:xfrm>
            <a:off x="5323172" y="333374"/>
            <a:ext cx="3854587" cy="2571751"/>
          </a:xfrm>
          <a:prstGeom prst="rect">
            <a:avLst/>
          </a:prstGeom>
        </p:spPr>
      </p:pic>
      <p:sp>
        <p:nvSpPr>
          <p:cNvPr id="14" name="TextBox 13">
            <a:extLst>
              <a:ext uri="{FF2B5EF4-FFF2-40B4-BE49-F238E27FC236}">
                <a16:creationId xmlns:a16="http://schemas.microsoft.com/office/drawing/2014/main" id="{A969532C-B4F4-5B96-CF5D-E0E94DDE4172}"/>
              </a:ext>
            </a:extLst>
          </p:cNvPr>
          <p:cNvSpPr txBox="1"/>
          <p:nvPr/>
        </p:nvSpPr>
        <p:spPr>
          <a:xfrm>
            <a:off x="5638800" y="2209800"/>
            <a:ext cx="2174185" cy="369332"/>
          </a:xfrm>
          <a:prstGeom prst="rect">
            <a:avLst/>
          </a:prstGeom>
          <a:noFill/>
        </p:spPr>
        <p:txBody>
          <a:bodyPr wrap="none" rtlCol="0">
            <a:spAutoFit/>
          </a:bodyPr>
          <a:lstStyle/>
          <a:p>
            <a:r>
              <a:rPr lang="en-US" dirty="0">
                <a:solidFill>
                  <a:schemeClr val="bg1"/>
                </a:solidFill>
              </a:rPr>
              <a:t>Ecosystem disruption</a:t>
            </a:r>
          </a:p>
        </p:txBody>
      </p:sp>
    </p:spTree>
    <p:extLst>
      <p:ext uri="{BB962C8B-B14F-4D97-AF65-F5344CB8AC3E}">
        <p14:creationId xmlns:p14="http://schemas.microsoft.com/office/powerpoint/2010/main" val="2189339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533400" y="609600"/>
            <a:ext cx="85344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50000"/>
              </a:spcBef>
              <a:buClrTx/>
              <a:buSzTx/>
              <a:buFontTx/>
              <a:buNone/>
            </a:pPr>
            <a:r>
              <a:rPr lang="en-US" altLang="en-US" sz="2800" b="1">
                <a:latin typeface="Times New Roman" panose="02020603050405020304" pitchFamily="18" charset="0"/>
                <a:ea typeface="Arial Unicode MS" pitchFamily="34" charset="-128"/>
              </a:rPr>
              <a:t>Environmental impacts of fossil fuel use </a:t>
            </a:r>
          </a:p>
          <a:p>
            <a:pPr>
              <a:spcBef>
                <a:spcPct val="50000"/>
              </a:spcBef>
              <a:buClrTx/>
              <a:buSzTx/>
              <a:buFontTx/>
              <a:buNone/>
            </a:pPr>
            <a:r>
              <a:rPr lang="en-US" altLang="en-US" sz="2600">
                <a:latin typeface="Times New Roman" panose="02020603050405020304" pitchFamily="18" charset="0"/>
                <a:ea typeface="Arial Unicode MS" pitchFamily="34" charset="-128"/>
              </a:rPr>
              <a:t>Recovery – land disruption, loss of habitat, surface water pollution, air pollutants, land subsidence</a:t>
            </a:r>
          </a:p>
          <a:p>
            <a:pPr>
              <a:spcBef>
                <a:spcPct val="50000"/>
              </a:spcBef>
              <a:buClrTx/>
              <a:buSzTx/>
              <a:buFontTx/>
              <a:buNone/>
            </a:pPr>
            <a:r>
              <a:rPr lang="en-US" altLang="en-US" sz="2600">
                <a:latin typeface="Times New Roman" panose="02020603050405020304" pitchFamily="18" charset="0"/>
                <a:ea typeface="Arial Unicode MS" pitchFamily="34" charset="-128"/>
              </a:rPr>
              <a:t>Off-shore oil drilling –oil seepages, aesthetic degradation</a:t>
            </a:r>
          </a:p>
          <a:p>
            <a:pPr>
              <a:spcBef>
                <a:spcPct val="50000"/>
              </a:spcBef>
              <a:buClrTx/>
              <a:buSzTx/>
              <a:buFontTx/>
              <a:buNone/>
            </a:pPr>
            <a:r>
              <a:rPr lang="en-US" altLang="en-US" sz="2600">
                <a:latin typeface="Times New Roman" panose="02020603050405020304" pitchFamily="18" charset="0"/>
                <a:ea typeface="Arial Unicode MS" pitchFamily="34" charset="-128"/>
              </a:rPr>
              <a:t>Refining – spills leaks, soil and groundwater pollution</a:t>
            </a:r>
          </a:p>
          <a:p>
            <a:pPr>
              <a:spcBef>
                <a:spcPct val="50000"/>
              </a:spcBef>
              <a:buClrTx/>
              <a:buSzTx/>
              <a:buFontTx/>
              <a:buNone/>
            </a:pPr>
            <a:r>
              <a:rPr lang="en-US" altLang="en-US" sz="2600">
                <a:latin typeface="Times New Roman" panose="02020603050405020304" pitchFamily="18" charset="0"/>
                <a:ea typeface="Arial Unicode MS" pitchFamily="34" charset="-128"/>
              </a:rPr>
              <a:t>Delivery – Spills</a:t>
            </a:r>
          </a:p>
          <a:p>
            <a:pPr>
              <a:spcBef>
                <a:spcPct val="50000"/>
              </a:spcBef>
              <a:buClrTx/>
              <a:buSzTx/>
              <a:buFontTx/>
              <a:buNone/>
            </a:pPr>
            <a:r>
              <a:rPr lang="en-US" altLang="en-US" sz="2600">
                <a:latin typeface="Times New Roman" panose="02020603050405020304" pitchFamily="18" charset="0"/>
                <a:ea typeface="Arial Unicode MS" pitchFamily="34" charset="-128"/>
              </a:rPr>
              <a:t>Use CO</a:t>
            </a:r>
            <a:r>
              <a:rPr lang="en-US" altLang="en-US" sz="2600" baseline="-25000">
                <a:latin typeface="Times New Roman" panose="02020603050405020304" pitchFamily="18" charset="0"/>
                <a:ea typeface="Arial Unicode MS" pitchFamily="34" charset="-128"/>
              </a:rPr>
              <a:t>2</a:t>
            </a:r>
            <a:r>
              <a:rPr lang="en-US" altLang="en-US" sz="2600">
                <a:latin typeface="Times New Roman" panose="02020603050405020304" pitchFamily="18" charset="0"/>
                <a:ea typeface="Arial Unicode MS" pitchFamily="34" charset="-128"/>
              </a:rPr>
              <a:t> – emission, air pollution (smog), acid rain</a:t>
            </a:r>
          </a:p>
        </p:txBody>
      </p:sp>
      <p:sp>
        <p:nvSpPr>
          <p:cNvPr id="3" name="TextBox 2"/>
          <p:cNvSpPr txBox="1">
            <a:spLocks noChangeArrowheads="1"/>
          </p:cNvSpPr>
          <p:nvPr/>
        </p:nvSpPr>
        <p:spPr bwMode="auto">
          <a:xfrm>
            <a:off x="762000" y="5181600"/>
            <a:ext cx="73120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a:latin typeface="Times New Roman" panose="02020603050405020304" pitchFamily="18" charset="0"/>
              </a:rPr>
              <a:t>BOTH SUPPLY AND USE ISSUES</a:t>
            </a:r>
          </a:p>
          <a:p>
            <a:pPr eaLnBrk="1" hangingPunct="1">
              <a:spcBef>
                <a:spcPct val="0"/>
              </a:spcBef>
              <a:buClrTx/>
              <a:buSzTx/>
              <a:buFontTx/>
              <a:buNone/>
            </a:pPr>
            <a:r>
              <a:rPr lang="en-US" altLang="en-US">
                <a:latin typeface="Times New Roman" panose="02020603050405020304" pitchFamily="18" charset="0"/>
              </a:rPr>
              <a:t>	 WITH FOSSIL FUEL RESOURCES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6CBA71-9582-41BC-A4E2-421D62730B9D}"/>
              </a:ext>
            </a:extLst>
          </p:cNvPr>
          <p:cNvSpPr>
            <a:spLocks noGrp="1"/>
          </p:cNvSpPr>
          <p:nvPr>
            <p:ph type="title"/>
          </p:nvPr>
        </p:nvSpPr>
        <p:spPr>
          <a:xfrm>
            <a:off x="685800" y="152400"/>
            <a:ext cx="7772400" cy="1143000"/>
          </a:xfrm>
        </p:spPr>
        <p:txBody>
          <a:bodyPr/>
          <a:lstStyle/>
          <a:p>
            <a:r>
              <a:rPr lang="en-US" dirty="0"/>
              <a:t>Summary</a:t>
            </a:r>
          </a:p>
        </p:txBody>
      </p:sp>
      <p:sp>
        <p:nvSpPr>
          <p:cNvPr id="5" name="Content Placeholder 4">
            <a:extLst>
              <a:ext uri="{FF2B5EF4-FFF2-40B4-BE49-F238E27FC236}">
                <a16:creationId xmlns:a16="http://schemas.microsoft.com/office/drawing/2014/main" id="{0DBBF857-43EA-4738-B8FA-426E5581427D}"/>
              </a:ext>
            </a:extLst>
          </p:cNvPr>
          <p:cNvSpPr>
            <a:spLocks noGrp="1"/>
          </p:cNvSpPr>
          <p:nvPr>
            <p:ph idx="1"/>
          </p:nvPr>
        </p:nvSpPr>
        <p:spPr>
          <a:xfrm>
            <a:off x="381000" y="1524000"/>
            <a:ext cx="8610600" cy="5181600"/>
          </a:xfrm>
        </p:spPr>
        <p:txBody>
          <a:bodyPr/>
          <a:lstStyle/>
          <a:p>
            <a:r>
              <a:rPr lang="en-US" dirty="0"/>
              <a:t>Energy is needed for all work/activities in society, economy and life</a:t>
            </a:r>
          </a:p>
          <a:p>
            <a:r>
              <a:rPr lang="en-US" dirty="0"/>
              <a:t>Mostly we use fossil fuels</a:t>
            </a:r>
          </a:p>
          <a:p>
            <a:pPr lvl="1"/>
            <a:r>
              <a:rPr lang="en-US" dirty="0"/>
              <a:t>They form as stored solar energy from millions of years ago</a:t>
            </a:r>
          </a:p>
          <a:p>
            <a:pPr lvl="1"/>
            <a:r>
              <a:rPr lang="en-US" dirty="0"/>
              <a:t>They are responsible for the vast complex and convenient society we currently live in</a:t>
            </a:r>
          </a:p>
          <a:p>
            <a:pPr lvl="1"/>
            <a:r>
              <a:rPr lang="en-US" dirty="0"/>
              <a:t>They are non-renewable and thus limited in supply</a:t>
            </a:r>
          </a:p>
          <a:p>
            <a:pPr lvl="1"/>
            <a:r>
              <a:rPr lang="en-US" dirty="0"/>
              <a:t>Unevenly spread around the world</a:t>
            </a:r>
          </a:p>
          <a:p>
            <a:pPr lvl="1"/>
            <a:r>
              <a:rPr lang="en-US" dirty="0"/>
              <a:t>Use of them has severe environmental impacts</a:t>
            </a:r>
          </a:p>
        </p:txBody>
      </p:sp>
    </p:spTree>
    <p:extLst>
      <p:ext uri="{BB962C8B-B14F-4D97-AF65-F5344CB8AC3E}">
        <p14:creationId xmlns:p14="http://schemas.microsoft.com/office/powerpoint/2010/main" val="2460547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1066800" y="228600"/>
            <a:ext cx="75438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dirty="0">
                <a:latin typeface="Times New Roman" panose="02020603050405020304" pitchFamily="18" charset="0"/>
                <a:cs typeface="Times New Roman" panose="02020603050405020304" pitchFamily="18" charset="0"/>
              </a:rPr>
              <a:t>Energy is needed to maintain system structure and complexity</a:t>
            </a:r>
          </a:p>
          <a:p>
            <a:pPr eaLnBrk="1" hangingPunct="1">
              <a:spcBef>
                <a:spcPct val="0"/>
              </a:spcBef>
              <a:buClrTx/>
              <a:buSzTx/>
              <a:buFontTx/>
              <a:buNone/>
            </a:pPr>
            <a:endParaRPr lang="en-US" altLang="en-US" sz="2400" dirty="0">
              <a:latin typeface="Times New Roman" panose="02020603050405020304" pitchFamily="18" charset="0"/>
              <a:cs typeface="Times New Roman" panose="02020603050405020304" pitchFamily="18" charset="0"/>
            </a:endParaRPr>
          </a:p>
          <a:p>
            <a:pPr eaLnBrk="1" hangingPunct="1">
              <a:spcBef>
                <a:spcPct val="0"/>
              </a:spcBef>
              <a:buClrTx/>
              <a:buSzTx/>
              <a:buFontTx/>
              <a:buNone/>
            </a:pPr>
            <a:r>
              <a:rPr lang="en-US" altLang="en-US" sz="2800" dirty="0">
                <a:latin typeface="Times New Roman" panose="02020603050405020304" pitchFamily="18" charset="0"/>
                <a:cs typeface="Times New Roman" panose="02020603050405020304" pitchFamily="18" charset="0"/>
              </a:rPr>
              <a:t>Natural and human systems build and maintain order and organization by taking in high quality energy, using it, and passing degraded energy outside of the system boundary.</a:t>
            </a:r>
          </a:p>
          <a:p>
            <a:pPr eaLnBrk="1" hangingPunct="1">
              <a:spcBef>
                <a:spcPct val="0"/>
              </a:spcBef>
              <a:buClrTx/>
              <a:buSzTx/>
              <a:buFontTx/>
              <a:buNone/>
            </a:pPr>
            <a:endParaRPr lang="en-US" altLang="en-US" sz="2800" dirty="0">
              <a:latin typeface="Times New Roman" panose="02020603050405020304" pitchFamily="18" charset="0"/>
              <a:cs typeface="Times New Roman" panose="02020603050405020304" pitchFamily="18" charset="0"/>
            </a:endParaRPr>
          </a:p>
          <a:p>
            <a:pPr eaLnBrk="1" hangingPunct="1">
              <a:spcBef>
                <a:spcPct val="0"/>
              </a:spcBef>
              <a:buClrTx/>
              <a:buSzTx/>
              <a:buFontTx/>
              <a:buNone/>
            </a:pPr>
            <a:r>
              <a:rPr lang="en-US" altLang="en-US" sz="2800" dirty="0">
                <a:latin typeface="Times New Roman" panose="02020603050405020304" pitchFamily="18" charset="0"/>
              </a:rPr>
              <a:t>Our s</a:t>
            </a:r>
            <a:r>
              <a:rPr lang="en-US" altLang="en-US" sz="2800" dirty="0">
                <a:latin typeface="Times New Roman" panose="02020603050405020304" pitchFamily="18" charset="0"/>
                <a:cs typeface="Times New Roman" panose="02020603050405020304" pitchFamily="18" charset="0"/>
              </a:rPr>
              <a:t>ociety is dependent on the energy flows that support it AND having a sink for the waste. </a:t>
            </a:r>
          </a:p>
        </p:txBody>
      </p:sp>
      <p:grpSp>
        <p:nvGrpSpPr>
          <p:cNvPr id="2" name="Group 1"/>
          <p:cNvGrpSpPr>
            <a:grpSpLocks/>
          </p:cNvGrpSpPr>
          <p:nvPr/>
        </p:nvGrpSpPr>
        <p:grpSpPr bwMode="auto">
          <a:xfrm>
            <a:off x="549275" y="4826000"/>
            <a:ext cx="8594725" cy="1803400"/>
            <a:chOff x="549275" y="4826000"/>
            <a:chExt cx="8594725" cy="1803400"/>
          </a:xfrm>
        </p:grpSpPr>
        <p:sp>
          <p:nvSpPr>
            <p:cNvPr id="5124" name="Rectangle 4"/>
            <p:cNvSpPr>
              <a:spLocks noChangeArrowheads="1"/>
            </p:cNvSpPr>
            <p:nvPr/>
          </p:nvSpPr>
          <p:spPr bwMode="auto">
            <a:xfrm>
              <a:off x="2682875" y="5029200"/>
              <a:ext cx="23622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spcBef>
                  <a:spcPct val="0"/>
                </a:spcBef>
                <a:buClrTx/>
                <a:buSzTx/>
                <a:buFontTx/>
                <a:buNone/>
              </a:pPr>
              <a:r>
                <a:rPr lang="en-US" altLang="en-US" sz="2800">
                  <a:latin typeface="Times New Roman" panose="02020603050405020304" pitchFamily="18" charset="0"/>
                </a:rPr>
                <a:t>System</a:t>
              </a:r>
            </a:p>
            <a:p>
              <a:pPr algn="ctr" eaLnBrk="1" hangingPunct="1">
                <a:spcBef>
                  <a:spcPct val="0"/>
                </a:spcBef>
                <a:buClrTx/>
                <a:buSzTx/>
                <a:buFontTx/>
                <a:buNone/>
              </a:pPr>
              <a:r>
                <a:rPr lang="en-US" altLang="en-US" sz="2800">
                  <a:latin typeface="Times New Roman" panose="02020603050405020304" pitchFamily="18" charset="0"/>
                </a:rPr>
                <a:t>(human or</a:t>
              </a:r>
            </a:p>
            <a:p>
              <a:pPr algn="ctr" eaLnBrk="1" hangingPunct="1">
                <a:spcBef>
                  <a:spcPct val="0"/>
                </a:spcBef>
                <a:buClrTx/>
                <a:buSzTx/>
                <a:buFontTx/>
                <a:buNone/>
              </a:pPr>
              <a:r>
                <a:rPr lang="en-US" altLang="en-US" sz="2800">
                  <a:latin typeface="Times New Roman" panose="02020603050405020304" pitchFamily="18" charset="0"/>
                </a:rPr>
                <a:t> natural)</a:t>
              </a:r>
            </a:p>
          </p:txBody>
        </p:sp>
        <p:sp>
          <p:nvSpPr>
            <p:cNvPr id="5125" name="Line 5"/>
            <p:cNvSpPr>
              <a:spLocks noChangeShapeType="1"/>
            </p:cNvSpPr>
            <p:nvPr/>
          </p:nvSpPr>
          <p:spPr bwMode="auto">
            <a:xfrm>
              <a:off x="777875" y="5791200"/>
              <a:ext cx="1905000" cy="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6" name="Text Box 6"/>
            <p:cNvSpPr txBox="1">
              <a:spLocks noChangeArrowheads="1"/>
            </p:cNvSpPr>
            <p:nvPr/>
          </p:nvSpPr>
          <p:spPr bwMode="auto">
            <a:xfrm>
              <a:off x="549275" y="4826000"/>
              <a:ext cx="20510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a:latin typeface="Times New Roman" panose="02020603050405020304" pitchFamily="18" charset="0"/>
                </a:rPr>
                <a:t>High quality</a:t>
              </a:r>
            </a:p>
            <a:p>
              <a:pPr eaLnBrk="1" hangingPunct="1">
                <a:spcBef>
                  <a:spcPct val="0"/>
                </a:spcBef>
                <a:buClrTx/>
                <a:buSzTx/>
                <a:buFontTx/>
                <a:buNone/>
              </a:pPr>
              <a:r>
                <a:rPr lang="en-US" altLang="en-US" sz="2800">
                  <a:latin typeface="Times New Roman" panose="02020603050405020304" pitchFamily="18" charset="0"/>
                </a:rPr>
                <a:t>Energy Input</a:t>
              </a:r>
            </a:p>
          </p:txBody>
        </p:sp>
        <p:sp>
          <p:nvSpPr>
            <p:cNvPr id="5127" name="Line 7"/>
            <p:cNvSpPr>
              <a:spLocks noChangeShapeType="1"/>
            </p:cNvSpPr>
            <p:nvPr/>
          </p:nvSpPr>
          <p:spPr bwMode="auto">
            <a:xfrm>
              <a:off x="5045075" y="5791200"/>
              <a:ext cx="1905000" cy="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8" name="Text Box 8"/>
            <p:cNvSpPr txBox="1">
              <a:spLocks noChangeArrowheads="1"/>
            </p:cNvSpPr>
            <p:nvPr/>
          </p:nvSpPr>
          <p:spPr bwMode="auto">
            <a:xfrm>
              <a:off x="5121275" y="4826000"/>
              <a:ext cx="40227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sz="2800">
                  <a:latin typeface="Times New Roman" panose="02020603050405020304" pitchFamily="18" charset="0"/>
                </a:rPr>
                <a:t>Low quality</a:t>
              </a:r>
            </a:p>
            <a:p>
              <a:pPr eaLnBrk="1" hangingPunct="1">
                <a:spcBef>
                  <a:spcPct val="0"/>
                </a:spcBef>
                <a:buClrTx/>
                <a:buSzTx/>
                <a:buFontTx/>
                <a:buNone/>
              </a:pPr>
              <a:r>
                <a:rPr lang="en-US" altLang="en-US" sz="2800">
                  <a:latin typeface="Times New Roman" panose="02020603050405020304" pitchFamily="18" charset="0"/>
                </a:rPr>
                <a:t>Energy output (waste heat)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27" descr="http://www.marietta.edu/~biol/102/ecycle.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742950"/>
            <a:ext cx="73152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1030"/>
          <p:cNvSpPr txBox="1">
            <a:spLocks noChangeArrowheads="1"/>
          </p:cNvSpPr>
          <p:nvPr/>
        </p:nvSpPr>
        <p:spPr bwMode="auto">
          <a:xfrm>
            <a:off x="1279525" y="19050"/>
            <a:ext cx="3897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ClrTx/>
              <a:buSzTx/>
              <a:buFontTx/>
              <a:buNone/>
            </a:pPr>
            <a:r>
              <a:rPr lang="en-US" altLang="en-US" b="1">
                <a:latin typeface="Times New Roman" panose="02020603050405020304" pitchFamily="18" charset="0"/>
              </a:rPr>
              <a:t>Simplified Ecosystem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imary Energy Consumption">
            <a:extLst>
              <a:ext uri="{FF2B5EF4-FFF2-40B4-BE49-F238E27FC236}">
                <a16:creationId xmlns:a16="http://schemas.microsoft.com/office/drawing/2014/main" id="{807E69D5-D5A8-1CBE-4799-9C42CFBF0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19063"/>
            <a:ext cx="9124950" cy="661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423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A75992-7663-4E8F-911E-A35F584B7767}"/>
              </a:ext>
            </a:extLst>
          </p:cNvPr>
          <p:cNvSpPr/>
          <p:nvPr/>
        </p:nvSpPr>
        <p:spPr bwMode="auto">
          <a:xfrm>
            <a:off x="0" y="0"/>
            <a:ext cx="9144000" cy="68580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7" name="Picture 6" descr="Chart, pie chart&#10;&#10;Description automatically generated">
            <a:extLst>
              <a:ext uri="{FF2B5EF4-FFF2-40B4-BE49-F238E27FC236}">
                <a16:creationId xmlns:a16="http://schemas.microsoft.com/office/drawing/2014/main" id="{C2E17CA9-7AB9-7FF5-0CF3-1AEEBA659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5896"/>
            <a:ext cx="9144000" cy="6306207"/>
          </a:xfrm>
          <a:prstGeom prst="rect">
            <a:avLst/>
          </a:prstGeom>
        </p:spPr>
      </p:pic>
      <p:sp>
        <p:nvSpPr>
          <p:cNvPr id="3" name="TextBox 2">
            <a:extLst>
              <a:ext uri="{FF2B5EF4-FFF2-40B4-BE49-F238E27FC236}">
                <a16:creationId xmlns:a16="http://schemas.microsoft.com/office/drawing/2014/main" id="{B2EB8C2E-49CF-A149-EDC7-1B6E9C2701ED}"/>
              </a:ext>
            </a:extLst>
          </p:cNvPr>
          <p:cNvSpPr txBox="1"/>
          <p:nvPr/>
        </p:nvSpPr>
        <p:spPr>
          <a:xfrm>
            <a:off x="4724400" y="990600"/>
            <a:ext cx="1981200" cy="369332"/>
          </a:xfrm>
          <a:prstGeom prst="rect">
            <a:avLst/>
          </a:prstGeom>
          <a:noFill/>
        </p:spPr>
        <p:txBody>
          <a:bodyPr wrap="square">
            <a:spAutoFit/>
          </a:bodyPr>
          <a:lstStyle/>
          <a:p>
            <a:r>
              <a:rPr lang="en-US" dirty="0"/>
              <a:t>102,689 Petajoules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DCFB3BB118CB44B6C413571DD9D4BF" ma:contentTypeVersion="13" ma:contentTypeDescription="Create a new document." ma:contentTypeScope="" ma:versionID="6466605cb76aa99df4483d767fed8817">
  <xsd:schema xmlns:xsd="http://www.w3.org/2001/XMLSchema" xmlns:xs="http://www.w3.org/2001/XMLSchema" xmlns:p="http://schemas.microsoft.com/office/2006/metadata/properties" xmlns:ns3="1d73cb9e-0c2c-4a09-8eb0-28eaaf607d09" xmlns:ns4="d790e453-5fb7-4e38-871b-6f5636f07714" targetNamespace="http://schemas.microsoft.com/office/2006/metadata/properties" ma:root="true" ma:fieldsID="671f412b49b9dea8d037448f4bb67365" ns3:_="" ns4:_="">
    <xsd:import namespace="1d73cb9e-0c2c-4a09-8eb0-28eaaf607d09"/>
    <xsd:import namespace="d790e453-5fb7-4e38-871b-6f5636f077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3cb9e-0c2c-4a09-8eb0-28eaaf607d0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90e453-5fb7-4e38-871b-6f5636f0771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539025-A698-45B6-AEB7-3F0BA074AD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3cb9e-0c2c-4a09-8eb0-28eaaf607d09"/>
    <ds:schemaRef ds:uri="d790e453-5fb7-4e38-871b-6f5636f07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E171FA-D898-4C64-BD27-82A47F8ED3C7}">
  <ds:schemaRefs>
    <ds:schemaRef ds:uri="http://schemas.microsoft.com/sharepoint/v3/contenttype/forms"/>
  </ds:schemaRefs>
</ds:datastoreItem>
</file>

<file path=customXml/itemProps3.xml><?xml version="1.0" encoding="utf-8"?>
<ds:datastoreItem xmlns:ds="http://schemas.openxmlformats.org/officeDocument/2006/customXml" ds:itemID="{DF932BCC-D755-4158-A9F5-9371A8075314}">
  <ds:schemaRefs>
    <ds:schemaRef ds:uri="http://schemas.microsoft.com/office/2006/metadata/properties"/>
    <ds:schemaRef ds:uri="http://www.w3.org/XML/1998/namespace"/>
    <ds:schemaRef ds:uri="http://purl.org/dc/terms/"/>
    <ds:schemaRef ds:uri="http://purl.org/dc/dcmitype/"/>
    <ds:schemaRef ds:uri="http://schemas.microsoft.com/office/2006/documentManagement/types"/>
    <ds:schemaRef ds:uri="d790e453-5fb7-4e38-871b-6f5636f07714"/>
    <ds:schemaRef ds:uri="1d73cb9e-0c2c-4a09-8eb0-28eaaf607d09"/>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21622</TotalTime>
  <Words>2484</Words>
  <Application>Microsoft Office PowerPoint</Application>
  <PresentationFormat>On-screen Show (4:3)</PresentationFormat>
  <Paragraphs>247</Paragraphs>
  <Slides>56</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The energy available determines what humans can do</vt:lpstr>
      <vt:lpstr>Surplus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Size and Speed matter Kinetic Energy = ½ mv2</vt:lpstr>
      <vt:lpstr>PowerPoint Presentation</vt:lpstr>
      <vt:lpstr>Fuel-efficient driving techniques</vt:lpstr>
      <vt:lpstr>PowerPoint Presentation</vt:lpstr>
      <vt:lpstr>PowerPoint Presentation</vt:lpstr>
      <vt:lpstr>PowerPoint Presentation</vt:lpstr>
      <vt:lpstr>PowerPoint Presentation</vt:lpstr>
      <vt:lpstr>PowerPoint Presentation</vt:lpstr>
      <vt:lpstr>Summary</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bfath</dc:creator>
  <cp:lastModifiedBy>Fath, Brian</cp:lastModifiedBy>
  <cp:revision>149</cp:revision>
  <dcterms:created xsi:type="dcterms:W3CDTF">2004-12-14T20:09:48Z</dcterms:created>
  <dcterms:modified xsi:type="dcterms:W3CDTF">2024-02-29T10:54:11Z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0x010100BBDCFB3BB118CB44B6C413571DD9D4BF</vt:lpwstr>
  </property>
</Properties>
</file>