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370" r:id="rId5"/>
    <p:sldId id="382" r:id="rId6"/>
    <p:sldId id="303" r:id="rId7"/>
    <p:sldId id="257" r:id="rId8"/>
    <p:sldId id="371" r:id="rId9"/>
    <p:sldId id="369" r:id="rId10"/>
    <p:sldId id="293" r:id="rId11"/>
    <p:sldId id="305" r:id="rId12"/>
    <p:sldId id="383" r:id="rId13"/>
    <p:sldId id="365" r:id="rId14"/>
    <p:sldId id="384" r:id="rId15"/>
    <p:sldId id="385" r:id="rId16"/>
    <p:sldId id="386" r:id="rId17"/>
    <p:sldId id="301" r:id="rId18"/>
    <p:sldId id="345" r:id="rId19"/>
    <p:sldId id="387" r:id="rId20"/>
    <p:sldId id="372" r:id="rId21"/>
    <p:sldId id="373" r:id="rId22"/>
    <p:sldId id="322" r:id="rId23"/>
    <p:sldId id="347" r:id="rId24"/>
    <p:sldId id="348" r:id="rId25"/>
    <p:sldId id="351" r:id="rId26"/>
    <p:sldId id="353" r:id="rId27"/>
    <p:sldId id="355" r:id="rId28"/>
    <p:sldId id="357" r:id="rId29"/>
    <p:sldId id="358" r:id="rId30"/>
    <p:sldId id="359" r:id="rId31"/>
    <p:sldId id="374" r:id="rId32"/>
    <p:sldId id="376" r:id="rId33"/>
    <p:sldId id="377" r:id="rId34"/>
    <p:sldId id="378" r:id="rId35"/>
    <p:sldId id="364" r:id="rId36"/>
    <p:sldId id="379" r:id="rId37"/>
    <p:sldId id="3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C0"/>
    <a:srgbClr val="F9F5AF"/>
    <a:srgbClr val="F9F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55" autoAdjust="0"/>
  </p:normalViewPr>
  <p:slideViewPr>
    <p:cSldViewPr>
      <p:cViewPr varScale="1">
        <p:scale>
          <a:sx n="93" d="100"/>
          <a:sy n="93" d="100"/>
        </p:scale>
        <p:origin x="1188" y="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32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C087C-A641-4719-A19F-1A657AAA3A39}" type="datetimeFigureOut">
              <a:rPr lang="en-US" smtClean="0"/>
              <a:t>2/12/2024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6CD7D-E6F6-4605-BD2B-66536F536A67}" type="slidenum">
              <a:rPr lang="en-US" smtClean="0"/>
              <a:t>‹#›</a:t>
            </a:fld>
            <a:endParaRPr lang="en-US"/>
          </a:p>
        </p:txBody>
      </p:sp>
    </p:spTree>
    <p:extLst>
      <p:ext uri="{BB962C8B-B14F-4D97-AF65-F5344CB8AC3E}">
        <p14:creationId xmlns:p14="http://schemas.microsoft.com/office/powerpoint/2010/main" val="37181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6CD7D-E6F6-4605-BD2B-66536F536A67}" type="slidenum">
              <a:rPr lang="en-US" smtClean="0"/>
              <a:t>30</a:t>
            </a:fld>
            <a:endParaRPr lang="en-US"/>
          </a:p>
        </p:txBody>
      </p:sp>
    </p:spTree>
    <p:extLst>
      <p:ext uri="{BB962C8B-B14F-4D97-AF65-F5344CB8AC3E}">
        <p14:creationId xmlns:p14="http://schemas.microsoft.com/office/powerpoint/2010/main" val="1520581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4C61637-A504-4D05-8C02-CBA64C39B954}" type="datetimeFigureOut">
              <a:rPr lang="en-US" smtClean="0"/>
              <a:t>2/12/2024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AA699AF-F6C7-4333-8C2B-2B701D50BA8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61637-A504-4D05-8C02-CBA64C39B954}"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61637-A504-4D05-8C02-CBA64C39B954}"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C61637-A504-4D05-8C02-CBA64C39B954}"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4C61637-A504-4D05-8C02-CBA64C39B954}" type="datetimeFigureOut">
              <a:rPr lang="en-US" smtClean="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A699AF-F6C7-4333-8C2B-2B701D50BA8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C61637-A504-4D05-8C02-CBA64C39B954}"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699AF-F6C7-4333-8C2B-2B701D50BA87}"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4C61637-A504-4D05-8C02-CBA64C39B954}" type="datetimeFigureOut">
              <a:rPr lang="en-US" smtClean="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A699AF-F6C7-4333-8C2B-2B701D50BA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C61637-A504-4D05-8C02-CBA64C39B954}" type="datetimeFigureOut">
              <a:rPr lang="en-US" smtClean="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A699AF-F6C7-4333-8C2B-2B701D50BA87}"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61637-A504-4D05-8C02-CBA64C39B954}" type="datetimeFigureOut">
              <a:rPr lang="en-US" smtClean="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A699AF-F6C7-4333-8C2B-2B701D50BA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4C61637-A504-4D05-8C02-CBA64C39B954}" type="datetimeFigureOut">
              <a:rPr lang="en-US" smtClean="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A699AF-F6C7-4333-8C2B-2B701D50BA8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4C61637-A504-4D05-8C02-CBA64C39B954}" type="datetimeFigureOut">
              <a:rPr lang="en-US" smtClean="0"/>
              <a:t>2/12/2024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AA699AF-F6C7-4333-8C2B-2B701D50BA8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4C61637-A504-4D05-8C02-CBA64C39B954}" type="datetimeFigureOut">
              <a:rPr lang="en-US" smtClean="0"/>
              <a:t>2/12/2024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AA699AF-F6C7-4333-8C2B-2B701D50BA8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
            <a:ext cx="7772400" cy="1829761"/>
          </a:xfrm>
        </p:spPr>
        <p:txBody>
          <a:bodyPr>
            <a:normAutofit fontScale="90000"/>
          </a:bodyPr>
          <a:lstStyle/>
          <a:p>
            <a:r>
              <a:rPr lang="en-US" sz="3600" dirty="0">
                <a:effectLst/>
              </a:rPr>
              <a:t>Flourishing within Limits to Growth: Revising Economic Systems by Using</a:t>
            </a:r>
            <a:br>
              <a:rPr lang="en-US" sz="3600" dirty="0">
                <a:effectLst/>
              </a:rPr>
            </a:br>
            <a:r>
              <a:rPr lang="en-US" sz="3600" dirty="0">
                <a:effectLst/>
              </a:rPr>
              <a:t>Nature as a Model</a:t>
            </a:r>
          </a:p>
        </p:txBody>
      </p:sp>
      <p:sp>
        <p:nvSpPr>
          <p:cNvPr id="2051" name="Rectangle 3"/>
          <p:cNvSpPr>
            <a:spLocks noGrp="1" noChangeArrowheads="1"/>
          </p:cNvSpPr>
          <p:nvPr>
            <p:ph type="subTitle" idx="1"/>
          </p:nvPr>
        </p:nvSpPr>
        <p:spPr>
          <a:xfrm>
            <a:off x="685800" y="3124199"/>
            <a:ext cx="8305800" cy="1828801"/>
          </a:xfrm>
        </p:spPr>
        <p:txBody>
          <a:bodyPr/>
          <a:lstStyle/>
          <a:p>
            <a:r>
              <a:rPr lang="en-US" sz="3200" dirty="0"/>
              <a:t>Brian D. Fath</a:t>
            </a:r>
            <a:endParaRPr lang="en-US" sz="2800" dirty="0"/>
          </a:p>
          <a:p>
            <a:pPr marL="223838" indent="-223838"/>
            <a:r>
              <a:rPr lang="en-US" sz="2400" dirty="0"/>
              <a:t>Professor, Biology </a:t>
            </a:r>
            <a:r>
              <a:rPr lang="en-US" sz="2400" dirty="0" err="1"/>
              <a:t>Dept</a:t>
            </a:r>
            <a:r>
              <a:rPr lang="en-US" sz="2400" dirty="0"/>
              <a:t>, Towson University, USA</a:t>
            </a:r>
          </a:p>
          <a:p>
            <a:pPr marL="223838" indent="-223838"/>
            <a:r>
              <a:rPr lang="en-US" sz="2400" dirty="0"/>
              <a:t>Senior Research Scholar, IIASA, Austria</a:t>
            </a:r>
          </a:p>
        </p:txBody>
      </p:sp>
    </p:spTree>
    <p:extLst>
      <p:ext uri="{BB962C8B-B14F-4D97-AF65-F5344CB8AC3E}">
        <p14:creationId xmlns:p14="http://schemas.microsoft.com/office/powerpoint/2010/main" val="2428317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8600" y="533400"/>
            <a:ext cx="8991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3. </a:t>
            </a:r>
            <a:r>
              <a:rPr kumimoji="0" lang="en-GB" sz="2400" b="0" i="1"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All life uses largely the same biochemical constituents and processes</a:t>
            </a:r>
            <a:r>
              <a:rPr kumimoji="0" lang="en-GB" sz="2400" b="0" i="0" u="none" strike="noStrike" kern="1200" cap="none" spc="0" normalizeH="0" baseline="0" noProof="0" dirty="0">
                <a:ln>
                  <a:noFill/>
                </a:ln>
                <a:solidFill>
                  <a:prstClr val="black"/>
                </a:solidFill>
                <a:effectLst/>
                <a:uLnTx/>
                <a:uFillTx/>
                <a:latin typeface="Times New Roman" pitchFamily="18" charset="0"/>
                <a:ea typeface="+mn-ea"/>
                <a:cs typeface="Times New Roman" panose="02020603050405020304" pitchFamily="18" charset="0"/>
              </a:rPr>
              <a:t> </a:t>
            </a:r>
            <a:endParaRPr kumimoji="0" lang="en-US" sz="2400" b="0" i="1" u="none" strike="noStrike" kern="1200" cap="none" spc="0" normalizeH="0" baseline="0" noProof="0" dirty="0">
              <a:ln>
                <a:noFill/>
              </a:ln>
              <a:solidFill>
                <a:srgbClr val="000000"/>
              </a:solidFill>
              <a:effectLst/>
              <a:uLnTx/>
              <a:uFillTx/>
              <a:latin typeface="Times New Roman" pitchFamily="18" charset="0"/>
              <a:ea typeface="SimSun"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0" i="1" u="none" strike="noStrike" kern="1200" cap="none" spc="0" normalizeH="0" baseline="0" noProof="0" dirty="0">
              <a:ln>
                <a:noFill/>
              </a:ln>
              <a:solidFill>
                <a:srgbClr val="000000"/>
              </a:solidFill>
              <a:effectLst/>
              <a:uLnTx/>
              <a:uFillTx/>
              <a:latin typeface="Times New Roman" pitchFamily="18" charset="0"/>
              <a:ea typeface="SimSun" pitchFamily="2" charset="-122"/>
              <a:cs typeface="+mn-cs"/>
            </a:endParaRPr>
          </a:p>
          <a:p>
            <a:pPr lvl="1" indent="0" eaLnBrk="1" hangingPunct="1"/>
            <a:r>
              <a:rPr kumimoji="0" lang="en-US" altLang="zh-CN"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mn-cs"/>
              </a:rPr>
              <a:t>Many biochemical compounds can be found in all living organisms. They have therefore almost the same elemental composition derived from about 25 elements.</a:t>
            </a:r>
            <a:endParaRPr kumimoji="0" lang="en-US" altLang="en-US"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21507" name="Rectangle 4"/>
          <p:cNvSpPr>
            <a:spLocks noChangeArrowheads="1"/>
          </p:cNvSpPr>
          <p:nvPr/>
        </p:nvSpPr>
        <p:spPr bwMode="auto">
          <a:xfrm>
            <a:off x="6096000" y="3048000"/>
            <a:ext cx="2895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FFFF00"/>
                </a:solidFill>
                <a:effectLst/>
                <a:uLnTx/>
                <a:uFillTx/>
                <a:latin typeface="Times New Roman" pitchFamily="18" charset="0"/>
                <a:ea typeface="+mn-ea"/>
                <a:cs typeface="+mn-cs"/>
              </a:rPr>
              <a:t>Yellow Boxes </a:t>
            </a:r>
            <a:r>
              <a:rPr kumimoji="0" lang="en-US" altLang="en-US" sz="1600" b="1" i="0" u="none" strike="noStrike" kern="1200" cap="none" spc="0" normalizeH="0" baseline="0" noProof="0">
                <a:ln>
                  <a:noFill/>
                </a:ln>
                <a:solidFill>
                  <a:prstClr val="black"/>
                </a:solidFill>
                <a:effectLst/>
                <a:uLnTx/>
                <a:uFillTx/>
                <a:latin typeface="Times New Roman" pitchFamily="18" charset="0"/>
                <a:ea typeface="+mn-ea"/>
                <a:cs typeface="+mn-cs"/>
              </a:rPr>
              <a:t>= Top 5 Elements</a:t>
            </a:r>
            <a: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t> present in the human body</a:t>
            </a:r>
            <a:b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br>
            <a:r>
              <a:rPr kumimoji="0" lang="en-US" altLang="en-US" sz="1600" b="1" i="0" u="none" strike="noStrike" kern="1200" cap="none" spc="0" normalizeH="0" baseline="0" noProof="0">
                <a:ln>
                  <a:noFill/>
                </a:ln>
                <a:solidFill>
                  <a:srgbClr val="00B050"/>
                </a:solidFill>
                <a:effectLst/>
                <a:uLnTx/>
                <a:uFillTx/>
                <a:latin typeface="Times New Roman" pitchFamily="18" charset="0"/>
                <a:ea typeface="+mn-ea"/>
                <a:cs typeface="+mn-cs"/>
              </a:rPr>
              <a:t>Green Boxes </a:t>
            </a:r>
            <a:r>
              <a:rPr kumimoji="0" lang="en-US" altLang="en-US" sz="1600" b="1" i="0" u="none" strike="noStrike" kern="1200" cap="none" spc="0" normalizeH="0" baseline="0" noProof="0">
                <a:ln>
                  <a:noFill/>
                </a:ln>
                <a:solidFill>
                  <a:prstClr val="black"/>
                </a:solidFill>
                <a:effectLst/>
                <a:uLnTx/>
                <a:uFillTx/>
                <a:latin typeface="Times New Roman" pitchFamily="18" charset="0"/>
                <a:ea typeface="+mn-ea"/>
                <a:cs typeface="+mn-cs"/>
              </a:rPr>
              <a:t>= Second 5 Top Elements</a:t>
            </a:r>
            <a: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t> present in the human body</a:t>
            </a:r>
            <a:b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br>
            <a:r>
              <a:rPr kumimoji="0" lang="en-US" altLang="en-US" sz="1600" b="1" i="0" u="none" strike="noStrike" kern="1200" cap="none" spc="0" normalizeH="0" baseline="0" noProof="0">
                <a:ln>
                  <a:noFill/>
                </a:ln>
                <a:solidFill>
                  <a:srgbClr val="00B0F0"/>
                </a:solidFill>
                <a:effectLst/>
                <a:uLnTx/>
                <a:uFillTx/>
                <a:latin typeface="Times New Roman" pitchFamily="18" charset="0"/>
                <a:ea typeface="+mn-ea"/>
                <a:cs typeface="+mn-cs"/>
              </a:rPr>
              <a:t>Blue Boxes </a:t>
            </a:r>
            <a:r>
              <a:rPr kumimoji="0" lang="en-US" altLang="en-US" sz="1600" b="1" i="0" u="none" strike="noStrike" kern="1200" cap="none" spc="0" normalizeH="0" baseline="0" noProof="0">
                <a:ln>
                  <a:noFill/>
                </a:ln>
                <a:solidFill>
                  <a:prstClr val="black"/>
                </a:solidFill>
                <a:effectLst/>
                <a:uLnTx/>
                <a:uFillTx/>
                <a:latin typeface="Times New Roman" pitchFamily="18" charset="0"/>
                <a:ea typeface="+mn-ea"/>
                <a:cs typeface="+mn-cs"/>
              </a:rPr>
              <a:t>  = Trace elements that are required</a:t>
            </a:r>
            <a: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t> by the human body</a:t>
            </a:r>
            <a:b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br>
            <a:r>
              <a:rPr kumimoji="0" lang="en-US" altLang="en-US" sz="1600" b="1" i="0" u="none" strike="noStrike" kern="1200" cap="none" spc="0" normalizeH="0" baseline="0" noProof="0">
                <a:ln>
                  <a:noFill/>
                </a:ln>
                <a:solidFill>
                  <a:srgbClr val="7030A0"/>
                </a:solidFill>
                <a:effectLst/>
                <a:uLnTx/>
                <a:uFillTx/>
                <a:latin typeface="Times New Roman" pitchFamily="18" charset="0"/>
                <a:ea typeface="+mn-ea"/>
                <a:cs typeface="+mn-cs"/>
              </a:rPr>
              <a:t>Violet Boxes </a:t>
            </a:r>
            <a:r>
              <a:rPr kumimoji="0" lang="en-US" altLang="en-US" sz="1600" b="1" i="0" u="none" strike="noStrike" kern="1200" cap="none" spc="0" normalizeH="0" baseline="0" noProof="0">
                <a:ln>
                  <a:noFill/>
                </a:ln>
                <a:solidFill>
                  <a:prstClr val="black"/>
                </a:solidFill>
                <a:effectLst/>
                <a:uLnTx/>
                <a:uFillTx/>
                <a:latin typeface="Times New Roman" pitchFamily="18" charset="0"/>
                <a:ea typeface="+mn-ea"/>
                <a:cs typeface="+mn-cs"/>
              </a:rPr>
              <a:t>= Elements that are deleterious</a:t>
            </a:r>
            <a:r>
              <a:rPr kumimoji="0" lang="en-US" altLang="en-US" sz="1600" b="0" i="0" u="none" strike="noStrike" kern="1200" cap="none" spc="0" normalizeH="0" baseline="0" noProof="0">
                <a:ln>
                  <a:noFill/>
                </a:ln>
                <a:solidFill>
                  <a:prstClr val="black"/>
                </a:solidFill>
                <a:effectLst/>
                <a:uLnTx/>
                <a:uFillTx/>
                <a:latin typeface="Times New Roman" pitchFamily="18" charset="0"/>
                <a:ea typeface="+mn-ea"/>
                <a:cs typeface="+mn-cs"/>
              </a:rPr>
              <a:t> to the human body. </a:t>
            </a:r>
          </a:p>
        </p:txBody>
      </p:sp>
      <p:pic>
        <p:nvPicPr>
          <p:cNvPr id="21508" name="Picture 5" descr="http://www.vaughns-1-pagers.com/biology/human-periodic-tabl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89238"/>
            <a:ext cx="614680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29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593725" y="381000"/>
            <a:ext cx="82454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zh-CN" sz="2400" dirty="0">
                <a:solidFill>
                  <a:srgbClr val="000000"/>
                </a:solidFill>
                <a:latin typeface="Times New Roman" pitchFamily="18" charset="0"/>
                <a:ea typeface="SimSun" pitchFamily="2" charset="-122"/>
              </a:rPr>
              <a:t>4.   </a:t>
            </a:r>
            <a:r>
              <a:rPr lang="en-US" altLang="zh-CN" sz="2400" i="1" dirty="0">
                <a:solidFill>
                  <a:srgbClr val="000000"/>
                </a:solidFill>
                <a:latin typeface="Times New Roman" pitchFamily="18" charset="0"/>
                <a:ea typeface="SimSun" pitchFamily="2" charset="-122"/>
              </a:rPr>
              <a:t>An ecosystem uses surplus energy to move further from thermodynamic equilibrium (physically driven biological aspect). </a:t>
            </a:r>
          </a:p>
          <a:p>
            <a:pPr eaLnBrk="1" hangingPunct="1">
              <a:spcBef>
                <a:spcPct val="0"/>
              </a:spcBef>
              <a:buClrTx/>
              <a:buSzTx/>
              <a:buFontTx/>
              <a:buNone/>
            </a:pPr>
            <a:endParaRPr lang="en-US" altLang="zh-CN" sz="2400" dirty="0">
              <a:solidFill>
                <a:srgbClr val="000000"/>
              </a:solidFill>
              <a:latin typeface="Times New Roman" pitchFamily="18" charset="0"/>
              <a:ea typeface="SimSun" pitchFamily="2" charset="-122"/>
            </a:endParaRPr>
          </a:p>
          <a:p>
            <a:pPr eaLnBrk="1" hangingPunct="1">
              <a:spcBef>
                <a:spcPct val="0"/>
              </a:spcBef>
              <a:buClrTx/>
              <a:buSzTx/>
              <a:buFontTx/>
              <a:buNone/>
            </a:pPr>
            <a:r>
              <a:rPr lang="en-US" altLang="zh-CN" sz="2400" dirty="0">
                <a:solidFill>
                  <a:srgbClr val="000000"/>
                </a:solidFill>
                <a:latin typeface="Times New Roman" pitchFamily="18" charset="0"/>
                <a:ea typeface="SimSun" pitchFamily="2" charset="-122"/>
              </a:rPr>
              <a:t>Another way of expressing that ecosystems can grow – progressive, directional change</a:t>
            </a:r>
            <a:endParaRPr lang="en-US" altLang="en-US" sz="2400" dirty="0">
              <a:solidFill>
                <a:srgbClr val="000000"/>
              </a:solidFill>
              <a:latin typeface="Times New Roman" pitchFamily="18" charset="0"/>
              <a:cs typeface="Times New Roman" pitchFamily="18" charset="0"/>
            </a:endParaRPr>
          </a:p>
        </p:txBody>
      </p:sp>
      <p:pic>
        <p:nvPicPr>
          <p:cNvPr id="22531" name="Picture 5" descr="http://www.tomatosphere.org/teacher-resources/teachers-guide/grades-8-10/images/dynamic-equilibrium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2878281"/>
            <a:ext cx="28987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33400" y="3429000"/>
            <a:ext cx="3939136" cy="2359462"/>
          </a:xfrm>
          <a:prstGeom prst="rect">
            <a:avLst/>
          </a:prstGeom>
        </p:spPr>
      </p:pic>
      <p:pic>
        <p:nvPicPr>
          <p:cNvPr id="5" name="Picture 4"/>
          <p:cNvPicPr>
            <a:picLocks noChangeAspect="1"/>
          </p:cNvPicPr>
          <p:nvPr/>
        </p:nvPicPr>
        <p:blipFill>
          <a:blip r:embed="rId4"/>
          <a:stretch>
            <a:fillRect/>
          </a:stretch>
        </p:blipFill>
        <p:spPr>
          <a:xfrm>
            <a:off x="5562600" y="4608731"/>
            <a:ext cx="3111273" cy="2198633"/>
          </a:xfrm>
          <a:prstGeom prst="rect">
            <a:avLst/>
          </a:prstGeom>
        </p:spPr>
      </p:pic>
    </p:spTree>
    <p:extLst>
      <p:ext uri="{BB962C8B-B14F-4D97-AF65-F5344CB8AC3E}">
        <p14:creationId xmlns:p14="http://schemas.microsoft.com/office/powerpoint/2010/main" val="183341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57200" y="358748"/>
            <a:ext cx="7864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zh-CN" sz="2400" dirty="0">
                <a:solidFill>
                  <a:srgbClr val="000000"/>
                </a:solidFill>
                <a:latin typeface="Times New Roman" pitchFamily="18" charset="0"/>
                <a:ea typeface="SimSun" pitchFamily="2" charset="-122"/>
              </a:rPr>
              <a:t>5.   </a:t>
            </a:r>
            <a:r>
              <a:rPr lang="en-US" altLang="zh-CN" sz="2400" i="1" dirty="0">
                <a:solidFill>
                  <a:srgbClr val="000000"/>
                </a:solidFill>
                <a:latin typeface="Times New Roman" pitchFamily="18" charset="0"/>
                <a:ea typeface="SimSun" pitchFamily="2" charset="-122"/>
              </a:rPr>
              <a:t>An ecosystem co-evolves by adapting to and modifying its environment (biologically driven biological aspect).</a:t>
            </a:r>
          </a:p>
        </p:txBody>
      </p:sp>
      <p:pic>
        <p:nvPicPr>
          <p:cNvPr id="4" name="Picture 3"/>
          <p:cNvPicPr>
            <a:picLocks noChangeAspect="1"/>
          </p:cNvPicPr>
          <p:nvPr/>
        </p:nvPicPr>
        <p:blipFill>
          <a:blip r:embed="rId2"/>
          <a:stretch>
            <a:fillRect/>
          </a:stretch>
        </p:blipFill>
        <p:spPr>
          <a:xfrm>
            <a:off x="593725" y="2208922"/>
            <a:ext cx="4762500" cy="4067175"/>
          </a:xfrm>
          <a:prstGeom prst="rect">
            <a:avLst/>
          </a:prstGeom>
        </p:spPr>
      </p:pic>
      <p:pic>
        <p:nvPicPr>
          <p:cNvPr id="3" name="Picture 2"/>
          <p:cNvPicPr>
            <a:picLocks noChangeAspect="1"/>
          </p:cNvPicPr>
          <p:nvPr/>
        </p:nvPicPr>
        <p:blipFill>
          <a:blip r:embed="rId3"/>
          <a:stretch>
            <a:fillRect/>
          </a:stretch>
        </p:blipFill>
        <p:spPr>
          <a:xfrm>
            <a:off x="3903544" y="2704222"/>
            <a:ext cx="4953000" cy="3571875"/>
          </a:xfrm>
          <a:prstGeom prst="rect">
            <a:avLst/>
          </a:prstGeom>
        </p:spPr>
      </p:pic>
      <p:pic>
        <p:nvPicPr>
          <p:cNvPr id="2" name="Picture 1"/>
          <p:cNvPicPr>
            <a:picLocks noChangeAspect="1"/>
          </p:cNvPicPr>
          <p:nvPr/>
        </p:nvPicPr>
        <p:blipFill>
          <a:blip r:embed="rId4"/>
          <a:stretch>
            <a:fillRect/>
          </a:stretch>
        </p:blipFill>
        <p:spPr>
          <a:xfrm>
            <a:off x="601686" y="1694571"/>
            <a:ext cx="8254858" cy="5095875"/>
          </a:xfrm>
          <a:prstGeom prst="rect">
            <a:avLst/>
          </a:prstGeom>
        </p:spPr>
      </p:pic>
    </p:spTree>
    <p:extLst>
      <p:ext uri="{BB962C8B-B14F-4D97-AF65-F5344CB8AC3E}">
        <p14:creationId xmlns:p14="http://schemas.microsoft.com/office/powerpoint/2010/main" val="311407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4572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50000"/>
              </a:spcBef>
              <a:buClrTx/>
              <a:buSzTx/>
              <a:buFontTx/>
              <a:buNone/>
            </a:pPr>
            <a:r>
              <a:rPr lang="en-US" altLang="zh-CN" sz="2400" dirty="0">
                <a:solidFill>
                  <a:srgbClr val="000000"/>
                </a:solidFill>
                <a:latin typeface="Times New Roman" pitchFamily="18" charset="0"/>
                <a:ea typeface="SimSun" pitchFamily="2" charset="-122"/>
              </a:rPr>
              <a:t>6.  </a:t>
            </a:r>
            <a:r>
              <a:rPr lang="en-US" altLang="zh-CN" sz="2400" i="1" dirty="0">
                <a:solidFill>
                  <a:srgbClr val="000000"/>
                </a:solidFill>
                <a:latin typeface="Times New Roman" pitchFamily="18" charset="0"/>
                <a:ea typeface="SimSun" pitchFamily="2" charset="-122"/>
              </a:rPr>
              <a:t>Ecosystems have diversity of structure and function.</a:t>
            </a:r>
          </a:p>
        </p:txBody>
      </p:sp>
      <p:pic>
        <p:nvPicPr>
          <p:cNvPr id="2" name="Picture 1"/>
          <p:cNvPicPr>
            <a:picLocks noChangeAspect="1"/>
          </p:cNvPicPr>
          <p:nvPr/>
        </p:nvPicPr>
        <p:blipFill>
          <a:blip r:embed="rId2"/>
          <a:stretch>
            <a:fillRect/>
          </a:stretch>
        </p:blipFill>
        <p:spPr>
          <a:xfrm>
            <a:off x="1676400" y="1676400"/>
            <a:ext cx="6076950" cy="4562475"/>
          </a:xfrm>
          <a:prstGeom prst="rect">
            <a:avLst/>
          </a:prstGeom>
        </p:spPr>
      </p:pic>
    </p:spTree>
    <p:extLst>
      <p:ext uri="{BB962C8B-B14F-4D97-AF65-F5344CB8AC3E}">
        <p14:creationId xmlns:p14="http://schemas.microsoft.com/office/powerpoint/2010/main" val="109391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533400"/>
            <a:ext cx="79248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zh-CN" dirty="0">
                <a:solidFill>
                  <a:srgbClr val="000000"/>
                </a:solidFill>
                <a:ea typeface="SimSun" pitchFamily="2" charset="-122"/>
              </a:rPr>
              <a:t>7. </a:t>
            </a:r>
            <a:r>
              <a:rPr lang="en-GB" i="1" dirty="0"/>
              <a:t>Ecosystems work together in networks that improve the resource flow utilization</a:t>
            </a:r>
            <a:endParaRPr lang="en-US" altLang="zh-CN" i="1" dirty="0">
              <a:solidFill>
                <a:srgbClr val="000000"/>
              </a:solidFill>
              <a:ea typeface="SimSun" pitchFamily="2" charset="-122"/>
            </a:endParaRPr>
          </a:p>
          <a:p>
            <a:pPr eaLnBrk="1" hangingPunct="1">
              <a:spcBef>
                <a:spcPct val="50000"/>
              </a:spcBef>
            </a:pPr>
            <a:r>
              <a:rPr lang="en-US" altLang="zh-CN" sz="2000" dirty="0">
                <a:solidFill>
                  <a:srgbClr val="000000"/>
                </a:solidFill>
                <a:ea typeface="SimSun" pitchFamily="2" charset="-122"/>
              </a:rPr>
              <a:t>Connectivity is a basic property that, through transactions and relations, binds ecosystem parts together as an interacting system.</a:t>
            </a:r>
            <a:endParaRPr lang="da-DK" altLang="zh-CN" sz="2000" dirty="0">
              <a:solidFill>
                <a:srgbClr val="000000"/>
              </a:solidFill>
              <a:ea typeface="SimSun" pitchFamily="2" charset="-122"/>
            </a:endParaRPr>
          </a:p>
        </p:txBody>
      </p:sp>
      <p:pic>
        <p:nvPicPr>
          <p:cNvPr id="2355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38600" y="2514600"/>
            <a:ext cx="4949825"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499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593725" y="609600"/>
            <a:ext cx="7864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mn-cs"/>
              </a:rPr>
              <a:t>8. </a:t>
            </a:r>
            <a:r>
              <a:rPr kumimoji="0" lang="en-US" altLang="zh-CN" sz="2400" b="0" i="1" u="none" strike="noStrike" kern="1200" cap="none" spc="0" normalizeH="0" baseline="0" noProof="0" dirty="0">
                <a:ln>
                  <a:noFill/>
                </a:ln>
                <a:solidFill>
                  <a:srgbClr val="000000"/>
                </a:solidFill>
                <a:effectLst/>
                <a:uLnTx/>
                <a:uFillTx/>
                <a:latin typeface="Times New Roman" pitchFamily="18" charset="0"/>
                <a:ea typeface="SimSun" pitchFamily="2" charset="-122"/>
                <a:cs typeface="+mn-cs"/>
              </a:rPr>
              <a:t>Ecosystems are emergent hierarchically</a:t>
            </a:r>
          </a:p>
        </p:txBody>
      </p:sp>
      <p:pic>
        <p:nvPicPr>
          <p:cNvPr id="20483" name="Picture 7" descr="http://bp1.blogger.com/_TGR8TxUfiIw/RmteYLJUuhI/AAAAAAAAAHk/nUKxEYaRCs0/s400/Pic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081088"/>
            <a:ext cx="44196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
          <p:cNvSpPr>
            <a:spLocks noChangeArrowheads="1"/>
          </p:cNvSpPr>
          <p:nvPr/>
        </p:nvSpPr>
        <p:spPr bwMode="auto">
          <a:xfrm>
            <a:off x="2057400" y="1981200"/>
            <a:ext cx="2133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Ecosphere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Ecosystems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Populations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Organisms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Organ systems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Organs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Tissue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Cells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Molecules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rPr>
              <a:t>Atoms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2928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593725" y="609600"/>
            <a:ext cx="7864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zh-CN" sz="2400" dirty="0">
                <a:solidFill>
                  <a:srgbClr val="000000"/>
                </a:solidFill>
                <a:latin typeface="Times New Roman" pitchFamily="18" charset="0"/>
                <a:ea typeface="SimSun" pitchFamily="2" charset="-122"/>
              </a:rPr>
              <a:t>9.   </a:t>
            </a:r>
            <a:r>
              <a:rPr lang="en-US" altLang="zh-CN" sz="2400" i="1" dirty="0">
                <a:solidFill>
                  <a:srgbClr val="000000"/>
                </a:solidFill>
                <a:latin typeface="Times New Roman" pitchFamily="18" charset="0"/>
                <a:ea typeface="SimSun" pitchFamily="2" charset="-122"/>
              </a:rPr>
              <a:t>Ecosystems have an enormous amount of genetic, biochemical, and process information</a:t>
            </a:r>
          </a:p>
        </p:txBody>
      </p:sp>
      <p:pic>
        <p:nvPicPr>
          <p:cNvPr id="4" name="Picture 3"/>
          <p:cNvPicPr>
            <a:picLocks noChangeAspect="1"/>
          </p:cNvPicPr>
          <p:nvPr/>
        </p:nvPicPr>
        <p:blipFill>
          <a:blip r:embed="rId2"/>
          <a:stretch>
            <a:fillRect/>
          </a:stretch>
        </p:blipFill>
        <p:spPr>
          <a:xfrm>
            <a:off x="201248" y="2024062"/>
            <a:ext cx="3256328" cy="2166938"/>
          </a:xfrm>
          <a:prstGeom prst="rect">
            <a:avLst/>
          </a:prstGeom>
        </p:spPr>
      </p:pic>
      <p:pic>
        <p:nvPicPr>
          <p:cNvPr id="5" name="Picture 4"/>
          <p:cNvPicPr>
            <a:picLocks noChangeAspect="1"/>
          </p:cNvPicPr>
          <p:nvPr/>
        </p:nvPicPr>
        <p:blipFill>
          <a:blip r:embed="rId3"/>
          <a:stretch>
            <a:fillRect/>
          </a:stretch>
        </p:blipFill>
        <p:spPr>
          <a:xfrm>
            <a:off x="3733800" y="2895600"/>
            <a:ext cx="5181600" cy="3471672"/>
          </a:xfrm>
          <a:prstGeom prst="rect">
            <a:avLst/>
          </a:prstGeom>
        </p:spPr>
      </p:pic>
    </p:spTree>
    <p:extLst>
      <p:ext uri="{BB962C8B-B14F-4D97-AF65-F5344CB8AC3E}">
        <p14:creationId xmlns:p14="http://schemas.microsoft.com/office/powerpoint/2010/main" val="3955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572000"/>
          </a:xfrm>
        </p:spPr>
        <p:txBody>
          <a:bodyPr>
            <a:noAutofit/>
          </a:bodyPr>
          <a:lstStyle/>
          <a:p>
            <a:pPr lvl="0"/>
            <a:r>
              <a:rPr lang="en-US" sz="2400" dirty="0">
                <a:latin typeface="Times New Roman" panose="02020603050405020304" pitchFamily="18" charset="0"/>
                <a:cs typeface="Times New Roman" panose="02020603050405020304" pitchFamily="18" charset="0"/>
              </a:rPr>
              <a:t>Have to respect that mass and energy are conserved</a:t>
            </a:r>
          </a:p>
          <a:p>
            <a:pPr lvl="0"/>
            <a:r>
              <a:rPr lang="en-US" sz="2400" dirty="0">
                <a:latin typeface="Times New Roman" panose="02020603050405020304" pitchFamily="18" charset="0"/>
                <a:cs typeface="Times New Roman" panose="02020603050405020304" pitchFamily="18" charset="0"/>
              </a:rPr>
              <a:t>Have only irreversible processes, where work energy is lost as heat energy that cannot do further work</a:t>
            </a:r>
          </a:p>
          <a:p>
            <a:r>
              <a:rPr lang="en-US" sz="2400" dirty="0">
                <a:latin typeface="Times New Roman" panose="02020603050405020304" pitchFamily="18" charset="0"/>
                <a:cs typeface="Times New Roman" panose="02020603050405020304" pitchFamily="18" charset="0"/>
              </a:rPr>
              <a:t>Are open and need an input of work energy for maintenance</a:t>
            </a:r>
          </a:p>
          <a:p>
            <a:pPr lvl="0"/>
            <a:r>
              <a:rPr lang="en-US" sz="2400" dirty="0">
                <a:latin typeface="Times New Roman" panose="02020603050405020304" pitchFamily="18" charset="0"/>
                <a:cs typeface="Times New Roman" panose="02020603050405020304" pitchFamily="18" charset="0"/>
              </a:rPr>
              <a:t>Are organized hierarchically</a:t>
            </a:r>
          </a:p>
          <a:p>
            <a:pPr lvl="0"/>
            <a:r>
              <a:rPr lang="en-US" sz="2400" dirty="0">
                <a:latin typeface="Times New Roman" panose="02020603050405020304" pitchFamily="18" charset="0"/>
                <a:cs typeface="Times New Roman" panose="02020603050405020304" pitchFamily="18" charset="0"/>
              </a:rPr>
              <a:t>Have high diversity</a:t>
            </a:r>
          </a:p>
          <a:p>
            <a:pPr lvl="0"/>
            <a:r>
              <a:rPr lang="en-US" sz="2400" dirty="0">
                <a:latin typeface="Times New Roman" panose="02020603050405020304" pitchFamily="18" charset="0"/>
                <a:cs typeface="Times New Roman" panose="02020603050405020304" pitchFamily="18" charset="0"/>
              </a:rPr>
              <a:t>Have components working in interactive networks </a:t>
            </a:r>
          </a:p>
          <a:p>
            <a:pPr lvl="0"/>
            <a:r>
              <a:rPr lang="en-US" sz="2400" dirty="0">
                <a:latin typeface="Times New Roman" panose="02020603050405020304" pitchFamily="18" charset="0"/>
                <a:cs typeface="Times New Roman" panose="02020603050405020304" pitchFamily="18" charset="0"/>
              </a:rPr>
              <a:t>Have high information level</a:t>
            </a:r>
          </a:p>
        </p:txBody>
      </p:sp>
      <p:sp>
        <p:nvSpPr>
          <p:cNvPr id="3" name="Title 2"/>
          <p:cNvSpPr>
            <a:spLocks noGrp="1"/>
          </p:cNvSpPr>
          <p:nvPr>
            <p:ph type="title"/>
          </p:nvPr>
        </p:nvSpPr>
        <p:spPr/>
        <p:txBody>
          <a:bodyPr>
            <a:normAutofit fontScale="90000"/>
          </a:bodyPr>
          <a:lstStyle/>
          <a:p>
            <a:r>
              <a:rPr lang="en-US" dirty="0">
                <a:effectLst/>
                <a:latin typeface="Times New Roman" panose="02020603050405020304" pitchFamily="18" charset="0"/>
                <a:cs typeface="Times New Roman" panose="02020603050405020304" pitchFamily="18" charset="0"/>
              </a:rPr>
              <a:t>Similarities between human and natural systems</a:t>
            </a:r>
          </a:p>
        </p:txBody>
      </p:sp>
    </p:spTree>
    <p:extLst>
      <p:ext uri="{BB962C8B-B14F-4D97-AF65-F5344CB8AC3E}">
        <p14:creationId xmlns:p14="http://schemas.microsoft.com/office/powerpoint/2010/main" val="400607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458200" cy="4767072"/>
          </a:xfrm>
        </p:spPr>
        <p:txBody>
          <a:bodyPr>
            <a:noAutofit/>
          </a:bodyPr>
          <a:lstStyle/>
          <a:p>
            <a:pPr lvl="0"/>
            <a:r>
              <a:rPr lang="en-US" sz="2400" dirty="0">
                <a:latin typeface="Times New Roman" panose="02020603050405020304" pitchFamily="18" charset="0"/>
                <a:cs typeface="Times New Roman" panose="02020603050405020304" pitchFamily="18" charset="0"/>
              </a:rPr>
              <a:t>Ecosystems recycle most resources; human systems recycle very modestly compared to the overall potential</a:t>
            </a:r>
          </a:p>
          <a:p>
            <a:pPr lvl="0"/>
            <a:r>
              <a:rPr lang="en-US" sz="2400" dirty="0">
                <a:latin typeface="Times New Roman" panose="02020603050405020304" pitchFamily="18" charset="0"/>
                <a:cs typeface="Times New Roman" panose="02020603050405020304" pitchFamily="18" charset="0"/>
              </a:rPr>
              <a:t>Ecosystems store surplus work energy in biomass and increased organizational complexity. Human societies do the same to a certain extent, but the </a:t>
            </a:r>
            <a:r>
              <a:rPr lang="en-US" sz="2400" i="1" dirty="0">
                <a:latin typeface="Times New Roman" panose="02020603050405020304" pitchFamily="18" charset="0"/>
                <a:cs typeface="Times New Roman" panose="02020603050405020304" pitchFamily="18" charset="0"/>
              </a:rPr>
              <a:t>primary energy source – fossil fuels – are non-renewable and create pollution problems</a:t>
            </a:r>
          </a:p>
          <a:p>
            <a:pPr lvl="0"/>
            <a:r>
              <a:rPr lang="en-US" sz="2400" dirty="0">
                <a:latin typeface="Times New Roman" panose="02020603050405020304" pitchFamily="18" charset="0"/>
                <a:cs typeface="Times New Roman" panose="02020603050405020304" pitchFamily="18" charset="0"/>
              </a:rPr>
              <a:t>Ecosystems use growth and development to continue flourishing, while human societies rely largely on growing through increased input of natural resources, underutilizing networks and information</a:t>
            </a:r>
          </a:p>
          <a:p>
            <a:r>
              <a:rPr lang="en-US" sz="2400" dirty="0">
                <a:latin typeface="Times New Roman" panose="02020603050405020304" pitchFamily="18" charset="0"/>
                <a:cs typeface="Times New Roman" panose="02020603050405020304" pitchFamily="18" charset="0"/>
              </a:rPr>
              <a:t>Economic rewards are given for either</a:t>
            </a:r>
            <a:r>
              <a:rPr lang="en-US" sz="2400" i="1" dirty="0">
                <a:latin typeface="Times New Roman" panose="02020603050405020304" pitchFamily="18" charset="0"/>
                <a:cs typeface="Times New Roman" panose="02020603050405020304" pitchFamily="18" charset="0"/>
              </a:rPr>
              <a:t> building or exploiting  gradients, without differentiation</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fontScale="90000"/>
          </a:bodyPr>
          <a:lstStyle/>
          <a:p>
            <a:r>
              <a:rPr lang="en-US" dirty="0">
                <a:effectLst/>
                <a:latin typeface="Times New Roman" panose="02020603050405020304" pitchFamily="18" charset="0"/>
                <a:cs typeface="Times New Roman" panose="02020603050405020304" pitchFamily="18" charset="0"/>
              </a:rPr>
              <a:t>Differences between natural and human systems</a:t>
            </a:r>
          </a:p>
        </p:txBody>
      </p:sp>
    </p:spTree>
    <p:extLst>
      <p:ext uri="{BB962C8B-B14F-4D97-AF65-F5344CB8AC3E}">
        <p14:creationId xmlns:p14="http://schemas.microsoft.com/office/powerpoint/2010/main" val="278394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15388"/>
            <a:ext cx="6629400" cy="5111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Global Model</a:t>
            </a:r>
          </a:p>
        </p:txBody>
      </p:sp>
    </p:spTree>
    <p:extLst>
      <p:ext uri="{BB962C8B-B14F-4D97-AF65-F5344CB8AC3E}">
        <p14:creationId xmlns:p14="http://schemas.microsoft.com/office/powerpoint/2010/main" val="3350800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lubofrome.org/cms/wp-content/uploads/2011/07/ov-simm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3810000" cy="629543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602480" y="304800"/>
            <a:ext cx="4206240" cy="3916680"/>
            <a:chOff x="4602480" y="304800"/>
            <a:chExt cx="4206240" cy="3916680"/>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 t="1" r="49295" b="57374"/>
            <a:stretch/>
          </p:blipFill>
          <p:spPr bwMode="auto">
            <a:xfrm>
              <a:off x="5334000" y="304800"/>
              <a:ext cx="2743200"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87" t="83489" r="4367" b="-1756"/>
            <a:stretch/>
          </p:blipFill>
          <p:spPr bwMode="auto">
            <a:xfrm>
              <a:off x="4602480" y="3124200"/>
              <a:ext cx="4206240" cy="109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59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Business as usual scenario</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14487"/>
            <a:ext cx="7696200" cy="4481513"/>
          </a:xfrm>
          <a:prstGeom prst="rect">
            <a:avLst/>
          </a:prstGeom>
          <a:noFill/>
          <a:ln>
            <a:noFill/>
          </a:ln>
        </p:spPr>
      </p:pic>
      <p:sp>
        <p:nvSpPr>
          <p:cNvPr id="2" name="Rectangle 1"/>
          <p:cNvSpPr/>
          <p:nvPr/>
        </p:nvSpPr>
        <p:spPr>
          <a:xfrm>
            <a:off x="685800" y="1614487"/>
            <a:ext cx="381000" cy="290513"/>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Rectangle 4"/>
          <p:cNvSpPr/>
          <p:nvPr/>
        </p:nvSpPr>
        <p:spPr>
          <a:xfrm>
            <a:off x="685800" y="5562600"/>
            <a:ext cx="1676400" cy="5334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Rectangle 5"/>
          <p:cNvSpPr/>
          <p:nvPr/>
        </p:nvSpPr>
        <p:spPr>
          <a:xfrm>
            <a:off x="6477000" y="5562600"/>
            <a:ext cx="1905000" cy="2667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TextBox 6"/>
          <p:cNvSpPr txBox="1"/>
          <p:nvPr/>
        </p:nvSpPr>
        <p:spPr>
          <a:xfrm>
            <a:off x="685801" y="6248400"/>
            <a:ext cx="769620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POLL=pollution; POPD=population (developing countries); POPI=population (industrial countries); RESS=resources</a:t>
            </a:r>
          </a:p>
        </p:txBody>
      </p:sp>
      <p:sp>
        <p:nvSpPr>
          <p:cNvPr id="9" name="Rectangle 8"/>
          <p:cNvSpPr/>
          <p:nvPr/>
        </p:nvSpPr>
        <p:spPr>
          <a:xfrm>
            <a:off x="1676400" y="54102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2000</a:t>
            </a:r>
          </a:p>
        </p:txBody>
      </p:sp>
      <p:sp>
        <p:nvSpPr>
          <p:cNvPr id="10" name="Rectangle 9"/>
          <p:cNvSpPr/>
          <p:nvPr/>
        </p:nvSpPr>
        <p:spPr>
          <a:xfrm>
            <a:off x="3276600" y="54102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2025</a:t>
            </a:r>
          </a:p>
        </p:txBody>
      </p:sp>
      <p:sp>
        <p:nvSpPr>
          <p:cNvPr id="14" name="Rectangle 13"/>
          <p:cNvSpPr/>
          <p:nvPr/>
        </p:nvSpPr>
        <p:spPr>
          <a:xfrm>
            <a:off x="4800600" y="55626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1" name="Rectangle 10"/>
          <p:cNvSpPr/>
          <p:nvPr/>
        </p:nvSpPr>
        <p:spPr>
          <a:xfrm>
            <a:off x="4800600" y="54102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2050</a:t>
            </a:r>
          </a:p>
        </p:txBody>
      </p:sp>
      <p:sp>
        <p:nvSpPr>
          <p:cNvPr id="12" name="Rectangle 11"/>
          <p:cNvSpPr/>
          <p:nvPr/>
        </p:nvSpPr>
        <p:spPr>
          <a:xfrm>
            <a:off x="6400800" y="54102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2075</a:t>
            </a:r>
          </a:p>
        </p:txBody>
      </p:sp>
      <p:sp>
        <p:nvSpPr>
          <p:cNvPr id="13" name="Rectangle 12"/>
          <p:cNvSpPr/>
          <p:nvPr/>
        </p:nvSpPr>
        <p:spPr>
          <a:xfrm>
            <a:off x="7848600" y="5410200"/>
            <a:ext cx="685800" cy="304800"/>
          </a:xfrm>
          <a:prstGeom prst="rect">
            <a:avLst/>
          </a:prstGeom>
          <a:solidFill>
            <a:srgbClr val="F9F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Unicode"/>
                <a:ea typeface="+mn-ea"/>
                <a:cs typeface="+mn-cs"/>
              </a:rPr>
              <a:t>2100</a:t>
            </a:r>
          </a:p>
        </p:txBody>
      </p:sp>
    </p:spTree>
    <p:extLst>
      <p:ext uri="{BB962C8B-B14F-4D97-AF65-F5344CB8AC3E}">
        <p14:creationId xmlns:p14="http://schemas.microsoft.com/office/powerpoint/2010/main" val="100941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3"/>
          </a:xfrm>
        </p:spPr>
        <p:txBody>
          <a:bodyPr/>
          <a:lstStyle/>
          <a:p>
            <a:r>
              <a:rPr lang="en-US" dirty="0">
                <a:latin typeface="Times New Roman" panose="02020603050405020304" pitchFamily="18" charset="0"/>
                <a:cs typeface="Times New Roman" panose="02020603050405020304" pitchFamily="18" charset="0"/>
              </a:rPr>
              <a:t>In the developing countries, supporting birth control and increase in GNP per capita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is also important to raise the education level, particularly for women</a:t>
            </a:r>
          </a:p>
        </p:txBody>
      </p:sp>
      <p:sp>
        <p:nvSpPr>
          <p:cNvPr id="3" name="Title 2"/>
          <p:cNvSpPr>
            <a:spLocks noGrp="1"/>
          </p:cNvSpPr>
          <p:nvPr>
            <p:ph type="title"/>
          </p:nvPr>
        </p:nvSpPr>
        <p:spPr/>
        <p:txBody>
          <a:bodyPr>
            <a:normAutofit fontScale="90000"/>
          </a:bodyPr>
          <a:lstStyle/>
          <a:p>
            <a:r>
              <a:rPr lang="en-US" dirty="0">
                <a:effectLst/>
                <a:latin typeface="Times New Roman" panose="02020603050405020304" pitchFamily="18" charset="0"/>
                <a:cs typeface="Times New Roman" panose="02020603050405020304" pitchFamily="18" charset="0"/>
              </a:rPr>
              <a:t>How can we curb population growth?	</a:t>
            </a:r>
          </a:p>
        </p:txBody>
      </p:sp>
      <p:pic>
        <p:nvPicPr>
          <p:cNvPr id="2050" name="Picture 2" descr="https://res.cloudinary.com/devex/image/fetch/c_scale,w_616/http:/neo-assets.s3.amazonaws.com/assets/0015/9576/Innov8aid_400x3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455444"/>
            <a:ext cx="4488614" cy="33664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corbis.com/wp-content/uploads/2014/09/42-4266392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3079749"/>
            <a:ext cx="4295775" cy="2863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9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Invest in pollution abatement through the introduction of a fair accounting framework, such as a </a:t>
            </a:r>
            <a:r>
              <a:rPr lang="en-US" dirty="0" err="1">
                <a:latin typeface="Times New Roman" panose="02020603050405020304" pitchFamily="18" charset="0"/>
                <a:cs typeface="Times New Roman" panose="02020603050405020304" pitchFamily="18" charset="0"/>
              </a:rPr>
              <a:t>Pigovian</a:t>
            </a:r>
            <a:r>
              <a:rPr lang="en-US" dirty="0">
                <a:latin typeface="Times New Roman" panose="02020603050405020304" pitchFamily="18" charset="0"/>
                <a:cs typeface="Times New Roman" panose="02020603050405020304" pitchFamily="18" charset="0"/>
              </a:rPr>
              <a:t> tax, based on internalizing the externalities. </a:t>
            </a:r>
          </a:p>
          <a:p>
            <a:r>
              <a:rPr lang="en-US" dirty="0">
                <a:latin typeface="Times New Roman" panose="02020603050405020304" pitchFamily="18" charset="0"/>
                <a:cs typeface="Times New Roman" panose="02020603050405020304" pitchFamily="18" charset="0"/>
              </a:rPr>
              <a:t>The “invoice” to the polluter should include the costs of all the consequences of pollution, including the reduction of ecosystem services</a:t>
            </a:r>
          </a:p>
        </p:txBody>
      </p:sp>
      <p:sp>
        <p:nvSpPr>
          <p:cNvPr id="3" name="Title 2"/>
          <p:cNvSpPr>
            <a:spLocks noGrp="1"/>
          </p:cNvSpPr>
          <p:nvPr>
            <p:ph type="title"/>
          </p:nvPr>
        </p:nvSpPr>
        <p:spPr/>
        <p:txBody>
          <a:bodyPr>
            <a:normAutofit/>
          </a:bodyPr>
          <a:lstStyle/>
          <a:p>
            <a:r>
              <a:rPr lang="en-US" dirty="0">
                <a:effectLst/>
                <a:latin typeface="Times New Roman" panose="02020603050405020304" pitchFamily="18" charset="0"/>
                <a:cs typeface="Times New Roman" panose="02020603050405020304" pitchFamily="18" charset="0"/>
              </a:rPr>
              <a:t>How can we curb pollution?</a:t>
            </a:r>
          </a:p>
        </p:txBody>
      </p:sp>
      <p:pic>
        <p:nvPicPr>
          <p:cNvPr id="3074" name="Picture 2" descr="http://ec.europa.eu/programmes/horizon2020/sites/horizon2020/files/styles/h2020_large/public/newsroom/fotolia_42969978_subscription_small_6384_40.jpg?itok=iU1KvyW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59619" y="4224338"/>
            <a:ext cx="375285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44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799" y="1951037"/>
            <a:ext cx="8839199" cy="2544763"/>
          </a:xfrm>
        </p:spPr>
        <p:txBody>
          <a:bodyPr>
            <a:normAutofit/>
          </a:bodyPr>
          <a:lstStyle/>
          <a:p>
            <a:r>
              <a:rPr lang="en-US" dirty="0">
                <a:latin typeface="Times New Roman" panose="02020603050405020304" pitchFamily="18" charset="0"/>
                <a:cs typeface="Times New Roman" panose="02020603050405020304" pitchFamily="18" charset="0"/>
              </a:rPr>
              <a:t>Creating an economy that minimizes the level of unwanted wastes by coupling flows through by-product synergies</a:t>
            </a:r>
          </a:p>
          <a:p>
            <a:r>
              <a:rPr lang="en-US" dirty="0">
                <a:latin typeface="Times New Roman" panose="02020603050405020304" pitchFamily="18" charset="0"/>
                <a:cs typeface="Times New Roman" panose="02020603050405020304" pitchFamily="18" charset="0"/>
              </a:rPr>
              <a:t>An accounting framework that internalizes externalities</a:t>
            </a:r>
          </a:p>
          <a:p>
            <a:r>
              <a:rPr lang="en-US" dirty="0">
                <a:latin typeface="Times New Roman" panose="02020603050405020304" pitchFamily="18" charset="0"/>
                <a:cs typeface="Times New Roman" panose="02020603050405020304" pitchFamily="18" charset="0"/>
              </a:rPr>
              <a:t>Investment in education, innovation, and research</a:t>
            </a:r>
          </a:p>
          <a:p>
            <a:r>
              <a:rPr lang="en-US" dirty="0">
                <a:latin typeface="Times New Roman" panose="02020603050405020304" pitchFamily="18" charset="0"/>
                <a:cs typeface="Times New Roman" panose="02020603050405020304" pitchFamily="18" charset="0"/>
              </a:rPr>
              <a:t>Production decreases when resources are unavailable</a:t>
            </a:r>
          </a:p>
        </p:txBody>
      </p:sp>
      <p:sp>
        <p:nvSpPr>
          <p:cNvPr id="3" name="Title 2"/>
          <p:cNvSpPr>
            <a:spLocks noGrp="1"/>
          </p:cNvSpPr>
          <p:nvPr>
            <p:ph type="title"/>
          </p:nvPr>
        </p:nvSpPr>
        <p:spPr>
          <a:xfrm>
            <a:off x="457200" y="274638"/>
            <a:ext cx="6248400" cy="1143000"/>
          </a:xfrm>
        </p:spPr>
        <p:txBody>
          <a:bodyPr>
            <a:normAutofit fontScale="90000"/>
          </a:bodyPr>
          <a:lstStyle/>
          <a:p>
            <a:r>
              <a:rPr lang="en-US" dirty="0">
                <a:effectLst/>
                <a:latin typeface="Times New Roman" panose="02020603050405020304" pitchFamily="18" charset="0"/>
                <a:cs typeface="Times New Roman" panose="02020603050405020304" pitchFamily="18" charset="0"/>
              </a:rPr>
              <a:t>How can we slow down natural resource use?</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4" y="4648200"/>
            <a:ext cx="392853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32467" y="4267200"/>
            <a:ext cx="391941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http://upload.wikimedia.org/wikipedia/commons/8/8d/Kalgoorlie_The_Big_Pit_DSC0449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6854" y="-34159"/>
            <a:ext cx="2687145" cy="201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0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65138" lvl="1" indent="-465138">
              <a:buFont typeface="+mj-lt"/>
              <a:buAutoNum type="arabicParenR"/>
            </a:pPr>
            <a:r>
              <a:rPr lang="en-US" sz="2400" dirty="0">
                <a:latin typeface="Times New Roman" panose="02020603050405020304" pitchFamily="18" charset="0"/>
                <a:cs typeface="Times New Roman" panose="02020603050405020304" pitchFamily="18" charset="0"/>
              </a:rPr>
              <a:t>All industrialized countries with a GNP/capita &gt; $20,000/</a:t>
            </a:r>
            <a:r>
              <a:rPr lang="en-US" sz="2400" dirty="0" err="1">
                <a:latin typeface="Times New Roman" panose="02020603050405020304" pitchFamily="18" charset="0"/>
                <a:cs typeface="Times New Roman" panose="02020603050405020304" pitchFamily="18" charset="0"/>
              </a:rPr>
              <a:t>yr</a:t>
            </a:r>
            <a:r>
              <a:rPr lang="en-US" sz="2400" dirty="0">
                <a:latin typeface="Times New Roman" panose="02020603050405020304" pitchFamily="18" charset="0"/>
                <a:cs typeface="Times New Roman" panose="02020603050405020304" pitchFamily="18" charset="0"/>
              </a:rPr>
              <a:t> pay 0.8% of GNP increasing by 0.04% per year</a:t>
            </a:r>
          </a:p>
          <a:p>
            <a:pPr marL="465138" lvl="1" indent="-465138">
              <a:buFont typeface="+mj-lt"/>
              <a:buAutoNum type="arabicParenR"/>
            </a:pPr>
            <a:r>
              <a:rPr lang="en-US" sz="2400" dirty="0">
                <a:latin typeface="Times New Roman" panose="02020603050405020304" pitchFamily="18" charset="0"/>
                <a:cs typeface="Times New Roman" panose="02020603050405020304" pitchFamily="18" charset="0"/>
              </a:rPr>
              <a:t>10% of this support is used for family planning </a:t>
            </a:r>
          </a:p>
          <a:p>
            <a:pPr marL="465138" lvl="1" indent="-465138">
              <a:buFont typeface="+mj-lt"/>
              <a:buAutoNum type="arabicParenR"/>
            </a:pPr>
            <a:r>
              <a:rPr lang="en-US" sz="2400" dirty="0">
                <a:latin typeface="Times New Roman" panose="02020603050405020304" pitchFamily="18" charset="0"/>
                <a:cs typeface="Times New Roman" panose="02020603050405020304" pitchFamily="18" charset="0"/>
              </a:rPr>
              <a:t>40% of the support is used to improve education in the developing countries; remaining 50% is negotiated between the donor and the receiving country</a:t>
            </a:r>
            <a:endParaRPr lang="en-US" sz="2800" dirty="0">
              <a:latin typeface="Times New Roman" panose="02020603050405020304" pitchFamily="18" charset="0"/>
              <a:cs typeface="Times New Roman" panose="02020603050405020304" pitchFamily="18" charset="0"/>
            </a:endParaRPr>
          </a:p>
          <a:p>
            <a:pPr marL="465138" lvl="1" indent="-465138">
              <a:buFont typeface="+mj-lt"/>
              <a:buAutoNum type="arabicParenR"/>
            </a:pPr>
            <a:r>
              <a:rPr lang="en-US" sz="2400" dirty="0">
                <a:latin typeface="Times New Roman" panose="02020603050405020304" pitchFamily="18" charset="0"/>
                <a:cs typeface="Times New Roman" panose="02020603050405020304" pitchFamily="18" charset="0"/>
              </a:rPr>
              <a:t>2.5% of the production value is allocated to pollution control</a:t>
            </a:r>
          </a:p>
          <a:p>
            <a:pPr marL="465138" lvl="1" indent="-465138">
              <a:buFont typeface="+mj-lt"/>
              <a:buAutoNum type="arabicParenR"/>
            </a:pPr>
            <a:r>
              <a:rPr lang="en-US" sz="2400" dirty="0">
                <a:latin typeface="Times New Roman" panose="02020603050405020304" pitchFamily="18" charset="0"/>
                <a:cs typeface="Times New Roman" panose="02020603050405020304" pitchFamily="18" charset="0"/>
              </a:rPr>
              <a:t>An 8% </a:t>
            </a:r>
            <a:r>
              <a:rPr lang="en-US" sz="2400" dirty="0" err="1">
                <a:latin typeface="Times New Roman" panose="02020603050405020304" pitchFamily="18" charset="0"/>
                <a:cs typeface="Times New Roman" panose="02020603050405020304" pitchFamily="18" charset="0"/>
              </a:rPr>
              <a:t>Pigovian</a:t>
            </a:r>
            <a:r>
              <a:rPr lang="en-US" sz="2400" dirty="0">
                <a:latin typeface="Times New Roman" panose="02020603050405020304" pitchFamily="18" charset="0"/>
                <a:cs typeface="Times New Roman" panose="02020603050405020304" pitchFamily="18" charset="0"/>
              </a:rPr>
              <a:t> tax encourages resource efficiency </a:t>
            </a:r>
          </a:p>
          <a:p>
            <a:pPr marL="465138" lvl="1" indent="-465138">
              <a:buFont typeface="+mj-lt"/>
              <a:buAutoNum type="arabicParenR"/>
            </a:pPr>
            <a:r>
              <a:rPr lang="en-US" sz="2400" dirty="0">
                <a:latin typeface="Times New Roman" panose="02020603050405020304" pitchFamily="18" charset="0"/>
                <a:cs typeface="Times New Roman" panose="02020603050405020304" pitchFamily="18" charset="0"/>
              </a:rPr>
              <a:t>Investment, ≥10% of GNP, is made in education, innovation, and research in the industrialized countries</a:t>
            </a:r>
          </a:p>
        </p:txBody>
      </p:sp>
      <p:sp>
        <p:nvSpPr>
          <p:cNvPr id="3" name="Title 2"/>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Summary: 6-point action plan</a:t>
            </a:r>
          </a:p>
        </p:txBody>
      </p:sp>
    </p:spTree>
    <p:extLst>
      <p:ext uri="{BB962C8B-B14F-4D97-AF65-F5344CB8AC3E}">
        <p14:creationId xmlns:p14="http://schemas.microsoft.com/office/powerpoint/2010/main" val="2020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a:effectLst/>
                <a:latin typeface="Times New Roman" panose="02020603050405020304" pitchFamily="18" charset="0"/>
                <a:cs typeface="Times New Roman" panose="02020603050405020304" pitchFamily="18" charset="0"/>
              </a:rPr>
              <a:t>Results of using the 6-point plan</a:t>
            </a:r>
            <a:endParaRPr lang="en-US" dirty="0">
              <a:effectLst/>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152401" y="1764792"/>
          <a:ext cx="8762999" cy="3535680"/>
        </p:xfrm>
        <a:graphic>
          <a:graphicData uri="http://schemas.openxmlformats.org/drawingml/2006/table">
            <a:tbl>
              <a:tblPr firstRow="1" firstCol="1" bandRow="1">
                <a:tableStyleId>{5C22544A-7EE6-4342-B048-85BDC9FD1C3A}</a:tableStyleId>
              </a:tblPr>
              <a:tblGrid>
                <a:gridCol w="4724399">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446562">
                <a:tc>
                  <a:txBody>
                    <a:bodyPr/>
                    <a:lstStyle/>
                    <a:p>
                      <a:pPr marL="0" marR="0">
                        <a:lnSpc>
                          <a:spcPct val="115000"/>
                        </a:lnSpc>
                        <a:spcBef>
                          <a:spcPts val="0"/>
                        </a:spcBef>
                        <a:spcAft>
                          <a:spcPts val="0"/>
                        </a:spcAft>
                      </a:pPr>
                      <a:r>
                        <a:rPr lang="en-US" sz="1600" dirty="0">
                          <a:effectLst/>
                        </a:rPr>
                        <a:t>State variable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unit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Initial value (2000)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2054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2100	</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19581">
                <a:tc>
                  <a:txBody>
                    <a:bodyPr/>
                    <a:lstStyle/>
                    <a:p>
                      <a:pPr marL="0" marR="0">
                        <a:lnSpc>
                          <a:spcPct val="115000"/>
                        </a:lnSpc>
                        <a:spcBef>
                          <a:spcPts val="0"/>
                        </a:spcBef>
                        <a:spcAft>
                          <a:spcPts val="0"/>
                        </a:spcAft>
                      </a:pPr>
                      <a:r>
                        <a:rPr lang="en-US" sz="1600" b="1" dirty="0"/>
                        <a:t>production capacity of industrial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rel.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340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539</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814</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19581">
                <a:tc>
                  <a:txBody>
                    <a:bodyPr/>
                    <a:lstStyle/>
                    <a:p>
                      <a:pPr marL="0" marR="0">
                        <a:lnSpc>
                          <a:spcPct val="115000"/>
                        </a:lnSpc>
                        <a:spcBef>
                          <a:spcPts val="0"/>
                        </a:spcBef>
                        <a:spcAft>
                          <a:spcPts val="0"/>
                        </a:spcAft>
                      </a:pPr>
                      <a:r>
                        <a:rPr lang="en-US" sz="1600" b="1" dirty="0"/>
                        <a:t>production capacity of developing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110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158</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659</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19581">
                <a:tc>
                  <a:txBody>
                    <a:bodyPr/>
                    <a:lstStyle/>
                    <a:p>
                      <a:pPr marL="0" marR="0">
                        <a:lnSpc>
                          <a:spcPct val="115000"/>
                        </a:lnSpc>
                        <a:spcBef>
                          <a:spcPts val="0"/>
                        </a:spcBef>
                        <a:spcAft>
                          <a:spcPts val="0"/>
                        </a:spcAft>
                      </a:pPr>
                      <a:r>
                        <a:rPr lang="en-US" sz="1600" b="1" dirty="0"/>
                        <a:t>population of industrial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10</a:t>
                      </a:r>
                      <a:r>
                        <a:rPr lang="en-US" sz="1600" baseline="30000" dirty="0">
                          <a:effectLst/>
                        </a:rPr>
                        <a:t>9</a:t>
                      </a:r>
                      <a:endParaRPr lang="en-US" sz="1600" baseline="30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1300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1590</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1900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19581">
                <a:tc>
                  <a:txBody>
                    <a:bodyPr/>
                    <a:lstStyle/>
                    <a:p>
                      <a:pPr marL="0" marR="0">
                        <a:lnSpc>
                          <a:spcPct val="115000"/>
                        </a:lnSpc>
                        <a:spcBef>
                          <a:spcPts val="0"/>
                        </a:spcBef>
                        <a:spcAft>
                          <a:spcPts val="0"/>
                        </a:spcAft>
                      </a:pPr>
                      <a:r>
                        <a:rPr lang="en-US" sz="1600" b="1" dirty="0"/>
                        <a:t>population of developing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10</a:t>
                      </a:r>
                      <a:r>
                        <a:rPr lang="en-US" sz="1600" baseline="30000" dirty="0">
                          <a:effectLst/>
                        </a:rPr>
                        <a:t>9</a:t>
                      </a:r>
                      <a:endParaRPr lang="en-US" sz="1600" baseline="30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4700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6768</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3860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19581">
                <a:tc>
                  <a:txBody>
                    <a:bodyPr/>
                    <a:lstStyle/>
                    <a:p>
                      <a:pPr marL="0" marR="0">
                        <a:lnSpc>
                          <a:spcPct val="115000"/>
                        </a:lnSpc>
                        <a:spcBef>
                          <a:spcPts val="0"/>
                        </a:spcBef>
                        <a:spcAft>
                          <a:spcPts val="0"/>
                        </a:spcAft>
                      </a:pPr>
                      <a:r>
                        <a:rPr lang="en-US" sz="1600" dirty="0">
                          <a:effectLst/>
                        </a:rPr>
                        <a:t>Total Pop</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10</a:t>
                      </a:r>
                      <a:r>
                        <a:rPr lang="en-US" sz="1600" baseline="30000" dirty="0">
                          <a:effectLst/>
                        </a:rPr>
                        <a:t>9</a:t>
                      </a:r>
                      <a:endParaRPr lang="en-US" sz="1600" baseline="300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6000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8358</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5760</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19581">
                <a:tc>
                  <a:txBody>
                    <a:bodyPr/>
                    <a:lstStyle/>
                    <a:p>
                      <a:pPr marL="0" marR="0">
                        <a:lnSpc>
                          <a:spcPct val="115000"/>
                        </a:lnSpc>
                        <a:spcBef>
                          <a:spcPts val="0"/>
                        </a:spcBef>
                        <a:spcAft>
                          <a:spcPts val="0"/>
                        </a:spcAft>
                      </a:pPr>
                      <a:r>
                        <a:rPr lang="en-US" sz="1600" dirty="0">
                          <a:effectLst/>
                        </a:rPr>
                        <a:t>Agricultural</a:t>
                      </a:r>
                      <a:r>
                        <a:rPr lang="en-US" sz="1600" baseline="0" dirty="0">
                          <a:effectLst/>
                        </a:rPr>
                        <a:t> output of industrial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121</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186</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1958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effectLst/>
                        </a:rPr>
                        <a:t>Agricultural</a:t>
                      </a:r>
                      <a:r>
                        <a:rPr lang="en-US" sz="1600" baseline="0" dirty="0">
                          <a:effectLst/>
                        </a:rPr>
                        <a:t> output of developing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172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252</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19581">
                <a:tc>
                  <a:txBody>
                    <a:bodyPr/>
                    <a:lstStyle/>
                    <a:p>
                      <a:pPr marL="0" marR="0">
                        <a:lnSpc>
                          <a:spcPct val="115000"/>
                        </a:lnSpc>
                        <a:spcBef>
                          <a:spcPts val="0"/>
                        </a:spcBef>
                        <a:spcAft>
                          <a:spcPts val="0"/>
                        </a:spcAft>
                      </a:pPr>
                      <a:r>
                        <a:rPr lang="en-US" sz="1600" dirty="0">
                          <a:effectLst/>
                        </a:rPr>
                        <a:t>Pollution</a:t>
                      </a:r>
                      <a:r>
                        <a:rPr lang="en-US" sz="1600" baseline="0" dirty="0">
                          <a:effectLst/>
                        </a:rPr>
                        <a:t> emissions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rel.</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122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104</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19581">
                <a:tc>
                  <a:txBody>
                    <a:bodyPr/>
                    <a:lstStyle/>
                    <a:p>
                      <a:pPr marL="0" marR="0">
                        <a:lnSpc>
                          <a:spcPct val="115000"/>
                        </a:lnSpc>
                        <a:spcBef>
                          <a:spcPts val="0"/>
                        </a:spcBef>
                        <a:spcAft>
                          <a:spcPts val="0"/>
                        </a:spcAft>
                      </a:pPr>
                      <a:r>
                        <a:rPr lang="en-US" sz="1600" dirty="0">
                          <a:effectLst/>
                        </a:rPr>
                        <a:t>Resource</a:t>
                      </a:r>
                      <a:r>
                        <a:rPr lang="en-US" sz="1600" baseline="0" dirty="0">
                          <a:effectLst/>
                        </a:rPr>
                        <a:t> availability</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rel.</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20</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19.4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18.8</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19581">
                <a:tc>
                  <a:txBody>
                    <a:bodyPr/>
                    <a:lstStyle/>
                    <a:p>
                      <a:pPr marL="0" marR="0">
                        <a:lnSpc>
                          <a:spcPct val="115000"/>
                        </a:lnSpc>
                        <a:spcBef>
                          <a:spcPts val="0"/>
                        </a:spcBef>
                        <a:spcAft>
                          <a:spcPts val="0"/>
                        </a:spcAft>
                      </a:pPr>
                      <a:r>
                        <a:rPr lang="en-US" sz="1600" dirty="0">
                          <a:effectLst/>
                        </a:rPr>
                        <a:t>GNP/cap (industrial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$1K/cap</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29.5</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32.4</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44.4</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r h="219581">
                <a:tc>
                  <a:txBody>
                    <a:bodyPr/>
                    <a:lstStyle/>
                    <a:p>
                      <a:pPr marL="0" marR="0">
                        <a:lnSpc>
                          <a:spcPct val="115000"/>
                        </a:lnSpc>
                        <a:spcBef>
                          <a:spcPts val="0"/>
                        </a:spcBef>
                        <a:spcAft>
                          <a:spcPts val="0"/>
                        </a:spcAft>
                      </a:pPr>
                      <a:r>
                        <a:rPr lang="en-US" sz="1600" dirty="0">
                          <a:effectLst/>
                        </a:rPr>
                        <a:t>GNP/cap (developing countries)</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$1K/cap</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2.7</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3.2</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rPr>
                        <a:t>19.5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0408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34400" cy="4525963"/>
          </a:xfrm>
        </p:spPr>
        <p:txBody>
          <a:bodyPr>
            <a:noAutofit/>
          </a:bodyPr>
          <a:lstStyle/>
          <a:p>
            <a:pPr marL="566928" lvl="0" indent="-457200">
              <a:buFont typeface="+mj-lt"/>
              <a:buAutoNum type="arabicParenR"/>
            </a:pPr>
            <a:r>
              <a:rPr lang="en-US" sz="2400" dirty="0">
                <a:latin typeface="Times New Roman" panose="02020603050405020304" pitchFamily="18" charset="0"/>
                <a:cs typeface="Times New Roman" panose="02020603050405020304" pitchFamily="18" charset="0"/>
              </a:rPr>
              <a:t>Use the three R’s (reduce, reuse, and recycle) much more extensively.</a:t>
            </a:r>
          </a:p>
          <a:p>
            <a:pPr marL="566928" lvl="0" indent="-457200">
              <a:buFont typeface="+mj-lt"/>
              <a:buAutoNum type="arabicParenR"/>
            </a:pPr>
            <a:r>
              <a:rPr lang="en-US" sz="2400" dirty="0">
                <a:latin typeface="Times New Roman" panose="02020603050405020304" pitchFamily="18" charset="0"/>
                <a:cs typeface="Times New Roman" panose="02020603050405020304" pitchFamily="18" charset="0"/>
              </a:rPr>
              <a:t>Use solar radiation, directly or indirectly, as sole energy source.</a:t>
            </a:r>
          </a:p>
          <a:p>
            <a:pPr marL="566928" lvl="0" indent="-457200">
              <a:buFont typeface="+mj-lt"/>
              <a:buAutoNum type="arabicParenR"/>
            </a:pPr>
            <a:r>
              <a:rPr lang="en-US" sz="2400" dirty="0">
                <a:latin typeface="Times New Roman" panose="02020603050405020304" pitchFamily="18" charset="0"/>
                <a:cs typeface="Times New Roman" panose="02020603050405020304" pitchFamily="18" charset="0"/>
              </a:rPr>
              <a:t>Focus on flourishing rather than growing by changing from quantitative growth that requires natural resources to qualitative development which uses network organization and information to remain vigorous and dynamic</a:t>
            </a:r>
          </a:p>
          <a:p>
            <a:pPr marL="566928" lvl="0" indent="-457200">
              <a:buFont typeface="+mj-lt"/>
              <a:buAutoNum type="arabicParenR"/>
            </a:pPr>
            <a:r>
              <a:rPr lang="en-US" sz="2400" dirty="0">
                <a:latin typeface="Times New Roman" panose="02020603050405020304" pitchFamily="18" charset="0"/>
                <a:cs typeface="Times New Roman" panose="02020603050405020304" pitchFamily="18" charset="0"/>
              </a:rPr>
              <a:t>Changing the objective toward building and maintaining greater work energy capital rather than exploitation of the gradients for short-term economic return. Economic profit should reflect how much work energy is built not how much is extracted.</a:t>
            </a:r>
          </a:p>
        </p:txBody>
      </p:sp>
      <p:sp>
        <p:nvSpPr>
          <p:cNvPr id="3" name="Title 2"/>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8 recommendations</a:t>
            </a:r>
          </a:p>
        </p:txBody>
      </p:sp>
    </p:spTree>
    <p:extLst>
      <p:ext uri="{BB962C8B-B14F-4D97-AF65-F5344CB8AC3E}">
        <p14:creationId xmlns:p14="http://schemas.microsoft.com/office/powerpoint/2010/main" val="14174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452628" lvl="0" indent="-342900">
              <a:buFont typeface="+mj-lt"/>
              <a:buAutoNum type="arabicParenR" startAt="5"/>
            </a:pPr>
            <a:r>
              <a:rPr lang="en-US" sz="2400" dirty="0">
                <a:latin typeface="Times New Roman" panose="02020603050405020304" pitchFamily="18" charset="0"/>
                <a:cs typeface="Times New Roman" panose="02020603050405020304" pitchFamily="18" charset="0"/>
              </a:rPr>
              <a:t>Improving integration on and between all hierarchical levels.</a:t>
            </a:r>
          </a:p>
          <a:p>
            <a:pPr marL="452628" lvl="0" indent="-342900">
              <a:buFont typeface="+mj-lt"/>
              <a:buAutoNum type="arabicParenR" startAt="5"/>
            </a:pPr>
            <a:r>
              <a:rPr lang="en-US" sz="2400" dirty="0">
                <a:latin typeface="Times New Roman" panose="02020603050405020304" pitchFamily="18" charset="0"/>
                <a:cs typeface="Times New Roman" panose="02020603050405020304" pitchFamily="18" charset="0"/>
              </a:rPr>
              <a:t>Appreciating diversity and understanding that it gives society a wider array of resistance and buffers to changes.</a:t>
            </a:r>
          </a:p>
          <a:p>
            <a:pPr marL="452628" lvl="0" indent="-342900">
              <a:buFont typeface="+mj-lt"/>
              <a:buAutoNum type="arabicParenR" startAt="5"/>
            </a:pPr>
            <a:r>
              <a:rPr lang="en-US" sz="2400" dirty="0">
                <a:latin typeface="Times New Roman" panose="02020603050405020304" pitchFamily="18" charset="0"/>
                <a:cs typeface="Times New Roman" panose="02020603050405020304" pitchFamily="18" charset="0"/>
              </a:rPr>
              <a:t>Promoting and valuing opportunities to increase information by investing in education, research, and innovation.</a:t>
            </a:r>
          </a:p>
          <a:p>
            <a:pPr marL="452628" lvl="0" indent="-342900">
              <a:buFont typeface="+mj-lt"/>
              <a:buAutoNum type="arabicParenR" startAt="5"/>
            </a:pPr>
            <a:r>
              <a:rPr lang="en-US" sz="2400" dirty="0">
                <a:latin typeface="Times New Roman" panose="02020603050405020304" pitchFamily="18" charset="0"/>
                <a:cs typeface="Times New Roman" panose="02020603050405020304" pitchFamily="18" charset="0"/>
              </a:rPr>
              <a:t>Maintain and replenish ecosystem services</a:t>
            </a:r>
            <a:r>
              <a:rPr lang="en-US" sz="1800" dirty="0">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8 recommendations</a:t>
            </a:r>
          </a:p>
        </p:txBody>
      </p:sp>
      <p:sp>
        <p:nvSpPr>
          <p:cNvPr id="4" name="TextBox 3"/>
          <p:cNvSpPr txBox="1"/>
          <p:nvPr/>
        </p:nvSpPr>
        <p:spPr>
          <a:xfrm>
            <a:off x="2362201" y="5410200"/>
            <a:ext cx="6400800" cy="1015663"/>
          </a:xfrm>
          <a:prstGeom prst="rect">
            <a:avLst/>
          </a:prstGeom>
          <a:noFill/>
        </p:spPr>
        <p:txBody>
          <a:bodyPr wrap="square" rtlCol="0">
            <a:spAutoFit/>
          </a:bodyPr>
          <a:lstStyle/>
          <a:p>
            <a:r>
              <a:rPr lang="en-US" sz="2000" dirty="0">
                <a:solidFill>
                  <a:srgbClr val="C00000"/>
                </a:solidFill>
              </a:rPr>
              <a:t>These improvements can be made within the current economic framework through altered pricing and incentives</a:t>
            </a:r>
          </a:p>
        </p:txBody>
      </p:sp>
    </p:spTree>
    <p:extLst>
      <p:ext uri="{BB962C8B-B14F-4D97-AF65-F5344CB8AC3E}">
        <p14:creationId xmlns:p14="http://schemas.microsoft.com/office/powerpoint/2010/main" val="132885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6962"/>
          </a:xfrm>
        </p:spPr>
        <p:txBody>
          <a:bodyPr>
            <a:normAutofit/>
          </a:bodyPr>
          <a:lstStyle/>
          <a:p>
            <a:r>
              <a:rPr lang="en-US" dirty="0"/>
              <a:t>Is it possible?  Is it enough?</a:t>
            </a:r>
            <a:br>
              <a:rPr lang="en-US" dirty="0"/>
            </a:br>
            <a:br>
              <a:rPr lang="en-US" dirty="0"/>
            </a:br>
            <a:br>
              <a:rPr lang="en-US" dirty="0"/>
            </a:br>
            <a:r>
              <a:rPr lang="en-US" dirty="0"/>
              <a:t>More systemic/radical alternative…</a:t>
            </a:r>
          </a:p>
        </p:txBody>
      </p:sp>
    </p:spTree>
    <p:extLst>
      <p:ext uri="{BB962C8B-B14F-4D97-AF65-F5344CB8AC3E}">
        <p14:creationId xmlns:p14="http://schemas.microsoft.com/office/powerpoint/2010/main" val="25012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27237"/>
            <a:ext cx="8229600" cy="4525963"/>
          </a:xfrm>
        </p:spPr>
        <p:txBody>
          <a:bodyPr>
            <a:normAutofit/>
          </a:bodyPr>
          <a:lstStyle/>
          <a:p>
            <a:r>
              <a:rPr lang="en-US" sz="2400" dirty="0">
                <a:latin typeface="Times New Roman" panose="02020603050405020304" pitchFamily="18" charset="0"/>
                <a:cs typeface="Times New Roman" panose="02020603050405020304" pitchFamily="18" charset="0"/>
              </a:rPr>
              <a:t>Contrary to the dominant mainstream view, the basis of all current biology and life science education, it now is becoming clear that </a:t>
            </a:r>
            <a:r>
              <a:rPr lang="en-US" sz="2400" b="1" i="1" dirty="0">
                <a:latin typeface="Times New Roman" panose="02020603050405020304" pitchFamily="18" charset="0"/>
                <a:cs typeface="Times New Roman" panose="02020603050405020304" pitchFamily="18" charset="0"/>
              </a:rPr>
              <a:t>life is not only (or even primarily) an organismal property.</a:t>
            </a:r>
          </a:p>
          <a:p>
            <a:endParaRPr lang="en-US" sz="2400" b="1"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the view actively emerging, life is not centered on or emanating from organisms, nor is it primarily a localized, objectified or material phenomenon.</a:t>
            </a:r>
          </a:p>
          <a:p>
            <a:endParaRPr lang="en-US" sz="2400" dirty="0">
              <a:latin typeface="Times New Roman" panose="02020603050405020304" pitchFamily="18" charset="0"/>
              <a:cs typeface="Times New Roman" panose="02020603050405020304" pitchFamily="18" charset="0"/>
            </a:endParaRPr>
          </a:p>
          <a:p>
            <a:r>
              <a:rPr lang="en-US" sz="2400" b="1" i="1" dirty="0">
                <a:latin typeface="Times New Roman" panose="02020603050405020304" pitchFamily="18" charset="0"/>
                <a:cs typeface="Times New Roman" panose="02020603050405020304" pitchFamily="18" charset="0"/>
              </a:rPr>
              <a:t>Life is inherently relational, distributed, and non-localized</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28601"/>
            <a:ext cx="8229600" cy="1798636"/>
          </a:xfrm>
        </p:spPr>
        <p:txBody>
          <a:bodyPr>
            <a:normAutofit/>
          </a:bodyPr>
          <a:lstStyle/>
          <a:p>
            <a:r>
              <a:rPr lang="en-US" dirty="0">
                <a:effectLst/>
                <a:latin typeface="Times New Roman" panose="02020603050405020304" pitchFamily="18" charset="0"/>
                <a:cs typeface="Times New Roman" panose="02020603050405020304" pitchFamily="18" charset="0"/>
              </a:rPr>
              <a:t>A bottom up re-visioning is vital:</a:t>
            </a:r>
            <a:br>
              <a:rPr lang="en-US" dirty="0">
                <a:effectLst/>
                <a:latin typeface="Times New Roman" panose="02020603050405020304" pitchFamily="18" charset="0"/>
                <a:cs typeface="Times New Roman" panose="02020603050405020304" pitchFamily="18" charset="0"/>
              </a:rPr>
            </a:br>
            <a:r>
              <a:rPr lang="en-US" dirty="0">
                <a:effectLst/>
                <a:latin typeface="Times New Roman" panose="02020603050405020304" pitchFamily="18" charset="0"/>
                <a:cs typeface="Times New Roman" panose="02020603050405020304" pitchFamily="18" charset="0"/>
              </a:rPr>
              <a:t>A new holistic paradigm for life</a:t>
            </a:r>
          </a:p>
        </p:txBody>
      </p:sp>
    </p:spTree>
    <p:extLst>
      <p:ext uri="{BB962C8B-B14F-4D97-AF65-F5344CB8AC3E}">
        <p14:creationId xmlns:p14="http://schemas.microsoft.com/office/powerpoint/2010/main" val="256483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cdn.theatlantic.com/static/mt/assets/science/cool-space-pictur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95208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728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1143000"/>
          </a:xfrm>
        </p:spPr>
        <p:txBody>
          <a:bodyPr>
            <a:normAutofit fontScale="90000"/>
          </a:bodyPr>
          <a:lstStyle/>
          <a:p>
            <a:r>
              <a:rPr lang="en-US" dirty="0"/>
              <a:t>Mental models and outcomes</a:t>
            </a:r>
            <a:br>
              <a:rPr lang="en-US" dirty="0"/>
            </a:br>
            <a:r>
              <a:rPr lang="en-US" sz="3100" dirty="0"/>
              <a:t>Real impacts of choice of system boundaries</a:t>
            </a:r>
          </a:p>
        </p:txBody>
      </p:sp>
      <p:sp>
        <p:nvSpPr>
          <p:cNvPr id="7" name="TextBox 6"/>
          <p:cNvSpPr txBox="1"/>
          <p:nvPr/>
        </p:nvSpPr>
        <p:spPr>
          <a:xfrm>
            <a:off x="457200" y="4038600"/>
            <a:ext cx="902811" cy="584775"/>
          </a:xfrm>
          <a:prstGeom prst="rect">
            <a:avLst/>
          </a:prstGeom>
          <a:noFill/>
        </p:spPr>
        <p:txBody>
          <a:bodyPr wrap="none" rtlCol="0">
            <a:spAutoFit/>
          </a:bodyPr>
          <a:lstStyle/>
          <a:p>
            <a:r>
              <a:rPr lang="en-US" sz="3200" dirty="0"/>
              <a:t>Life</a:t>
            </a:r>
          </a:p>
        </p:txBody>
      </p:sp>
      <p:sp>
        <p:nvSpPr>
          <p:cNvPr id="8" name="TextBox 7"/>
          <p:cNvSpPr txBox="1"/>
          <p:nvPr/>
        </p:nvSpPr>
        <p:spPr>
          <a:xfrm>
            <a:off x="2328950" y="4191000"/>
            <a:ext cx="1433406" cy="338554"/>
          </a:xfrm>
          <a:prstGeom prst="rect">
            <a:avLst/>
          </a:prstGeom>
          <a:noFill/>
        </p:spPr>
        <p:txBody>
          <a:bodyPr wrap="none" rtlCol="0">
            <a:spAutoFit/>
          </a:bodyPr>
          <a:lstStyle/>
          <a:p>
            <a:r>
              <a:rPr lang="en-US" sz="1600" dirty="0"/>
              <a:t>Environment</a:t>
            </a:r>
          </a:p>
        </p:txBody>
      </p:sp>
      <p:sp>
        <p:nvSpPr>
          <p:cNvPr id="10" name="Freeform 9"/>
          <p:cNvSpPr/>
          <p:nvPr/>
        </p:nvSpPr>
        <p:spPr>
          <a:xfrm>
            <a:off x="1905000" y="4267200"/>
            <a:ext cx="257366" cy="2133600"/>
          </a:xfrm>
          <a:custGeom>
            <a:avLst/>
            <a:gdLst>
              <a:gd name="connsiteX0" fmla="*/ 85725 w 257366"/>
              <a:gd name="connsiteY0" fmla="*/ 0 h 2743200"/>
              <a:gd name="connsiteX1" fmla="*/ 28575 w 257366"/>
              <a:gd name="connsiteY1" fmla="*/ 157162 h 2743200"/>
              <a:gd name="connsiteX2" fmla="*/ 14287 w 257366"/>
              <a:gd name="connsiteY2" fmla="*/ 200025 h 2743200"/>
              <a:gd name="connsiteX3" fmla="*/ 71437 w 257366"/>
              <a:gd name="connsiteY3" fmla="*/ 257175 h 2743200"/>
              <a:gd name="connsiteX4" fmla="*/ 142875 w 257366"/>
              <a:gd name="connsiteY4" fmla="*/ 314325 h 2743200"/>
              <a:gd name="connsiteX5" fmla="*/ 171450 w 257366"/>
              <a:gd name="connsiteY5" fmla="*/ 357187 h 2743200"/>
              <a:gd name="connsiteX6" fmla="*/ 114300 w 257366"/>
              <a:gd name="connsiteY6" fmla="*/ 442912 h 2743200"/>
              <a:gd name="connsiteX7" fmla="*/ 85725 w 257366"/>
              <a:gd name="connsiteY7" fmla="*/ 485775 h 2743200"/>
              <a:gd name="connsiteX8" fmla="*/ 42862 w 257366"/>
              <a:gd name="connsiteY8" fmla="*/ 528637 h 2743200"/>
              <a:gd name="connsiteX9" fmla="*/ 0 w 257366"/>
              <a:gd name="connsiteY9" fmla="*/ 585787 h 2743200"/>
              <a:gd name="connsiteX10" fmla="*/ 42862 w 257366"/>
              <a:gd name="connsiteY10" fmla="*/ 614362 h 2743200"/>
              <a:gd name="connsiteX11" fmla="*/ 100012 w 257366"/>
              <a:gd name="connsiteY11" fmla="*/ 628650 h 2743200"/>
              <a:gd name="connsiteX12" fmla="*/ 142875 w 257366"/>
              <a:gd name="connsiteY12" fmla="*/ 642937 h 2743200"/>
              <a:gd name="connsiteX13" fmla="*/ 185737 w 257366"/>
              <a:gd name="connsiteY13" fmla="*/ 671512 h 2743200"/>
              <a:gd name="connsiteX14" fmla="*/ 171450 w 257366"/>
              <a:gd name="connsiteY14" fmla="*/ 742950 h 2743200"/>
              <a:gd name="connsiteX15" fmla="*/ 114300 w 257366"/>
              <a:gd name="connsiteY15" fmla="*/ 842962 h 2743200"/>
              <a:gd name="connsiteX16" fmla="*/ 100012 w 257366"/>
              <a:gd name="connsiteY16" fmla="*/ 885825 h 2743200"/>
              <a:gd name="connsiteX17" fmla="*/ 128587 w 257366"/>
              <a:gd name="connsiteY17" fmla="*/ 942975 h 2743200"/>
              <a:gd name="connsiteX18" fmla="*/ 114300 w 257366"/>
              <a:gd name="connsiteY18" fmla="*/ 1014412 h 2743200"/>
              <a:gd name="connsiteX19" fmla="*/ 71437 w 257366"/>
              <a:gd name="connsiteY19" fmla="*/ 1114425 h 2743200"/>
              <a:gd name="connsiteX20" fmla="*/ 185737 w 257366"/>
              <a:gd name="connsiteY20" fmla="*/ 1143000 h 2743200"/>
              <a:gd name="connsiteX21" fmla="*/ 228600 w 257366"/>
              <a:gd name="connsiteY21" fmla="*/ 1171575 h 2743200"/>
              <a:gd name="connsiteX22" fmla="*/ 257175 w 257366"/>
              <a:gd name="connsiteY22" fmla="*/ 1214437 h 2743200"/>
              <a:gd name="connsiteX23" fmla="*/ 214312 w 257366"/>
              <a:gd name="connsiteY23" fmla="*/ 1328737 h 2743200"/>
              <a:gd name="connsiteX24" fmla="*/ 157162 w 257366"/>
              <a:gd name="connsiteY24" fmla="*/ 1357312 h 2743200"/>
              <a:gd name="connsiteX25" fmla="*/ 128587 w 257366"/>
              <a:gd name="connsiteY25" fmla="*/ 1400175 h 2743200"/>
              <a:gd name="connsiteX26" fmla="*/ 100012 w 257366"/>
              <a:gd name="connsiteY26" fmla="*/ 1485900 h 2743200"/>
              <a:gd name="connsiteX27" fmla="*/ 128587 w 257366"/>
              <a:gd name="connsiteY27" fmla="*/ 1528762 h 2743200"/>
              <a:gd name="connsiteX28" fmla="*/ 185737 w 257366"/>
              <a:gd name="connsiteY28" fmla="*/ 1571625 h 2743200"/>
              <a:gd name="connsiteX29" fmla="*/ 228600 w 257366"/>
              <a:gd name="connsiteY29" fmla="*/ 1614487 h 2743200"/>
              <a:gd name="connsiteX30" fmla="*/ 214312 w 257366"/>
              <a:gd name="connsiteY30" fmla="*/ 1671637 h 2743200"/>
              <a:gd name="connsiteX31" fmla="*/ 157162 w 257366"/>
              <a:gd name="connsiteY31" fmla="*/ 1714500 h 2743200"/>
              <a:gd name="connsiteX32" fmla="*/ 128587 w 257366"/>
              <a:gd name="connsiteY32" fmla="*/ 1757362 h 2743200"/>
              <a:gd name="connsiteX33" fmla="*/ 142875 w 257366"/>
              <a:gd name="connsiteY33" fmla="*/ 2014537 h 2743200"/>
              <a:gd name="connsiteX34" fmla="*/ 185737 w 257366"/>
              <a:gd name="connsiteY34" fmla="*/ 2028825 h 2743200"/>
              <a:gd name="connsiteX35" fmla="*/ 214312 w 257366"/>
              <a:gd name="connsiteY35" fmla="*/ 2071687 h 2743200"/>
              <a:gd name="connsiteX36" fmla="*/ 200025 w 257366"/>
              <a:gd name="connsiteY36" fmla="*/ 2114550 h 2743200"/>
              <a:gd name="connsiteX37" fmla="*/ 157162 w 257366"/>
              <a:gd name="connsiteY37" fmla="*/ 2128837 h 2743200"/>
              <a:gd name="connsiteX38" fmla="*/ 214312 w 257366"/>
              <a:gd name="connsiteY38" fmla="*/ 2200275 h 2743200"/>
              <a:gd name="connsiteX39" fmla="*/ 228600 w 257366"/>
              <a:gd name="connsiteY39" fmla="*/ 2243137 h 2743200"/>
              <a:gd name="connsiteX40" fmla="*/ 185737 w 257366"/>
              <a:gd name="connsiteY40" fmla="*/ 2400300 h 2743200"/>
              <a:gd name="connsiteX41" fmla="*/ 185737 w 257366"/>
              <a:gd name="connsiteY41" fmla="*/ 2500312 h 2743200"/>
              <a:gd name="connsiteX42" fmla="*/ 228600 w 257366"/>
              <a:gd name="connsiteY42" fmla="*/ 2514600 h 2743200"/>
              <a:gd name="connsiteX43" fmla="*/ 200025 w 257366"/>
              <a:gd name="connsiteY43" fmla="*/ 2571750 h 2743200"/>
              <a:gd name="connsiteX44" fmla="*/ 128587 w 257366"/>
              <a:gd name="connsiteY44" fmla="*/ 2700337 h 2743200"/>
              <a:gd name="connsiteX45" fmla="*/ 128587 w 257366"/>
              <a:gd name="connsiteY45"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366" h="2743200">
                <a:moveTo>
                  <a:pt x="85725" y="0"/>
                </a:moveTo>
                <a:cubicBezTo>
                  <a:pt x="45962" y="99407"/>
                  <a:pt x="65262" y="47102"/>
                  <a:pt x="28575" y="157162"/>
                </a:cubicBezTo>
                <a:lnTo>
                  <a:pt x="14287" y="200025"/>
                </a:lnTo>
                <a:cubicBezTo>
                  <a:pt x="45461" y="293542"/>
                  <a:pt x="2165" y="201757"/>
                  <a:pt x="71437" y="257175"/>
                </a:cubicBezTo>
                <a:cubicBezTo>
                  <a:pt x="163758" y="331033"/>
                  <a:pt x="35139" y="278412"/>
                  <a:pt x="142875" y="314325"/>
                </a:cubicBezTo>
                <a:cubicBezTo>
                  <a:pt x="152400" y="328612"/>
                  <a:pt x="168627" y="340249"/>
                  <a:pt x="171450" y="357187"/>
                </a:cubicBezTo>
                <a:cubicBezTo>
                  <a:pt x="177727" y="394850"/>
                  <a:pt x="131649" y="422093"/>
                  <a:pt x="114300" y="442912"/>
                </a:cubicBezTo>
                <a:cubicBezTo>
                  <a:pt x="103307" y="456104"/>
                  <a:pt x="96718" y="472583"/>
                  <a:pt x="85725" y="485775"/>
                </a:cubicBezTo>
                <a:cubicBezTo>
                  <a:pt x="72790" y="501297"/>
                  <a:pt x="56012" y="513296"/>
                  <a:pt x="42862" y="528637"/>
                </a:cubicBezTo>
                <a:cubicBezTo>
                  <a:pt x="27365" y="546717"/>
                  <a:pt x="14287" y="566737"/>
                  <a:pt x="0" y="585787"/>
                </a:cubicBezTo>
                <a:cubicBezTo>
                  <a:pt x="14287" y="595312"/>
                  <a:pt x="27079" y="607598"/>
                  <a:pt x="42862" y="614362"/>
                </a:cubicBezTo>
                <a:cubicBezTo>
                  <a:pt x="60911" y="622097"/>
                  <a:pt x="81131" y="623256"/>
                  <a:pt x="100012" y="628650"/>
                </a:cubicBezTo>
                <a:cubicBezTo>
                  <a:pt x="114493" y="632787"/>
                  <a:pt x="128587" y="638175"/>
                  <a:pt x="142875" y="642937"/>
                </a:cubicBezTo>
                <a:cubicBezTo>
                  <a:pt x="157162" y="652462"/>
                  <a:pt x="181020" y="655001"/>
                  <a:pt x="185737" y="671512"/>
                </a:cubicBezTo>
                <a:cubicBezTo>
                  <a:pt x="192408" y="694862"/>
                  <a:pt x="179129" y="719912"/>
                  <a:pt x="171450" y="742950"/>
                </a:cubicBezTo>
                <a:cubicBezTo>
                  <a:pt x="146403" y="818094"/>
                  <a:pt x="145654" y="780254"/>
                  <a:pt x="114300" y="842962"/>
                </a:cubicBezTo>
                <a:cubicBezTo>
                  <a:pt x="107565" y="856433"/>
                  <a:pt x="104775" y="871537"/>
                  <a:pt x="100012" y="885825"/>
                </a:cubicBezTo>
                <a:cubicBezTo>
                  <a:pt x="109537" y="904875"/>
                  <a:pt x="126235" y="921807"/>
                  <a:pt x="128587" y="942975"/>
                </a:cubicBezTo>
                <a:cubicBezTo>
                  <a:pt x="131269" y="967110"/>
                  <a:pt x="119568" y="990706"/>
                  <a:pt x="114300" y="1014412"/>
                </a:cubicBezTo>
                <a:cubicBezTo>
                  <a:pt x="98923" y="1083606"/>
                  <a:pt x="108214" y="1059259"/>
                  <a:pt x="71437" y="1114425"/>
                </a:cubicBezTo>
                <a:cubicBezTo>
                  <a:pt x="98615" y="1119860"/>
                  <a:pt x="156444" y="1128353"/>
                  <a:pt x="185737" y="1143000"/>
                </a:cubicBezTo>
                <a:cubicBezTo>
                  <a:pt x="201096" y="1150679"/>
                  <a:pt x="214312" y="1162050"/>
                  <a:pt x="228600" y="1171575"/>
                </a:cubicBezTo>
                <a:cubicBezTo>
                  <a:pt x="238125" y="1185862"/>
                  <a:pt x="254747" y="1197438"/>
                  <a:pt x="257175" y="1214437"/>
                </a:cubicBezTo>
                <a:cubicBezTo>
                  <a:pt x="260165" y="1235365"/>
                  <a:pt x="227325" y="1315724"/>
                  <a:pt x="214312" y="1328737"/>
                </a:cubicBezTo>
                <a:cubicBezTo>
                  <a:pt x="199252" y="1343797"/>
                  <a:pt x="176212" y="1347787"/>
                  <a:pt x="157162" y="1357312"/>
                </a:cubicBezTo>
                <a:cubicBezTo>
                  <a:pt x="147637" y="1371600"/>
                  <a:pt x="135561" y="1384483"/>
                  <a:pt x="128587" y="1400175"/>
                </a:cubicBezTo>
                <a:cubicBezTo>
                  <a:pt x="116354" y="1427700"/>
                  <a:pt x="100012" y="1485900"/>
                  <a:pt x="100012" y="1485900"/>
                </a:cubicBezTo>
                <a:cubicBezTo>
                  <a:pt x="109537" y="1500187"/>
                  <a:pt x="116445" y="1516620"/>
                  <a:pt x="128587" y="1528762"/>
                </a:cubicBezTo>
                <a:cubicBezTo>
                  <a:pt x="145425" y="1545600"/>
                  <a:pt x="167657" y="1556128"/>
                  <a:pt x="185737" y="1571625"/>
                </a:cubicBezTo>
                <a:cubicBezTo>
                  <a:pt x="201078" y="1584775"/>
                  <a:pt x="214312" y="1600200"/>
                  <a:pt x="228600" y="1614487"/>
                </a:cubicBezTo>
                <a:cubicBezTo>
                  <a:pt x="223837" y="1633537"/>
                  <a:pt x="225725" y="1655658"/>
                  <a:pt x="214312" y="1671637"/>
                </a:cubicBezTo>
                <a:cubicBezTo>
                  <a:pt x="200471" y="1691014"/>
                  <a:pt x="174000" y="1697662"/>
                  <a:pt x="157162" y="1714500"/>
                </a:cubicBezTo>
                <a:cubicBezTo>
                  <a:pt x="145020" y="1726642"/>
                  <a:pt x="138112" y="1743075"/>
                  <a:pt x="128587" y="1757362"/>
                </a:cubicBezTo>
                <a:cubicBezTo>
                  <a:pt x="133350" y="1843087"/>
                  <a:pt x="125188" y="1930521"/>
                  <a:pt x="142875" y="2014537"/>
                </a:cubicBezTo>
                <a:cubicBezTo>
                  <a:pt x="145978" y="2029274"/>
                  <a:pt x="173977" y="2019417"/>
                  <a:pt x="185737" y="2028825"/>
                </a:cubicBezTo>
                <a:cubicBezTo>
                  <a:pt x="199145" y="2039552"/>
                  <a:pt x="204787" y="2057400"/>
                  <a:pt x="214312" y="2071687"/>
                </a:cubicBezTo>
                <a:cubicBezTo>
                  <a:pt x="209550" y="2085975"/>
                  <a:pt x="210674" y="2103901"/>
                  <a:pt x="200025" y="2114550"/>
                </a:cubicBezTo>
                <a:cubicBezTo>
                  <a:pt x="189376" y="2125199"/>
                  <a:pt x="163897" y="2115367"/>
                  <a:pt x="157162" y="2128837"/>
                </a:cubicBezTo>
                <a:cubicBezTo>
                  <a:pt x="139909" y="2163343"/>
                  <a:pt x="201071" y="2191448"/>
                  <a:pt x="214312" y="2200275"/>
                </a:cubicBezTo>
                <a:cubicBezTo>
                  <a:pt x="219075" y="2214562"/>
                  <a:pt x="228600" y="2228077"/>
                  <a:pt x="228600" y="2243137"/>
                </a:cubicBezTo>
                <a:cubicBezTo>
                  <a:pt x="228600" y="2329634"/>
                  <a:pt x="218431" y="2334912"/>
                  <a:pt x="185737" y="2400300"/>
                </a:cubicBezTo>
                <a:cubicBezTo>
                  <a:pt x="178487" y="2429300"/>
                  <a:pt x="157042" y="2471617"/>
                  <a:pt x="185737" y="2500312"/>
                </a:cubicBezTo>
                <a:cubicBezTo>
                  <a:pt x="196386" y="2510961"/>
                  <a:pt x="214312" y="2509837"/>
                  <a:pt x="228600" y="2514600"/>
                </a:cubicBezTo>
                <a:cubicBezTo>
                  <a:pt x="219075" y="2533650"/>
                  <a:pt x="210983" y="2553487"/>
                  <a:pt x="200025" y="2571750"/>
                </a:cubicBezTo>
                <a:cubicBezTo>
                  <a:pt x="171705" y="2618950"/>
                  <a:pt x="137429" y="2647284"/>
                  <a:pt x="128587" y="2700337"/>
                </a:cubicBezTo>
                <a:cubicBezTo>
                  <a:pt x="126238" y="2714430"/>
                  <a:pt x="128587" y="2728912"/>
                  <a:pt x="128587" y="27432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flipH="1">
            <a:off x="1569719" y="3124200"/>
            <a:ext cx="792481" cy="9144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180" y="2096869"/>
            <a:ext cx="3775393" cy="584775"/>
          </a:xfrm>
          <a:prstGeom prst="rect">
            <a:avLst/>
          </a:prstGeom>
          <a:noFill/>
        </p:spPr>
        <p:txBody>
          <a:bodyPr wrap="none" rtlCol="0">
            <a:spAutoFit/>
          </a:bodyPr>
          <a:lstStyle/>
          <a:p>
            <a:pPr algn="ctr"/>
            <a:r>
              <a:rPr lang="en-US" sz="1600" dirty="0"/>
              <a:t>Tragedy of the Commons</a:t>
            </a:r>
          </a:p>
          <a:p>
            <a:pPr algn="ctr"/>
            <a:r>
              <a:rPr lang="en-US" sz="1600" dirty="0"/>
              <a:t>Humans win, environment degrades</a:t>
            </a:r>
          </a:p>
        </p:txBody>
      </p:sp>
      <p:pic>
        <p:nvPicPr>
          <p:cNvPr id="17" name="Picture 7" descr="davinci-man-sepia"/>
          <p:cNvPicPr>
            <a:picLocks noChangeAspect="1" noChangeArrowheads="1"/>
          </p:cNvPicPr>
          <p:nvPr/>
        </p:nvPicPr>
        <p:blipFill>
          <a:blip r:embed="rId3" cstate="print">
            <a:extLst>
              <a:ext uri="{28A0092B-C50C-407E-A947-70E740481C1C}">
                <a14:useLocalDpi xmlns:a14="http://schemas.microsoft.com/office/drawing/2010/main" val="0"/>
              </a:ext>
            </a:extLst>
          </a:blip>
          <a:srcRect b="7109"/>
          <a:stretch>
            <a:fillRect/>
          </a:stretch>
        </p:blipFill>
        <p:spPr bwMode="auto">
          <a:xfrm>
            <a:off x="304800" y="4648200"/>
            <a:ext cx="1219200" cy="126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earth 002"/>
          <p:cNvPicPr>
            <a:picLocks noChangeAspect="1" noChangeArrowheads="1"/>
          </p:cNvPicPr>
          <p:nvPr/>
        </p:nvPicPr>
        <p:blipFill>
          <a:blip r:embed="rId4" cstate="print">
            <a:extLst>
              <a:ext uri="{28A0092B-C50C-407E-A947-70E740481C1C}">
                <a14:useLocalDpi xmlns:a14="http://schemas.microsoft.com/office/drawing/2010/main" val="0"/>
              </a:ext>
            </a:extLst>
          </a:blip>
          <a:srcRect l="1585" t="2510" r="2319" b="2510"/>
          <a:stretch>
            <a:fillRect/>
          </a:stretch>
        </p:blipFill>
        <p:spPr bwMode="auto">
          <a:xfrm>
            <a:off x="2395537" y="4747602"/>
            <a:ext cx="1062037" cy="106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a:off x="1447800" y="4953000"/>
            <a:ext cx="1219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447800" y="5537775"/>
            <a:ext cx="1219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52741" y="6433551"/>
            <a:ext cx="2076209" cy="307777"/>
          </a:xfrm>
          <a:prstGeom prst="rect">
            <a:avLst/>
          </a:prstGeom>
          <a:noFill/>
        </p:spPr>
        <p:txBody>
          <a:bodyPr wrap="none" rtlCol="0">
            <a:spAutoFit/>
          </a:bodyPr>
          <a:lstStyle/>
          <a:p>
            <a:r>
              <a:rPr lang="en-US" sz="1400" dirty="0"/>
              <a:t>Figures by Dan Fiscus</a:t>
            </a:r>
          </a:p>
        </p:txBody>
      </p:sp>
      <p:sp>
        <p:nvSpPr>
          <p:cNvPr id="2" name="Rectangle 1"/>
          <p:cNvSpPr/>
          <p:nvPr/>
        </p:nvSpPr>
        <p:spPr>
          <a:xfrm>
            <a:off x="3919450" y="1841242"/>
            <a:ext cx="5224550" cy="4524315"/>
          </a:xfrm>
          <a:prstGeom prst="rect">
            <a:avLst/>
          </a:prstGeom>
        </p:spPr>
        <p:txBody>
          <a:bodyPr wrap="square">
            <a:spAutoFit/>
          </a:bodyPr>
          <a:lstStyle/>
          <a:p>
            <a:pPr marL="285750" indent="-285750">
              <a:buFont typeface="Arial" panose="020B0604020202020204" pitchFamily="34" charset="0"/>
              <a:buChar char="•"/>
            </a:pPr>
            <a:r>
              <a:rPr lang="en-US" dirty="0"/>
              <a:t>Inherent in this paradigm, life is separated from environment in mind and action - severs the unity of life and life support systems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Once fragmented, it is possible and likely that the value of environment is seen and treated as less than the value of life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Environment is consumed and degraded as manifest in many symptoms of ecological crisis, and the influence of the citizens’ mental fragmentation and devaluation of environment travels upward to larger scales and produces the global crisis</a:t>
            </a:r>
          </a:p>
        </p:txBody>
      </p:sp>
    </p:spTree>
    <p:extLst>
      <p:ext uri="{BB962C8B-B14F-4D97-AF65-F5344CB8AC3E}">
        <p14:creationId xmlns:p14="http://schemas.microsoft.com/office/powerpoint/2010/main" val="116246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676400"/>
            <a:ext cx="4953000" cy="3200400"/>
          </a:xfrm>
        </p:spPr>
        <p:txBody>
          <a:bodyPr>
            <a:normAutofit/>
          </a:bodyPr>
          <a:lstStyle/>
          <a:p>
            <a:pPr marL="624078" indent="-514350">
              <a:buFont typeface="+mj-lt"/>
              <a:buAutoNum type="arabicParenR"/>
            </a:pPr>
            <a:r>
              <a:rPr lang="en-US" sz="2400" dirty="0">
                <a:latin typeface="Times New Roman" panose="02020603050405020304" pitchFamily="18" charset="0"/>
                <a:cs typeface="Times New Roman" panose="02020603050405020304" pitchFamily="18" charset="0"/>
              </a:rPr>
              <a:t>Life and environment are best understood and modeled as unified as a single “life–environment” system.</a:t>
            </a:r>
          </a:p>
          <a:p>
            <a:pPr marL="624078" indent="-514350">
              <a:buFont typeface="+mj-lt"/>
              <a:buAutoNum type="arabicParenR"/>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hyperset</a:t>
            </a:r>
            <a:r>
              <a:rPr lang="en-US" sz="2400" dirty="0">
                <a:latin typeface="Times New Roman" panose="02020603050405020304" pitchFamily="18" charset="0"/>
                <a:cs typeface="Times New Roman" panose="02020603050405020304" pitchFamily="18" charset="0"/>
              </a:rPr>
              <a:t> equation explicitly and formally </a:t>
            </a:r>
            <a:r>
              <a:rPr lang="en-US" sz="2400" i="1" dirty="0">
                <a:latin typeface="Times New Roman" panose="02020603050405020304" pitchFamily="18" charset="0"/>
                <a:cs typeface="Times New Roman" panose="02020603050405020304" pitchFamily="18" charset="0"/>
              </a:rPr>
              <a:t>prohibits fragmentation of life from environment</a:t>
            </a:r>
          </a:p>
        </p:txBody>
      </p:sp>
      <p:sp>
        <p:nvSpPr>
          <p:cNvPr id="3" name="Title 2"/>
          <p:cNvSpPr>
            <a:spLocks noGrp="1"/>
          </p:cNvSpPr>
          <p:nvPr>
            <p:ph type="title"/>
          </p:nvPr>
        </p:nvSpPr>
        <p:spPr/>
        <p:txBody>
          <a:bodyPr>
            <a:normAutofit/>
          </a:bodyPr>
          <a:lstStyle/>
          <a:p>
            <a:r>
              <a:rPr lang="en-US" sz="4800" dirty="0">
                <a:effectLst/>
                <a:latin typeface="Times New Roman" panose="02020603050405020304" pitchFamily="18" charset="0"/>
                <a:cs typeface="Times New Roman" panose="02020603050405020304" pitchFamily="18" charset="0"/>
              </a:rPr>
              <a:t>Recursive nature of nature</a:t>
            </a:r>
          </a:p>
        </p:txBody>
      </p:sp>
      <p:sp>
        <p:nvSpPr>
          <p:cNvPr id="5" name="Rectangle 4"/>
          <p:cNvSpPr/>
          <p:nvPr/>
        </p:nvSpPr>
        <p:spPr>
          <a:xfrm>
            <a:off x="4191001" y="6443247"/>
            <a:ext cx="4952999" cy="307777"/>
          </a:xfrm>
          <a:prstGeom prst="rect">
            <a:avLst/>
          </a:prstGeom>
        </p:spPr>
        <p:txBody>
          <a:bodyPr wrap="square">
            <a:spAutoFit/>
          </a:bodyPr>
          <a:lstStyle/>
          <a:p>
            <a:r>
              <a:rPr lang="en-US" sz="1400" dirty="0"/>
              <a:t>Fiscus D, Fath BD, Goerner S. 2012. E:CO 14(3), 44–88.</a:t>
            </a:r>
          </a:p>
        </p:txBody>
      </p:sp>
      <p:sp>
        <p:nvSpPr>
          <p:cNvPr id="6" name="Content Placeholder 1"/>
          <p:cNvSpPr txBox="1">
            <a:spLocks/>
          </p:cNvSpPr>
          <p:nvPr/>
        </p:nvSpPr>
        <p:spPr bwMode="auto">
          <a:xfrm>
            <a:off x="838199" y="5181600"/>
            <a:ext cx="8229600" cy="106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109728" indent="0" eaLnBrk="1" hangingPunct="1">
              <a:buFont typeface="Wingdings" pitchFamily="2" charset="2"/>
              <a:buNone/>
            </a:pPr>
            <a:r>
              <a:rPr lang="en-US" sz="2400" kern="0" dirty="0">
                <a:latin typeface="Times New Roman" panose="02020603050405020304" pitchFamily="18" charset="0"/>
                <a:cs typeface="Times New Roman" panose="02020603050405020304" pitchFamily="18" charset="0"/>
              </a:rPr>
              <a:t>	life–environment = </a:t>
            </a:r>
          </a:p>
          <a:p>
            <a:pPr marL="109728" indent="0" eaLnBrk="1" hangingPunct="1">
              <a:buFont typeface="Wingdings" pitchFamily="2" charset="2"/>
              <a:buNone/>
            </a:pPr>
            <a:r>
              <a:rPr lang="en-US" sz="2400" kern="0" dirty="0">
                <a:latin typeface="Times New Roman" panose="02020603050405020304" pitchFamily="18" charset="0"/>
                <a:cs typeface="Times New Roman" panose="02020603050405020304" pitchFamily="18" charset="0"/>
              </a:rPr>
              <a:t>	{environment{ecosystems{organisms{environment}}}}</a:t>
            </a:r>
          </a:p>
          <a:p>
            <a:pPr eaLnBrk="1" hangingPunct="1"/>
            <a:endParaRPr lang="en-US" sz="2400" kern="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28600" y="1905000"/>
            <a:ext cx="3962400" cy="3227168"/>
            <a:chOff x="228600" y="1905000"/>
            <a:chExt cx="3962400" cy="3227168"/>
          </a:xfrm>
        </p:grpSpPr>
        <p:sp>
          <p:nvSpPr>
            <p:cNvPr id="4" name="Rectangle 3"/>
            <p:cNvSpPr/>
            <p:nvPr/>
          </p:nvSpPr>
          <p:spPr>
            <a:xfrm>
              <a:off x="228600" y="1905000"/>
              <a:ext cx="3962400" cy="646331"/>
            </a:xfrm>
            <a:prstGeom prst="rect">
              <a:avLst/>
            </a:prstGeom>
          </p:spPr>
          <p:txBody>
            <a:bodyPr wrap="square">
              <a:spAutoFit/>
            </a:bodyPr>
            <a:lstStyle/>
            <a:p>
              <a:r>
                <a:rPr lang="en-US" dirty="0"/>
                <a:t>Bounty of the Commons</a:t>
              </a:r>
            </a:p>
            <a:p>
              <a:r>
                <a:rPr lang="en-US" dirty="0"/>
                <a:t>Humans win, environment improves</a:t>
              </a:r>
            </a:p>
          </p:txBody>
        </p:sp>
        <p:pic>
          <p:nvPicPr>
            <p:cNvPr id="9" name="Picture 8" descr="earth 002"/>
            <p:cNvPicPr>
              <a:picLocks noChangeAspect="1" noChangeArrowheads="1"/>
            </p:cNvPicPr>
            <p:nvPr/>
          </p:nvPicPr>
          <p:blipFill>
            <a:blip r:embed="rId2" cstate="print">
              <a:extLst>
                <a:ext uri="{28A0092B-C50C-407E-A947-70E740481C1C}">
                  <a14:useLocalDpi xmlns:a14="http://schemas.microsoft.com/office/drawing/2010/main" val="0"/>
                </a:ext>
              </a:extLst>
            </a:blip>
            <a:srcRect l="1585" t="2510" r="2319" b="2510"/>
            <a:stretch>
              <a:fillRect/>
            </a:stretch>
          </p:blipFill>
          <p:spPr bwMode="auto">
            <a:xfrm>
              <a:off x="967346" y="3276600"/>
              <a:ext cx="1852054" cy="185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avinci-man-sepia"/>
            <p:cNvPicPr>
              <a:picLocks noChangeAspect="1" noChangeArrowheads="1"/>
            </p:cNvPicPr>
            <p:nvPr/>
          </p:nvPicPr>
          <p:blipFill>
            <a:blip r:embed="rId3" cstate="print">
              <a:extLst>
                <a:ext uri="{28A0092B-C50C-407E-A947-70E740481C1C}">
                  <a14:useLocalDpi xmlns:a14="http://schemas.microsoft.com/office/drawing/2010/main" val="0"/>
                </a:ext>
              </a:extLst>
            </a:blip>
            <a:srcRect b="7109"/>
            <a:stretch>
              <a:fillRect/>
            </a:stretch>
          </p:blipFill>
          <p:spPr bwMode="auto">
            <a:xfrm>
              <a:off x="1239431" y="3735653"/>
              <a:ext cx="653941" cy="67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Up Arrow 10"/>
            <p:cNvSpPr/>
            <p:nvPr/>
          </p:nvSpPr>
          <p:spPr>
            <a:xfrm flipH="1">
              <a:off x="1859279" y="2667000"/>
              <a:ext cx="45719" cy="4572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418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5400" dirty="0"/>
              <a:t>Regenerative economy</a:t>
            </a:r>
            <a:endParaRPr lang="en-US" dirty="0"/>
          </a:p>
        </p:txBody>
      </p:sp>
      <p:sp>
        <p:nvSpPr>
          <p:cNvPr id="3" name="Rectangle 2"/>
          <p:cNvSpPr/>
          <p:nvPr/>
        </p:nvSpPr>
        <p:spPr>
          <a:xfrm>
            <a:off x="990600" y="1534180"/>
            <a:ext cx="65532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ucida Sans Unicode"/>
                <a:ea typeface="+mn-ea"/>
                <a:cs typeface="+mn-cs"/>
              </a:rPr>
              <a:t>Input, Output, and System Dynamics</a:t>
            </a:r>
          </a:p>
        </p:txBody>
      </p:sp>
      <p:grpSp>
        <p:nvGrpSpPr>
          <p:cNvPr id="9" name="Group 8"/>
          <p:cNvGrpSpPr/>
          <p:nvPr/>
        </p:nvGrpSpPr>
        <p:grpSpPr>
          <a:xfrm>
            <a:off x="1295400" y="2438400"/>
            <a:ext cx="7391400" cy="4267200"/>
            <a:chOff x="1295400" y="2438400"/>
            <a:chExt cx="7391400" cy="426720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371600" y="2438400"/>
              <a:ext cx="7315200" cy="4267200"/>
            </a:xfrm>
            <a:prstGeom prst="rect">
              <a:avLst/>
            </a:prstGeom>
          </p:spPr>
        </p:pic>
        <p:sp>
          <p:nvSpPr>
            <p:cNvPr id="5" name="TextBox 4"/>
            <p:cNvSpPr txBox="1"/>
            <p:nvPr/>
          </p:nvSpPr>
          <p:spPr>
            <a:xfrm>
              <a:off x="1295400" y="4038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1.</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6" name="TextBox 5"/>
            <p:cNvSpPr txBox="1"/>
            <p:nvPr/>
          </p:nvSpPr>
          <p:spPr>
            <a:xfrm>
              <a:off x="5562600" y="4038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2.</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7" name="TextBox 6"/>
            <p:cNvSpPr txBox="1"/>
            <p:nvPr/>
          </p:nvSpPr>
          <p:spPr>
            <a:xfrm>
              <a:off x="1828800" y="2514600"/>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4.</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8" name="TextBox 7"/>
            <p:cNvSpPr txBox="1"/>
            <p:nvPr/>
          </p:nvSpPr>
          <p:spPr>
            <a:xfrm>
              <a:off x="4800600" y="2480846"/>
              <a:ext cx="356188" cy="338554"/>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cida Sans Unicode"/>
                  <a:ea typeface="+mn-ea"/>
                  <a:cs typeface="+mn-cs"/>
                </a:rPr>
                <a:t>3.</a:t>
              </a:r>
              <a:endParaRPr kumimoji="0" lang="en-US" sz="1800" b="0" i="0" u="none" strike="noStrike" kern="1200" cap="none" spc="0" normalizeH="0" baseline="0" noProof="0" dirty="0">
                <a:ln>
                  <a:noFill/>
                </a:ln>
                <a:solidFill>
                  <a:prstClr val="black"/>
                </a:solidFill>
                <a:effectLst/>
                <a:uLnTx/>
                <a:uFillTx/>
                <a:latin typeface="Lucida Sans Unicode"/>
                <a:ea typeface="+mn-ea"/>
                <a:cs typeface="+mn-cs"/>
              </a:endParaRPr>
            </a:p>
          </p:txBody>
        </p:sp>
      </p:grpSp>
      <p:sp>
        <p:nvSpPr>
          <p:cNvPr id="10" name="TextBox 9"/>
          <p:cNvSpPr txBox="1"/>
          <p:nvPr/>
        </p:nvSpPr>
        <p:spPr>
          <a:xfrm rot="20369129">
            <a:off x="472848" y="3029892"/>
            <a:ext cx="7534435" cy="707886"/>
          </a:xfrm>
          <a:prstGeom prst="rect">
            <a:avLst/>
          </a:prstGeom>
          <a:solidFill>
            <a:schemeClr val="accent1">
              <a:alpha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Lucida Sans Unicode"/>
                <a:ea typeface="+mn-ea"/>
                <a:cs typeface="+mn-cs"/>
              </a:rPr>
              <a:t>FUTURE/ONGOING RESEARCH</a:t>
            </a:r>
            <a:endParaRPr kumimoji="0" lang="en-US" sz="2400" b="0" i="0" u="none" strike="noStrike" kern="1200" cap="none" spc="0" normalizeH="0" baseline="0" noProof="0" dirty="0">
              <a:ln>
                <a:noFill/>
              </a:ln>
              <a:solidFill>
                <a:srgbClr val="002060"/>
              </a:solidFill>
              <a:effectLst/>
              <a:uLnTx/>
              <a:uFillTx/>
              <a:latin typeface="Lucida Sans Unicode"/>
              <a:ea typeface="+mn-ea"/>
              <a:cs typeface="+mn-cs"/>
            </a:endParaRPr>
          </a:p>
        </p:txBody>
      </p:sp>
    </p:spTree>
    <p:extLst>
      <p:ext uri="{BB962C8B-B14F-4D97-AF65-F5344CB8AC3E}">
        <p14:creationId xmlns:p14="http://schemas.microsoft.com/office/powerpoint/2010/main" val="123240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normAutofit fontScale="85000" lnSpcReduction="20000"/>
          </a:bodyPr>
          <a:lstStyle/>
          <a:p>
            <a:pPr marL="109728" indent="0">
              <a:buNone/>
            </a:pPr>
            <a:r>
              <a:rPr lang="en-US" dirty="0">
                <a:latin typeface="Times New Roman" panose="02020603050405020304" pitchFamily="18" charset="0"/>
                <a:cs typeface="Times New Roman" panose="02020603050405020304" pitchFamily="18" charset="0"/>
              </a:rPr>
              <a:t>The business-as-usual approach of chasing perpetual economic growth is failing. It is not sustainable on our finite planet and it is not solving the problems of unemployment, poverty, and inequality - in contrast to what economists and politicians claim.  </a:t>
            </a:r>
          </a:p>
          <a:p>
            <a:pPr marL="109728" indent="0">
              <a:buNone/>
            </a:pPr>
            <a:endParaRPr lang="en-US" dirty="0">
              <a:latin typeface="Times New Roman" panose="02020603050405020304" pitchFamily="18" charset="0"/>
              <a:cs typeface="Times New Roman" panose="02020603050405020304" pitchFamily="18" charset="0"/>
            </a:endParaRPr>
          </a:p>
          <a:p>
            <a:pPr marL="109728" indent="0">
              <a:buNone/>
            </a:pPr>
            <a:r>
              <a:rPr lang="en-US" dirty="0">
                <a:latin typeface="Times New Roman" panose="02020603050405020304" pitchFamily="18" charset="0"/>
                <a:cs typeface="Times New Roman" panose="02020603050405020304" pitchFamily="18" charset="0"/>
              </a:rPr>
              <a:t>However, actions such as: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increased investment in education and knowledge creation,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accounting the contributions of ecosystem services,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transition from non-renewable to renewable energy sources,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focus on development and quality over growth and quantity, and</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building community networks within sustainable places, </a:t>
            </a:r>
          </a:p>
          <a:p>
            <a:pPr marL="109728" indent="0">
              <a:buNone/>
            </a:pPr>
            <a:r>
              <a:rPr lang="en-US" dirty="0">
                <a:latin typeface="Times New Roman" panose="02020603050405020304" pitchFamily="18" charset="0"/>
                <a:cs typeface="Times New Roman" panose="02020603050405020304" pitchFamily="18" charset="0"/>
              </a:rPr>
              <a:t>can guide human society closer to ecological balance by learning and adopting </a:t>
            </a:r>
            <a:r>
              <a:rPr lang="en-US" b="1" i="1" dirty="0">
                <a:latin typeface="Times New Roman" panose="02020603050405020304" pitchFamily="18" charset="0"/>
                <a:cs typeface="Times New Roman" panose="02020603050405020304" pitchFamily="18" charset="0"/>
              </a:rPr>
              <a:t>how nature flourishes </a:t>
            </a:r>
            <a:r>
              <a:rPr lang="en-US" dirty="0">
                <a:latin typeface="Times New Roman" panose="02020603050405020304" pitchFamily="18" charset="0"/>
                <a:cs typeface="Times New Roman" panose="02020603050405020304" pitchFamily="18" charset="0"/>
              </a:rPr>
              <a:t>within the imposed biophysical and thermodynamic constraints. </a:t>
            </a:r>
          </a:p>
        </p:txBody>
      </p:sp>
      <p:sp>
        <p:nvSpPr>
          <p:cNvPr id="3" name="Title 2"/>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254118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687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2062" y="990600"/>
            <a:ext cx="37465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Read all the details here!</a:t>
            </a:r>
          </a:p>
        </p:txBody>
      </p:sp>
      <p:sp>
        <p:nvSpPr>
          <p:cNvPr id="6" name="TextBox 5"/>
          <p:cNvSpPr txBox="1"/>
          <p:nvPr/>
        </p:nvSpPr>
        <p:spPr>
          <a:xfrm>
            <a:off x="997297" y="3886200"/>
            <a:ext cx="304130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Thank you for your attention!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73062" y="1981200"/>
            <a:ext cx="305404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clubofsiena.eco-soft.dk</a:t>
            </a:r>
          </a:p>
        </p:txBody>
      </p:sp>
    </p:spTree>
    <p:extLst>
      <p:ext uri="{BB962C8B-B14F-4D97-AF65-F5344CB8AC3E}">
        <p14:creationId xmlns:p14="http://schemas.microsoft.com/office/powerpoint/2010/main" val="407380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dirty="0">
                <a:latin typeface="Times New Roman" panose="02020603050405020304" pitchFamily="18" charset="0"/>
                <a:cs typeface="Times New Roman" panose="02020603050405020304" pitchFamily="18" charset="0"/>
              </a:rPr>
              <a:t>“Natural principles of chemistry, mechanics and biology are not merely limits.  They’re invitations to work along with them</a:t>
            </a:r>
            <a:r>
              <a:rPr lang="en-US" b="1" dirty="0">
                <a:latin typeface="Times New Roman" panose="02020603050405020304" pitchFamily="18" charset="0"/>
                <a:cs typeface="Times New Roman" panose="02020603050405020304" pitchFamily="18" charset="0"/>
              </a:rPr>
              <a:t>.” </a:t>
            </a:r>
          </a:p>
          <a:p>
            <a:pPr marL="109728" indent="0">
              <a:buNone/>
            </a:pPr>
            <a:r>
              <a:rPr lang="en-US" b="1" dirty="0">
                <a:latin typeface="Times New Roman" panose="02020603050405020304" pitchFamily="18" charset="0"/>
                <a:cs typeface="Times New Roman" panose="02020603050405020304" pitchFamily="18" charset="0"/>
              </a:rPr>
              <a:t>				Jane Jacobs,  2000, p. 12 </a:t>
            </a:r>
          </a:p>
          <a:p>
            <a:pPr marL="109728" indent="0">
              <a:buNone/>
            </a:pP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The Nature of Economies</a:t>
            </a:r>
            <a:endParaRPr lang="en-US" i="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dirty="0">
                <a:effectLst/>
                <a:latin typeface="Times New Roman" panose="02020603050405020304" pitchFamily="18" charset="0"/>
                <a:cs typeface="Times New Roman" panose="02020603050405020304" pitchFamily="18" charset="0"/>
              </a:rPr>
              <a:t>Limits to Growth</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3962400"/>
            <a:ext cx="27813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48200" y="224869"/>
            <a:ext cx="4115873" cy="618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0979" y="6400800"/>
            <a:ext cx="3054041"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clubofsiena.eco-soft.dk</a:t>
            </a:r>
          </a:p>
        </p:txBody>
      </p:sp>
      <p:sp>
        <p:nvSpPr>
          <p:cNvPr id="3" name="Rectangle 2"/>
          <p:cNvSpPr/>
          <p:nvPr/>
        </p:nvSpPr>
        <p:spPr>
          <a:xfrm>
            <a:off x="533400" y="4419600"/>
            <a:ext cx="4572000" cy="1569660"/>
          </a:xfrm>
          <a:prstGeom prst="rect">
            <a:avLst/>
          </a:prstGeom>
        </p:spPr>
        <p:txBody>
          <a:bodyPr>
            <a:spAutoFit/>
          </a:bodyPr>
          <a:lstStyle/>
          <a:p>
            <a:r>
              <a:rPr lang="en-US" sz="2400" b="1" dirty="0"/>
              <a:t>Club of Siena</a:t>
            </a:r>
          </a:p>
          <a:p>
            <a:r>
              <a:rPr lang="en-US" sz="2400" dirty="0"/>
              <a:t>SE Jørgensen, BD Fath, </a:t>
            </a:r>
          </a:p>
          <a:p>
            <a:r>
              <a:rPr lang="en-US" sz="2400" dirty="0"/>
              <a:t>SN Nielsen, FM </a:t>
            </a:r>
            <a:r>
              <a:rPr lang="en-US" sz="2400" dirty="0" err="1"/>
              <a:t>Pulselli</a:t>
            </a:r>
            <a:r>
              <a:rPr lang="en-US" sz="2400" dirty="0"/>
              <a:t>, </a:t>
            </a:r>
          </a:p>
          <a:p>
            <a:r>
              <a:rPr lang="en-US" sz="2400" dirty="0"/>
              <a:t>DA Fiscus, S Bastianoni</a:t>
            </a:r>
          </a:p>
        </p:txBody>
      </p:sp>
    </p:spTree>
    <p:extLst>
      <p:ext uri="{BB962C8B-B14F-4D97-AF65-F5344CB8AC3E}">
        <p14:creationId xmlns:p14="http://schemas.microsoft.com/office/powerpoint/2010/main" val="348725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8153400" cy="5181600"/>
          </a:xfrm>
        </p:spPr>
        <p:txBody>
          <a:bodyPr>
            <a:noAutofit/>
          </a:bodyPr>
          <a:lstStyle/>
          <a:p>
            <a:pPr marL="109538" indent="0">
              <a:buNone/>
            </a:pPr>
            <a:r>
              <a:rPr lang="en-GB" sz="1800" b="1" u="sng" dirty="0">
                <a:latin typeface="Times New Roman" panose="02020603050405020304" pitchFamily="18" charset="0"/>
                <a:cs typeface="Times New Roman" panose="02020603050405020304" pitchFamily="18" charset="0"/>
              </a:rPr>
              <a:t>Material constraints</a:t>
            </a:r>
          </a:p>
          <a:p>
            <a:pPr marL="465138" indent="-355600">
              <a:buFont typeface="+mj-lt"/>
              <a:buAutoNum type="arabicParenR"/>
            </a:pPr>
            <a:r>
              <a:rPr lang="en-GB" sz="1800" dirty="0">
                <a:latin typeface="Times New Roman" panose="02020603050405020304" pitchFamily="18" charset="0"/>
                <a:cs typeface="Times New Roman" panose="02020603050405020304" pitchFamily="18" charset="0"/>
              </a:rPr>
              <a:t>Ecosystems conserve matter and energy – 1</a:t>
            </a:r>
            <a:r>
              <a:rPr lang="en-GB" sz="1800" baseline="30000" dirty="0">
                <a:latin typeface="Times New Roman" panose="02020603050405020304" pitchFamily="18" charset="0"/>
                <a:cs typeface="Times New Roman" panose="02020603050405020304" pitchFamily="18" charset="0"/>
              </a:rPr>
              <a:t>st</a:t>
            </a:r>
            <a:r>
              <a:rPr lang="en-GB" sz="1800" dirty="0">
                <a:latin typeface="Times New Roman" panose="02020603050405020304" pitchFamily="18" charset="0"/>
                <a:cs typeface="Times New Roman" panose="02020603050405020304" pitchFamily="18" charset="0"/>
              </a:rPr>
              <a:t> law</a:t>
            </a:r>
            <a:endParaRPr lang="en-US" sz="1400" dirty="0">
              <a:latin typeface="Times New Roman" panose="02020603050405020304" pitchFamily="18" charset="0"/>
              <a:cs typeface="Times New Roman" panose="02020603050405020304" pitchFamily="18" charset="0"/>
            </a:endParaRPr>
          </a:p>
          <a:p>
            <a:pPr marL="465138" indent="-355600">
              <a:buFont typeface="+mj-lt"/>
              <a:buAutoNum type="arabicParenR"/>
            </a:pPr>
            <a:r>
              <a:rPr lang="en-GB" sz="1800" dirty="0">
                <a:latin typeface="Times New Roman" panose="02020603050405020304" pitchFamily="18" charset="0"/>
                <a:cs typeface="Times New Roman" panose="02020603050405020304" pitchFamily="18" charset="0"/>
              </a:rPr>
              <a:t>All processes are dissipative – 2</a:t>
            </a:r>
            <a:r>
              <a:rPr lang="en-GB" sz="1800" baseline="30000" dirty="0">
                <a:latin typeface="Times New Roman" panose="02020603050405020304" pitchFamily="18" charset="0"/>
                <a:cs typeface="Times New Roman" panose="02020603050405020304" pitchFamily="18" charset="0"/>
              </a:rPr>
              <a:t>nd</a:t>
            </a:r>
            <a:r>
              <a:rPr lang="en-GB" sz="1800" dirty="0">
                <a:latin typeface="Times New Roman" panose="02020603050405020304" pitchFamily="18" charset="0"/>
                <a:cs typeface="Times New Roman" panose="02020603050405020304" pitchFamily="18" charset="0"/>
              </a:rPr>
              <a:t> law</a:t>
            </a:r>
            <a:endParaRPr lang="en-GB" sz="1400" dirty="0">
              <a:latin typeface="Times New Roman" panose="02020603050405020304" pitchFamily="18" charset="0"/>
              <a:cs typeface="Times New Roman" panose="02020603050405020304" pitchFamily="18" charset="0"/>
            </a:endParaRPr>
          </a:p>
          <a:p>
            <a:pPr marL="465138" indent="-355600">
              <a:buFont typeface="+mj-lt"/>
              <a:buAutoNum type="arabicParenR"/>
            </a:pPr>
            <a:r>
              <a:rPr lang="en-GB" sz="1800" dirty="0">
                <a:latin typeface="Times New Roman" panose="02020603050405020304" pitchFamily="18" charset="0"/>
                <a:cs typeface="Times New Roman" panose="02020603050405020304" pitchFamily="18" charset="0"/>
              </a:rPr>
              <a:t>All life uses largely the same biochemical constituents and processes</a:t>
            </a:r>
          </a:p>
          <a:p>
            <a:pPr marL="109538" indent="0">
              <a:buNone/>
            </a:pPr>
            <a:r>
              <a:rPr lang="en-GB" sz="1800" b="1" u="sng" dirty="0">
                <a:latin typeface="Times New Roman" panose="02020603050405020304" pitchFamily="18" charset="0"/>
                <a:cs typeface="Times New Roman" panose="02020603050405020304" pitchFamily="18" charset="0"/>
              </a:rPr>
              <a:t>Ontological properties</a:t>
            </a:r>
          </a:p>
          <a:p>
            <a:pPr marL="465138" indent="-355600">
              <a:buFont typeface="+mj-lt"/>
              <a:buAutoNum type="arabicParenR" startAt="4"/>
            </a:pPr>
            <a:r>
              <a:rPr lang="en-GB" sz="1800" dirty="0">
                <a:latin typeface="Times New Roman" panose="02020603050405020304" pitchFamily="18" charset="0"/>
                <a:cs typeface="Times New Roman" panose="02020603050405020304" pitchFamily="18" charset="0"/>
              </a:rPr>
              <a:t>An ecosystem uses surplus energy to move further away from thermodynamic equilibrium (physically driven biological aspect) – </a:t>
            </a:r>
            <a:r>
              <a:rPr lang="en-GB" sz="1800" dirty="0" err="1">
                <a:latin typeface="Times New Roman" panose="02020603050405020304" pitchFamily="18" charset="0"/>
                <a:cs typeface="Times New Roman" panose="02020603050405020304" pitchFamily="18" charset="0"/>
              </a:rPr>
              <a:t>centripetality</a:t>
            </a:r>
            <a:endParaRPr lang="en-GB" sz="1400" dirty="0">
              <a:latin typeface="Times New Roman" panose="02020603050405020304" pitchFamily="18" charset="0"/>
              <a:cs typeface="Times New Roman" panose="02020603050405020304" pitchFamily="18" charset="0"/>
            </a:endParaRPr>
          </a:p>
          <a:p>
            <a:pPr marL="465138" indent="-355600">
              <a:buFont typeface="+mj-lt"/>
              <a:buAutoNum type="arabicParenR" startAt="4"/>
            </a:pPr>
            <a:r>
              <a:rPr lang="en-US" sz="1800" dirty="0">
                <a:latin typeface="Times New Roman" panose="02020603050405020304" pitchFamily="18" charset="0"/>
                <a:cs typeface="Times New Roman" panose="02020603050405020304" pitchFamily="18" charset="0"/>
              </a:rPr>
              <a:t>An ecosystem co-evolves by adapting to and modifying its environment</a:t>
            </a:r>
            <a:r>
              <a:rPr lang="en-GB" sz="1800" dirty="0">
                <a:latin typeface="Times New Roman" panose="02020603050405020304" pitchFamily="18" charset="0"/>
                <a:cs typeface="Times New Roman" panose="02020603050405020304" pitchFamily="18" charset="0"/>
              </a:rPr>
              <a:t> (biologically driven biological aspect)</a:t>
            </a:r>
          </a:p>
          <a:p>
            <a:pPr marL="109538" indent="0">
              <a:buNone/>
            </a:pPr>
            <a:r>
              <a:rPr lang="en-GB" sz="1800" b="1" u="sng" dirty="0">
                <a:latin typeface="Times New Roman" panose="02020603050405020304" pitchFamily="18" charset="0"/>
                <a:cs typeface="Times New Roman" panose="02020603050405020304" pitchFamily="18" charset="0"/>
              </a:rPr>
              <a:t>Phenomenological properties</a:t>
            </a:r>
          </a:p>
          <a:p>
            <a:pPr marL="465138" indent="-355600">
              <a:buFont typeface="+mj-lt"/>
              <a:buAutoNum type="arabicParenR" startAt="6"/>
            </a:pPr>
            <a:r>
              <a:rPr lang="en-GB" sz="1800" dirty="0">
                <a:latin typeface="Times New Roman" panose="02020603050405020304" pitchFamily="18" charset="0"/>
                <a:cs typeface="Times New Roman" panose="02020603050405020304" pitchFamily="18" charset="0"/>
              </a:rPr>
              <a:t>Ecosystems have diversity of structure and function</a:t>
            </a:r>
          </a:p>
          <a:p>
            <a:pPr marL="465138" indent="-355600">
              <a:buFont typeface="+mj-lt"/>
              <a:buAutoNum type="arabicParenR" startAt="6"/>
            </a:pPr>
            <a:r>
              <a:rPr lang="en-GB" sz="1800" dirty="0">
                <a:latin typeface="Times New Roman" panose="02020603050405020304" pitchFamily="18" charset="0"/>
                <a:cs typeface="Times New Roman" panose="02020603050405020304" pitchFamily="18" charset="0"/>
              </a:rPr>
              <a:t>Ecosystems work together in networks that improve the resource flow utilization</a:t>
            </a:r>
          </a:p>
          <a:p>
            <a:pPr marL="465138" indent="-355600">
              <a:buFont typeface="+mj-lt"/>
              <a:buAutoNum type="arabicParenR" startAt="6"/>
            </a:pPr>
            <a:r>
              <a:rPr lang="en-GB" sz="1800" dirty="0">
                <a:latin typeface="Times New Roman" panose="02020603050405020304" pitchFamily="18" charset="0"/>
                <a:cs typeface="Times New Roman" panose="02020603050405020304" pitchFamily="18" charset="0"/>
              </a:rPr>
              <a:t>Ecosystems are emergent hierarchically</a:t>
            </a:r>
          </a:p>
          <a:p>
            <a:pPr marL="465138" indent="-355600">
              <a:buFont typeface="+mj-lt"/>
              <a:buAutoNum type="arabicParenR" startAt="6"/>
            </a:pPr>
            <a:r>
              <a:rPr lang="en-GB" sz="1800" dirty="0">
                <a:latin typeface="Times New Roman" panose="02020603050405020304" pitchFamily="18" charset="0"/>
                <a:cs typeface="Times New Roman" panose="02020603050405020304" pitchFamily="18" charset="0"/>
              </a:rPr>
              <a:t>Ecosystems have an enormous amount of genetic, biochemical, and process information</a:t>
            </a:r>
          </a:p>
        </p:txBody>
      </p:sp>
      <p:sp>
        <p:nvSpPr>
          <p:cNvPr id="3" name="Title 2"/>
          <p:cNvSpPr>
            <a:spLocks noGrp="1"/>
          </p:cNvSpPr>
          <p:nvPr>
            <p:ph type="title"/>
          </p:nvPr>
        </p:nvSpPr>
        <p:spPr>
          <a:xfrm>
            <a:off x="457200" y="381000"/>
            <a:ext cx="8229600" cy="838200"/>
          </a:xfrm>
        </p:spPr>
        <p:txBody>
          <a:bodyPr>
            <a:normAutofit/>
          </a:bodyPr>
          <a:lstStyle/>
          <a:p>
            <a:r>
              <a:rPr lang="en-US" dirty="0"/>
              <a:t>9 properties of ecosystems</a:t>
            </a:r>
          </a:p>
        </p:txBody>
      </p:sp>
      <p:sp>
        <p:nvSpPr>
          <p:cNvPr id="4" name="TextBox 3"/>
          <p:cNvSpPr txBox="1"/>
          <p:nvPr/>
        </p:nvSpPr>
        <p:spPr>
          <a:xfrm rot="20132331">
            <a:off x="1245302" y="3040446"/>
            <a:ext cx="6085786" cy="1077218"/>
          </a:xfrm>
          <a:prstGeom prst="rect">
            <a:avLst/>
          </a:prstGeom>
          <a:solidFill>
            <a:schemeClr val="accent5"/>
          </a:solidFill>
        </p:spPr>
        <p:txBody>
          <a:bodyPr wrap="square" rtlCol="0">
            <a:spAutoFit/>
          </a:bodyPr>
          <a:lstStyle/>
          <a:p>
            <a:r>
              <a:rPr lang="en-US" sz="3200" dirty="0">
                <a:solidFill>
                  <a:srgbClr val="FF0000"/>
                </a:solidFill>
              </a:rPr>
              <a:t>Understand these and apply to socio-economic systems</a:t>
            </a:r>
          </a:p>
        </p:txBody>
      </p:sp>
    </p:spTree>
    <p:extLst>
      <p:ext uri="{BB962C8B-B14F-4D97-AF65-F5344CB8AC3E}">
        <p14:creationId xmlns:p14="http://schemas.microsoft.com/office/powerpoint/2010/main" val="286952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885825"/>
            <a:ext cx="79406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zh-CN" dirty="0">
                <a:solidFill>
                  <a:srgbClr val="000000"/>
                </a:solidFill>
                <a:ea typeface="SimSun" pitchFamily="2" charset="-122"/>
              </a:rPr>
              <a:t>1.      Ecosystems conserve </a:t>
            </a:r>
            <a:r>
              <a:rPr lang="en-US" altLang="zh-CN" i="1" dirty="0">
                <a:solidFill>
                  <a:srgbClr val="000000"/>
                </a:solidFill>
                <a:ea typeface="SimSun" pitchFamily="2" charset="-122"/>
              </a:rPr>
              <a:t>matter and energy </a:t>
            </a:r>
          </a:p>
          <a:p>
            <a:pPr eaLnBrk="1" hangingPunct="1"/>
            <a:endParaRPr lang="en-US" altLang="zh-CN" i="1" dirty="0">
              <a:solidFill>
                <a:srgbClr val="000000"/>
              </a:solidFill>
              <a:ea typeface="SimSun" pitchFamily="2" charset="-122"/>
            </a:endParaRPr>
          </a:p>
          <a:p>
            <a:pPr eaLnBrk="1" hangingPunct="1"/>
            <a:r>
              <a:rPr lang="en-US" altLang="zh-CN" sz="2000" dirty="0">
                <a:solidFill>
                  <a:srgbClr val="000000"/>
                </a:solidFill>
                <a:ea typeface="SimSun" pitchFamily="2" charset="-122"/>
              </a:rPr>
              <a:t>This principle allows one to write balance equations, such as: </a:t>
            </a:r>
          </a:p>
          <a:p>
            <a:pPr eaLnBrk="1" hangingPunct="1"/>
            <a:r>
              <a:rPr lang="en-US" altLang="zh-CN" sz="2000" dirty="0">
                <a:solidFill>
                  <a:srgbClr val="000000"/>
                </a:solidFill>
                <a:ea typeface="SimSun" pitchFamily="2" charset="-122"/>
              </a:rPr>
              <a:t>accumulation = input – output.</a:t>
            </a:r>
            <a:endParaRPr lang="en-US" altLang="en-US" sz="2000" dirty="0"/>
          </a:p>
        </p:txBody>
      </p:sp>
      <p:pic>
        <p:nvPicPr>
          <p:cNvPr id="15363" name="Picture 6" descr="http://rankexploits.com/musings/wp-content/uploads/2009/08/TwoBoxModelGeneri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52800"/>
            <a:ext cx="4138613"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228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09600" y="885825"/>
            <a:ext cx="7940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zh-CN" dirty="0">
                <a:solidFill>
                  <a:srgbClr val="000000"/>
                </a:solidFill>
                <a:ea typeface="SimSun" pitchFamily="2" charset="-122"/>
              </a:rPr>
              <a:t>1.1. </a:t>
            </a:r>
            <a:r>
              <a:rPr lang="en-US" altLang="zh-CN" i="1" dirty="0">
                <a:solidFill>
                  <a:srgbClr val="000000"/>
                </a:solidFill>
                <a:ea typeface="SimSun" pitchFamily="2" charset="-122"/>
              </a:rPr>
              <a:t>There are no trash cans in nature</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43859"/>
            <a:ext cx="2743200" cy="413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descr="https://www.msu.edu/course/lbs/144/s03/graphics/ecosystem_carbon_cycl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87775" y="2819400"/>
            <a:ext cx="4762500" cy="2914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87776" y="1981200"/>
            <a:ext cx="47625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Material is reused again and again through functional couplings</a:t>
            </a:r>
          </a:p>
        </p:txBody>
      </p:sp>
    </p:spTree>
    <p:extLst>
      <p:ext uri="{BB962C8B-B14F-4D97-AF65-F5344CB8AC3E}">
        <p14:creationId xmlns:p14="http://schemas.microsoft.com/office/powerpoint/2010/main" val="107043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609600" y="917575"/>
            <a:ext cx="8077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zh-CN" sz="2400" dirty="0">
                <a:solidFill>
                  <a:srgbClr val="000000"/>
                </a:solidFill>
                <a:latin typeface="Times New Roman" pitchFamily="18" charset="0"/>
                <a:ea typeface="SimSun" pitchFamily="2" charset="-122"/>
              </a:rPr>
              <a:t>2.  </a:t>
            </a:r>
            <a:r>
              <a:rPr lang="en-US" altLang="zh-CN" sz="2400" i="1" dirty="0">
                <a:solidFill>
                  <a:srgbClr val="000000"/>
                </a:solidFill>
                <a:latin typeface="Times New Roman" pitchFamily="18" charset="0"/>
                <a:ea typeface="SimSun" pitchFamily="2" charset="-122"/>
              </a:rPr>
              <a:t>All ecosystem processes are dissipative and irreversible</a:t>
            </a:r>
            <a:r>
              <a:rPr lang="en-US" altLang="zh-CN" sz="2400" dirty="0">
                <a:solidFill>
                  <a:srgbClr val="000000"/>
                </a:solidFill>
                <a:latin typeface="Times New Roman" pitchFamily="18" charset="0"/>
                <a:ea typeface="SimSun" pitchFamily="2" charset="-122"/>
              </a:rPr>
              <a:t> </a:t>
            </a:r>
          </a:p>
          <a:p>
            <a:pPr eaLnBrk="1" hangingPunct="1">
              <a:spcBef>
                <a:spcPct val="0"/>
              </a:spcBef>
              <a:buClrTx/>
              <a:buSzTx/>
              <a:buFontTx/>
              <a:buNone/>
            </a:pPr>
            <a:r>
              <a:rPr lang="en-US" altLang="zh-CN" sz="2400" dirty="0">
                <a:solidFill>
                  <a:srgbClr val="000000"/>
                </a:solidFill>
                <a:latin typeface="Times New Roman" pitchFamily="18" charset="0"/>
                <a:ea typeface="SimSun" pitchFamily="2" charset="-122"/>
              </a:rPr>
              <a:t>	(useful way to express the 2</a:t>
            </a:r>
            <a:r>
              <a:rPr lang="en-US" altLang="zh-CN" sz="2400" baseline="30000" dirty="0">
                <a:solidFill>
                  <a:srgbClr val="000000"/>
                </a:solidFill>
                <a:latin typeface="Times New Roman" pitchFamily="18" charset="0"/>
                <a:ea typeface="SimSun" pitchFamily="2" charset="-122"/>
              </a:rPr>
              <a:t>nd</a:t>
            </a:r>
            <a:r>
              <a:rPr lang="en-US" altLang="zh-CN" sz="2400" dirty="0">
                <a:solidFill>
                  <a:srgbClr val="000000"/>
                </a:solidFill>
                <a:latin typeface="Times New Roman" pitchFamily="18" charset="0"/>
                <a:ea typeface="SimSun" pitchFamily="2" charset="-122"/>
              </a:rPr>
              <a:t> Law in ecology). Evolution is a step-wise development that is based on previous configurations for survival in a changeable and very dynamic world. </a:t>
            </a:r>
            <a:endParaRPr lang="en-US" altLang="en-US" sz="2400" i="1" dirty="0">
              <a:solidFill>
                <a:srgbClr val="000000"/>
              </a:solidFill>
              <a:latin typeface="Times New Roman" pitchFamily="18" charset="0"/>
              <a:cs typeface="Times New Roman" pitchFamily="18" charset="0"/>
            </a:endParaRPr>
          </a:p>
        </p:txBody>
      </p:sp>
      <p:pic>
        <p:nvPicPr>
          <p:cNvPr id="16387" name="Picture 5" descr="http://www.wiley.com/legacy/college/boyer/0470003790/reviews/thermo/heat_tax.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3352800"/>
            <a:ext cx="2857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http://upload.wikimedia.org/wikipedia/commons/a/aa/Basic_Open_System_Model.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3276600"/>
            <a:ext cx="42513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www.globalchangeblog.com/wp-content/uploads/2009/10/690664274_80c6d4280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5175" y="2743200"/>
            <a:ext cx="294322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DCFB3BB118CB44B6C413571DD9D4BF" ma:contentTypeVersion="13" ma:contentTypeDescription="Create a new document." ma:contentTypeScope="" ma:versionID="6466605cb76aa99df4483d767fed8817">
  <xsd:schema xmlns:xsd="http://www.w3.org/2001/XMLSchema" xmlns:xs="http://www.w3.org/2001/XMLSchema" xmlns:p="http://schemas.microsoft.com/office/2006/metadata/properties" xmlns:ns3="1d73cb9e-0c2c-4a09-8eb0-28eaaf607d09" xmlns:ns4="d790e453-5fb7-4e38-871b-6f5636f07714" targetNamespace="http://schemas.microsoft.com/office/2006/metadata/properties" ma:root="true" ma:fieldsID="671f412b49b9dea8d037448f4bb67365" ns3:_="" ns4:_="">
    <xsd:import namespace="1d73cb9e-0c2c-4a09-8eb0-28eaaf607d09"/>
    <xsd:import namespace="d790e453-5fb7-4e38-871b-6f5636f077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3cb9e-0c2c-4a09-8eb0-28eaaf607d0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90e453-5fb7-4e38-871b-6f5636f0771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A00E83-B9BA-427C-B6BC-50F7FEDC1788}">
  <ds:schemaRefs>
    <ds:schemaRef ds:uri="http://schemas.microsoft.com/sharepoint/v3/contenttype/forms"/>
  </ds:schemaRefs>
</ds:datastoreItem>
</file>

<file path=customXml/itemProps2.xml><?xml version="1.0" encoding="utf-8"?>
<ds:datastoreItem xmlns:ds="http://schemas.openxmlformats.org/officeDocument/2006/customXml" ds:itemID="{C13E8E27-6516-48AB-8CD8-4AA36DF50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3cb9e-0c2c-4a09-8eb0-28eaaf607d09"/>
    <ds:schemaRef ds:uri="d790e453-5fb7-4e38-871b-6f5636f0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66E3EC-DD9C-4267-9974-6C194D7AF190}">
  <ds:schemaRefs>
    <ds:schemaRef ds:uri="http://purl.org/dc/terms/"/>
    <ds:schemaRef ds:uri="http://schemas.openxmlformats.org/package/2006/metadata/core-properties"/>
    <ds:schemaRef ds:uri="http://purl.org/dc/dcmitype/"/>
    <ds:schemaRef ds:uri="http://schemas.microsoft.com/office/infopath/2007/PartnerControls"/>
    <ds:schemaRef ds:uri="d790e453-5fb7-4e38-871b-6f5636f07714"/>
    <ds:schemaRef ds:uri="http://purl.org/dc/elements/1.1/"/>
    <ds:schemaRef ds:uri="http://schemas.microsoft.com/office/2006/metadata/properties"/>
    <ds:schemaRef ds:uri="http://schemas.microsoft.com/office/2006/documentManagement/types"/>
    <ds:schemaRef ds:uri="1d73cb9e-0c2c-4a09-8eb0-28eaaf607d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Concourse</Template>
  <TotalTime>3168</TotalTime>
  <Words>1684</Words>
  <Application>Microsoft Office PowerPoint</Application>
  <PresentationFormat>On-screen Show (4:3)</PresentationFormat>
  <Paragraphs>218</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Lucida Sans Unicode</vt:lpstr>
      <vt:lpstr>Times New Roman</vt:lpstr>
      <vt:lpstr>Verdana</vt:lpstr>
      <vt:lpstr>Wingdings</vt:lpstr>
      <vt:lpstr>Wingdings 2</vt:lpstr>
      <vt:lpstr>Wingdings 3</vt:lpstr>
      <vt:lpstr>Concourse</vt:lpstr>
      <vt:lpstr>Flourishing within Limits to Growth: Revising Economic Systems by Using Nature as a Model</vt:lpstr>
      <vt:lpstr>PowerPoint Presentation</vt:lpstr>
      <vt:lpstr>PowerPoint Presentation</vt:lpstr>
      <vt:lpstr>Limits to Growth</vt:lpstr>
      <vt:lpstr>PowerPoint Presentation</vt:lpstr>
      <vt:lpstr>9 properties of ecosystems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Similarities between human and natural systems</vt:lpstr>
      <vt:lpstr>Differences between natural and human systems</vt:lpstr>
      <vt:lpstr>Global Model</vt:lpstr>
      <vt:lpstr>Business as usual scenario</vt:lpstr>
      <vt:lpstr>How can we curb population growth? </vt:lpstr>
      <vt:lpstr>How can we curb pollution?</vt:lpstr>
      <vt:lpstr>How can we slow down natural resource use?</vt:lpstr>
      <vt:lpstr>Summary: 6-point action plan</vt:lpstr>
      <vt:lpstr>Results of using the 6-point plan</vt:lpstr>
      <vt:lpstr>8 recommendations</vt:lpstr>
      <vt:lpstr>8 recommendations</vt:lpstr>
      <vt:lpstr>Is it possible?  Is it enough?   More systemic/radical alternative…</vt:lpstr>
      <vt:lpstr>A bottom up re-visioning is vital: A new holistic paradigm for life</vt:lpstr>
      <vt:lpstr>Mental models and outcomes Real impacts of choice of system boundaries</vt:lpstr>
      <vt:lpstr>Recursive nature of nature</vt:lpstr>
      <vt:lpstr>Regenerative economy</vt:lpstr>
      <vt:lpstr>Conclusion</vt:lpstr>
      <vt:lpstr>PowerPoint Presentation</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Flourishing within the Limits</dc:title>
  <dc:creator>Brian</dc:creator>
  <cp:lastModifiedBy>Fath, Brian</cp:lastModifiedBy>
  <cp:revision>95</cp:revision>
  <dcterms:created xsi:type="dcterms:W3CDTF">2014-12-30T19:39:08Z</dcterms:created>
  <dcterms:modified xsi:type="dcterms:W3CDTF">2024-02-12T17:00:08Z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0x010100BBDCFB3BB118CB44B6C413571DD9D4BF</vt:lpwstr>
  </property>
</Properties>
</file>