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0" r:id="rId7"/>
    <p:sldId id="275" r:id="rId8"/>
    <p:sldId id="257" r:id="rId9"/>
    <p:sldId id="269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6224" autoAdjust="0"/>
  </p:normalViewPr>
  <p:slideViewPr>
    <p:cSldViewPr snapToGrid="0">
      <p:cViewPr varScale="1">
        <p:scale>
          <a:sx n="85" d="100"/>
          <a:sy n="85" d="100"/>
        </p:scale>
        <p:origin x="102" y="468"/>
      </p:cViewPr>
      <p:guideLst/>
    </p:cSldViewPr>
  </p:slideViewPr>
  <p:outlineViewPr>
    <p:cViewPr>
      <p:scale>
        <a:sx n="33" d="100"/>
        <a:sy n="33" d="100"/>
      </p:scale>
      <p:origin x="0" y="-60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677FC-F320-4D33-8B8C-71B061E2C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932D3A-5E01-4EC0-BAFB-1AD70F35E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C352D2-72E2-4215-A285-BE34CF0F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2B8EF7-A528-48C3-AD76-EE5ADD3B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20BC63-77F3-4182-8F42-2FBB8132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84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00D54-2480-466C-99DA-DE455816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29EB5F-5957-4278-AD3A-E6BBB6019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F1172A-2E1E-4A86-83EE-10723E04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38393B-DA8F-46B4-8997-CD8428C8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B2C18D-9DB6-417A-A66C-9E7071AD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70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5E75141-BC59-4F04-AA81-BB4310DB1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852444-F336-474F-8F30-C1D20F448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DFB7BD-CA08-4337-9BC4-5F435C32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9CC524-0017-4E26-9322-80E8774B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D01D21-7380-4F6C-BD4C-4F2704634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57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2CFC2-39AD-48C1-A64A-D598C6F4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F3CB26-03CA-4B66-912B-11F1A3D0B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4B635F-B2C0-46E9-84DF-E4FCF0CB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69D1EE-9C16-4AD1-B95F-F0659F5A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C1C086-BA60-4A9C-8819-1460CFCF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79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4EF85-2610-4D12-BD5E-668264EDB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4AF1F48-168D-43DD-B0CD-97CA9AE03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8EF12D-0277-4A48-B39E-83F2D353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9240-DB96-4792-BBAE-265F730FE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1C3C10-9CCA-4D21-9027-7904EB49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68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6AE009-499F-4324-8F7E-88DC9032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DB960D-11CB-42DE-BDE8-1714BF540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C7357D-C045-42D5-9EAD-1AF1176BD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0E555E-DCFA-4385-A221-6A01194E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6BE41B-F652-46D2-8860-F5AF3678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D19048-9BDC-4F73-95AE-A960A980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9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61B8A-3F9F-4479-BBF9-7AF9F47C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807DA55-7307-462F-A2F4-DBB63C851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13BA30C-A010-4EBD-80B6-9A1E321D1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C90DDAB-AEE6-4387-A474-BB9EAB66B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446426D-D3A3-4FDE-9DE5-40A0E99E0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AD8DC76-2D01-4038-94BA-B56C7736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0A7038-2967-4059-B51F-00D69631E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C5D10B8-EE3C-4634-B2F6-00B35759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41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3AB3D-382B-40F7-978C-730BEA7DF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1B1A51-2E09-4C9D-8F94-36858BFD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049C96-D9C3-4BEB-B097-20036B8D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B48430-1E6F-48CE-BBEC-A32C687D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53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BE8BA20-CF2D-414D-891E-2681944A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242B8A-A26D-4B9F-8559-A3AB3BB1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D66B9-A681-4F9E-B78C-08A881DF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51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A2322-622F-4731-8594-30F55746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5BAFC3-B5BA-4599-ABC0-93A463DA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7952A3D-FBF9-4DCA-8723-3D15FB9E5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3F3D74-57AA-4235-B6B6-E0E775FF9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8864E9-45DB-4DFC-8D2C-50115B91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37DDDA-4262-4C84-866D-E7392F9C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33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21FB7-EBB8-45CB-8A29-9A0D656C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53F3BE-ACCD-42A5-9D98-0643E966D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3BBBA8A-965C-42EA-834C-AF083060F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B91F2A-B658-49E2-87BE-3796B3B4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E8CD91-C6FF-495C-B8DC-8301BC12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7C4C21-9E72-455B-A765-679A859F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98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E275B1-BA2A-4F69-846D-DA3F7EDF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82DA38A-D804-4333-874C-2F1C3DB49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A32C2F-C57B-4E14-A224-269388688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4A6C2-D373-4099-AC9B-4E10BAE0BD74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E19AA0-60B2-4A01-8B52-1957BBFC0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6EDF15-41BB-4813-9BE4-867292FA0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69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1C02E-0F21-4679-8C5F-8EBD7A006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GLCb1014 Social Movements: Multidisciplinary Approach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F20B73-4D3E-4752-A1C9-0229100FC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2183"/>
            <a:ext cx="9144000" cy="576743"/>
          </a:xfrm>
        </p:spPr>
        <p:txBody>
          <a:bodyPr>
            <a:normAutofit/>
          </a:bodyPr>
          <a:lstStyle/>
          <a:p>
            <a:r>
              <a:rPr lang="cs-CZ" dirty="0" err="1"/>
              <a:t>Lecture</a:t>
            </a:r>
            <a:r>
              <a:rPr lang="cs-CZ" dirty="0"/>
              <a:t> 1: </a:t>
            </a:r>
            <a:r>
              <a:rPr lang="en-US" dirty="0"/>
              <a:t>Introduction: conceptualizing social movements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13E260C-1332-466B-AAAD-A99F0509C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69" y="3439075"/>
            <a:ext cx="4981662" cy="31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3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CE4EB-715D-4113-864D-B1ED0758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movements: a </a:t>
            </a:r>
            <a:r>
              <a:rPr lang="cs-CZ" dirty="0" err="1"/>
              <a:t>sociological</a:t>
            </a:r>
            <a:r>
              <a:rPr lang="cs-CZ" dirty="0"/>
              <a:t> </a:t>
            </a:r>
            <a:r>
              <a:rPr lang="cs-CZ" dirty="0" err="1"/>
              <a:t>concept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D49C20-7213-42F2-BF8D-B4E878D7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144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Broader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/</a:t>
            </a:r>
            <a:r>
              <a:rPr lang="cs-CZ" dirty="0" err="1"/>
              <a:t>revolution</a:t>
            </a:r>
            <a:r>
              <a:rPr lang="cs-CZ" dirty="0"/>
              <a:t>?</a:t>
            </a:r>
          </a:p>
          <a:p>
            <a:r>
              <a:rPr lang="cs-CZ" dirty="0" err="1"/>
              <a:t>Gathering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street?</a:t>
            </a:r>
          </a:p>
          <a:p>
            <a:r>
              <a:rPr lang="cs-CZ" dirty="0" err="1"/>
              <a:t>Demonstration</a:t>
            </a:r>
            <a:r>
              <a:rPr lang="cs-CZ" dirty="0"/>
              <a:t>?</a:t>
            </a:r>
          </a:p>
          <a:p>
            <a:r>
              <a:rPr lang="cs-CZ" dirty="0"/>
              <a:t>Protest </a:t>
            </a:r>
            <a:r>
              <a:rPr lang="cs-CZ" dirty="0" err="1"/>
              <a:t>participation</a:t>
            </a:r>
            <a:r>
              <a:rPr lang="cs-CZ" dirty="0"/>
              <a:t>?</a:t>
            </a:r>
          </a:p>
          <a:p>
            <a:r>
              <a:rPr lang="cs-CZ" dirty="0"/>
              <a:t>NIMBY </a:t>
            </a:r>
            <a:r>
              <a:rPr lang="cs-CZ" dirty="0" err="1"/>
              <a:t>mobilization</a:t>
            </a:r>
            <a:r>
              <a:rPr lang="cs-CZ" dirty="0"/>
              <a:t>?</a:t>
            </a:r>
          </a:p>
          <a:p>
            <a:r>
              <a:rPr lang="cs-CZ" dirty="0"/>
              <a:t>GOOD </a:t>
            </a:r>
            <a:r>
              <a:rPr lang="cs-CZ" dirty="0" err="1"/>
              <a:t>guys</a:t>
            </a:r>
            <a:r>
              <a:rPr lang="cs-CZ" dirty="0"/>
              <a:t>?</a:t>
            </a:r>
          </a:p>
          <a:p>
            <a:r>
              <a:rPr lang="cs-CZ" dirty="0" err="1"/>
              <a:t>Radicals</a:t>
            </a:r>
            <a:r>
              <a:rPr lang="cs-CZ" dirty="0"/>
              <a:t>?</a:t>
            </a:r>
          </a:p>
          <a:p>
            <a:r>
              <a:rPr lang="cs-CZ" dirty="0"/>
              <a:t>Civil society?</a:t>
            </a:r>
          </a:p>
          <a:p>
            <a:r>
              <a:rPr lang="cs-CZ" dirty="0"/>
              <a:t>Vs. </a:t>
            </a:r>
            <a:r>
              <a:rPr lang="cs-CZ" dirty="0" err="1"/>
              <a:t>political</a:t>
            </a:r>
            <a:r>
              <a:rPr lang="cs-CZ" dirty="0"/>
              <a:t> science (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, </a:t>
            </a:r>
            <a:r>
              <a:rPr lang="cs-CZ" dirty="0" err="1"/>
              <a:t>advocacy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1F91DB-7E7C-4C59-97B2-6ADCE80B9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44" y="1825625"/>
            <a:ext cx="6374772" cy="42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8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BB56F-B82E-42A2-8031-22CEB57A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Classic</a:t>
            </a:r>
            <a:r>
              <a:rPr lang="cs-CZ" dirty="0"/>
              <a:t> </a:t>
            </a:r>
            <a:r>
              <a:rPr lang="cs-CZ" dirty="0" err="1"/>
              <a:t>conceptualization</a:t>
            </a:r>
            <a:r>
              <a:rPr lang="cs-CZ" dirty="0"/>
              <a:t> (Charles </a:t>
            </a:r>
            <a:r>
              <a:rPr lang="cs-CZ" dirty="0" err="1"/>
              <a:t>Tilly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DE04C-C618-49D6-B52D-012E76132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88689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arenR"/>
            </a:pPr>
            <a:r>
              <a:rPr lang="en-US" dirty="0"/>
              <a:t>sustained, </a:t>
            </a:r>
            <a:r>
              <a:rPr lang="en-US" dirty="0">
                <a:highlight>
                  <a:srgbClr val="FFFF00"/>
                </a:highlight>
              </a:rPr>
              <a:t>organized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public</a:t>
            </a:r>
            <a:r>
              <a:rPr lang="en-US" dirty="0"/>
              <a:t> effort making </a:t>
            </a:r>
            <a:r>
              <a:rPr lang="en-US" dirty="0">
                <a:highlight>
                  <a:srgbClr val="FFFF00"/>
                </a:highlight>
              </a:rPr>
              <a:t>collective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claims</a:t>
            </a:r>
            <a:r>
              <a:rPr lang="en-US" dirty="0"/>
              <a:t> on target </a:t>
            </a:r>
            <a:r>
              <a:rPr lang="en-US" dirty="0">
                <a:highlight>
                  <a:srgbClr val="FFFF00"/>
                </a:highlight>
              </a:rPr>
              <a:t>authorities</a:t>
            </a:r>
            <a:r>
              <a:rPr lang="cs-CZ" dirty="0"/>
              <a:t> </a:t>
            </a:r>
            <a:r>
              <a:rPr lang="en-US" dirty="0"/>
              <a:t>(campaign)</a:t>
            </a:r>
            <a:endParaRPr lang="cs-CZ" dirty="0"/>
          </a:p>
          <a:p>
            <a:pPr marL="514350" indent="-514350">
              <a:buAutoNum type="arabicParenR"/>
            </a:pPr>
            <a:r>
              <a:rPr lang="en-US" dirty="0"/>
              <a:t>employment of combinations from among the following </a:t>
            </a:r>
            <a:r>
              <a:rPr lang="en-US" dirty="0">
                <a:highlight>
                  <a:srgbClr val="FFFF00"/>
                </a:highlight>
              </a:rPr>
              <a:t>forms of political action</a:t>
            </a:r>
            <a:r>
              <a:rPr lang="en-US" dirty="0"/>
              <a:t>:</a:t>
            </a:r>
            <a:r>
              <a:rPr lang="cs-CZ" dirty="0"/>
              <a:t> </a:t>
            </a:r>
            <a:r>
              <a:rPr lang="en-US" dirty="0"/>
              <a:t>creation of special-purpose associations and coalitions, public meetings, solemn</a:t>
            </a:r>
            <a:r>
              <a:rPr lang="cs-CZ" dirty="0"/>
              <a:t> </a:t>
            </a:r>
            <a:r>
              <a:rPr lang="en-US" dirty="0"/>
              <a:t>processions, vigils, rallies, demonstrations, petition drives, statements to and in</a:t>
            </a:r>
            <a:r>
              <a:rPr lang="cs-CZ" dirty="0"/>
              <a:t> </a:t>
            </a:r>
            <a:r>
              <a:rPr lang="en-US" dirty="0"/>
              <a:t>public media and pamphleteering (social movement repertoire)</a:t>
            </a:r>
            <a:endParaRPr lang="cs-CZ" dirty="0"/>
          </a:p>
          <a:p>
            <a:pPr marL="514350" indent="-514350">
              <a:buAutoNum type="arabicParenR"/>
            </a:pPr>
            <a:r>
              <a:rPr lang="en-US" dirty="0"/>
              <a:t>participants’ concerted public representation of </a:t>
            </a:r>
            <a:r>
              <a:rPr lang="en-US" dirty="0">
                <a:highlight>
                  <a:srgbClr val="FFFF00"/>
                </a:highlight>
              </a:rPr>
              <a:t>WUNC</a:t>
            </a:r>
            <a:r>
              <a:rPr lang="en-US" dirty="0"/>
              <a:t>: worthiness, unity, numbers and commitment on the part of themselves and/or their constituencies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F79F55-772F-430D-A0A7-6BE339645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4" y="4712524"/>
            <a:ext cx="3098563" cy="20644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560DC4-FB75-4480-8632-DFE24151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63" y="4712524"/>
            <a:ext cx="3708145" cy="20885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29667B-A612-4EC3-B3DE-1EF7E3AED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54" y="4708651"/>
            <a:ext cx="3098563" cy="20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2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CAB33-3658-481E-9C1B-CFEC2F73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 </a:t>
            </a:r>
            <a:r>
              <a:rPr lang="cs-CZ" dirty="0" err="1"/>
              <a:t>conceptualization</a:t>
            </a:r>
            <a:r>
              <a:rPr lang="cs-CZ" dirty="0"/>
              <a:t> (</a:t>
            </a:r>
            <a:r>
              <a:rPr lang="cs-CZ" dirty="0" err="1"/>
              <a:t>Snow</a:t>
            </a:r>
            <a:r>
              <a:rPr lang="cs-CZ" dirty="0"/>
              <a:t> </a:t>
            </a:r>
            <a:r>
              <a:rPr lang="en-US" dirty="0"/>
              <a:t>&amp;</a:t>
            </a:r>
            <a:r>
              <a:rPr lang="cs-CZ" dirty="0"/>
              <a:t> Soule)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1F1AE6-C1BA-48F5-BE98-4D806F8A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40205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>
                <a:highlight>
                  <a:srgbClr val="FFFF00"/>
                </a:highlight>
              </a:rPr>
              <a:t>Challenging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/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authority</a:t>
            </a:r>
            <a:r>
              <a:rPr lang="cs-CZ" dirty="0"/>
              <a:t> (</a:t>
            </a:r>
            <a:r>
              <a:rPr lang="cs-CZ" dirty="0" err="1"/>
              <a:t>decision</a:t>
            </a:r>
            <a:r>
              <a:rPr lang="cs-CZ" dirty="0"/>
              <a:t> </a:t>
            </a:r>
            <a:r>
              <a:rPr lang="cs-CZ" dirty="0" err="1"/>
              <a:t>making</a:t>
            </a:r>
            <a:r>
              <a:rPr lang="cs-CZ" dirty="0"/>
              <a:t> - </a:t>
            </a:r>
            <a:r>
              <a:rPr lang="cs-CZ" dirty="0" err="1"/>
              <a:t>government</a:t>
            </a:r>
            <a:r>
              <a:rPr lang="cs-CZ" dirty="0"/>
              <a:t>, </a:t>
            </a:r>
            <a:r>
              <a:rPr lang="cs-CZ" dirty="0" err="1"/>
              <a:t>for</a:t>
            </a:r>
            <a:r>
              <a:rPr lang="cs-CZ" dirty="0"/>
              <a:t>-profit </a:t>
            </a:r>
            <a:r>
              <a:rPr lang="cs-CZ" dirty="0" err="1"/>
              <a:t>corporations</a:t>
            </a:r>
            <a:r>
              <a:rPr lang="cs-CZ" dirty="0"/>
              <a:t>, </a:t>
            </a:r>
            <a:r>
              <a:rPr lang="cs-CZ" dirty="0" err="1"/>
              <a:t>international</a:t>
            </a:r>
            <a:r>
              <a:rPr lang="cs-CZ" dirty="0"/>
              <a:t> </a:t>
            </a:r>
            <a:r>
              <a:rPr lang="cs-CZ" dirty="0" err="1"/>
              <a:t>organizations</a:t>
            </a:r>
            <a:r>
              <a:rPr lang="cs-CZ" dirty="0"/>
              <a:t>,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institutions</a:t>
            </a:r>
            <a:r>
              <a:rPr lang="cs-CZ" dirty="0"/>
              <a:t>) –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indirectly</a:t>
            </a:r>
            <a:endParaRPr lang="cs-CZ" dirty="0"/>
          </a:p>
          <a:p>
            <a:r>
              <a:rPr lang="cs-CZ" dirty="0" err="1">
                <a:highlight>
                  <a:srgbClr val="FFFF00"/>
                </a:highlight>
              </a:rPr>
              <a:t>Collective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(vs. </a:t>
            </a:r>
            <a:r>
              <a:rPr lang="cs-CZ" dirty="0" err="1"/>
              <a:t>Lobbyist</a:t>
            </a:r>
            <a:r>
              <a:rPr lang="cs-CZ" dirty="0"/>
              <a:t>,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)</a:t>
            </a:r>
          </a:p>
          <a:p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>
                <a:highlight>
                  <a:srgbClr val="FFFF00"/>
                </a:highlight>
              </a:rPr>
              <a:t>outside</a:t>
            </a:r>
            <a:r>
              <a:rPr lang="cs-CZ" dirty="0"/>
              <a:t> </a:t>
            </a:r>
            <a:r>
              <a:rPr lang="cs-CZ" dirty="0" err="1"/>
              <a:t>existing</a:t>
            </a:r>
            <a:r>
              <a:rPr lang="cs-CZ" dirty="0"/>
              <a:t> </a:t>
            </a:r>
            <a:r>
              <a:rPr lang="cs-CZ" dirty="0" err="1"/>
              <a:t>institutional</a:t>
            </a:r>
            <a:r>
              <a:rPr lang="cs-CZ" dirty="0"/>
              <a:t>/</a:t>
            </a:r>
            <a:r>
              <a:rPr lang="cs-CZ" dirty="0" err="1"/>
              <a:t>organizational</a:t>
            </a:r>
            <a:r>
              <a:rPr lang="cs-CZ" dirty="0"/>
              <a:t> </a:t>
            </a:r>
            <a:r>
              <a:rPr lang="cs-CZ" dirty="0" err="1"/>
              <a:t>arrangements</a:t>
            </a:r>
            <a:endParaRPr lang="cs-CZ" dirty="0"/>
          </a:p>
          <a:p>
            <a:r>
              <a:rPr lang="cs-CZ" dirty="0" err="1"/>
              <a:t>Having</a:t>
            </a:r>
            <a:r>
              <a:rPr lang="cs-CZ" dirty="0"/>
              <a:t> </a:t>
            </a:r>
            <a:r>
              <a:rPr lang="cs-CZ" dirty="0" err="1">
                <a:highlight>
                  <a:srgbClr val="FFFF00"/>
                </a:highlight>
              </a:rPr>
              <a:t>organization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 err="1"/>
              <a:t>Having</a:t>
            </a:r>
            <a:r>
              <a:rPr lang="cs-CZ" dirty="0"/>
              <a:t> </a:t>
            </a:r>
            <a:r>
              <a:rPr lang="cs-CZ" dirty="0" err="1">
                <a:highlight>
                  <a:srgbClr val="FFFF00"/>
                </a:highlight>
              </a:rPr>
              <a:t>continuity</a:t>
            </a:r>
            <a:endParaRPr lang="cs-CZ" dirty="0">
              <a:highlight>
                <a:srgbClr val="FFFF00"/>
              </a:highligh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50238B-D06C-4F9B-B8AF-12FC0BC9B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29" y="4000767"/>
            <a:ext cx="4058759" cy="27058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3F16923-3D39-4772-A8C2-770E61554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62" y="3995038"/>
            <a:ext cx="4820565" cy="27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CE4EB-715D-4113-864D-B1ED0758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movements: a </a:t>
            </a:r>
            <a:r>
              <a:rPr lang="cs-CZ" dirty="0" err="1"/>
              <a:t>concept</a:t>
            </a:r>
            <a:r>
              <a:rPr lang="cs-CZ" dirty="0"/>
              <a:t> (Melucci, Diani)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D49C20-7213-42F2-BF8D-B4E878D7D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cs-CZ" dirty="0" err="1"/>
              <a:t>Involvement</a:t>
            </a:r>
            <a:r>
              <a:rPr lang="cs-CZ" dirty="0"/>
              <a:t> in </a:t>
            </a:r>
            <a:r>
              <a:rPr lang="cs-CZ" dirty="0" err="1">
                <a:highlight>
                  <a:srgbClr val="FFFF00"/>
                </a:highlight>
              </a:rPr>
              <a:t>conflictual</a:t>
            </a:r>
            <a:r>
              <a:rPr lang="cs-CZ" dirty="0"/>
              <a:t> relations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clearly</a:t>
            </a:r>
            <a:r>
              <a:rPr lang="cs-CZ" dirty="0"/>
              <a:t> </a:t>
            </a:r>
            <a:r>
              <a:rPr lang="cs-CZ" dirty="0" err="1"/>
              <a:t>defined</a:t>
            </a:r>
            <a:r>
              <a:rPr lang="cs-CZ" dirty="0"/>
              <a:t> </a:t>
            </a:r>
            <a:r>
              <a:rPr lang="cs-CZ" dirty="0" err="1"/>
              <a:t>opponents</a:t>
            </a:r>
            <a:endParaRPr lang="cs-CZ" dirty="0"/>
          </a:p>
          <a:p>
            <a:pPr marL="514350" indent="-514350">
              <a:buAutoNum type="arabicParenR"/>
            </a:pPr>
            <a:r>
              <a:rPr lang="cs-CZ" dirty="0" err="1"/>
              <a:t>Linked</a:t>
            </a:r>
            <a:r>
              <a:rPr lang="cs-CZ" dirty="0"/>
              <a:t> by </a:t>
            </a:r>
            <a:r>
              <a:rPr lang="cs-CZ" dirty="0" err="1"/>
              <a:t>dense</a:t>
            </a:r>
            <a:r>
              <a:rPr lang="cs-CZ" dirty="0"/>
              <a:t> </a:t>
            </a:r>
            <a:r>
              <a:rPr lang="cs-CZ" dirty="0" err="1"/>
              <a:t>informal</a:t>
            </a:r>
            <a:r>
              <a:rPr lang="cs-CZ" dirty="0"/>
              <a:t> </a:t>
            </a:r>
            <a:r>
              <a:rPr lang="cs-CZ" dirty="0" err="1">
                <a:highlight>
                  <a:srgbClr val="FFFF00"/>
                </a:highlight>
              </a:rPr>
              <a:t>networks</a:t>
            </a:r>
            <a:endParaRPr lang="cs-CZ" dirty="0">
              <a:highlight>
                <a:srgbClr val="FFFF00"/>
              </a:highlight>
            </a:endParaRPr>
          </a:p>
          <a:p>
            <a:pPr marL="514350" indent="-514350">
              <a:buAutoNum type="arabicParenR"/>
            </a:pPr>
            <a:r>
              <a:rPr lang="cs-CZ" dirty="0" err="1"/>
              <a:t>Sharing</a:t>
            </a:r>
            <a:r>
              <a:rPr lang="cs-CZ" dirty="0"/>
              <a:t> </a:t>
            </a:r>
            <a:r>
              <a:rPr lang="cs-CZ" dirty="0" err="1"/>
              <a:t>distinct</a:t>
            </a:r>
            <a:r>
              <a:rPr lang="cs-CZ" dirty="0"/>
              <a:t> </a:t>
            </a:r>
            <a:r>
              <a:rPr lang="cs-CZ" dirty="0" err="1"/>
              <a:t>collective</a:t>
            </a:r>
            <a:r>
              <a:rPr lang="cs-CZ" dirty="0"/>
              <a:t> </a:t>
            </a:r>
            <a:r>
              <a:rPr lang="cs-CZ" dirty="0">
                <a:highlight>
                  <a:srgbClr val="FFFF00"/>
                </a:highlight>
              </a:rPr>
              <a:t>identity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F71465-6E78-47A2-92BF-A6FB3A83C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44" y="3709658"/>
            <a:ext cx="5125156" cy="28829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24A28E6-132F-4233-B745-2F9E4417A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09658"/>
            <a:ext cx="4710232" cy="288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CE4EB-715D-4113-864D-B1ED0758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Relational</a:t>
            </a:r>
            <a:r>
              <a:rPr lang="cs-CZ" dirty="0"/>
              <a:t> re-</a:t>
            </a:r>
            <a:r>
              <a:rPr lang="cs-CZ" dirty="0" err="1"/>
              <a:t>conceptualization</a:t>
            </a:r>
            <a:r>
              <a:rPr lang="cs-CZ" dirty="0"/>
              <a:t> (Diani)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D49C20-7213-42F2-BF8D-B4E878D7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/>
          <a:lstStyle/>
          <a:p>
            <a:r>
              <a:rPr lang="en-US" dirty="0"/>
              <a:t>Object? Process? Representation?</a:t>
            </a:r>
          </a:p>
          <a:p>
            <a:r>
              <a:rPr lang="en-US" dirty="0"/>
              <a:t>Organization? Event? Network?</a:t>
            </a:r>
          </a:p>
          <a:p>
            <a:r>
              <a:rPr lang="en-US" dirty="0"/>
              <a:t>Sociology: a processual phenomenon, consisting of various mechanisms</a:t>
            </a:r>
            <a:endParaRPr lang="cs-CZ" dirty="0"/>
          </a:p>
          <a:p>
            <a:r>
              <a:rPr lang="cs-CZ" dirty="0" err="1"/>
              <a:t>Boundary</a:t>
            </a:r>
            <a:r>
              <a:rPr lang="cs-CZ" dirty="0"/>
              <a:t> de/</a:t>
            </a:r>
            <a:r>
              <a:rPr lang="cs-CZ" dirty="0" err="1"/>
              <a:t>activation</a:t>
            </a:r>
            <a:endParaRPr lang="cs-CZ" dirty="0"/>
          </a:p>
          <a:p>
            <a:r>
              <a:rPr lang="cs-CZ" dirty="0" err="1"/>
              <a:t>Resource</a:t>
            </a:r>
            <a:r>
              <a:rPr lang="cs-CZ" dirty="0"/>
              <a:t> </a:t>
            </a:r>
            <a:r>
              <a:rPr lang="cs-CZ" dirty="0" err="1"/>
              <a:t>sharing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A68587-4852-4892-9AE7-ADCB020D5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73" y="1825625"/>
            <a:ext cx="6031041" cy="40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1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60B88-C82B-434C-94F1-AB10D91FA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Processual, network-oriented concept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E07AE1D-38DB-4157-B501-67BFF10B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01" y="2357172"/>
            <a:ext cx="6191145" cy="33316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8C3038-FB71-47F5-87DF-66C828A7C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410" y="2587918"/>
            <a:ext cx="5091590" cy="28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9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4AD73-6DDC-4FC6-96E1-C3B99AE6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movements: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puzzles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EEDE2D-001D-46F9-BC56-7474D2EB7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9717" cy="4351338"/>
          </a:xfrm>
        </p:spPr>
        <p:txBody>
          <a:bodyPr>
            <a:noAutofit/>
          </a:bodyPr>
          <a:lstStyle/>
          <a:p>
            <a:r>
              <a:rPr lang="cs-CZ" sz="3000" dirty="0" err="1"/>
              <a:t>How</a:t>
            </a:r>
            <a:r>
              <a:rPr lang="cs-CZ" sz="3000" dirty="0"/>
              <a:t> movements </a:t>
            </a:r>
            <a:r>
              <a:rPr lang="cs-CZ" sz="3000" dirty="0" err="1"/>
              <a:t>emerge</a:t>
            </a:r>
            <a:r>
              <a:rPr lang="cs-CZ" sz="3000" dirty="0"/>
              <a:t>? </a:t>
            </a:r>
            <a:r>
              <a:rPr lang="cs-CZ" sz="3000" dirty="0" err="1"/>
              <a:t>How</a:t>
            </a:r>
            <a:r>
              <a:rPr lang="cs-CZ" sz="3000" dirty="0"/>
              <a:t> </a:t>
            </a:r>
            <a:r>
              <a:rPr lang="cs-CZ" sz="3000" dirty="0" err="1"/>
              <a:t>it</a:t>
            </a:r>
            <a:r>
              <a:rPr lang="cs-CZ" sz="3000" dirty="0"/>
              <a:t> </a:t>
            </a:r>
            <a:r>
              <a:rPr lang="cs-CZ" sz="3000" dirty="0" err="1"/>
              <a:t>connected</a:t>
            </a:r>
            <a:r>
              <a:rPr lang="cs-CZ" sz="3000" dirty="0"/>
              <a:t> to </a:t>
            </a:r>
            <a:r>
              <a:rPr lang="cs-CZ" sz="3000" dirty="0" err="1"/>
              <a:t>social</a:t>
            </a:r>
            <a:r>
              <a:rPr lang="cs-CZ" sz="3000" dirty="0"/>
              <a:t> </a:t>
            </a:r>
            <a:r>
              <a:rPr lang="cs-CZ" sz="3000" dirty="0" err="1"/>
              <a:t>conflict</a:t>
            </a:r>
            <a:r>
              <a:rPr lang="cs-CZ" sz="3000" dirty="0"/>
              <a:t>?</a:t>
            </a:r>
          </a:p>
          <a:p>
            <a:r>
              <a:rPr lang="cs-CZ" sz="3000" dirty="0" err="1"/>
              <a:t>What</a:t>
            </a:r>
            <a:r>
              <a:rPr lang="cs-CZ" sz="3000" dirty="0"/>
              <a:t> do movements </a:t>
            </a:r>
            <a:r>
              <a:rPr lang="cs-CZ" sz="3000" dirty="0" err="1"/>
              <a:t>culturally</a:t>
            </a:r>
            <a:r>
              <a:rPr lang="cs-CZ" sz="3000" dirty="0"/>
              <a:t> </a:t>
            </a:r>
            <a:r>
              <a:rPr lang="cs-CZ" sz="3000" dirty="0" err="1"/>
              <a:t>represent</a:t>
            </a:r>
            <a:r>
              <a:rPr lang="cs-CZ" sz="3000" dirty="0"/>
              <a:t>? </a:t>
            </a:r>
            <a:r>
              <a:rPr lang="cs-CZ" sz="3000" dirty="0" err="1"/>
              <a:t>How</a:t>
            </a:r>
            <a:r>
              <a:rPr lang="cs-CZ" sz="3000" dirty="0"/>
              <a:t> are </a:t>
            </a:r>
            <a:r>
              <a:rPr lang="cs-CZ" sz="3000" dirty="0" err="1"/>
              <a:t>problems</a:t>
            </a:r>
            <a:r>
              <a:rPr lang="cs-CZ" sz="3000" dirty="0"/>
              <a:t> </a:t>
            </a:r>
            <a:r>
              <a:rPr lang="cs-CZ" sz="3000" dirty="0" err="1"/>
              <a:t>identified</a:t>
            </a:r>
            <a:r>
              <a:rPr lang="cs-CZ" sz="3000" dirty="0"/>
              <a:t> as </a:t>
            </a:r>
            <a:r>
              <a:rPr lang="cs-CZ" sz="3000" dirty="0" err="1"/>
              <a:t>potential</a:t>
            </a:r>
            <a:r>
              <a:rPr lang="cs-CZ" sz="3000" dirty="0"/>
              <a:t> </a:t>
            </a:r>
            <a:r>
              <a:rPr lang="cs-CZ" sz="3000" dirty="0" err="1"/>
              <a:t>objects</a:t>
            </a:r>
            <a:r>
              <a:rPr lang="cs-CZ" sz="3000" dirty="0"/>
              <a:t> </a:t>
            </a:r>
            <a:r>
              <a:rPr lang="cs-CZ" sz="3000" dirty="0" err="1"/>
              <a:t>of</a:t>
            </a:r>
            <a:r>
              <a:rPr lang="cs-CZ" sz="3000" dirty="0"/>
              <a:t> </a:t>
            </a:r>
            <a:r>
              <a:rPr lang="cs-CZ" sz="3000" dirty="0" err="1"/>
              <a:t>collective</a:t>
            </a:r>
            <a:r>
              <a:rPr lang="cs-CZ" sz="3000" dirty="0"/>
              <a:t> </a:t>
            </a:r>
            <a:r>
              <a:rPr lang="cs-CZ" sz="3000" dirty="0" err="1"/>
              <a:t>action</a:t>
            </a:r>
            <a:r>
              <a:rPr lang="cs-CZ" sz="3000" dirty="0"/>
              <a:t>?</a:t>
            </a:r>
          </a:p>
          <a:p>
            <a:r>
              <a:rPr lang="cs-CZ" sz="3000" dirty="0" err="1"/>
              <a:t>How</a:t>
            </a:r>
            <a:r>
              <a:rPr lang="cs-CZ" sz="3000" dirty="0"/>
              <a:t> </a:t>
            </a:r>
            <a:r>
              <a:rPr lang="cs-CZ" sz="3000" dirty="0" err="1"/>
              <a:t>values</a:t>
            </a:r>
            <a:r>
              <a:rPr lang="cs-CZ" sz="3000" dirty="0"/>
              <a:t>, </a:t>
            </a:r>
            <a:r>
              <a:rPr lang="cs-CZ" sz="3000" dirty="0" err="1"/>
              <a:t>interests</a:t>
            </a:r>
            <a:r>
              <a:rPr lang="cs-CZ" sz="3000" dirty="0"/>
              <a:t> and </a:t>
            </a:r>
            <a:r>
              <a:rPr lang="cs-CZ" sz="3000" dirty="0" err="1"/>
              <a:t>ideas</a:t>
            </a:r>
            <a:r>
              <a:rPr lang="cs-CZ" sz="3000" dirty="0"/>
              <a:t> </a:t>
            </a:r>
            <a:r>
              <a:rPr lang="cs-CZ" sz="3000" dirty="0" err="1"/>
              <a:t>turn</a:t>
            </a:r>
            <a:r>
              <a:rPr lang="cs-CZ" sz="3000" dirty="0"/>
              <a:t> </a:t>
            </a:r>
            <a:r>
              <a:rPr lang="cs-CZ" sz="3000" dirty="0" err="1"/>
              <a:t>into</a:t>
            </a:r>
            <a:r>
              <a:rPr lang="cs-CZ" sz="3000" dirty="0"/>
              <a:t> </a:t>
            </a:r>
            <a:r>
              <a:rPr lang="cs-CZ" sz="3000" dirty="0" err="1"/>
              <a:t>the</a:t>
            </a:r>
            <a:r>
              <a:rPr lang="cs-CZ" sz="3000" dirty="0"/>
              <a:t> </a:t>
            </a:r>
            <a:r>
              <a:rPr lang="cs-CZ" sz="3000" dirty="0" err="1"/>
              <a:t>collective</a:t>
            </a:r>
            <a:r>
              <a:rPr lang="cs-CZ" sz="3000" dirty="0"/>
              <a:t> </a:t>
            </a:r>
            <a:r>
              <a:rPr lang="cs-CZ" sz="3000" dirty="0" err="1"/>
              <a:t>action</a:t>
            </a:r>
            <a:r>
              <a:rPr lang="cs-CZ" sz="3000" dirty="0"/>
              <a:t>?</a:t>
            </a:r>
          </a:p>
          <a:p>
            <a:r>
              <a:rPr lang="cs-CZ" sz="3000" dirty="0" err="1"/>
              <a:t>How</a:t>
            </a:r>
            <a:r>
              <a:rPr lang="cs-CZ" sz="3000" dirty="0"/>
              <a:t> </a:t>
            </a:r>
            <a:r>
              <a:rPr lang="cs-CZ" sz="3000" dirty="0" err="1"/>
              <a:t>particular</a:t>
            </a:r>
            <a:r>
              <a:rPr lang="cs-CZ" sz="3000" dirty="0"/>
              <a:t> </a:t>
            </a:r>
            <a:r>
              <a:rPr lang="cs-CZ" sz="3000" dirty="0" err="1"/>
              <a:t>contexts</a:t>
            </a:r>
            <a:r>
              <a:rPr lang="cs-CZ" sz="3000" dirty="0"/>
              <a:t> </a:t>
            </a:r>
            <a:r>
              <a:rPr lang="cs-CZ" sz="3000" dirty="0" err="1"/>
              <a:t>affect</a:t>
            </a:r>
            <a:r>
              <a:rPr lang="cs-CZ" sz="3000" dirty="0"/>
              <a:t> </a:t>
            </a:r>
            <a:r>
              <a:rPr lang="cs-CZ" sz="3000" dirty="0" err="1"/>
              <a:t>collective</a:t>
            </a:r>
            <a:r>
              <a:rPr lang="cs-CZ" sz="3000" dirty="0"/>
              <a:t> </a:t>
            </a:r>
            <a:r>
              <a:rPr lang="cs-CZ" sz="3000" dirty="0" err="1"/>
              <a:t>action</a:t>
            </a:r>
            <a:r>
              <a:rPr lang="cs-CZ" sz="3000" dirty="0"/>
              <a:t>?</a:t>
            </a:r>
          </a:p>
          <a:p>
            <a:endParaRPr lang="cs-CZ" sz="3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271DD2-08F7-4AAD-8071-B8D077C37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52" y="2199995"/>
            <a:ext cx="4369796" cy="24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2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4D8128-408E-469A-854B-A24214DC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Recent</a:t>
            </a:r>
            <a:r>
              <a:rPr lang="cs-CZ" dirty="0"/>
              <a:t> mega-</a:t>
            </a:r>
            <a:r>
              <a:rPr lang="cs-CZ" dirty="0" err="1"/>
              <a:t>trends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E5295D-37F5-467A-9EBE-AE4DEC054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95947"/>
          </a:xfrm>
        </p:spPr>
        <p:txBody>
          <a:bodyPr/>
          <a:lstStyle/>
          <a:p>
            <a:r>
              <a:rPr lang="en-US" dirty="0"/>
              <a:t>Class </a:t>
            </a:r>
            <a:r>
              <a:rPr lang="en-US" dirty="0" err="1"/>
              <a:t>transfromation</a:t>
            </a:r>
            <a:r>
              <a:rPr lang="en-US" dirty="0"/>
              <a:t> – new middle classes in </a:t>
            </a:r>
            <a:r>
              <a:rPr lang="en-US" dirty="0" err="1"/>
              <a:t>capiotalist</a:t>
            </a:r>
            <a:r>
              <a:rPr lang="en-US" dirty="0"/>
              <a:t> societies after 1970s?</a:t>
            </a:r>
          </a:p>
          <a:p>
            <a:r>
              <a:rPr lang="en-US" dirty="0"/>
              <a:t>Decline of material struggles?</a:t>
            </a:r>
          </a:p>
          <a:p>
            <a:r>
              <a:rPr lang="en-US" dirty="0"/>
              <a:t>Rise of post-materialist movements? </a:t>
            </a:r>
          </a:p>
          <a:p>
            <a:r>
              <a:rPr lang="en-US" dirty="0"/>
              <a:t>New movements representing structural conflicts? </a:t>
            </a:r>
          </a:p>
          <a:p>
            <a:r>
              <a:rPr lang="cs-CZ" dirty="0" err="1"/>
              <a:t>Examples</a:t>
            </a:r>
            <a:r>
              <a:rPr lang="cs-CZ" dirty="0"/>
              <a:t>: </a:t>
            </a:r>
            <a:r>
              <a:rPr lang="cs-CZ" dirty="0" err="1"/>
              <a:t>abortion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, </a:t>
            </a:r>
            <a:r>
              <a:rPr lang="cs-CZ" dirty="0" err="1"/>
              <a:t>climate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, Great </a:t>
            </a:r>
            <a:r>
              <a:rPr lang="cs-CZ" dirty="0" err="1"/>
              <a:t>Recession</a:t>
            </a:r>
            <a:r>
              <a:rPr lang="cs-CZ" dirty="0"/>
              <a:t>, 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1C1D98-A472-4D93-A536-6C512B1CB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78" y="4821572"/>
            <a:ext cx="2715237" cy="20364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6BC3E6B-1D31-4313-8095-3F85910E9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27" y="4821572"/>
            <a:ext cx="3636479" cy="20364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8D68D94-F36A-4F92-8051-FEFCC1049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4" y="4821572"/>
            <a:ext cx="4081473" cy="204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649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361</Words>
  <Application>Microsoft Office PowerPoint</Application>
  <PresentationFormat>Širokoúhlá obrazovka</PresentationFormat>
  <Paragraphs>44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GLCb1014 Social Movements: Multidisciplinary Approach</vt:lpstr>
      <vt:lpstr>Social movements: a sociological concept</vt:lpstr>
      <vt:lpstr>Classic conceptualization (Charles Tilly)</vt:lpstr>
      <vt:lpstr>Standard conceptualization (Snow &amp; Soule)</vt:lpstr>
      <vt:lpstr>Social movements: a concept (Melucci, Diani)</vt:lpstr>
      <vt:lpstr>Relational re-conceptualization (Diani)</vt:lpstr>
      <vt:lpstr>Processual, network-oriented concept</vt:lpstr>
      <vt:lpstr>Social movements: different puzzles</vt:lpstr>
      <vt:lpstr>Recent mega-trends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SOCn5010 Analýza sociálních sítí</dc:title>
  <dc:creator>Jiří Navrátil</dc:creator>
  <cp:lastModifiedBy>Jiří Navrátil</cp:lastModifiedBy>
  <cp:revision>72</cp:revision>
  <dcterms:created xsi:type="dcterms:W3CDTF">2020-10-08T12:47:50Z</dcterms:created>
  <dcterms:modified xsi:type="dcterms:W3CDTF">2024-02-20T12:58:38Z</dcterms:modified>
</cp:coreProperties>
</file>