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GLCb1014 Social Movements: Multidisciplinary Approach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3: </a:t>
            </a:r>
            <a:r>
              <a:rPr lang="cs-CZ" dirty="0" err="1"/>
              <a:t>Contextual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Contextual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5822" cy="4351338"/>
          </a:xfrm>
        </p:spPr>
        <p:txBody>
          <a:bodyPr>
            <a:noAutofit/>
          </a:bodyPr>
          <a:lstStyle/>
          <a:p>
            <a:r>
              <a:rPr lang="cs-CZ" sz="3600" dirty="0" err="1"/>
              <a:t>Opportunities</a:t>
            </a:r>
            <a:r>
              <a:rPr lang="cs-CZ" sz="3600" dirty="0"/>
              <a:t> and </a:t>
            </a:r>
            <a:r>
              <a:rPr lang="cs-CZ" sz="3600" dirty="0" err="1"/>
              <a:t>threats</a:t>
            </a:r>
            <a:endParaRPr lang="cs-CZ" sz="3600" dirty="0"/>
          </a:p>
          <a:p>
            <a:r>
              <a:rPr lang="cs-CZ" sz="3600" dirty="0" err="1"/>
              <a:t>Resources</a:t>
            </a:r>
            <a:endParaRPr lang="cs-CZ" sz="3600" dirty="0"/>
          </a:p>
          <a:p>
            <a:r>
              <a:rPr lang="cs-CZ" sz="3600" dirty="0" err="1"/>
              <a:t>Social</a:t>
            </a:r>
            <a:r>
              <a:rPr lang="cs-CZ" sz="3600" dirty="0"/>
              <a:t> </a:t>
            </a:r>
            <a:r>
              <a:rPr lang="cs-CZ" sz="3600" dirty="0" err="1"/>
              <a:t>space</a:t>
            </a:r>
            <a:endParaRPr lang="cs-CZ" sz="3600" dirty="0"/>
          </a:p>
          <a:p>
            <a:endParaRPr lang="cs-CZ" sz="3600" dirty="0"/>
          </a:p>
          <a:p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09425-0182-49A7-AF3C-BA6E8158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5" y="1825625"/>
            <a:ext cx="4131578" cy="41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F7BB-31BE-4723-BE72-6AFB302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r>
              <a:rPr lang="cs-CZ" dirty="0"/>
              <a:t> and </a:t>
            </a:r>
            <a:r>
              <a:rPr lang="cs-CZ" dirty="0" err="1"/>
              <a:t>threats</a:t>
            </a:r>
            <a:r>
              <a:rPr lang="cs-CZ" dirty="0"/>
              <a:t> (S. </a:t>
            </a:r>
            <a:r>
              <a:rPr lang="cs-CZ" dirty="0" err="1"/>
              <a:t>Tarrow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D49DB2-C173-4973-A945-DB9F71628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035" y="2674515"/>
            <a:ext cx="5327708" cy="286630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E94EC2-A302-4829-9FB2-9BE955FFD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5" y="4298315"/>
            <a:ext cx="3901440" cy="2194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85F457-08F3-4868-8D50-B9F7019F8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5" y="1690688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F7BB-31BE-4723-BE72-6AFB302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CD8F5-5AF8-4D45-94AD-081212FA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09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Access for new actors</a:t>
            </a:r>
            <a:endParaRPr lang="cs-CZ" dirty="0"/>
          </a:p>
          <a:p>
            <a:r>
              <a:rPr lang="en-US" dirty="0"/>
              <a:t>Changing political support</a:t>
            </a:r>
            <a:endParaRPr lang="cs-CZ" dirty="0"/>
          </a:p>
          <a:p>
            <a:r>
              <a:rPr lang="en-US" dirty="0"/>
              <a:t>Availability of influential allies</a:t>
            </a:r>
            <a:endParaRPr lang="cs-CZ" dirty="0"/>
          </a:p>
          <a:p>
            <a:r>
              <a:rPr lang="en-US" dirty="0"/>
              <a:t>Conflict within the elite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Repression</a:t>
            </a:r>
            <a:r>
              <a:rPr lang="cs-CZ" dirty="0"/>
              <a:t>: hard and soft</a:t>
            </a:r>
          </a:p>
          <a:p>
            <a:r>
              <a:rPr lang="cs-CZ" dirty="0" err="1"/>
              <a:t>Objective</a:t>
            </a:r>
            <a:r>
              <a:rPr lang="cs-CZ" dirty="0"/>
              <a:t> vs. </a:t>
            </a: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dimensions</a:t>
            </a:r>
            <a:endParaRPr lang="cs-CZ" dirty="0"/>
          </a:p>
          <a:p>
            <a:r>
              <a:rPr lang="cs-CZ" dirty="0" err="1"/>
              <a:t>Institutional</a:t>
            </a:r>
            <a:r>
              <a:rPr lang="cs-CZ" dirty="0"/>
              <a:t> vs. Soft </a:t>
            </a:r>
            <a:r>
              <a:rPr lang="cs-CZ" dirty="0" err="1"/>
              <a:t>Opportunities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A229B64-D245-4799-A487-0B17C6EF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95" y="2647265"/>
            <a:ext cx="2959706" cy="19731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81B281-03A0-4151-A2E6-97E53265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247" y="4733000"/>
            <a:ext cx="3750753" cy="2125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286D4B1-BB16-4B26-848E-3E9F3303E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95" y="539191"/>
            <a:ext cx="2961628" cy="19731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2F44D2-DCB3-4C50-96B2-DBB74EB17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68" y="2647264"/>
            <a:ext cx="3507799" cy="19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E0C26-57CF-4F4B-8BAE-2BB65DB2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D95C55-981D-4AF4-BD4C-FFE12055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2" y="2097248"/>
            <a:ext cx="5401048" cy="36967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6F1E2C-8056-4211-B440-5F60E4A9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292" y="1739939"/>
            <a:ext cx="4847152" cy="44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9CB3A-1244-4DCB-B9D7-CF554172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mobilization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6E9A04-D781-428C-BA99-45F1A717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94658" y="563030"/>
            <a:ext cx="460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5890-2671-4E47-A11F-B9CED2B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726" cy="1325563"/>
          </a:xfrm>
        </p:spPr>
        <p:txBody>
          <a:bodyPr/>
          <a:lstStyle/>
          <a:p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mobilization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AD098-5BFB-4230-B603-E9EE96DB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1870" cy="4351338"/>
          </a:xfrm>
        </p:spPr>
        <p:txBody>
          <a:bodyPr/>
          <a:lstStyle/>
          <a:p>
            <a:r>
              <a:rPr lang="en-US" dirty="0"/>
              <a:t>Types of sourcing (external vs. internal)</a:t>
            </a:r>
            <a:endParaRPr lang="cs-CZ" dirty="0"/>
          </a:p>
          <a:p>
            <a:r>
              <a:rPr lang="en-US" dirty="0"/>
              <a:t>Effect of external sourcing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2D21F6-D022-4E44-9EC3-224065A7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58" y="3668993"/>
            <a:ext cx="1458923" cy="4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111CAF0-5D4F-443D-A2E2-B893F9E86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36" y="4374951"/>
            <a:ext cx="1466554" cy="682015"/>
          </a:xfrm>
          <a:prstGeom prst="rect">
            <a:avLst/>
          </a:prstGeom>
        </p:spPr>
      </p:pic>
      <p:pic>
        <p:nvPicPr>
          <p:cNvPr id="16" name="Zástupný symbol pro obsah 4">
            <a:extLst>
              <a:ext uri="{FF2B5EF4-FFF2-40B4-BE49-F238E27FC236}">
                <a16:creationId xmlns:a16="http://schemas.microsoft.com/office/drawing/2014/main" id="{023B394F-F382-4015-B802-2C96012B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8" y="3434965"/>
            <a:ext cx="5866701" cy="34230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EDAFCA-E8CB-493D-AC32-D2125A00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9948"/>
            <a:ext cx="3880141" cy="33740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2F37BF-641F-4F04-8115-D1DC1F2CE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26" y="578840"/>
            <a:ext cx="5099073" cy="27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4858-E67A-4F82-A8AA-4C6FBB5F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Ecological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458E1-D090-421A-8449-DEAB9D28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8101" cy="4351338"/>
          </a:xfrm>
        </p:spPr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environment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mobilisation</a:t>
            </a:r>
            <a:endParaRPr lang="cs-CZ" dirty="0"/>
          </a:p>
          <a:p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density</a:t>
            </a:r>
            <a:r>
              <a:rPr lang="cs-CZ" dirty="0"/>
              <a:t>, </a:t>
            </a:r>
            <a:r>
              <a:rPr lang="cs-CZ" dirty="0" err="1"/>
              <a:t>population</a:t>
            </a:r>
            <a:r>
              <a:rPr lang="cs-CZ" dirty="0"/>
              <a:t> type,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, </a:t>
            </a:r>
            <a:r>
              <a:rPr lang="cs-CZ" dirty="0" err="1"/>
              <a:t>availability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repression</a:t>
            </a:r>
            <a:r>
              <a:rPr lang="cs-CZ" dirty="0"/>
              <a:t>,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E7FD63-A2D2-4B67-8FD8-D6E2339C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8" y="365125"/>
            <a:ext cx="5108895" cy="33926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D00C0F-3020-4FEE-9E2F-B2BBA18D2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32" y="4148728"/>
            <a:ext cx="3006698" cy="25330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63C425-8924-4A66-BB52-A89EA999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1" y="4148728"/>
            <a:ext cx="3867926" cy="2533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9747EEB-26A6-40B3-90CA-8B910FD99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" y="4153719"/>
            <a:ext cx="4213386" cy="25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9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102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GLCb1014 Social Movements: Multidisciplinary Approach</vt:lpstr>
      <vt:lpstr>Contextual conditions</vt:lpstr>
      <vt:lpstr>Political opportunities and threats (S. Tarrow)</vt:lpstr>
      <vt:lpstr>Political opportunities</vt:lpstr>
      <vt:lpstr>Political opportunities</vt:lpstr>
      <vt:lpstr>Resources for mobilization</vt:lpstr>
      <vt:lpstr>Resources for mobilization </vt:lpstr>
      <vt:lpstr>Ecological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79</cp:revision>
  <dcterms:created xsi:type="dcterms:W3CDTF">2020-10-08T12:47:50Z</dcterms:created>
  <dcterms:modified xsi:type="dcterms:W3CDTF">2024-03-05T13:00:32Z</dcterms:modified>
</cp:coreProperties>
</file>