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89" r:id="rId3"/>
    <p:sldId id="401" r:id="rId4"/>
    <p:sldId id="402" r:id="rId5"/>
    <p:sldId id="403" r:id="rId6"/>
    <p:sldId id="404" r:id="rId7"/>
    <p:sldId id="405" r:id="rId8"/>
    <p:sldId id="407" r:id="rId9"/>
    <p:sldId id="390" r:id="rId10"/>
    <p:sldId id="408" r:id="rId11"/>
    <p:sldId id="409" r:id="rId12"/>
    <p:sldId id="410" r:id="rId13"/>
    <p:sldId id="411" r:id="rId14"/>
    <p:sldId id="412" r:id="rId15"/>
    <p:sldId id="257" r:id="rId16"/>
    <p:sldId id="258" r:id="rId17"/>
    <p:sldId id="261" r:id="rId18"/>
    <p:sldId id="383" r:id="rId19"/>
    <p:sldId id="355" r:id="rId20"/>
    <p:sldId id="353" r:id="rId21"/>
    <p:sldId id="354" r:id="rId22"/>
    <p:sldId id="259" r:id="rId23"/>
    <p:sldId id="260" r:id="rId24"/>
    <p:sldId id="357" r:id="rId25"/>
    <p:sldId id="262" r:id="rId26"/>
    <p:sldId id="391" r:id="rId27"/>
    <p:sldId id="392" r:id="rId28"/>
    <p:sldId id="384" r:id="rId29"/>
    <p:sldId id="359" r:id="rId30"/>
    <p:sldId id="263" r:id="rId31"/>
    <p:sldId id="385" r:id="rId32"/>
    <p:sldId id="393" r:id="rId33"/>
    <p:sldId id="264" r:id="rId34"/>
    <p:sldId id="360" r:id="rId35"/>
    <p:sldId id="394" r:id="rId36"/>
    <p:sldId id="344" r:id="rId37"/>
    <p:sldId id="395" r:id="rId38"/>
    <p:sldId id="265" r:id="rId39"/>
    <p:sldId id="396" r:id="rId40"/>
    <p:sldId id="267" r:id="rId41"/>
    <p:sldId id="364" r:id="rId42"/>
    <p:sldId id="365" r:id="rId43"/>
    <p:sldId id="397" r:id="rId44"/>
    <p:sldId id="366" r:id="rId45"/>
    <p:sldId id="386" r:id="rId46"/>
    <p:sldId id="266" r:id="rId47"/>
    <p:sldId id="367" r:id="rId48"/>
    <p:sldId id="316" r:id="rId49"/>
    <p:sldId id="268" r:id="rId50"/>
    <p:sldId id="368" r:id="rId51"/>
    <p:sldId id="370" r:id="rId52"/>
    <p:sldId id="369" r:id="rId53"/>
    <p:sldId id="325" r:id="rId54"/>
    <p:sldId id="269" r:id="rId55"/>
    <p:sldId id="399" r:id="rId56"/>
    <p:sldId id="371" r:id="rId57"/>
    <p:sldId id="270" r:id="rId58"/>
    <p:sldId id="373" r:id="rId59"/>
    <p:sldId id="347" r:id="rId60"/>
    <p:sldId id="398" r:id="rId61"/>
    <p:sldId id="376" r:id="rId62"/>
    <p:sldId id="374" r:id="rId63"/>
    <p:sldId id="377" r:id="rId64"/>
    <p:sldId id="271" r:id="rId65"/>
    <p:sldId id="315" r:id="rId66"/>
    <p:sldId id="378" r:id="rId67"/>
    <p:sldId id="343" r:id="rId68"/>
    <p:sldId id="334" r:id="rId69"/>
    <p:sldId id="335" r:id="rId70"/>
    <p:sldId id="379" r:id="rId71"/>
    <p:sldId id="380" r:id="rId72"/>
    <p:sldId id="272" r:id="rId73"/>
    <p:sldId id="319" r:id="rId74"/>
    <p:sldId id="336" r:id="rId75"/>
    <p:sldId id="381" r:id="rId76"/>
    <p:sldId id="382" r:id="rId77"/>
    <p:sldId id="326" r:id="rId78"/>
    <p:sldId id="327" r:id="rId79"/>
    <p:sldId id="338" r:id="rId80"/>
    <p:sldId id="349" r:id="rId81"/>
    <p:sldId id="340" r:id="rId82"/>
    <p:sldId id="276" r:id="rId83"/>
    <p:sldId id="350" r:id="rId84"/>
    <p:sldId id="387" r:id="rId85"/>
    <p:sldId id="277" r:id="rId86"/>
    <p:sldId id="329" r:id="rId87"/>
    <p:sldId id="278" r:id="rId88"/>
    <p:sldId id="388" r:id="rId89"/>
    <p:sldId id="352" r:id="rId9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4BD2B-137F-4CFE-9E83-05E53FE08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D946B3-29F9-467F-A1A7-3ECFF906A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4DCB97-FA27-46BE-8B73-44F957BA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03475-7CCB-46F6-B74A-8780C821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6BA02-EFB5-41EC-83CA-0A6EBCA8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A524E-8535-4764-B664-FAEB5BCC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CBDF63-DC02-49EF-95B0-CF2B0BF8F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C724C-189C-4D43-876A-B07A9B5A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890560-5407-4942-ACDF-93C734EA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C768F9-E7D1-41E5-A6A2-DE927205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7B599A-0516-4541-8910-4E6C386E3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E6419D-C2F8-4057-87C5-AD7066346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7A71CC-D473-46BD-BFEF-BB3215EE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EC94C-AF0B-4AA4-9F80-DE3ED99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08445-48F9-48F0-AD6C-1EFE6D60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59F9E-5668-458B-9A3F-31237106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26A-3F7B-4B0F-82C6-0A2B6BE8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A4FD91-D2F6-4202-89A1-B296C0F6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F5D56D-9424-41B2-88BF-8B253903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49A0DA-358A-41F5-8249-00F5FD9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70218-F81F-41AC-90DB-80278343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C4F83-C626-459E-A034-3531E21F1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CF8C1F-FA63-4E84-A922-DEA749E2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9936A-A384-4DF4-808A-E3BFF301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87942-4BB6-4785-B39D-D9BF087C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15999-3507-46B2-9A4E-1DBEB602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0615E-3857-4D0D-9413-C6D4DBB3A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FC5673-FDA0-4F88-92DE-B895FC190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FFE36F-2542-4207-BB49-ABD2F38F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5DBE2A-95C1-430D-8CED-92113F3A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19AD3A-0B97-4642-AFC8-4C7DB0CF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C08C2-06ED-44FD-8EFE-FDA8D32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E33CBB-AC43-465A-9997-DEFC46AF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41D5B4-D5B2-4B38-9584-3451A621E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DF8B9C-4646-4C68-9435-53D91227A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8E1010-9513-44FC-92CE-43CF6E09C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0ABF0E-3485-4C10-87B8-59CA615D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356581-4302-487F-AE66-8AA3D6BA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9131A9-A968-423D-B379-20AB69CE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9F719-A54D-474F-99DD-3FF267D7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D24C63-B738-4699-A8B7-443DD7B5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CFF452-6439-4576-B7A6-EBC958C2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F72907-141C-4824-BD8E-692EDE5B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F94D13B-D516-4409-B8F4-D4A09ADF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525DBE-36A2-4AA1-A5D0-CEFFECCE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002B49-9F23-4E1E-8C0A-436C9ABB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8F8F0-BD58-4FFB-8564-6D71C1E7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E51D1-A6E7-4701-985D-A923D179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4AB0F-8201-4DE4-888B-C6C4170EB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2F33C8-C9D8-4C65-8F5E-1F63EFAF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D56D7B-C55E-4593-BFC3-64D59742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07E5E2-B679-4843-8557-0E134F13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88FB2-FB83-426A-80CC-DCD6F7AE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31978B-A30F-4FF3-9FFF-C08ADCAC1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C98F48-98AF-46BE-8A63-C00E76DA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858CF9-D094-4998-B5BC-F353E1EE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36FA43-47BE-4DD4-81DC-E58660AF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7BF40F-2DCC-4CA9-8580-73AE4A9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9025125-6F5B-4F3C-B313-DD615875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9C69FE-ED5B-4F8C-B920-2CA884FC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9A2E40-91EA-4F04-BFB8-2F3769E87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DBDF-DAF7-4EA9-AE4A-8F5BAF986AE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678F62-798F-41B5-AB46-4D399C1C6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23AC4-0176-4225-A2AE-ECBA654BC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B556-4388-4B40-9280-2437D3446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03344-7C6A-4E45-BF91-98572E91E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7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r>
              <a:rPr lang="cs-CZ" dirty="0"/>
              <a:t>Jak můžeme rozdílnost standardů v jiných zemích řešit?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1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r>
              <a:rPr lang="cs-CZ" dirty="0"/>
              <a:t>Jak můžeme rozdílnost standardů v jiných zemích řešit?</a:t>
            </a:r>
          </a:p>
          <a:p>
            <a:r>
              <a:rPr lang="cs-CZ" dirty="0"/>
              <a:t>Jaké zvláštní pravidlo má WTO pro standardy v oblasti jídla oproti technickým standardům?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1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r>
              <a:rPr lang="cs-CZ" dirty="0"/>
              <a:t>Jak můžeme rozdílnost standardů v jiných zemích řešit?</a:t>
            </a:r>
          </a:p>
          <a:p>
            <a:r>
              <a:rPr lang="cs-CZ" dirty="0"/>
              <a:t>Jaké zvláštní pravidlo má WTO pro standardy v oblasti jídla oproti technickým standardům?</a:t>
            </a:r>
          </a:p>
          <a:p>
            <a:r>
              <a:rPr lang="cs-CZ" dirty="0"/>
              <a:t>Jaké existují výjimky z volného obchodu?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8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r>
              <a:rPr lang="cs-CZ" dirty="0"/>
              <a:t>Jak můžeme rozdílnost standardů v jiných zemích řešit?</a:t>
            </a:r>
          </a:p>
          <a:p>
            <a:r>
              <a:rPr lang="cs-CZ" dirty="0"/>
              <a:t>Jaké zvláštní pravidlo má WTO pro standardy v oblasti jídla oproti technickým standardům?</a:t>
            </a:r>
          </a:p>
          <a:p>
            <a:r>
              <a:rPr lang="cs-CZ" dirty="0"/>
              <a:t>Jaké existují výjimky z volného obchodu?</a:t>
            </a:r>
          </a:p>
          <a:p>
            <a:r>
              <a:rPr lang="cs-CZ" dirty="0"/>
              <a:t>Proč je antidumping používán častěji než ochranná opatření?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6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</p:txBody>
      </p:sp>
    </p:spTree>
    <p:extLst>
      <p:ext uri="{BB962C8B-B14F-4D97-AF65-F5344CB8AC3E}">
        <p14:creationId xmlns:p14="http://schemas.microsoft.com/office/powerpoint/2010/main" val="420658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  <a:p>
            <a:r>
              <a:rPr lang="cs-CZ" dirty="0"/>
              <a:t>Turistický ruch</a:t>
            </a:r>
          </a:p>
          <a:p>
            <a:r>
              <a:rPr lang="cs-CZ" dirty="0"/>
              <a:t>Bankovnictví</a:t>
            </a:r>
          </a:p>
          <a:p>
            <a:r>
              <a:rPr lang="cs-CZ" dirty="0"/>
              <a:t>Telekomunikace</a:t>
            </a:r>
          </a:p>
          <a:p>
            <a:r>
              <a:rPr lang="cs-CZ" dirty="0"/>
              <a:t>Doprava</a:t>
            </a:r>
          </a:p>
          <a:p>
            <a:r>
              <a:rPr lang="cs-CZ" dirty="0"/>
              <a:t>Právní a daňové poradenství</a:t>
            </a:r>
          </a:p>
          <a:p>
            <a:r>
              <a:rPr lang="cs-CZ" dirty="0"/>
              <a:t>Online kurzy</a:t>
            </a:r>
          </a:p>
        </p:txBody>
      </p:sp>
    </p:spTree>
    <p:extLst>
      <p:ext uri="{BB962C8B-B14F-4D97-AF65-F5344CB8AC3E}">
        <p14:creationId xmlns:p14="http://schemas.microsoft.com/office/powerpoint/2010/main" val="169976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Nehmotné &gt; toky služeb je obtížné sledovat!</a:t>
            </a:r>
          </a:p>
          <a:p>
            <a:r>
              <a:rPr lang="cs-CZ" dirty="0"/>
              <a:t>Heterogenní – přizpůsobují se zákazníkovi, obtížně klasifikovatelné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3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</p:txBody>
      </p:sp>
    </p:spTree>
    <p:extLst>
      <p:ext uri="{BB962C8B-B14F-4D97-AF65-F5344CB8AC3E}">
        <p14:creationId xmlns:p14="http://schemas.microsoft.com/office/powerpoint/2010/main" val="252454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</p:txBody>
      </p:sp>
    </p:spTree>
    <p:extLst>
      <p:ext uri="{BB962C8B-B14F-4D97-AF65-F5344CB8AC3E}">
        <p14:creationId xmlns:p14="http://schemas.microsoft.com/office/powerpoint/2010/main" val="47600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</p:txBody>
      </p:sp>
    </p:spTree>
    <p:extLst>
      <p:ext uri="{BB962C8B-B14F-4D97-AF65-F5344CB8AC3E}">
        <p14:creationId xmlns:p14="http://schemas.microsoft.com/office/powerpoint/2010/main" val="217025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</p:txBody>
      </p:sp>
    </p:spTree>
    <p:extLst>
      <p:ext uri="{BB962C8B-B14F-4D97-AF65-F5344CB8AC3E}">
        <p14:creationId xmlns:p14="http://schemas.microsoft.com/office/powerpoint/2010/main" val="3516568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</a:t>
            </a:r>
          </a:p>
        </p:txBody>
      </p:sp>
    </p:spTree>
    <p:extLst>
      <p:ext uri="{BB962C8B-B14F-4D97-AF65-F5344CB8AC3E}">
        <p14:creationId xmlns:p14="http://schemas.microsoft.com/office/powerpoint/2010/main" val="363180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</p:txBody>
      </p:sp>
    </p:spTree>
    <p:extLst>
      <p:ext uri="{BB962C8B-B14F-4D97-AF65-F5344CB8AC3E}">
        <p14:creationId xmlns:p14="http://schemas.microsoft.com/office/powerpoint/2010/main" val="647047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</a:t>
            </a:r>
            <a:r>
              <a:rPr lang="cs-CZ" b="1" dirty="0">
                <a:solidFill>
                  <a:srgbClr val="FF0000"/>
                </a:solidFill>
              </a:rPr>
              <a:t>migrace!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</a:t>
            </a:r>
            <a:r>
              <a:rPr lang="cs-CZ" b="1" dirty="0">
                <a:solidFill>
                  <a:srgbClr val="FF0000"/>
                </a:solidFill>
              </a:rPr>
              <a:t>FDI!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 = </a:t>
            </a:r>
            <a:r>
              <a:rPr lang="cs-CZ" dirty="0">
                <a:solidFill>
                  <a:srgbClr val="FF0000"/>
                </a:solidFill>
              </a:rPr>
              <a:t>jediný skutečný „export“ ze státu do státu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</a:t>
            </a:r>
            <a:r>
              <a:rPr lang="cs-CZ" b="1" dirty="0">
                <a:solidFill>
                  <a:srgbClr val="FF0000"/>
                </a:solidFill>
              </a:rPr>
              <a:t>migrace!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</a:t>
            </a:r>
            <a:r>
              <a:rPr lang="cs-CZ" b="1" dirty="0">
                <a:solidFill>
                  <a:srgbClr val="FF0000"/>
                </a:solidFill>
              </a:rPr>
              <a:t>FDI!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  <a:p>
            <a:endParaRPr lang="cs-CZ" dirty="0"/>
          </a:p>
          <a:p>
            <a:r>
              <a:rPr lang="cs-CZ" dirty="0"/>
              <a:t>Podle této logiky se dělí služby ve smlouvě GATS (není to jen teoretické dělení)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Podíl služeb na HDP: USA – 77 %, EU 75 %</a:t>
            </a:r>
          </a:p>
          <a:p>
            <a:r>
              <a:rPr lang="cs-CZ" dirty="0">
                <a:sym typeface="Wingdings" panose="05000000000000000000" pitchFamily="2" charset="2"/>
              </a:rPr>
              <a:t>Rozvojové země – v průměru cca 40 % – i tam je to významný sektor!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16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Mnohé jsou stále</a:t>
            </a:r>
            <a:r>
              <a:rPr lang="cs-CZ" b="1" dirty="0">
                <a:solidFill>
                  <a:srgbClr val="FF0000"/>
                </a:solidFill>
              </a:rPr>
              <a:t> neobchodovatelné </a:t>
            </a:r>
            <a:r>
              <a:rPr lang="cs-CZ" dirty="0"/>
              <a:t>– restaurace, kadeřnictví, veřejný sektor</a:t>
            </a:r>
          </a:p>
        </p:txBody>
      </p:sp>
    </p:spTree>
    <p:extLst>
      <p:ext uri="{BB962C8B-B14F-4D97-AF65-F5344CB8AC3E}">
        <p14:creationId xmlns:p14="http://schemas.microsoft.com/office/powerpoint/2010/main" val="3843535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Mnohé jsou stále</a:t>
            </a:r>
            <a:r>
              <a:rPr lang="cs-CZ" b="1" dirty="0">
                <a:solidFill>
                  <a:srgbClr val="FF0000"/>
                </a:solidFill>
              </a:rPr>
              <a:t>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40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Mnohé jsou stále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Přesto služby tvoří přibližně </a:t>
            </a:r>
            <a:r>
              <a:rPr lang="cs-CZ" b="1" dirty="0">
                <a:sym typeface="Wingdings" panose="05000000000000000000" pitchFamily="2" charset="2"/>
              </a:rPr>
              <a:t>20 % světového obchodu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65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9B60-EE3F-4406-874B-0318F0A2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11B68-9837-4377-A81C-C6A64FC9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Obchod je především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mezi 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vyspělými zeměmi!</a:t>
            </a:r>
          </a:p>
          <a:p>
            <a:r>
              <a:rPr lang="cs-CZ" dirty="0">
                <a:sym typeface="Wingdings" panose="05000000000000000000" pitchFamily="2" charset="2"/>
              </a:rPr>
              <a:t>80 % obchodu se službami se odehrává mezi státy OECD</a:t>
            </a:r>
          </a:p>
          <a:p>
            <a:r>
              <a:rPr lang="cs-CZ" dirty="0">
                <a:sym typeface="Wingdings" panose="05000000000000000000" pitchFamily="2" charset="2"/>
              </a:rPr>
              <a:t>- EU je v exportu služeb velmi silná, kromě toho máme obrovský vnitřní obchod se službami</a:t>
            </a:r>
          </a:p>
        </p:txBody>
      </p:sp>
    </p:spTree>
    <p:extLst>
      <p:ext uri="{BB962C8B-B14F-4D97-AF65-F5344CB8AC3E}">
        <p14:creationId xmlns:p14="http://schemas.microsoft.com/office/powerpoint/2010/main" val="424681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70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9B60-EE3F-4406-874B-0318F0A2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11B68-9837-4377-A81C-C6A64FC9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Obchod je především mezi </a:t>
            </a:r>
            <a:r>
              <a:rPr lang="cs-CZ" b="1" dirty="0">
                <a:sym typeface="Wingdings" panose="05000000000000000000" pitchFamily="2" charset="2"/>
              </a:rPr>
              <a:t>vyspělými zeměmi!</a:t>
            </a:r>
          </a:p>
          <a:p>
            <a:r>
              <a:rPr lang="cs-CZ" dirty="0">
                <a:sym typeface="Wingdings" panose="05000000000000000000" pitchFamily="2" charset="2"/>
              </a:rPr>
              <a:t>80 % obchodu se službami se odehrává mezi státy OECD</a:t>
            </a:r>
          </a:p>
          <a:p>
            <a:r>
              <a:rPr lang="cs-CZ" dirty="0">
                <a:sym typeface="Wingdings" panose="05000000000000000000" pitchFamily="2" charset="2"/>
              </a:rPr>
              <a:t>- EU je v exportu služeb velmi silná, kromě toho máme obrovský vnitřní obchod se službami</a:t>
            </a:r>
          </a:p>
          <a:p>
            <a:r>
              <a:rPr lang="cs-CZ" dirty="0"/>
              <a:t>Velké propojení s FDI – </a:t>
            </a:r>
            <a:r>
              <a:rPr lang="cs-CZ" b="1" dirty="0"/>
              <a:t>2005 do služeb směřovalo cca 60 % FDI! </a:t>
            </a:r>
            <a:r>
              <a:rPr lang="cs-CZ" dirty="0"/>
              <a:t>(banky, mobilní operátoři…)</a:t>
            </a:r>
          </a:p>
        </p:txBody>
      </p:sp>
    </p:spTree>
    <p:extLst>
      <p:ext uri="{BB962C8B-B14F-4D97-AF65-F5344CB8AC3E}">
        <p14:creationId xmlns:p14="http://schemas.microsoft.com/office/powerpoint/2010/main" val="1734762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254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>
                <a:solidFill>
                  <a:srgbClr val="FF0000"/>
                </a:solidFill>
              </a:rPr>
              <a:t>&gt; vízová povinnost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migrace!</a:t>
            </a:r>
          </a:p>
          <a:p>
            <a:r>
              <a:rPr lang="cs-CZ" dirty="0">
                <a:solidFill>
                  <a:srgbClr val="FF0000"/>
                </a:solidFill>
              </a:rPr>
              <a:t>&gt; překážky pro migraci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FDI!</a:t>
            </a:r>
          </a:p>
          <a:p>
            <a:r>
              <a:rPr lang="cs-CZ" dirty="0">
                <a:solidFill>
                  <a:srgbClr val="FF0000"/>
                </a:solidFill>
              </a:rPr>
              <a:t>&gt; kapitálové kontroly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  <a:p>
            <a:r>
              <a:rPr lang="cs-CZ" dirty="0">
                <a:solidFill>
                  <a:srgbClr val="FF0000"/>
                </a:solidFill>
              </a:rPr>
              <a:t>&gt; nejméně regulované!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28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Dále:</a:t>
            </a:r>
          </a:p>
          <a:p>
            <a:r>
              <a:rPr lang="cs-CZ" b="1" dirty="0"/>
              <a:t>Kvantitativní restrikce</a:t>
            </a:r>
          </a:p>
          <a:p>
            <a:r>
              <a:rPr lang="cs-CZ" dirty="0"/>
              <a:t>- omezení počtu firem na trhu (jen dva operátoři, státní </a:t>
            </a:r>
            <a:r>
              <a:rPr lang="cs-CZ" dirty="0">
                <a:solidFill>
                  <a:srgbClr val="FF0000"/>
                </a:solidFill>
              </a:rPr>
              <a:t>monopol </a:t>
            </a:r>
            <a:r>
              <a:rPr lang="cs-CZ" dirty="0"/>
              <a:t>na poskytování elektřiny…)</a:t>
            </a:r>
          </a:p>
        </p:txBody>
      </p:sp>
    </p:spTree>
    <p:extLst>
      <p:ext uri="{BB962C8B-B14F-4D97-AF65-F5344CB8AC3E}">
        <p14:creationId xmlns:p14="http://schemas.microsoft.com/office/powerpoint/2010/main" val="2665334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Dále:</a:t>
            </a:r>
          </a:p>
          <a:p>
            <a:endParaRPr lang="cs-CZ" dirty="0"/>
          </a:p>
          <a:p>
            <a:r>
              <a:rPr lang="cs-CZ" dirty="0"/>
              <a:t>Některé služby smí vykonávat </a:t>
            </a:r>
            <a:r>
              <a:rPr lang="cs-CZ" dirty="0">
                <a:solidFill>
                  <a:srgbClr val="FF0000"/>
                </a:solidFill>
              </a:rPr>
              <a:t>jen rezident/občan – veřejný sektor!</a:t>
            </a:r>
          </a:p>
        </p:txBody>
      </p:sp>
    </p:spTree>
    <p:extLst>
      <p:ext uri="{BB962C8B-B14F-4D97-AF65-F5344CB8AC3E}">
        <p14:creationId xmlns:p14="http://schemas.microsoft.com/office/powerpoint/2010/main" val="2215819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Dále:</a:t>
            </a:r>
          </a:p>
          <a:p>
            <a:endParaRPr lang="cs-CZ" dirty="0"/>
          </a:p>
          <a:p>
            <a:r>
              <a:rPr lang="cs-CZ" dirty="0"/>
              <a:t>Některé služby smí vykonávat </a:t>
            </a:r>
            <a:r>
              <a:rPr lang="cs-CZ" dirty="0">
                <a:solidFill>
                  <a:srgbClr val="FF0000"/>
                </a:solidFill>
              </a:rPr>
              <a:t>jen rezident/občan – veřejný sektor!</a:t>
            </a:r>
          </a:p>
          <a:p>
            <a:r>
              <a:rPr lang="cs-CZ" dirty="0"/>
              <a:t>- nejvíce uzavřené – „profesionální služby“ – </a:t>
            </a:r>
            <a:r>
              <a:rPr lang="cs-CZ" b="1" dirty="0"/>
              <a:t>advokáti, architekti, lékaři</a:t>
            </a:r>
            <a:r>
              <a:rPr lang="cs-CZ" dirty="0"/>
              <a:t> atd. - právo poskytovat vázané na </a:t>
            </a:r>
            <a:r>
              <a:rPr lang="cs-CZ" b="1" dirty="0"/>
              <a:t>členství v komoře</a:t>
            </a:r>
            <a:r>
              <a:rPr lang="cs-CZ" dirty="0"/>
              <a:t>, získání </a:t>
            </a:r>
            <a:r>
              <a:rPr lang="cs-CZ" b="1" dirty="0"/>
              <a:t>certifikátu</a:t>
            </a:r>
            <a:r>
              <a:rPr lang="cs-CZ" dirty="0"/>
              <a:t>, </a:t>
            </a:r>
            <a:r>
              <a:rPr lang="cs-CZ" b="1" dirty="0"/>
              <a:t>diplom</a:t>
            </a:r>
            <a:r>
              <a:rPr lang="cs-CZ" dirty="0"/>
              <a:t> z domácí univerzity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0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D5898-E99C-4470-AFD9-C7CBE122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8403F-449A-44E0-B57A-09681149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– </a:t>
            </a:r>
            <a:r>
              <a:rPr lang="cs-CZ" b="1" dirty="0"/>
              <a:t>kvantitativní restrikce </a:t>
            </a:r>
            <a:r>
              <a:rPr lang="cs-CZ" dirty="0"/>
              <a:t>tady bereme jako </a:t>
            </a:r>
            <a:r>
              <a:rPr lang="cs-CZ" dirty="0">
                <a:solidFill>
                  <a:srgbClr val="FF0000"/>
                </a:solidFill>
              </a:rPr>
              <a:t>nediskriminační – působí i na domácí firmy</a:t>
            </a:r>
          </a:p>
        </p:txBody>
      </p:sp>
    </p:spTree>
    <p:extLst>
      <p:ext uri="{BB962C8B-B14F-4D97-AF65-F5344CB8AC3E}">
        <p14:creationId xmlns:p14="http://schemas.microsoft.com/office/powerpoint/2010/main" val="1986160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D5898-E99C-4470-AFD9-C7CBE122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8403F-449A-44E0-B57A-09681149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– </a:t>
            </a:r>
            <a:r>
              <a:rPr lang="cs-CZ" b="1" dirty="0"/>
              <a:t>kvantitativní restrikce </a:t>
            </a:r>
            <a:r>
              <a:rPr lang="cs-CZ" dirty="0"/>
              <a:t>tady bereme jako </a:t>
            </a:r>
            <a:r>
              <a:rPr lang="cs-CZ" dirty="0">
                <a:solidFill>
                  <a:srgbClr val="FF0000"/>
                </a:solidFill>
              </a:rPr>
              <a:t>nediskriminační – působí i na domácí firmy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Ostatní </a:t>
            </a:r>
            <a:r>
              <a:rPr lang="cs-CZ" dirty="0">
                <a:solidFill>
                  <a:srgbClr val="FF0000"/>
                </a:solidFill>
              </a:rPr>
              <a:t>jsou často diskriminační – vylučují cizince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19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Velké rozdíly v protekci</a:t>
            </a:r>
            <a:r>
              <a:rPr lang="cs-CZ" dirty="0"/>
              <a:t>– něco není regulované vůbec (vylepšení webových stránek cizí IT firmou), někde úplný zákaz</a:t>
            </a:r>
          </a:p>
          <a:p>
            <a:endParaRPr lang="cs-CZ" dirty="0"/>
          </a:p>
          <a:p>
            <a:r>
              <a:rPr lang="cs-CZ" dirty="0"/>
              <a:t>Celkově zřejmě výrazně </a:t>
            </a:r>
            <a:r>
              <a:rPr lang="cs-CZ" b="1" dirty="0"/>
              <a:t>větší překážky než u obchodu se zbožím</a:t>
            </a:r>
          </a:p>
        </p:txBody>
      </p:sp>
    </p:spTree>
    <p:extLst>
      <p:ext uri="{BB962C8B-B14F-4D97-AF65-F5344CB8AC3E}">
        <p14:creationId xmlns:p14="http://schemas.microsoft.com/office/powerpoint/2010/main" val="2283698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Velké rozdíly v protekci</a:t>
            </a:r>
            <a:r>
              <a:rPr lang="cs-CZ" dirty="0"/>
              <a:t>– něco není regulované vůbec (vylepšení webových stránek cizí IT firmou), někde úplný zákaz</a:t>
            </a:r>
          </a:p>
          <a:p>
            <a:endParaRPr lang="cs-CZ" dirty="0"/>
          </a:p>
          <a:p>
            <a:r>
              <a:rPr lang="cs-CZ" dirty="0"/>
              <a:t>Celkově zřejmě výrazně </a:t>
            </a:r>
            <a:r>
              <a:rPr lang="cs-CZ" b="1" dirty="0"/>
              <a:t>větší překážky než u obchodu se zbožím</a:t>
            </a:r>
          </a:p>
          <a:p>
            <a:endParaRPr lang="cs-CZ" b="1" dirty="0"/>
          </a:p>
          <a:p>
            <a:r>
              <a:rPr lang="cs-CZ" b="1" dirty="0"/>
              <a:t>Překážky jsou </a:t>
            </a:r>
            <a:r>
              <a:rPr lang="cs-CZ" b="1" dirty="0">
                <a:solidFill>
                  <a:srgbClr val="FF0000"/>
                </a:solidFill>
              </a:rPr>
              <a:t>obtížně kvantifikovatelné, protože to nejsou cla &gt; těžko se o tom jedná</a:t>
            </a:r>
          </a:p>
          <a:p>
            <a:r>
              <a:rPr lang="cs-CZ" dirty="0"/>
              <a:t>= jak vyměňovat reciproční ústupky?</a:t>
            </a:r>
          </a:p>
          <a:p>
            <a:r>
              <a:rPr lang="cs-CZ" dirty="0"/>
              <a:t>= stejné jako u netarifních překážek u obchodu se zbožím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02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945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</p:txBody>
      </p:sp>
    </p:spTree>
    <p:extLst>
      <p:ext uri="{BB962C8B-B14F-4D97-AF65-F5344CB8AC3E}">
        <p14:creationId xmlns:p14="http://schemas.microsoft.com/office/powerpoint/2010/main" val="3666917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  <a:p>
            <a:r>
              <a:rPr lang="cs-CZ" dirty="0"/>
              <a:t>Zároveň menší protekcionistické tlaky – import služeb často znamená příchod cizí firmy, </a:t>
            </a:r>
            <a:r>
              <a:rPr lang="cs-CZ" b="1" dirty="0"/>
              <a:t>která zaměstná místní lidi &gt; veřejnost není proti</a:t>
            </a:r>
          </a:p>
          <a:p>
            <a:r>
              <a:rPr lang="cs-CZ" dirty="0"/>
              <a:t>&gt; dlouhodobě </a:t>
            </a:r>
            <a:r>
              <a:rPr lang="cs-CZ" b="1" dirty="0"/>
              <a:t>spíše okrajové téma</a:t>
            </a:r>
          </a:p>
        </p:txBody>
      </p:sp>
    </p:spTree>
    <p:extLst>
      <p:ext uri="{BB962C8B-B14F-4D97-AF65-F5344CB8AC3E}">
        <p14:creationId xmlns:p14="http://schemas.microsoft.com/office/powerpoint/2010/main" val="3128905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  <a:p>
            <a:r>
              <a:rPr lang="cs-CZ" dirty="0"/>
              <a:t>Zároveň menší protekcionistické tlaky – import služeb často znamená příchod cizí firmy, </a:t>
            </a:r>
            <a:r>
              <a:rPr lang="cs-CZ" b="1" dirty="0"/>
              <a:t>která zaměstná místní lidi &gt; veřejnost není proti</a:t>
            </a:r>
          </a:p>
          <a:p>
            <a:r>
              <a:rPr lang="cs-CZ" dirty="0"/>
              <a:t>&gt; dlouhodobě </a:t>
            </a:r>
            <a:r>
              <a:rPr lang="cs-CZ" b="1" dirty="0"/>
              <a:t>spíše okrajové téma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Kontroverzní je přesun poskytovatelů </a:t>
            </a:r>
            <a:r>
              <a:rPr lang="cs-CZ" dirty="0"/>
              <a:t>(polští instalatéři) – tento mód tvoří </a:t>
            </a:r>
            <a:r>
              <a:rPr lang="cs-CZ" b="1" dirty="0"/>
              <a:t>jen asi 2 % exportu služeb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831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</p:txBody>
      </p:sp>
    </p:spTree>
    <p:extLst>
      <p:ext uri="{BB962C8B-B14F-4D97-AF65-F5344CB8AC3E}">
        <p14:creationId xmlns:p14="http://schemas.microsoft.com/office/powerpoint/2010/main" val="381579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920574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  <a:endParaRPr lang="cs-CZ" dirty="0"/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851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Proti Indie, Brazílie a další rozvojové země, </a:t>
            </a:r>
            <a:r>
              <a:rPr lang="cs-CZ" b="1" dirty="0"/>
              <a:t>vadily jim hlavně služby poskytované komerčním zastoupením = FDI</a:t>
            </a:r>
          </a:p>
        </p:txBody>
      </p:sp>
    </p:spTree>
    <p:extLst>
      <p:ext uri="{BB962C8B-B14F-4D97-AF65-F5344CB8AC3E}">
        <p14:creationId xmlns:p14="http://schemas.microsoft.com/office/powerpoint/2010/main" val="2973184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Proti Indie, Brazílie a další rozvojové země, </a:t>
            </a:r>
            <a:r>
              <a:rPr lang="cs-CZ" b="1" dirty="0"/>
              <a:t>vadily jim hlavně služby poskytované komerčním zastoupením = FDI</a:t>
            </a:r>
          </a:p>
          <a:p>
            <a:r>
              <a:rPr lang="cs-CZ" dirty="0"/>
              <a:t>Odděleno od obchodu se zbožím &gt; </a:t>
            </a:r>
            <a:r>
              <a:rPr lang="cs-CZ" b="1" dirty="0"/>
              <a:t>GATS</a:t>
            </a:r>
          </a:p>
        </p:txBody>
      </p:sp>
    </p:spTree>
    <p:extLst>
      <p:ext uri="{BB962C8B-B14F-4D97-AF65-F5344CB8AC3E}">
        <p14:creationId xmlns:p14="http://schemas.microsoft.com/office/powerpoint/2010/main" val="244250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GATS je koncipován jako analogická dohoda GATT, v mnohém ho kopíruje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4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</p:txBody>
      </p:sp>
    </p:spTree>
    <p:extLst>
      <p:ext uri="{BB962C8B-B14F-4D97-AF65-F5344CB8AC3E}">
        <p14:creationId xmlns:p14="http://schemas.microsoft.com/office/powerpoint/2010/main" val="419232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r>
              <a:rPr lang="cs-CZ" dirty="0"/>
              <a:t>Jak byl do roku 1995 upraven obchod s textilem?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023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</p:txBody>
      </p:sp>
    </p:spTree>
    <p:extLst>
      <p:ext uri="{BB962C8B-B14F-4D97-AF65-F5344CB8AC3E}">
        <p14:creationId xmlns:p14="http://schemas.microsoft.com/office/powerpoint/2010/main" val="38438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  <a:p>
            <a:r>
              <a:rPr lang="cs-CZ" b="1" dirty="0"/>
              <a:t>„Flexibilní“ = </a:t>
            </a:r>
            <a:r>
              <a:rPr lang="cs-CZ" b="1" dirty="0">
                <a:solidFill>
                  <a:srgbClr val="FF0000"/>
                </a:solidFill>
              </a:rPr>
              <a:t>plná výjimek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b="1" dirty="0">
                <a:solidFill>
                  <a:srgbClr val="FF0000"/>
                </a:solidFill>
              </a:rPr>
              <a:t>vázaná na obtížně srozumitelný soubor individuálních závazků jednotlivých členských států</a:t>
            </a:r>
          </a:p>
        </p:txBody>
      </p:sp>
    </p:spTree>
    <p:extLst>
      <p:ext uri="{BB962C8B-B14F-4D97-AF65-F5344CB8AC3E}">
        <p14:creationId xmlns:p14="http://schemas.microsoft.com/office/powerpoint/2010/main" val="1955596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  <a:p>
            <a:r>
              <a:rPr lang="cs-CZ" b="1" dirty="0"/>
              <a:t>„Flexibilní“ = plná výjimek</a:t>
            </a:r>
            <a:r>
              <a:rPr lang="cs-CZ" dirty="0"/>
              <a:t>, vázaná na obtížně srozumitelný soubor individuálních závazků jednotlivých členských států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Mnohem méně user-</a:t>
            </a:r>
            <a:r>
              <a:rPr lang="cs-CZ" dirty="0" err="1">
                <a:solidFill>
                  <a:srgbClr val="FF0000"/>
                </a:solidFill>
              </a:rPr>
              <a:t>friendly</a:t>
            </a:r>
            <a:r>
              <a:rPr lang="cs-CZ" dirty="0">
                <a:solidFill>
                  <a:srgbClr val="FF0000"/>
                </a:solidFill>
              </a:rPr>
              <a:t> instrument než GATT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08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Zahrnuty </a:t>
            </a:r>
            <a:r>
              <a:rPr lang="cs-CZ" b="1" dirty="0"/>
              <a:t>všechny 4 módy poskytování</a:t>
            </a:r>
          </a:p>
          <a:p>
            <a:r>
              <a:rPr lang="cs-CZ" dirty="0"/>
              <a:t>Dohoda dopadá na </a:t>
            </a:r>
            <a:r>
              <a:rPr lang="cs-CZ" b="1" dirty="0"/>
              <a:t>jakékoliv opatření ovlivňující nabídku služeb</a:t>
            </a:r>
          </a:p>
        </p:txBody>
      </p:sp>
    </p:spTree>
    <p:extLst>
      <p:ext uri="{BB962C8B-B14F-4D97-AF65-F5344CB8AC3E}">
        <p14:creationId xmlns:p14="http://schemas.microsoft.com/office/powerpoint/2010/main" val="2081642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8D6F-9DCD-49E0-92FE-7AFD4807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21C1A-50BB-4576-A776-AD88E230C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cs-CZ" dirty="0"/>
              <a:t>Služby rozděleny do </a:t>
            </a:r>
            <a:r>
              <a:rPr lang="cs-CZ" b="1" dirty="0"/>
              <a:t>12 kategorií</a:t>
            </a:r>
            <a:r>
              <a:rPr lang="cs-CZ" dirty="0"/>
              <a:t>:</a:t>
            </a:r>
          </a:p>
          <a:p>
            <a:r>
              <a:rPr lang="cs-CZ" dirty="0"/>
              <a:t>1. Obchodní služby</a:t>
            </a:r>
          </a:p>
          <a:p>
            <a:r>
              <a:rPr lang="cs-CZ" dirty="0"/>
              <a:t>2. Komunikační služby</a:t>
            </a:r>
          </a:p>
          <a:p>
            <a:r>
              <a:rPr lang="cs-CZ" dirty="0"/>
              <a:t>3. Stavební služby</a:t>
            </a:r>
          </a:p>
          <a:p>
            <a:r>
              <a:rPr lang="cs-CZ" dirty="0"/>
              <a:t>4. Distributorské služby</a:t>
            </a:r>
          </a:p>
          <a:p>
            <a:r>
              <a:rPr lang="cs-CZ" dirty="0"/>
              <a:t>5. Vzdělávací služby</a:t>
            </a:r>
          </a:p>
          <a:p>
            <a:r>
              <a:rPr lang="cs-CZ" dirty="0"/>
              <a:t>6. Enviromentální služby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7. Finanční služby</a:t>
            </a:r>
          </a:p>
          <a:p>
            <a:r>
              <a:rPr lang="cs-CZ" dirty="0"/>
              <a:t>8. Zdravotní a sociální služby</a:t>
            </a:r>
          </a:p>
          <a:p>
            <a:r>
              <a:rPr lang="cs-CZ" dirty="0"/>
              <a:t>9. Turistický ruch a cestování</a:t>
            </a:r>
          </a:p>
          <a:p>
            <a:r>
              <a:rPr lang="cs-CZ" dirty="0"/>
              <a:t>10. Rekreační, kulturní a sportovní služby</a:t>
            </a:r>
          </a:p>
          <a:p>
            <a:r>
              <a:rPr lang="cs-CZ" dirty="0"/>
              <a:t>11. Dopravní služby</a:t>
            </a:r>
          </a:p>
          <a:p>
            <a:r>
              <a:rPr lang="cs-CZ" dirty="0"/>
              <a:t>12. Ostatní</a:t>
            </a:r>
          </a:p>
        </p:txBody>
      </p:sp>
    </p:spTree>
    <p:extLst>
      <p:ext uri="{BB962C8B-B14F-4D97-AF65-F5344CB8AC3E}">
        <p14:creationId xmlns:p14="http://schemas.microsoft.com/office/powerpoint/2010/main" val="13218307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B962E-CF3C-481A-B697-CE50ECE8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0871D-3BD5-4F83-A4BA-E05AB66D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Reálně tedy máme služby rozděleny do 12 x 4 = 48 skupin</a:t>
            </a:r>
          </a:p>
          <a:p>
            <a:endParaRPr lang="cs-CZ" dirty="0"/>
          </a:p>
          <a:p>
            <a:r>
              <a:rPr lang="cs-CZ" dirty="0"/>
              <a:t>Např. – </a:t>
            </a:r>
            <a:r>
              <a:rPr lang="cs-CZ" dirty="0">
                <a:solidFill>
                  <a:srgbClr val="00B0F0"/>
                </a:solidFill>
              </a:rPr>
              <a:t>přeshraničně poskytované (mód 4) </a:t>
            </a:r>
            <a:r>
              <a:rPr lang="cs-CZ" dirty="0">
                <a:solidFill>
                  <a:srgbClr val="00B050"/>
                </a:solidFill>
              </a:rPr>
              <a:t>finanční služby (kategorie 7)</a:t>
            </a:r>
          </a:p>
          <a:p>
            <a:endParaRPr lang="cs-CZ" dirty="0"/>
          </a:p>
          <a:p>
            <a:r>
              <a:rPr lang="cs-CZ" dirty="0"/>
              <a:t>Každá země si pro každou z těchto skupin vybere, k čemu se zaváže!</a:t>
            </a:r>
          </a:p>
          <a:p>
            <a:r>
              <a:rPr lang="cs-CZ" b="1" dirty="0"/>
              <a:t>Respektive vybere si, které principy se na to budou vztahovat!</a:t>
            </a:r>
          </a:p>
        </p:txBody>
      </p:sp>
    </p:spTree>
    <p:extLst>
      <p:ext uri="{BB962C8B-B14F-4D97-AF65-F5344CB8AC3E}">
        <p14:creationId xmlns:p14="http://schemas.microsoft.com/office/powerpoint/2010/main" val="3729850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5878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MFN v zásadě funguje stejně jako u GATT </a:t>
            </a:r>
            <a:r>
              <a:rPr lang="cs-CZ" dirty="0"/>
              <a:t>– nediskriminace mezi ostatními zeměmi navzájem</a:t>
            </a:r>
          </a:p>
        </p:txBody>
      </p:sp>
    </p:spTree>
    <p:extLst>
      <p:ext uri="{BB962C8B-B14F-4D97-AF65-F5344CB8AC3E}">
        <p14:creationId xmlns:p14="http://schemas.microsoft.com/office/powerpoint/2010/main" val="374767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MFN v zásadě funguje stejně jako u GATT </a:t>
            </a:r>
            <a:r>
              <a:rPr lang="cs-CZ" dirty="0"/>
              <a:t>– nediskriminace mezi ostatními zeměmi navzájem</a:t>
            </a:r>
          </a:p>
          <a:p>
            <a:r>
              <a:rPr lang="cs-CZ" dirty="0"/>
              <a:t>je možné vyhradit si </a:t>
            </a:r>
            <a:r>
              <a:rPr lang="cs-CZ" b="1" dirty="0"/>
              <a:t>výjimky!</a:t>
            </a:r>
          </a:p>
          <a:p>
            <a:r>
              <a:rPr lang="cs-CZ" dirty="0"/>
              <a:t>&gt; seznamy výjimek jednotlivých států – tvoří součást GATS</a:t>
            </a:r>
          </a:p>
        </p:txBody>
      </p:sp>
    </p:spTree>
    <p:extLst>
      <p:ext uri="{BB962C8B-B14F-4D97-AF65-F5344CB8AC3E}">
        <p14:creationId xmlns:p14="http://schemas.microsoft.com/office/powerpoint/2010/main" val="2433460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země </a:t>
            </a:r>
            <a:r>
              <a:rPr lang="cs-CZ" dirty="0">
                <a:solidFill>
                  <a:srgbClr val="FF0000"/>
                </a:solidFill>
              </a:rPr>
              <a:t>vyžadují reciprocitu</a:t>
            </a:r>
            <a:r>
              <a:rPr lang="cs-CZ" dirty="0"/>
              <a:t>, například u financí a telekomunikací </a:t>
            </a:r>
          </a:p>
        </p:txBody>
      </p:sp>
    </p:spTree>
    <p:extLst>
      <p:ext uri="{BB962C8B-B14F-4D97-AF65-F5344CB8AC3E}">
        <p14:creationId xmlns:p14="http://schemas.microsoft.com/office/powerpoint/2010/main" val="25165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r>
              <a:rPr lang="cs-CZ" dirty="0"/>
              <a:t>Jak byl do roku 1995 upraven obchod s textilem?</a:t>
            </a:r>
          </a:p>
          <a:p>
            <a:r>
              <a:rPr lang="cs-CZ" dirty="0"/>
              <a:t>Proč vyspělé státy chrání zemědělství?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728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země </a:t>
            </a:r>
            <a:r>
              <a:rPr lang="cs-CZ" dirty="0">
                <a:solidFill>
                  <a:srgbClr val="FF0000"/>
                </a:solidFill>
              </a:rPr>
              <a:t>vyžadují reciprocitu</a:t>
            </a:r>
            <a:r>
              <a:rPr lang="cs-CZ" dirty="0"/>
              <a:t>, například u financí a telekomunikací </a:t>
            </a:r>
          </a:p>
          <a:p>
            <a:r>
              <a:rPr lang="cs-CZ" dirty="0"/>
              <a:t>= výhody vám poskytneme, jen pokud vy sami liberalizujete tento trh</a:t>
            </a:r>
          </a:p>
          <a:p>
            <a:r>
              <a:rPr lang="cs-CZ" dirty="0"/>
              <a:t>- strach z černých pasažérů</a:t>
            </a:r>
          </a:p>
          <a:p>
            <a:endParaRPr lang="cs-CZ" dirty="0"/>
          </a:p>
          <a:p>
            <a:r>
              <a:rPr lang="cs-CZ" b="1" dirty="0"/>
              <a:t>U GATT toto nelze udělat! </a:t>
            </a:r>
            <a:r>
              <a:rPr lang="cs-CZ" dirty="0"/>
              <a:t>Poskytování výhod je tam jednostranné!</a:t>
            </a:r>
          </a:p>
        </p:txBody>
      </p:sp>
    </p:spTree>
    <p:extLst>
      <p:ext uri="{BB962C8B-B14F-4D97-AF65-F5344CB8AC3E}">
        <p14:creationId xmlns:p14="http://schemas.microsoft.com/office/powerpoint/2010/main" val="3409393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969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</a:t>
            </a:r>
          </a:p>
        </p:txBody>
      </p:sp>
    </p:spTree>
    <p:extLst>
      <p:ext uri="{BB962C8B-B14F-4D97-AF65-F5344CB8AC3E}">
        <p14:creationId xmlns:p14="http://schemas.microsoft.com/office/powerpoint/2010/main" val="34251774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</p:txBody>
      </p:sp>
    </p:spTree>
    <p:extLst>
      <p:ext uri="{BB962C8B-B14F-4D97-AF65-F5344CB8AC3E}">
        <p14:creationId xmlns:p14="http://schemas.microsoft.com/office/powerpoint/2010/main" val="22282650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  <a:p>
            <a:r>
              <a:rPr lang="cs-CZ" dirty="0"/>
              <a:t>Liberalizované sektory každý stát uvádí ve svém </a:t>
            </a:r>
            <a:r>
              <a:rPr lang="cs-CZ" b="1" dirty="0">
                <a:solidFill>
                  <a:srgbClr val="FF0000"/>
                </a:solidFill>
              </a:rPr>
              <a:t>seznamu závazků (</a:t>
            </a:r>
            <a:r>
              <a:rPr lang="cs-CZ" b="1" dirty="0" err="1">
                <a:solidFill>
                  <a:srgbClr val="FF0000"/>
                </a:solidFill>
              </a:rPr>
              <a:t>schedule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6784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</p:txBody>
      </p:sp>
    </p:spTree>
    <p:extLst>
      <p:ext uri="{BB962C8B-B14F-4D97-AF65-F5344CB8AC3E}">
        <p14:creationId xmlns:p14="http://schemas.microsoft.com/office/powerpoint/2010/main" val="3052473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Je možné sektor ještě více upřesnit – třeba „služby snižování hluku“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3797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FE81E-61ED-4ACA-B4B0-20B35676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vsedě, hledání, jídlo, tmavé&#10;&#10;Popis byl vytvořen automaticky">
            <a:extLst>
              <a:ext uri="{FF2B5EF4-FFF2-40B4-BE49-F238E27FC236}">
                <a16:creationId xmlns:a16="http://schemas.microsoft.com/office/drawing/2014/main" id="{220EB1C3-F6A4-40DA-BF84-16C010F61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94" y="2390775"/>
            <a:ext cx="6323806" cy="3161903"/>
          </a:xfrm>
        </p:spPr>
      </p:pic>
    </p:spTree>
    <p:extLst>
      <p:ext uri="{BB962C8B-B14F-4D97-AF65-F5344CB8AC3E}">
        <p14:creationId xmlns:p14="http://schemas.microsoft.com/office/powerpoint/2010/main" val="84881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dirty="0"/>
              <a:t>Velká role seznamů závazků (</a:t>
            </a:r>
            <a:r>
              <a:rPr lang="cs-CZ" dirty="0" err="1"/>
              <a:t>schedules</a:t>
            </a:r>
            <a:r>
              <a:rPr lang="cs-CZ" dirty="0"/>
              <a:t>) – </a:t>
            </a:r>
            <a:r>
              <a:rPr lang="cs-CZ" b="1" dirty="0"/>
              <a:t>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</p:txBody>
      </p:sp>
    </p:spTree>
    <p:extLst>
      <p:ext uri="{BB962C8B-B14F-4D97-AF65-F5344CB8AC3E}">
        <p14:creationId xmlns:p14="http://schemas.microsoft.com/office/powerpoint/2010/main" val="4543971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dirty="0"/>
              <a:t>Velká role seznamů závazků (</a:t>
            </a:r>
            <a:r>
              <a:rPr lang="cs-CZ" dirty="0" err="1"/>
              <a:t>schedules</a:t>
            </a:r>
            <a:r>
              <a:rPr lang="cs-CZ" dirty="0"/>
              <a:t>) – </a:t>
            </a:r>
            <a:r>
              <a:rPr lang="cs-CZ" b="1" dirty="0"/>
              <a:t>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  <a:p>
            <a:r>
              <a:rPr lang="cs-CZ" dirty="0">
                <a:solidFill>
                  <a:srgbClr val="FF0000"/>
                </a:solidFill>
              </a:rPr>
              <a:t>Ano! </a:t>
            </a:r>
            <a:r>
              <a:rPr lang="cs-CZ" dirty="0"/>
              <a:t>Jsou to schémata maximálních cel</a:t>
            </a:r>
          </a:p>
          <a:p>
            <a:r>
              <a:rPr lang="cs-CZ" dirty="0"/>
              <a:t>Nicméně tady je to důležitější, </a:t>
            </a:r>
            <a:r>
              <a:rPr lang="cs-CZ" dirty="0">
                <a:solidFill>
                  <a:srgbClr val="FF0000"/>
                </a:solidFill>
              </a:rPr>
              <a:t>až v seznamu zjistím, jestli národní zacházení vůbec existuje…</a:t>
            </a:r>
          </a:p>
        </p:txBody>
      </p:sp>
    </p:spTree>
    <p:extLst>
      <p:ext uri="{BB962C8B-B14F-4D97-AF65-F5344CB8AC3E}">
        <p14:creationId xmlns:p14="http://schemas.microsoft.com/office/powerpoint/2010/main" val="86623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r>
              <a:rPr lang="cs-CZ" dirty="0"/>
              <a:t>Jak byl do roku 1995 upraven obchod s textilem?</a:t>
            </a:r>
          </a:p>
          <a:p>
            <a:r>
              <a:rPr lang="cs-CZ" dirty="0"/>
              <a:t>Proč vyspělé státy chrání zemědělství?</a:t>
            </a:r>
          </a:p>
          <a:p>
            <a:r>
              <a:rPr lang="cs-CZ" dirty="0"/>
              <a:t>Jak se od 80. let změnila Společná zemědělská politika EU?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694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</p:txBody>
      </p:sp>
    </p:spTree>
    <p:extLst>
      <p:ext uri="{BB962C8B-B14F-4D97-AF65-F5344CB8AC3E}">
        <p14:creationId xmlns:p14="http://schemas.microsoft.com/office/powerpoint/2010/main" val="6927631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</p:txBody>
      </p:sp>
    </p:spTree>
    <p:extLst>
      <p:ext uri="{BB962C8B-B14F-4D97-AF65-F5344CB8AC3E}">
        <p14:creationId xmlns:p14="http://schemas.microsoft.com/office/powerpoint/2010/main" val="3725847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</a:t>
            </a:r>
            <a:r>
              <a:rPr lang="en-US" b="1" dirty="0"/>
              <a:t>it must indicate for each mode of supply what limitations, if any, it maintains on market access</a:t>
            </a:r>
            <a:r>
              <a:rPr lang="cs-CZ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13232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it must indicate for each mode of supply what limitations, if any, it maintains on market access</a:t>
            </a:r>
            <a:r>
              <a:rPr lang="cs-CZ" dirty="0"/>
              <a:t>“</a:t>
            </a:r>
          </a:p>
          <a:p>
            <a:r>
              <a:rPr lang="cs-CZ" b="1" dirty="0"/>
              <a:t>= U každého sektoru uvedeného v seznamu závazků vypsat, jestli existují nějaké </a:t>
            </a:r>
            <a:r>
              <a:rPr lang="cs-CZ" b="1" dirty="0">
                <a:solidFill>
                  <a:srgbClr val="FF0000"/>
                </a:solidFill>
              </a:rPr>
              <a:t>další </a:t>
            </a:r>
            <a:r>
              <a:rPr lang="cs-CZ" b="1" dirty="0"/>
              <a:t>bariéry vstupu na trh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9128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B888-CC67-48E7-B59E-A1692584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FB1A0-D2F5-469B-B313-1ED14BA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překážek: </a:t>
            </a:r>
          </a:p>
          <a:p>
            <a:r>
              <a:rPr lang="cs-CZ" dirty="0">
                <a:solidFill>
                  <a:srgbClr val="FF0000"/>
                </a:solidFill>
              </a:rPr>
              <a:t>„V ČR může pracovat jenom X notářů, v Praze je udělena licence max. Y taxikářům“</a:t>
            </a:r>
          </a:p>
          <a:p>
            <a:r>
              <a:rPr lang="cs-CZ" dirty="0"/>
              <a:t>= nediskriminační kvantitativní překážka = není pokrytá národním zacházením</a:t>
            </a:r>
          </a:p>
        </p:txBody>
      </p:sp>
    </p:spTree>
    <p:extLst>
      <p:ext uri="{BB962C8B-B14F-4D97-AF65-F5344CB8AC3E}">
        <p14:creationId xmlns:p14="http://schemas.microsoft.com/office/powerpoint/2010/main" val="8493544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B888-CC67-48E7-B59E-A1692584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FB1A0-D2F5-469B-B313-1ED14BA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překážek: </a:t>
            </a:r>
          </a:p>
          <a:p>
            <a:r>
              <a:rPr lang="cs-CZ" dirty="0">
                <a:solidFill>
                  <a:srgbClr val="FF0000"/>
                </a:solidFill>
              </a:rPr>
              <a:t>„V ČR může pracovat jenom X notářů, v Praze je udělena licence max. Y taxikářům“</a:t>
            </a:r>
          </a:p>
          <a:p>
            <a:r>
              <a:rPr lang="cs-CZ" dirty="0"/>
              <a:t>= nediskriminační kvantitativní překážka = není pokrytá národním zacházením</a:t>
            </a:r>
          </a:p>
          <a:p>
            <a:r>
              <a:rPr lang="cs-CZ" b="1" dirty="0"/>
              <a:t>Princip přístupu na trh státům ukládá, aby tyto překážky specifikovaly</a:t>
            </a:r>
          </a:p>
        </p:txBody>
      </p:sp>
    </p:spTree>
    <p:extLst>
      <p:ext uri="{BB962C8B-B14F-4D97-AF65-F5344CB8AC3E}">
        <p14:creationId xmlns:p14="http://schemas.microsoft.com/office/powerpoint/2010/main" val="40254353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D2BC6-1769-40EA-BB82-A8A1A5CE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FF916-59B4-4AEE-9239-E8472F05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zacházení – diskriminace mezi domácí a cizí firmou</a:t>
            </a:r>
          </a:p>
          <a:p>
            <a:r>
              <a:rPr lang="cs-CZ" dirty="0"/>
              <a:t>Přístup na trh – kvantitativní omezení</a:t>
            </a:r>
          </a:p>
        </p:txBody>
      </p:sp>
    </p:spTree>
    <p:extLst>
      <p:ext uri="{BB962C8B-B14F-4D97-AF65-F5344CB8AC3E}">
        <p14:creationId xmlns:p14="http://schemas.microsoft.com/office/powerpoint/2010/main" val="729642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BFFA5-5651-4BC5-8477-6BAFEE07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A08DB-3DB9-4B39-A347-FB083E4C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your country intended to schedule the following services: </a:t>
            </a:r>
            <a:r>
              <a:rPr lang="en-US" b="1" dirty="0">
                <a:solidFill>
                  <a:srgbClr val="00B050"/>
                </a:solidFill>
              </a:rPr>
              <a:t>telecommunications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F0"/>
                </a:solidFill>
              </a:rPr>
              <a:t>banking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7030A0"/>
                </a:solidFill>
              </a:rPr>
              <a:t>rail transport</a:t>
            </a:r>
            <a:r>
              <a:rPr lang="en-US" dirty="0"/>
              <a:t>.</a:t>
            </a:r>
          </a:p>
          <a:p>
            <a:endParaRPr lang="cs-CZ" dirty="0"/>
          </a:p>
          <a:p>
            <a:r>
              <a:rPr lang="cs-CZ" dirty="0"/>
              <a:t>1) </a:t>
            </a:r>
            <a:r>
              <a:rPr lang="en-US" dirty="0"/>
              <a:t>What could be an example of a </a:t>
            </a:r>
            <a:r>
              <a:rPr lang="en-US" b="1" dirty="0"/>
              <a:t>market access restriction</a:t>
            </a:r>
            <a:r>
              <a:rPr lang="en-US" dirty="0"/>
              <a:t> in these sectors?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dirty="0"/>
              <a:t>2) </a:t>
            </a:r>
            <a:r>
              <a:rPr lang="en-US" dirty="0"/>
              <a:t>What could be an example of a </a:t>
            </a:r>
            <a:r>
              <a:rPr lang="en-US" b="1" dirty="0"/>
              <a:t>national treatment restriction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080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C248F-2475-4092-AAE5-993E8D00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54B49-B3D2-495E-8AAE-C0371856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reply:</a:t>
            </a:r>
          </a:p>
          <a:p>
            <a:endParaRPr lang="cs-CZ" dirty="0"/>
          </a:p>
          <a:p>
            <a:r>
              <a:rPr lang="cs-CZ" b="1" dirty="0"/>
              <a:t>Market </a:t>
            </a:r>
            <a:r>
              <a:rPr lang="cs-CZ" b="1" dirty="0" err="1"/>
              <a:t>access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Existence of exclusive or monopoly operators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Prescribed forms of legal incorporation </a:t>
            </a:r>
            <a:r>
              <a:rPr lang="en-US" dirty="0"/>
              <a:t>(e.g. joint stock companies). </a:t>
            </a:r>
            <a:r>
              <a:rPr lang="en-US" dirty="0">
                <a:solidFill>
                  <a:srgbClr val="7030A0"/>
                </a:solidFill>
              </a:rPr>
              <a:t>Quantitative restrictions on presence of natural persons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treatment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Restrictions on foreigners’ participation in company boards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Prohibition of foreign land ownership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</a:rPr>
              <a:t>Discriminatory minimum capital or minimum reserve requirements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360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B5D30-5411-4777-9290-49EA1A96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závazků - Tádžikistán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D8543A9-ACB8-4647-98B5-F8E8ABE95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73" t="10924" r="14587" b="35446"/>
          <a:stretch/>
        </p:blipFill>
        <p:spPr>
          <a:xfrm>
            <a:off x="435713" y="1257300"/>
            <a:ext cx="11091974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2A25-485C-46FB-9C30-272854B0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38B87-FEA3-4C9D-81C2-A88236E7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Decoupling</a:t>
            </a:r>
            <a:r>
              <a:rPr lang="cs-CZ" dirty="0"/>
              <a:t> – snaha oddělit podporu životní úrovně na venkově od přímé podpory produkce</a:t>
            </a:r>
          </a:p>
          <a:p>
            <a:r>
              <a:rPr lang="cs-CZ" dirty="0"/>
              <a:t>- transfery a přerozdělování, ne subvence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979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7004D-4C30-449B-AC67-659A5129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závazků uváděné v seznamech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DF65E-13FF-4F2E-AD92-AA2EF20E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/>
              <a:t>“ = plný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Unbound</a:t>
            </a:r>
            <a:r>
              <a:rPr lang="cs-CZ" dirty="0"/>
              <a:t>“ = žádný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except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following</a:t>
            </a:r>
            <a:r>
              <a:rPr lang="cs-CZ" dirty="0"/>
              <a:t>“ = specifický závazek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24050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016B2-D441-45ED-A864-EAE0A6B8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8F62330-9D10-4B74-8946-E2B548ABC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59" t="16928" r="33870" b="12148"/>
          <a:stretch/>
        </p:blipFill>
        <p:spPr>
          <a:xfrm>
            <a:off x="1838121" y="857250"/>
            <a:ext cx="8401255" cy="56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29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– seznam závazků má 78 stran, k němu jsou tři další dokumenty s dodatky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4881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Závazků opět existuje více u vyspělých než u rozvojových zemí</a:t>
            </a:r>
          </a:p>
          <a:p>
            <a:r>
              <a:rPr lang="cs-CZ" b="1" dirty="0"/>
              <a:t>Vyspělé státy </a:t>
            </a:r>
            <a:r>
              <a:rPr lang="cs-CZ" dirty="0"/>
              <a:t>mají nějaký závazek pro více než </a:t>
            </a:r>
            <a:r>
              <a:rPr lang="cs-CZ" b="1" dirty="0"/>
              <a:t>polovinu služeb</a:t>
            </a:r>
            <a:r>
              <a:rPr lang="cs-CZ" dirty="0"/>
              <a:t>, asi </a:t>
            </a:r>
            <a:r>
              <a:rPr lang="cs-CZ" b="1" dirty="0"/>
              <a:t>u třetiny zavedly úplně volný obchod </a:t>
            </a:r>
          </a:p>
          <a:p>
            <a:r>
              <a:rPr lang="cs-CZ" dirty="0"/>
              <a:t>Rozvojové země mají závazky jen u asi 15 % služeb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525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Naprostý krach jednání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779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Naprostý krach jednání</a:t>
            </a:r>
          </a:p>
          <a:p>
            <a:r>
              <a:rPr lang="cs-CZ" dirty="0"/>
              <a:t>Rozvojové země nebyly ochotné dělat žádné ústupky, pokud nebude liberalizován pohyb poskytovatelů </a:t>
            </a:r>
          </a:p>
          <a:p>
            <a:r>
              <a:rPr lang="cs-CZ" dirty="0"/>
              <a:t>Nezájem exportní lobby ve vyspělých zemích</a:t>
            </a:r>
          </a:p>
          <a:p>
            <a:r>
              <a:rPr lang="cs-CZ" dirty="0"/>
              <a:t>Strach spotřebitelů a národních regulátorů z liberalizace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27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Dochází k liberalizaci obchodu se službami </a:t>
            </a:r>
            <a:r>
              <a:rPr lang="cs-CZ" b="1" dirty="0"/>
              <a:t>mimo GATS a WTO</a:t>
            </a:r>
          </a:p>
          <a:p>
            <a:r>
              <a:rPr lang="cs-CZ" b="1" dirty="0"/>
              <a:t>= jednostranně, případně regionálně </a:t>
            </a:r>
            <a:r>
              <a:rPr lang="cs-CZ" b="1" dirty="0">
                <a:solidFill>
                  <a:srgbClr val="FF0000"/>
                </a:solidFill>
              </a:rPr>
              <a:t>(EU!)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590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A3B13-237B-4BBA-B90C-7CA7F2E7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 – 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CB0DF-11E8-43B6-8CBE-0C56A399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je modelovaná podle GATT, ale obsahuje mnohem méně závazků</a:t>
            </a:r>
          </a:p>
          <a:p>
            <a:r>
              <a:rPr lang="cs-CZ" dirty="0"/>
              <a:t>Signatáři jsou univerzálně vázáni pouze principem MFN, a i z toho je možné si vytvořit výjimky</a:t>
            </a:r>
          </a:p>
          <a:p>
            <a:r>
              <a:rPr lang="cs-CZ" dirty="0"/>
              <a:t>Národní zacházení a přístup na trh se aplikují pouze když se k tomu stát zaváže ve svém seznamu závazků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2912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A3B13-237B-4BBA-B90C-7CA7F2E7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 – 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CB0DF-11E8-43B6-8CBE-0C56A399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je modelovaná podle GATT, ale obsahuje mnohem méně závazků</a:t>
            </a:r>
          </a:p>
          <a:p>
            <a:r>
              <a:rPr lang="cs-CZ" dirty="0"/>
              <a:t>Signatáři jsou univerzálně vázáni pouze principem MFN, a i z toho je možné si vytvořit výjimky</a:t>
            </a:r>
          </a:p>
          <a:p>
            <a:r>
              <a:rPr lang="cs-CZ" dirty="0"/>
              <a:t>Národní zacházení a přístup na trh se aplikují pouze když se k tomu stát zaváže ve svém seznamu závazků</a:t>
            </a:r>
          </a:p>
          <a:p>
            <a:r>
              <a:rPr lang="cs-CZ" dirty="0"/>
              <a:t>MFN – </a:t>
            </a:r>
            <a:r>
              <a:rPr lang="cs-CZ" dirty="0" err="1"/>
              <a:t>opt-out</a:t>
            </a:r>
            <a:endParaRPr lang="cs-CZ" dirty="0"/>
          </a:p>
          <a:p>
            <a:r>
              <a:rPr lang="cs-CZ" dirty="0"/>
              <a:t>Národní zacházení, přístup na trh – </a:t>
            </a:r>
            <a:r>
              <a:rPr lang="cs-CZ" dirty="0" err="1"/>
              <a:t>opt</a:t>
            </a:r>
            <a:r>
              <a:rPr lang="cs-CZ" dirty="0"/>
              <a:t>-in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1053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2DD0-FEAF-47D7-AA4B-FE90053E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51C051-F2E2-4D5B-8E9A-EBAFF1F7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je všechno ke GATS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osoba, malé, kočka, mladý&#10;&#10;Popis byl vytvořen automaticky">
            <a:extLst>
              <a:ext uri="{FF2B5EF4-FFF2-40B4-BE49-F238E27FC236}">
                <a16:creationId xmlns:a16="http://schemas.microsoft.com/office/drawing/2014/main" id="{B5988B69-B5D1-4B7E-B805-16B740AD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46" y="2771775"/>
            <a:ext cx="8292699" cy="30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</p:txBody>
      </p:sp>
    </p:spTree>
    <p:extLst>
      <p:ext uri="{BB962C8B-B14F-4D97-AF65-F5344CB8AC3E}">
        <p14:creationId xmlns:p14="http://schemas.microsoft.com/office/powerpoint/2010/main" val="5460570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2891</Words>
  <Application>Microsoft Office PowerPoint</Application>
  <PresentationFormat>Widescreen</PresentationFormat>
  <Paragraphs>359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Arial</vt:lpstr>
      <vt:lpstr>Calibri</vt:lpstr>
      <vt:lpstr>Calibri Light</vt:lpstr>
      <vt:lpstr>Motiv Office</vt:lpstr>
      <vt:lpstr>Obchod se službami</vt:lpstr>
      <vt:lpstr>Opakování z minula a předminula</vt:lpstr>
      <vt:lpstr>Opakování z minula a předminula</vt:lpstr>
      <vt:lpstr>Opakování z minula a předminula</vt:lpstr>
      <vt:lpstr>Opakování z minula a předminula</vt:lpstr>
      <vt:lpstr>Opakování z minula a předminula</vt:lpstr>
      <vt:lpstr>Opakování z minula a předminula</vt:lpstr>
      <vt:lpstr>PowerPoint Presentation</vt:lpstr>
      <vt:lpstr>Opakování z minula a předminula</vt:lpstr>
      <vt:lpstr>Opakování z minula a předminula</vt:lpstr>
      <vt:lpstr>Opakování z minula a předminula</vt:lpstr>
      <vt:lpstr>Opakování z minula a předminula</vt:lpstr>
      <vt:lpstr>Opakování z minula a předminula</vt:lpstr>
      <vt:lpstr>Opakování z minula a předminula</vt:lpstr>
      <vt:lpstr>Obchod se službami</vt:lpstr>
      <vt:lpstr>Obchod se službami</vt:lpstr>
      <vt:lpstr>Služby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Politická ekonomie obchodu se službami</vt:lpstr>
      <vt:lpstr>Politická ekonomie obchodu se službami</vt:lpstr>
      <vt:lpstr>Politická ekonomie obchodu se službami</vt:lpstr>
      <vt:lpstr>Služby a WTO</vt:lpstr>
      <vt:lpstr>Služby a WTO</vt:lpstr>
      <vt:lpstr>Služby a WTO</vt:lpstr>
      <vt:lpstr>Služby a WTO</vt:lpstr>
      <vt:lpstr>Služby a WTO</vt:lpstr>
      <vt:lpstr>PowerPoint Presentation</vt:lpstr>
      <vt:lpstr>GATS</vt:lpstr>
      <vt:lpstr>GATS</vt:lpstr>
      <vt:lpstr>GATS</vt:lpstr>
      <vt:lpstr>GATS</vt:lpstr>
      <vt:lpstr>GATS</vt:lpstr>
      <vt:lpstr>GATS</vt:lpstr>
      <vt:lpstr>GATS</vt:lpstr>
      <vt:lpstr>Doložka nejvyšších výhod</vt:lpstr>
      <vt:lpstr>Doložka nejvyšších výhod</vt:lpstr>
      <vt:lpstr>Doložka nejvyšších výhod</vt:lpstr>
      <vt:lpstr>Doložka nejvyšších výhod</vt:lpstr>
      <vt:lpstr>Doložka nejvyšších výhod</vt:lpstr>
      <vt:lpstr>Národní zacházení</vt:lpstr>
      <vt:lpstr>Národní zacházení</vt:lpstr>
      <vt:lpstr>Národní zacházení</vt:lpstr>
      <vt:lpstr>Národní zacházení</vt:lpstr>
      <vt:lpstr>Národní zacházení</vt:lpstr>
      <vt:lpstr>Národní zacházení</vt:lpstr>
      <vt:lpstr>PowerPoint Presentation</vt:lpstr>
      <vt:lpstr>PowerPoint Presentation</vt:lpstr>
      <vt:lpstr>PowerPoint Presentation</vt:lpstr>
      <vt:lpstr>Přístup na trh</vt:lpstr>
      <vt:lpstr>Přístup na trh</vt:lpstr>
      <vt:lpstr>Přístup na trh</vt:lpstr>
      <vt:lpstr>Přístup na trh</vt:lpstr>
      <vt:lpstr>Přístup na trh a národní zacházení</vt:lpstr>
      <vt:lpstr>Přístup na trh a národní zacházení</vt:lpstr>
      <vt:lpstr>Přístup na trh a národní zacházení</vt:lpstr>
      <vt:lpstr>Kontrolní otázky ze stránek WTO</vt:lpstr>
      <vt:lpstr>Kontrolní otázky ze stránek WTO</vt:lpstr>
      <vt:lpstr>Příklad závazků - Tádžikistán</vt:lpstr>
      <vt:lpstr>Typy závazků uváděné v seznamech</vt:lpstr>
      <vt:lpstr>PowerPoint Presentation</vt:lpstr>
      <vt:lpstr>Seznamy závazků</vt:lpstr>
      <vt:lpstr>Seznamy závazků</vt:lpstr>
      <vt:lpstr>Jednání během Katarského kola (2001 - ???)</vt:lpstr>
      <vt:lpstr>Jednání během Katarského kola (2001 - ???)</vt:lpstr>
      <vt:lpstr>Jednání během Katarského kola (2001 - ???)</vt:lpstr>
      <vt:lpstr>GATS – shrnutí</vt:lpstr>
      <vt:lpstr>GATS – shrnutí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 se službami; mezinárodní investiční právo</dc:title>
  <dc:creator>Svatoň</dc:creator>
  <cp:lastModifiedBy>Petr Svatoň</cp:lastModifiedBy>
  <cp:revision>117</cp:revision>
  <dcterms:created xsi:type="dcterms:W3CDTF">2020-03-03T14:14:51Z</dcterms:created>
  <dcterms:modified xsi:type="dcterms:W3CDTF">2024-04-10T16:13:47Z</dcterms:modified>
</cp:coreProperties>
</file>