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93" r:id="rId3"/>
    <p:sldId id="394" r:id="rId4"/>
    <p:sldId id="395" r:id="rId5"/>
    <p:sldId id="397" r:id="rId6"/>
    <p:sldId id="398" r:id="rId7"/>
    <p:sldId id="433" r:id="rId8"/>
    <p:sldId id="399" r:id="rId9"/>
    <p:sldId id="400" r:id="rId10"/>
    <p:sldId id="401" r:id="rId11"/>
    <p:sldId id="402" r:id="rId12"/>
    <p:sldId id="403" r:id="rId13"/>
    <p:sldId id="436" r:id="rId14"/>
    <p:sldId id="404" r:id="rId15"/>
    <p:sldId id="405" r:id="rId16"/>
    <p:sldId id="406" r:id="rId17"/>
    <p:sldId id="407" r:id="rId18"/>
    <p:sldId id="408" r:id="rId19"/>
    <p:sldId id="413" r:id="rId20"/>
    <p:sldId id="410" r:id="rId21"/>
    <p:sldId id="411" r:id="rId22"/>
    <p:sldId id="412" r:id="rId23"/>
    <p:sldId id="414" r:id="rId24"/>
    <p:sldId id="415" r:id="rId25"/>
    <p:sldId id="416" r:id="rId26"/>
    <p:sldId id="417" r:id="rId27"/>
    <p:sldId id="418" r:id="rId28"/>
    <p:sldId id="429" r:id="rId29"/>
    <p:sldId id="430" r:id="rId30"/>
    <p:sldId id="419" r:id="rId31"/>
    <p:sldId id="420" r:id="rId32"/>
    <p:sldId id="431" r:id="rId33"/>
    <p:sldId id="421" r:id="rId34"/>
    <p:sldId id="422" r:id="rId35"/>
    <p:sldId id="423" r:id="rId36"/>
    <p:sldId id="432" r:id="rId37"/>
    <p:sldId id="424" r:id="rId38"/>
    <p:sldId id="425" r:id="rId39"/>
    <p:sldId id="426" r:id="rId40"/>
    <p:sldId id="427" r:id="rId41"/>
    <p:sldId id="428" r:id="rId42"/>
    <p:sldId id="284" r:id="rId43"/>
    <p:sldId id="392" r:id="rId44"/>
    <p:sldId id="434" r:id="rId45"/>
    <p:sldId id="337" r:id="rId46"/>
    <p:sldId id="336" r:id="rId47"/>
    <p:sldId id="333" r:id="rId48"/>
    <p:sldId id="285" r:id="rId49"/>
    <p:sldId id="286" r:id="rId50"/>
    <p:sldId id="263" r:id="rId51"/>
    <p:sldId id="264" r:id="rId52"/>
    <p:sldId id="287" r:id="rId53"/>
    <p:sldId id="288" r:id="rId54"/>
    <p:sldId id="289" r:id="rId55"/>
    <p:sldId id="341" r:id="rId56"/>
    <p:sldId id="390" r:id="rId57"/>
    <p:sldId id="435" r:id="rId58"/>
    <p:sldId id="290" r:id="rId59"/>
    <p:sldId id="311" r:id="rId60"/>
    <p:sldId id="270" r:id="rId61"/>
    <p:sldId id="292" r:id="rId62"/>
    <p:sldId id="320" r:id="rId63"/>
    <p:sldId id="332" r:id="rId64"/>
    <p:sldId id="296" r:id="rId65"/>
    <p:sldId id="330" r:id="rId66"/>
    <p:sldId id="379" r:id="rId67"/>
    <p:sldId id="331" r:id="rId6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3" autoAdjust="0"/>
    <p:restoredTop sz="94660"/>
  </p:normalViewPr>
  <p:slideViewPr>
    <p:cSldViewPr snapToGrid="0">
      <p:cViewPr varScale="1">
        <p:scale>
          <a:sx n="124" d="100"/>
          <a:sy n="124" d="100"/>
        </p:scale>
        <p:origin x="11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F20160-6E6D-4A2B-AF23-C07A543795E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5E7BDEB-8D92-424C-B55A-C806297895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2681F77-B7EB-4C6C-91FC-51C68DB863D8}"/>
              </a:ext>
            </a:extLst>
          </p:cNvPr>
          <p:cNvSpPr>
            <a:spLocks noGrp="1"/>
          </p:cNvSpPr>
          <p:nvPr>
            <p:ph type="dt" sz="half" idx="10"/>
          </p:nvPr>
        </p:nvSpPr>
        <p:spPr/>
        <p:txBody>
          <a:bodyPr/>
          <a:lstStyle/>
          <a:p>
            <a:fld id="{C3772AA8-AA4B-45D2-AC15-772479F65EE3}" type="datetimeFigureOut">
              <a:rPr lang="cs-CZ" smtClean="0"/>
              <a:t>03.04.2022</a:t>
            </a:fld>
            <a:endParaRPr lang="cs-CZ"/>
          </a:p>
        </p:txBody>
      </p:sp>
      <p:sp>
        <p:nvSpPr>
          <p:cNvPr id="5" name="Zástupný symbol pro zápatí 4">
            <a:extLst>
              <a:ext uri="{FF2B5EF4-FFF2-40B4-BE49-F238E27FC236}">
                <a16:creationId xmlns:a16="http://schemas.microsoft.com/office/drawing/2014/main" id="{145749BD-90EE-4C0C-83D6-2C513BEFD0C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A9DC3B3-3E76-4F79-A70D-30EFCEED3AC1}"/>
              </a:ext>
            </a:extLst>
          </p:cNvPr>
          <p:cNvSpPr>
            <a:spLocks noGrp="1"/>
          </p:cNvSpPr>
          <p:nvPr>
            <p:ph type="sldNum" sz="quarter" idx="12"/>
          </p:nvPr>
        </p:nvSpPr>
        <p:spPr/>
        <p:txBody>
          <a:bodyPr/>
          <a:lstStyle/>
          <a:p>
            <a:fld id="{A1C61795-5915-4F76-938D-703F37ADAA94}" type="slidenum">
              <a:rPr lang="cs-CZ" smtClean="0"/>
              <a:t>‹#›</a:t>
            </a:fld>
            <a:endParaRPr lang="cs-CZ"/>
          </a:p>
        </p:txBody>
      </p:sp>
    </p:spTree>
    <p:extLst>
      <p:ext uri="{BB962C8B-B14F-4D97-AF65-F5344CB8AC3E}">
        <p14:creationId xmlns:p14="http://schemas.microsoft.com/office/powerpoint/2010/main" val="295030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3E6D16-3CE2-4FFB-9DC1-5EAD5463754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9D57C7D1-6072-48C2-AE2C-280D36705253}"/>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17131A7-AD69-46E6-90B6-87C010DDF56A}"/>
              </a:ext>
            </a:extLst>
          </p:cNvPr>
          <p:cNvSpPr>
            <a:spLocks noGrp="1"/>
          </p:cNvSpPr>
          <p:nvPr>
            <p:ph type="dt" sz="half" idx="10"/>
          </p:nvPr>
        </p:nvSpPr>
        <p:spPr/>
        <p:txBody>
          <a:bodyPr/>
          <a:lstStyle/>
          <a:p>
            <a:fld id="{C3772AA8-AA4B-45D2-AC15-772479F65EE3}" type="datetimeFigureOut">
              <a:rPr lang="cs-CZ" smtClean="0"/>
              <a:t>03.04.2022</a:t>
            </a:fld>
            <a:endParaRPr lang="cs-CZ"/>
          </a:p>
        </p:txBody>
      </p:sp>
      <p:sp>
        <p:nvSpPr>
          <p:cNvPr id="5" name="Zástupný symbol pro zápatí 4">
            <a:extLst>
              <a:ext uri="{FF2B5EF4-FFF2-40B4-BE49-F238E27FC236}">
                <a16:creationId xmlns:a16="http://schemas.microsoft.com/office/drawing/2014/main" id="{C1332A8D-88D1-440F-A490-123DB702496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2F0773A-28CF-4DF3-AC11-147806B9809D}"/>
              </a:ext>
            </a:extLst>
          </p:cNvPr>
          <p:cNvSpPr>
            <a:spLocks noGrp="1"/>
          </p:cNvSpPr>
          <p:nvPr>
            <p:ph type="sldNum" sz="quarter" idx="12"/>
          </p:nvPr>
        </p:nvSpPr>
        <p:spPr/>
        <p:txBody>
          <a:bodyPr/>
          <a:lstStyle/>
          <a:p>
            <a:fld id="{A1C61795-5915-4F76-938D-703F37ADAA94}" type="slidenum">
              <a:rPr lang="cs-CZ" smtClean="0"/>
              <a:t>‹#›</a:t>
            </a:fld>
            <a:endParaRPr lang="cs-CZ"/>
          </a:p>
        </p:txBody>
      </p:sp>
    </p:spTree>
    <p:extLst>
      <p:ext uri="{BB962C8B-B14F-4D97-AF65-F5344CB8AC3E}">
        <p14:creationId xmlns:p14="http://schemas.microsoft.com/office/powerpoint/2010/main" val="162341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07F20B2-95E2-4A9B-9983-DC2DA72A3D71}"/>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46214CB9-03D5-4330-AFB8-850BE1D64084}"/>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1A5E5D7-936D-4DC9-91B6-B83D58989B62}"/>
              </a:ext>
            </a:extLst>
          </p:cNvPr>
          <p:cNvSpPr>
            <a:spLocks noGrp="1"/>
          </p:cNvSpPr>
          <p:nvPr>
            <p:ph type="dt" sz="half" idx="10"/>
          </p:nvPr>
        </p:nvSpPr>
        <p:spPr/>
        <p:txBody>
          <a:bodyPr/>
          <a:lstStyle/>
          <a:p>
            <a:fld id="{C3772AA8-AA4B-45D2-AC15-772479F65EE3}" type="datetimeFigureOut">
              <a:rPr lang="cs-CZ" smtClean="0"/>
              <a:t>03.04.2022</a:t>
            </a:fld>
            <a:endParaRPr lang="cs-CZ"/>
          </a:p>
        </p:txBody>
      </p:sp>
      <p:sp>
        <p:nvSpPr>
          <p:cNvPr id="5" name="Zástupný symbol pro zápatí 4">
            <a:extLst>
              <a:ext uri="{FF2B5EF4-FFF2-40B4-BE49-F238E27FC236}">
                <a16:creationId xmlns:a16="http://schemas.microsoft.com/office/drawing/2014/main" id="{87E3E5ED-1253-41BB-832A-D787DB8D6D3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A775772-4506-4460-A306-5B03BFDF9DAC}"/>
              </a:ext>
            </a:extLst>
          </p:cNvPr>
          <p:cNvSpPr>
            <a:spLocks noGrp="1"/>
          </p:cNvSpPr>
          <p:nvPr>
            <p:ph type="sldNum" sz="quarter" idx="12"/>
          </p:nvPr>
        </p:nvSpPr>
        <p:spPr/>
        <p:txBody>
          <a:bodyPr/>
          <a:lstStyle/>
          <a:p>
            <a:fld id="{A1C61795-5915-4F76-938D-703F37ADAA94}" type="slidenum">
              <a:rPr lang="cs-CZ" smtClean="0"/>
              <a:t>‹#›</a:t>
            </a:fld>
            <a:endParaRPr lang="cs-CZ"/>
          </a:p>
        </p:txBody>
      </p:sp>
    </p:spTree>
    <p:extLst>
      <p:ext uri="{BB962C8B-B14F-4D97-AF65-F5344CB8AC3E}">
        <p14:creationId xmlns:p14="http://schemas.microsoft.com/office/powerpoint/2010/main" val="3893869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9ACC65-4AB5-43DD-82BF-38FC8F7F37F2}"/>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E00D7B07-901D-4356-9F75-137C4CE64CE0}"/>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3493E7A-529E-46F5-B91B-5F03E9EC75BE}"/>
              </a:ext>
            </a:extLst>
          </p:cNvPr>
          <p:cNvSpPr>
            <a:spLocks noGrp="1"/>
          </p:cNvSpPr>
          <p:nvPr>
            <p:ph type="dt" sz="half" idx="10"/>
          </p:nvPr>
        </p:nvSpPr>
        <p:spPr/>
        <p:txBody>
          <a:bodyPr/>
          <a:lstStyle/>
          <a:p>
            <a:fld id="{C3772AA8-AA4B-45D2-AC15-772479F65EE3}" type="datetimeFigureOut">
              <a:rPr lang="cs-CZ" smtClean="0"/>
              <a:t>03.04.2022</a:t>
            </a:fld>
            <a:endParaRPr lang="cs-CZ"/>
          </a:p>
        </p:txBody>
      </p:sp>
      <p:sp>
        <p:nvSpPr>
          <p:cNvPr id="5" name="Zástupný symbol pro zápatí 4">
            <a:extLst>
              <a:ext uri="{FF2B5EF4-FFF2-40B4-BE49-F238E27FC236}">
                <a16:creationId xmlns:a16="http://schemas.microsoft.com/office/drawing/2014/main" id="{E06F0FF7-13CC-4F23-B8A1-EE4240B949D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EC91F4F-35AF-48A3-9721-D6ABBD0F7959}"/>
              </a:ext>
            </a:extLst>
          </p:cNvPr>
          <p:cNvSpPr>
            <a:spLocks noGrp="1"/>
          </p:cNvSpPr>
          <p:nvPr>
            <p:ph type="sldNum" sz="quarter" idx="12"/>
          </p:nvPr>
        </p:nvSpPr>
        <p:spPr/>
        <p:txBody>
          <a:bodyPr/>
          <a:lstStyle/>
          <a:p>
            <a:fld id="{A1C61795-5915-4F76-938D-703F37ADAA94}" type="slidenum">
              <a:rPr lang="cs-CZ" smtClean="0"/>
              <a:t>‹#›</a:t>
            </a:fld>
            <a:endParaRPr lang="cs-CZ"/>
          </a:p>
        </p:txBody>
      </p:sp>
    </p:spTree>
    <p:extLst>
      <p:ext uri="{BB962C8B-B14F-4D97-AF65-F5344CB8AC3E}">
        <p14:creationId xmlns:p14="http://schemas.microsoft.com/office/powerpoint/2010/main" val="1028697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B5CB41-251D-42E8-BFA3-5B1DA1F985B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7E6F1B44-3B9F-4699-93D3-00465887A4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EC155ADE-1C71-449C-8479-483010000506}"/>
              </a:ext>
            </a:extLst>
          </p:cNvPr>
          <p:cNvSpPr>
            <a:spLocks noGrp="1"/>
          </p:cNvSpPr>
          <p:nvPr>
            <p:ph type="dt" sz="half" idx="10"/>
          </p:nvPr>
        </p:nvSpPr>
        <p:spPr/>
        <p:txBody>
          <a:bodyPr/>
          <a:lstStyle/>
          <a:p>
            <a:fld id="{C3772AA8-AA4B-45D2-AC15-772479F65EE3}" type="datetimeFigureOut">
              <a:rPr lang="cs-CZ" smtClean="0"/>
              <a:t>03.04.2022</a:t>
            </a:fld>
            <a:endParaRPr lang="cs-CZ"/>
          </a:p>
        </p:txBody>
      </p:sp>
      <p:sp>
        <p:nvSpPr>
          <p:cNvPr id="5" name="Zástupný symbol pro zápatí 4">
            <a:extLst>
              <a:ext uri="{FF2B5EF4-FFF2-40B4-BE49-F238E27FC236}">
                <a16:creationId xmlns:a16="http://schemas.microsoft.com/office/drawing/2014/main" id="{CA830A1A-1089-46CB-B25F-0F6B9A8E6F5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A6D0512-6BC6-4421-B1D7-758B87A02E46}"/>
              </a:ext>
            </a:extLst>
          </p:cNvPr>
          <p:cNvSpPr>
            <a:spLocks noGrp="1"/>
          </p:cNvSpPr>
          <p:nvPr>
            <p:ph type="sldNum" sz="quarter" idx="12"/>
          </p:nvPr>
        </p:nvSpPr>
        <p:spPr/>
        <p:txBody>
          <a:bodyPr/>
          <a:lstStyle/>
          <a:p>
            <a:fld id="{A1C61795-5915-4F76-938D-703F37ADAA94}" type="slidenum">
              <a:rPr lang="cs-CZ" smtClean="0"/>
              <a:t>‹#›</a:t>
            </a:fld>
            <a:endParaRPr lang="cs-CZ"/>
          </a:p>
        </p:txBody>
      </p:sp>
    </p:spTree>
    <p:extLst>
      <p:ext uri="{BB962C8B-B14F-4D97-AF65-F5344CB8AC3E}">
        <p14:creationId xmlns:p14="http://schemas.microsoft.com/office/powerpoint/2010/main" val="4293917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8F9184-AB8F-4F5C-A834-5B7BC1FFEAF8}"/>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9FDA93AF-FEB1-4DB5-957F-B93A8F10C5FD}"/>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36BBFDC6-B1D0-40F5-918F-57E2A2F14615}"/>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2D0E6436-AB9E-46DD-AC98-091C9ECC2FA4}"/>
              </a:ext>
            </a:extLst>
          </p:cNvPr>
          <p:cNvSpPr>
            <a:spLocks noGrp="1"/>
          </p:cNvSpPr>
          <p:nvPr>
            <p:ph type="dt" sz="half" idx="10"/>
          </p:nvPr>
        </p:nvSpPr>
        <p:spPr/>
        <p:txBody>
          <a:bodyPr/>
          <a:lstStyle/>
          <a:p>
            <a:fld id="{C3772AA8-AA4B-45D2-AC15-772479F65EE3}" type="datetimeFigureOut">
              <a:rPr lang="cs-CZ" smtClean="0"/>
              <a:t>03.04.2022</a:t>
            </a:fld>
            <a:endParaRPr lang="cs-CZ"/>
          </a:p>
        </p:txBody>
      </p:sp>
      <p:sp>
        <p:nvSpPr>
          <p:cNvPr id="6" name="Zástupný symbol pro zápatí 5">
            <a:extLst>
              <a:ext uri="{FF2B5EF4-FFF2-40B4-BE49-F238E27FC236}">
                <a16:creationId xmlns:a16="http://schemas.microsoft.com/office/drawing/2014/main" id="{E319D7D6-217B-4555-8ADE-394587A97EB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83C3601-BDEB-4C4F-9A6B-AF09EA043F3B}"/>
              </a:ext>
            </a:extLst>
          </p:cNvPr>
          <p:cNvSpPr>
            <a:spLocks noGrp="1"/>
          </p:cNvSpPr>
          <p:nvPr>
            <p:ph type="sldNum" sz="quarter" idx="12"/>
          </p:nvPr>
        </p:nvSpPr>
        <p:spPr/>
        <p:txBody>
          <a:bodyPr/>
          <a:lstStyle/>
          <a:p>
            <a:fld id="{A1C61795-5915-4F76-938D-703F37ADAA94}" type="slidenum">
              <a:rPr lang="cs-CZ" smtClean="0"/>
              <a:t>‹#›</a:t>
            </a:fld>
            <a:endParaRPr lang="cs-CZ"/>
          </a:p>
        </p:txBody>
      </p:sp>
    </p:spTree>
    <p:extLst>
      <p:ext uri="{BB962C8B-B14F-4D97-AF65-F5344CB8AC3E}">
        <p14:creationId xmlns:p14="http://schemas.microsoft.com/office/powerpoint/2010/main" val="136636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9F0C95-6690-470C-905F-374D0E9D338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F99B637F-9AF1-4DE3-A4A3-B693482447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E24831E9-0314-4F6B-9C9C-A11876FA95B2}"/>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F7016686-F2B7-4AE2-919C-03CA74A02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3F28EC48-5ACF-4C32-A1BF-49E9065FB634}"/>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05E4BC0-94F3-450E-89F7-D4755DF45A69}"/>
              </a:ext>
            </a:extLst>
          </p:cNvPr>
          <p:cNvSpPr>
            <a:spLocks noGrp="1"/>
          </p:cNvSpPr>
          <p:nvPr>
            <p:ph type="dt" sz="half" idx="10"/>
          </p:nvPr>
        </p:nvSpPr>
        <p:spPr/>
        <p:txBody>
          <a:bodyPr/>
          <a:lstStyle/>
          <a:p>
            <a:fld id="{C3772AA8-AA4B-45D2-AC15-772479F65EE3}" type="datetimeFigureOut">
              <a:rPr lang="cs-CZ" smtClean="0"/>
              <a:t>03.04.2022</a:t>
            </a:fld>
            <a:endParaRPr lang="cs-CZ"/>
          </a:p>
        </p:txBody>
      </p:sp>
      <p:sp>
        <p:nvSpPr>
          <p:cNvPr id="8" name="Zástupný symbol pro zápatí 7">
            <a:extLst>
              <a:ext uri="{FF2B5EF4-FFF2-40B4-BE49-F238E27FC236}">
                <a16:creationId xmlns:a16="http://schemas.microsoft.com/office/drawing/2014/main" id="{C20E43DB-3353-4C56-83E2-CB47ACEC3AE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AC4D8CD-0780-472F-8413-B014370DCB98}"/>
              </a:ext>
            </a:extLst>
          </p:cNvPr>
          <p:cNvSpPr>
            <a:spLocks noGrp="1"/>
          </p:cNvSpPr>
          <p:nvPr>
            <p:ph type="sldNum" sz="quarter" idx="12"/>
          </p:nvPr>
        </p:nvSpPr>
        <p:spPr/>
        <p:txBody>
          <a:bodyPr/>
          <a:lstStyle/>
          <a:p>
            <a:fld id="{A1C61795-5915-4F76-938D-703F37ADAA94}" type="slidenum">
              <a:rPr lang="cs-CZ" smtClean="0"/>
              <a:t>‹#›</a:t>
            </a:fld>
            <a:endParaRPr lang="cs-CZ"/>
          </a:p>
        </p:txBody>
      </p:sp>
    </p:spTree>
    <p:extLst>
      <p:ext uri="{BB962C8B-B14F-4D97-AF65-F5344CB8AC3E}">
        <p14:creationId xmlns:p14="http://schemas.microsoft.com/office/powerpoint/2010/main" val="386138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1EB027-910C-4318-AE91-E46BADE5461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76620F1-FB62-4E52-B0DB-0E71C10CDD5A}"/>
              </a:ext>
            </a:extLst>
          </p:cNvPr>
          <p:cNvSpPr>
            <a:spLocks noGrp="1"/>
          </p:cNvSpPr>
          <p:nvPr>
            <p:ph type="dt" sz="half" idx="10"/>
          </p:nvPr>
        </p:nvSpPr>
        <p:spPr/>
        <p:txBody>
          <a:bodyPr/>
          <a:lstStyle/>
          <a:p>
            <a:fld id="{C3772AA8-AA4B-45D2-AC15-772479F65EE3}" type="datetimeFigureOut">
              <a:rPr lang="cs-CZ" smtClean="0"/>
              <a:t>03.04.2022</a:t>
            </a:fld>
            <a:endParaRPr lang="cs-CZ"/>
          </a:p>
        </p:txBody>
      </p:sp>
      <p:sp>
        <p:nvSpPr>
          <p:cNvPr id="4" name="Zástupný symbol pro zápatí 3">
            <a:extLst>
              <a:ext uri="{FF2B5EF4-FFF2-40B4-BE49-F238E27FC236}">
                <a16:creationId xmlns:a16="http://schemas.microsoft.com/office/drawing/2014/main" id="{84E3DCEA-7D4F-4311-B020-C7D1EA7EE4C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F45BC9F-AA46-40F6-8CBD-5B1E8B44AC5E}"/>
              </a:ext>
            </a:extLst>
          </p:cNvPr>
          <p:cNvSpPr>
            <a:spLocks noGrp="1"/>
          </p:cNvSpPr>
          <p:nvPr>
            <p:ph type="sldNum" sz="quarter" idx="12"/>
          </p:nvPr>
        </p:nvSpPr>
        <p:spPr/>
        <p:txBody>
          <a:bodyPr/>
          <a:lstStyle/>
          <a:p>
            <a:fld id="{A1C61795-5915-4F76-938D-703F37ADAA94}" type="slidenum">
              <a:rPr lang="cs-CZ" smtClean="0"/>
              <a:t>‹#›</a:t>
            </a:fld>
            <a:endParaRPr lang="cs-CZ"/>
          </a:p>
        </p:txBody>
      </p:sp>
    </p:spTree>
    <p:extLst>
      <p:ext uri="{BB962C8B-B14F-4D97-AF65-F5344CB8AC3E}">
        <p14:creationId xmlns:p14="http://schemas.microsoft.com/office/powerpoint/2010/main" val="4291395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DB9599AC-DDFC-4980-9002-44D768D8B1FA}"/>
              </a:ext>
            </a:extLst>
          </p:cNvPr>
          <p:cNvSpPr>
            <a:spLocks noGrp="1"/>
          </p:cNvSpPr>
          <p:nvPr>
            <p:ph type="dt" sz="half" idx="10"/>
          </p:nvPr>
        </p:nvSpPr>
        <p:spPr/>
        <p:txBody>
          <a:bodyPr/>
          <a:lstStyle/>
          <a:p>
            <a:fld id="{C3772AA8-AA4B-45D2-AC15-772479F65EE3}" type="datetimeFigureOut">
              <a:rPr lang="cs-CZ" smtClean="0"/>
              <a:t>03.04.2022</a:t>
            </a:fld>
            <a:endParaRPr lang="cs-CZ"/>
          </a:p>
        </p:txBody>
      </p:sp>
      <p:sp>
        <p:nvSpPr>
          <p:cNvPr id="3" name="Zástupný symbol pro zápatí 2">
            <a:extLst>
              <a:ext uri="{FF2B5EF4-FFF2-40B4-BE49-F238E27FC236}">
                <a16:creationId xmlns:a16="http://schemas.microsoft.com/office/drawing/2014/main" id="{2BD5B017-496A-4E12-8870-FB1753DBB9A0}"/>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BB74BC3-CDAE-4721-9A15-9AAC54D6B995}"/>
              </a:ext>
            </a:extLst>
          </p:cNvPr>
          <p:cNvSpPr>
            <a:spLocks noGrp="1"/>
          </p:cNvSpPr>
          <p:nvPr>
            <p:ph type="sldNum" sz="quarter" idx="12"/>
          </p:nvPr>
        </p:nvSpPr>
        <p:spPr/>
        <p:txBody>
          <a:bodyPr/>
          <a:lstStyle/>
          <a:p>
            <a:fld id="{A1C61795-5915-4F76-938D-703F37ADAA94}" type="slidenum">
              <a:rPr lang="cs-CZ" smtClean="0"/>
              <a:t>‹#›</a:t>
            </a:fld>
            <a:endParaRPr lang="cs-CZ"/>
          </a:p>
        </p:txBody>
      </p:sp>
    </p:spTree>
    <p:extLst>
      <p:ext uri="{BB962C8B-B14F-4D97-AF65-F5344CB8AC3E}">
        <p14:creationId xmlns:p14="http://schemas.microsoft.com/office/powerpoint/2010/main" val="4216317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96F8EA-C5F0-44B8-9E03-E5DA9589EC1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4189AC28-99BF-4CAA-B50D-4C11A931DA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0D9C2DE8-0EAF-4EA7-A3DE-39DF7935A4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1810ACB1-8EC4-4BA2-B1B8-24D259EEBDEE}"/>
              </a:ext>
            </a:extLst>
          </p:cNvPr>
          <p:cNvSpPr>
            <a:spLocks noGrp="1"/>
          </p:cNvSpPr>
          <p:nvPr>
            <p:ph type="dt" sz="half" idx="10"/>
          </p:nvPr>
        </p:nvSpPr>
        <p:spPr/>
        <p:txBody>
          <a:bodyPr/>
          <a:lstStyle/>
          <a:p>
            <a:fld id="{C3772AA8-AA4B-45D2-AC15-772479F65EE3}" type="datetimeFigureOut">
              <a:rPr lang="cs-CZ" smtClean="0"/>
              <a:t>03.04.2022</a:t>
            </a:fld>
            <a:endParaRPr lang="cs-CZ"/>
          </a:p>
        </p:txBody>
      </p:sp>
      <p:sp>
        <p:nvSpPr>
          <p:cNvPr id="6" name="Zástupný symbol pro zápatí 5">
            <a:extLst>
              <a:ext uri="{FF2B5EF4-FFF2-40B4-BE49-F238E27FC236}">
                <a16:creationId xmlns:a16="http://schemas.microsoft.com/office/drawing/2014/main" id="{6BF2802B-FCF0-429E-801A-F48DAE9CA7D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1748854-3B06-4D22-8476-EFD69342E157}"/>
              </a:ext>
            </a:extLst>
          </p:cNvPr>
          <p:cNvSpPr>
            <a:spLocks noGrp="1"/>
          </p:cNvSpPr>
          <p:nvPr>
            <p:ph type="sldNum" sz="quarter" idx="12"/>
          </p:nvPr>
        </p:nvSpPr>
        <p:spPr/>
        <p:txBody>
          <a:bodyPr/>
          <a:lstStyle/>
          <a:p>
            <a:fld id="{A1C61795-5915-4F76-938D-703F37ADAA94}" type="slidenum">
              <a:rPr lang="cs-CZ" smtClean="0"/>
              <a:t>‹#›</a:t>
            </a:fld>
            <a:endParaRPr lang="cs-CZ"/>
          </a:p>
        </p:txBody>
      </p:sp>
    </p:spTree>
    <p:extLst>
      <p:ext uri="{BB962C8B-B14F-4D97-AF65-F5344CB8AC3E}">
        <p14:creationId xmlns:p14="http://schemas.microsoft.com/office/powerpoint/2010/main" val="1668375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F2A2C8-5487-41D7-A883-7A623968E32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3381941A-724D-42D7-89AA-F0748F6A4B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33AD3855-21DF-4ECD-BD5F-B20FC5C832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0AC1A042-968E-4A57-B010-79EF4D020D11}"/>
              </a:ext>
            </a:extLst>
          </p:cNvPr>
          <p:cNvSpPr>
            <a:spLocks noGrp="1"/>
          </p:cNvSpPr>
          <p:nvPr>
            <p:ph type="dt" sz="half" idx="10"/>
          </p:nvPr>
        </p:nvSpPr>
        <p:spPr/>
        <p:txBody>
          <a:bodyPr/>
          <a:lstStyle/>
          <a:p>
            <a:fld id="{C3772AA8-AA4B-45D2-AC15-772479F65EE3}" type="datetimeFigureOut">
              <a:rPr lang="cs-CZ" smtClean="0"/>
              <a:t>03.04.2022</a:t>
            </a:fld>
            <a:endParaRPr lang="cs-CZ"/>
          </a:p>
        </p:txBody>
      </p:sp>
      <p:sp>
        <p:nvSpPr>
          <p:cNvPr id="6" name="Zástupný symbol pro zápatí 5">
            <a:extLst>
              <a:ext uri="{FF2B5EF4-FFF2-40B4-BE49-F238E27FC236}">
                <a16:creationId xmlns:a16="http://schemas.microsoft.com/office/drawing/2014/main" id="{8070C7B7-4E80-4287-8F68-5D3C7870732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F91190E-B1F2-4EFC-A0DA-699F9F9E1A9A}"/>
              </a:ext>
            </a:extLst>
          </p:cNvPr>
          <p:cNvSpPr>
            <a:spLocks noGrp="1"/>
          </p:cNvSpPr>
          <p:nvPr>
            <p:ph type="sldNum" sz="quarter" idx="12"/>
          </p:nvPr>
        </p:nvSpPr>
        <p:spPr/>
        <p:txBody>
          <a:bodyPr/>
          <a:lstStyle/>
          <a:p>
            <a:fld id="{A1C61795-5915-4F76-938D-703F37ADAA94}" type="slidenum">
              <a:rPr lang="cs-CZ" smtClean="0"/>
              <a:t>‹#›</a:t>
            </a:fld>
            <a:endParaRPr lang="cs-CZ"/>
          </a:p>
        </p:txBody>
      </p:sp>
    </p:spTree>
    <p:extLst>
      <p:ext uri="{BB962C8B-B14F-4D97-AF65-F5344CB8AC3E}">
        <p14:creationId xmlns:p14="http://schemas.microsoft.com/office/powerpoint/2010/main" val="2031212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E60D815-55C3-45D0-8522-2BF964422B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9C42734E-BE07-4CFA-941A-EA0EC2AC9F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9449290-1728-4DD8-BA98-D33D0899F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72AA8-AA4B-45D2-AC15-772479F65EE3}" type="datetimeFigureOut">
              <a:rPr lang="cs-CZ" smtClean="0"/>
              <a:t>03.04.2022</a:t>
            </a:fld>
            <a:endParaRPr lang="cs-CZ"/>
          </a:p>
        </p:txBody>
      </p:sp>
      <p:sp>
        <p:nvSpPr>
          <p:cNvPr id="5" name="Zástupný symbol pro zápatí 4">
            <a:extLst>
              <a:ext uri="{FF2B5EF4-FFF2-40B4-BE49-F238E27FC236}">
                <a16:creationId xmlns:a16="http://schemas.microsoft.com/office/drawing/2014/main" id="{D46B8A20-91DC-4959-A572-4EAA8A932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5B16066-1754-4E8B-BAA1-D1A4791C33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C61795-5915-4F76-938D-703F37ADAA94}" type="slidenum">
              <a:rPr lang="cs-CZ" smtClean="0"/>
              <a:t>‹#›</a:t>
            </a:fld>
            <a:endParaRPr lang="cs-CZ"/>
          </a:p>
        </p:txBody>
      </p:sp>
    </p:spTree>
    <p:extLst>
      <p:ext uri="{BB962C8B-B14F-4D97-AF65-F5344CB8AC3E}">
        <p14:creationId xmlns:p14="http://schemas.microsoft.com/office/powerpoint/2010/main" val="3033156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upload.wikimedia.org/wikipedia/commons/6/63/Charles_Meynier_-_Napoleon_in_Berlin.pn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upload.wikimedia.org/wikipedia/commons/9/9a/Child_laborer.jp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chalklands.wordpress.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hyperlink" Target="https://en.wiktionary.org/wiki/%E5%B0%8A" TargetMode="External"/><Relationship Id="rId7"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hyperlink" Target="https://en.wiktionary.org/wiki/%E5%A4%B7" TargetMode="External"/><Relationship Id="rId5" Type="http://schemas.openxmlformats.org/officeDocument/2006/relationships/hyperlink" Target="https://en.wiktionary.org/wiki/%E6%94%98" TargetMode="External"/><Relationship Id="rId4" Type="http://schemas.openxmlformats.org/officeDocument/2006/relationships/hyperlink" Target="https://en.wiktionary.org/wiki/%E7%9A%87"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www.youtube.com/watch?v=lhwXGd28kjk&amp;t=29s"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84462" y="2151711"/>
            <a:ext cx="11019933" cy="1470025"/>
          </a:xfrm>
        </p:spPr>
        <p:txBody>
          <a:bodyPr>
            <a:normAutofit fontScale="90000"/>
          </a:bodyPr>
          <a:lstStyle/>
          <a:p>
            <a:r>
              <a:rPr lang="cs-CZ" b="1" dirty="0">
                <a:latin typeface="+mn-lt"/>
              </a:rPr>
              <a:t>Evropský </a:t>
            </a:r>
            <a:r>
              <a:rPr lang="cs-CZ" b="1" dirty="0" smtClean="0">
                <a:latin typeface="+mn-lt"/>
              </a:rPr>
              <a:t>Imperializmus, průmyslová revoluce</a:t>
            </a:r>
            <a:r>
              <a:rPr lang="cs-CZ" b="1" dirty="0" smtClean="0">
                <a:latin typeface="+mn-lt"/>
              </a:rPr>
              <a:t> </a:t>
            </a:r>
            <a:endParaRPr lang="cs-CZ" dirty="0">
              <a:latin typeface="+mn-lt"/>
            </a:endParaRPr>
          </a:p>
        </p:txBody>
      </p:sp>
      <p:sp>
        <p:nvSpPr>
          <p:cNvPr id="3" name="Podnadpis 2"/>
          <p:cNvSpPr>
            <a:spLocks noGrp="1"/>
          </p:cNvSpPr>
          <p:nvPr>
            <p:ph type="subTitle" idx="1"/>
          </p:nvPr>
        </p:nvSpPr>
        <p:spPr>
          <a:xfrm>
            <a:off x="1524000" y="4252487"/>
            <a:ext cx="9144000" cy="1655762"/>
          </a:xfrm>
        </p:spPr>
        <p:txBody>
          <a:bodyPr/>
          <a:lstStyle/>
          <a:p>
            <a:r>
              <a:rPr lang="cs-CZ" dirty="0"/>
              <a:t>Evropa ve světové ekonomice</a:t>
            </a:r>
          </a:p>
          <a:p>
            <a:r>
              <a:rPr lang="cs-CZ" dirty="0" smtClean="0"/>
              <a:t>2022</a:t>
            </a:r>
            <a:endParaRPr lang="cs-CZ" dirty="0"/>
          </a:p>
        </p:txBody>
      </p:sp>
    </p:spTree>
    <p:extLst>
      <p:ext uri="{BB962C8B-B14F-4D97-AF65-F5344CB8AC3E}">
        <p14:creationId xmlns:p14="http://schemas.microsoft.com/office/powerpoint/2010/main" val="685992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le:Charles Meynier - Napoleon in Berlin.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229" y="306264"/>
            <a:ext cx="8885466" cy="5931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738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Ã½sledek obrÃ¡zku pro napoleon conquest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1"/>
            <a:ext cx="7125296" cy="673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492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ageofrevolution.org/wp-content/uploads/2015/05/Minard.jpg">
            <a:extLst>
              <a:ext uri="{FF2B5EF4-FFF2-40B4-BE49-F238E27FC236}">
                <a16:creationId xmlns:a16="http://schemas.microsoft.com/office/drawing/2014/main" id="{68514E40-F006-4832-BE3C-286F80EEB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74" y="-602932"/>
            <a:ext cx="10768618" cy="806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496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d/db/Redrawing_of_Minard%27s_Napoleon_map.svg/1920px-Redrawing_of_Minard%27s_Napoleon_map.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3358"/>
            <a:ext cx="12040225" cy="557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475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gohighbrow.com/wp-content/uploads/2015/03/4-The-Haitian-Revolution.jpe">
            <a:extLst>
              <a:ext uri="{FF2B5EF4-FFF2-40B4-BE49-F238E27FC236}">
                <a16:creationId xmlns:a16="http://schemas.microsoft.com/office/drawing/2014/main" id="{707FCF94-1634-4986-AEEB-F62D04C99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982" y="460538"/>
            <a:ext cx="9499077" cy="5936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793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34505" y="213169"/>
            <a:ext cx="10515600" cy="1325563"/>
          </a:xfrm>
        </p:spPr>
        <p:txBody>
          <a:bodyPr>
            <a:normAutofit/>
          </a:bodyPr>
          <a:lstStyle/>
          <a:p>
            <a:pPr algn="ctr"/>
            <a:r>
              <a:rPr lang="cs-CZ" sz="3200" b="1" dirty="0">
                <a:latin typeface="+mn-lt"/>
              </a:rPr>
              <a:t>Hospodářský a politický vývoj </a:t>
            </a:r>
            <a:r>
              <a:rPr lang="cs-CZ" sz="3200" b="1" dirty="0">
                <a:solidFill>
                  <a:srgbClr val="0070C0"/>
                </a:solidFill>
                <a:latin typeface="+mn-lt"/>
              </a:rPr>
              <a:t>Francie </a:t>
            </a:r>
            <a:r>
              <a:rPr lang="cs-CZ" sz="3200" b="1" dirty="0">
                <a:latin typeface="+mn-lt"/>
              </a:rPr>
              <a:t>po restauraci </a:t>
            </a:r>
          </a:p>
        </p:txBody>
      </p:sp>
      <p:sp>
        <p:nvSpPr>
          <p:cNvPr id="3" name="Zástupný symbol pro obsah 2"/>
          <p:cNvSpPr>
            <a:spLocks noGrp="1"/>
          </p:cNvSpPr>
          <p:nvPr>
            <p:ph idx="1"/>
          </p:nvPr>
        </p:nvSpPr>
        <p:spPr>
          <a:xfrm>
            <a:off x="1121790" y="1292843"/>
            <a:ext cx="10232010" cy="4785395"/>
          </a:xfrm>
        </p:spPr>
        <p:txBody>
          <a:bodyPr>
            <a:normAutofit/>
          </a:bodyPr>
          <a:lstStyle/>
          <a:p>
            <a:r>
              <a:rPr lang="cs-CZ" sz="2400" dirty="0"/>
              <a:t>FRA: restaurace </a:t>
            </a:r>
            <a:r>
              <a:rPr lang="cs-CZ" sz="2400" b="1" dirty="0"/>
              <a:t>Bourbonů</a:t>
            </a:r>
            <a:r>
              <a:rPr lang="cs-CZ" sz="2400" dirty="0"/>
              <a:t>:</a:t>
            </a:r>
          </a:p>
          <a:p>
            <a:pPr lvl="1"/>
            <a:r>
              <a:rPr lang="cs-CZ" sz="2000" dirty="0"/>
              <a:t>L.XVIII a Karel X. – </a:t>
            </a:r>
            <a:r>
              <a:rPr lang="cs-CZ" sz="2000" b="1" dirty="0"/>
              <a:t>konzervativní</a:t>
            </a:r>
            <a:r>
              <a:rPr lang="cs-CZ" sz="2000" dirty="0"/>
              <a:t>, katolická politika, snaha o </a:t>
            </a:r>
            <a:r>
              <a:rPr lang="cs-CZ" sz="2000" b="1" dirty="0"/>
              <a:t>revizi</a:t>
            </a:r>
            <a:r>
              <a:rPr lang="cs-CZ" sz="2000" dirty="0"/>
              <a:t> volebního práva -&gt; </a:t>
            </a:r>
            <a:r>
              <a:rPr lang="cs-CZ" sz="2000" dirty="0">
                <a:solidFill>
                  <a:srgbClr val="FF0000"/>
                </a:solidFill>
              </a:rPr>
              <a:t>červencová</a:t>
            </a:r>
            <a:r>
              <a:rPr lang="cs-CZ" sz="2000" b="1" dirty="0">
                <a:solidFill>
                  <a:srgbClr val="FF0000"/>
                </a:solidFill>
              </a:rPr>
              <a:t> revoluce </a:t>
            </a:r>
            <a:r>
              <a:rPr lang="cs-CZ" sz="2000" dirty="0">
                <a:solidFill>
                  <a:srgbClr val="FF0000"/>
                </a:solidFill>
              </a:rPr>
              <a:t>1830</a:t>
            </a:r>
            <a:r>
              <a:rPr lang="cs-CZ" sz="2000" dirty="0"/>
              <a:t>;</a:t>
            </a:r>
          </a:p>
          <a:p>
            <a:pPr lvl="1"/>
            <a:r>
              <a:rPr lang="cs-CZ" sz="2000" dirty="0"/>
              <a:t>nástup </a:t>
            </a:r>
            <a:r>
              <a:rPr lang="cs-CZ" sz="2000" b="1" dirty="0"/>
              <a:t>liberálního</a:t>
            </a:r>
            <a:r>
              <a:rPr lang="cs-CZ" sz="2000" dirty="0"/>
              <a:t> Ludvíka </a:t>
            </a:r>
            <a:r>
              <a:rPr lang="cs-CZ" sz="2000" b="1" dirty="0"/>
              <a:t>Filipa Orleánského </a:t>
            </a:r>
            <a:r>
              <a:rPr lang="cs-CZ" sz="2000" dirty="0"/>
              <a:t>1830-1848, reformy; </a:t>
            </a:r>
          </a:p>
          <a:p>
            <a:pPr lvl="1"/>
            <a:r>
              <a:rPr lang="cs-CZ" sz="2000" dirty="0"/>
              <a:t>abdikace po </a:t>
            </a:r>
            <a:r>
              <a:rPr lang="cs-CZ" sz="2000" b="1" dirty="0">
                <a:solidFill>
                  <a:srgbClr val="FF0000"/>
                </a:solidFill>
              </a:rPr>
              <a:t>revoluci 1848</a:t>
            </a:r>
            <a:r>
              <a:rPr lang="cs-CZ" sz="2000" dirty="0"/>
              <a:t>, volba </a:t>
            </a:r>
            <a:r>
              <a:rPr lang="cs-CZ" sz="2000" b="1" dirty="0"/>
              <a:t>prezidenta</a:t>
            </a:r>
            <a:r>
              <a:rPr lang="cs-CZ" sz="2000" dirty="0"/>
              <a:t> </a:t>
            </a:r>
            <a:r>
              <a:rPr lang="cs-CZ" sz="2000" b="1" dirty="0"/>
              <a:t>Ludvíka Napoleona </a:t>
            </a:r>
            <a:r>
              <a:rPr lang="cs-CZ" sz="2000" dirty="0"/>
              <a:t>- </a:t>
            </a:r>
            <a:r>
              <a:rPr lang="cs-CZ" sz="2000" dirty="0">
                <a:solidFill>
                  <a:srgbClr val="0070C0"/>
                </a:solidFill>
              </a:rPr>
              <a:t>druhá </a:t>
            </a:r>
            <a:r>
              <a:rPr lang="cs-CZ" sz="2000" b="1" dirty="0">
                <a:solidFill>
                  <a:srgbClr val="0070C0"/>
                </a:solidFill>
              </a:rPr>
              <a:t>republika</a:t>
            </a:r>
            <a:r>
              <a:rPr lang="cs-CZ" sz="2000" dirty="0">
                <a:solidFill>
                  <a:srgbClr val="0070C0"/>
                </a:solidFill>
              </a:rPr>
              <a:t> </a:t>
            </a:r>
            <a:r>
              <a:rPr lang="cs-CZ" sz="2000" dirty="0"/>
              <a:t>(1848-1852); </a:t>
            </a:r>
          </a:p>
          <a:p>
            <a:pPr lvl="1"/>
            <a:r>
              <a:rPr lang="cs-CZ" sz="2000" dirty="0"/>
              <a:t>svržena 1852 a nastolení </a:t>
            </a:r>
            <a:r>
              <a:rPr lang="cs-CZ" sz="2000" b="1" dirty="0">
                <a:solidFill>
                  <a:srgbClr val="0070C0"/>
                </a:solidFill>
              </a:rPr>
              <a:t>císařství</a:t>
            </a:r>
            <a:r>
              <a:rPr lang="cs-CZ" sz="2000" dirty="0"/>
              <a:t>, do </a:t>
            </a:r>
            <a:r>
              <a:rPr lang="cs-CZ" sz="2000" b="1" dirty="0">
                <a:solidFill>
                  <a:srgbClr val="FF0000"/>
                </a:solidFill>
              </a:rPr>
              <a:t>války s Pruskem 1870</a:t>
            </a:r>
            <a:r>
              <a:rPr lang="cs-CZ" sz="2000" dirty="0"/>
              <a:t>; ta vedla k </a:t>
            </a:r>
            <a:r>
              <a:rPr lang="cs-CZ" sz="2000" b="1" dirty="0"/>
              <a:t>sjednocení</a:t>
            </a:r>
            <a:r>
              <a:rPr lang="cs-CZ" sz="2000" dirty="0"/>
              <a:t> </a:t>
            </a:r>
            <a:r>
              <a:rPr lang="cs-CZ" sz="2000" b="1" dirty="0"/>
              <a:t>Německa</a:t>
            </a:r>
            <a:r>
              <a:rPr lang="cs-CZ" sz="2000" dirty="0"/>
              <a:t>, </a:t>
            </a:r>
            <a:r>
              <a:rPr lang="cs-CZ" sz="2000" b="1" dirty="0"/>
              <a:t>Itálie</a:t>
            </a:r>
            <a:r>
              <a:rPr lang="cs-CZ" sz="2000" dirty="0"/>
              <a:t> a svržení Napoleona III. – </a:t>
            </a:r>
            <a:r>
              <a:rPr lang="cs-CZ" sz="2000" b="1" dirty="0">
                <a:solidFill>
                  <a:srgbClr val="0070C0"/>
                </a:solidFill>
              </a:rPr>
              <a:t>třetí republika </a:t>
            </a:r>
            <a:r>
              <a:rPr lang="cs-CZ" sz="2000" dirty="0"/>
              <a:t>do 1940;</a:t>
            </a:r>
          </a:p>
          <a:p>
            <a:r>
              <a:rPr lang="cs-CZ" sz="2000" dirty="0"/>
              <a:t>Orientace na produkci s vysokým podílem </a:t>
            </a:r>
            <a:r>
              <a:rPr lang="cs-CZ" sz="2000" b="1" dirty="0"/>
              <a:t>řemeslné práce </a:t>
            </a:r>
            <a:r>
              <a:rPr lang="cs-CZ" sz="2000" dirty="0"/>
              <a:t>a </a:t>
            </a:r>
            <a:r>
              <a:rPr lang="cs-CZ" sz="2000" b="1" dirty="0"/>
              <a:t>luxusní zboží</a:t>
            </a:r>
            <a:r>
              <a:rPr lang="cs-CZ" sz="2000" dirty="0"/>
              <a:t>;</a:t>
            </a:r>
          </a:p>
          <a:p>
            <a:r>
              <a:rPr lang="cs-CZ" sz="2000" dirty="0"/>
              <a:t>Revoluční garance </a:t>
            </a:r>
            <a:r>
              <a:rPr lang="cs-CZ" sz="2000" b="1" dirty="0"/>
              <a:t>vlastnictví půdy </a:t>
            </a:r>
            <a:r>
              <a:rPr lang="cs-CZ" sz="2000" dirty="0"/>
              <a:t>– neochota </a:t>
            </a:r>
            <a:r>
              <a:rPr lang="cs-CZ" sz="2000" b="1" dirty="0"/>
              <a:t>rolníků</a:t>
            </a:r>
            <a:r>
              <a:rPr lang="cs-CZ" sz="2000" dirty="0"/>
              <a:t> k přechodu do měst (proletariát); potravinová </a:t>
            </a:r>
            <a:r>
              <a:rPr lang="cs-CZ" sz="2000" b="1" dirty="0"/>
              <a:t>soběstačnost</a:t>
            </a:r>
            <a:r>
              <a:rPr lang="cs-CZ" sz="2000" dirty="0"/>
              <a:t> (vs. potřeba IT); dostatek dřeva (vs. koks);</a:t>
            </a:r>
          </a:p>
          <a:p>
            <a:r>
              <a:rPr lang="cs-CZ" sz="2000" dirty="0"/>
              <a:t>Za císařství </a:t>
            </a:r>
            <a:r>
              <a:rPr lang="cs-CZ" sz="2000" b="1" dirty="0"/>
              <a:t>programy</a:t>
            </a:r>
            <a:r>
              <a:rPr lang="cs-CZ" sz="2000" dirty="0"/>
              <a:t> budování </a:t>
            </a:r>
            <a:r>
              <a:rPr lang="cs-CZ" sz="2000" b="1" dirty="0"/>
              <a:t>cest</a:t>
            </a:r>
            <a:r>
              <a:rPr lang="cs-CZ" sz="2000" dirty="0"/>
              <a:t>, </a:t>
            </a:r>
            <a:r>
              <a:rPr lang="cs-CZ" sz="2000" b="1" dirty="0"/>
              <a:t>kanálů</a:t>
            </a:r>
            <a:r>
              <a:rPr lang="cs-CZ" sz="2000" dirty="0"/>
              <a:t> a </a:t>
            </a:r>
            <a:r>
              <a:rPr lang="cs-CZ" sz="2000" b="1" dirty="0"/>
              <a:t>železnic</a:t>
            </a:r>
            <a:r>
              <a:rPr lang="cs-CZ" sz="2000" dirty="0"/>
              <a:t> (2,5k km v 1820 a 17,5k km v 1850), rozvoj průmyslu zpracování železa, investičního bankovnictví a inženýrských odvětví;  </a:t>
            </a:r>
          </a:p>
        </p:txBody>
      </p:sp>
    </p:spTree>
    <p:extLst>
      <p:ext uri="{BB962C8B-B14F-4D97-AF65-F5344CB8AC3E}">
        <p14:creationId xmlns:p14="http://schemas.microsoft.com/office/powerpoint/2010/main" val="1951626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nvPr>
        </p:nvGraphicFramePr>
        <p:xfrm>
          <a:off x="2063553" y="332652"/>
          <a:ext cx="6984775" cy="5976661"/>
        </p:xfrm>
        <a:graphic>
          <a:graphicData uri="http://schemas.openxmlformats.org/drawingml/2006/table">
            <a:tbl>
              <a:tblPr firstRow="1" firstCol="1" bandRow="1">
                <a:tableStyleId>{5C22544A-7EE6-4342-B048-85BDC9FD1C3A}</a:tableStyleId>
              </a:tblPr>
              <a:tblGrid>
                <a:gridCol w="2998362">
                  <a:extLst>
                    <a:ext uri="{9D8B030D-6E8A-4147-A177-3AD203B41FA5}">
                      <a16:colId xmlns:a16="http://schemas.microsoft.com/office/drawing/2014/main" val="20000"/>
                    </a:ext>
                  </a:extLst>
                </a:gridCol>
                <a:gridCol w="3986413">
                  <a:extLst>
                    <a:ext uri="{9D8B030D-6E8A-4147-A177-3AD203B41FA5}">
                      <a16:colId xmlns:a16="http://schemas.microsoft.com/office/drawing/2014/main" val="20001"/>
                    </a:ext>
                  </a:extLst>
                </a:gridCol>
              </a:tblGrid>
              <a:tr h="282093">
                <a:tc>
                  <a:txBody>
                    <a:bodyPr/>
                    <a:lstStyle/>
                    <a:p>
                      <a:pPr>
                        <a:lnSpc>
                          <a:spcPct val="115000"/>
                        </a:lnSpc>
                        <a:spcAft>
                          <a:spcPts val="0"/>
                        </a:spcAft>
                      </a:pPr>
                      <a:r>
                        <a:rPr lang="cs-CZ" sz="1600" b="0" i="1" dirty="0">
                          <a:solidFill>
                            <a:schemeClr val="tx1"/>
                          </a:solidFill>
                          <a:effectLst/>
                        </a:rPr>
                        <a:t>Dynastie a politické zřízení</a:t>
                      </a:r>
                      <a:endParaRPr lang="cs-CZ" sz="1600" b="0" i="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5000"/>
                        </a:lnSpc>
                        <a:spcAft>
                          <a:spcPts val="0"/>
                        </a:spcAft>
                      </a:pPr>
                      <a:r>
                        <a:rPr lang="cs-CZ" sz="1600" b="0" i="1" dirty="0">
                          <a:solidFill>
                            <a:schemeClr val="tx1"/>
                          </a:solidFill>
                          <a:effectLst/>
                        </a:rPr>
                        <a:t>Někteří významní panovníci a hlavy státu</a:t>
                      </a:r>
                      <a:endParaRPr lang="cs-CZ" sz="1600" b="0" i="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282093">
                <a:tc gridSpan="2">
                  <a:txBody>
                    <a:bodyPr/>
                    <a:lstStyle/>
                    <a:p>
                      <a:pPr algn="ctr">
                        <a:lnSpc>
                          <a:spcPct val="115000"/>
                        </a:lnSpc>
                        <a:spcAft>
                          <a:spcPts val="0"/>
                        </a:spcAft>
                      </a:pPr>
                      <a:r>
                        <a:rPr lang="cs-CZ" sz="1600">
                          <a:solidFill>
                            <a:schemeClr val="tx1"/>
                          </a:solidFill>
                          <a:effectLst/>
                        </a:rPr>
                        <a:t>Francouzské království (do 1848)</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cs-CZ"/>
                    </a:p>
                  </a:txBody>
                  <a:tcPr/>
                </a:tc>
                <a:extLst>
                  <a:ext uri="{0D108BD9-81ED-4DB2-BD59-A6C34878D82A}">
                    <a16:rowId xmlns:a16="http://schemas.microsoft.com/office/drawing/2014/main" val="10001"/>
                  </a:ext>
                </a:extLst>
              </a:tr>
              <a:tr h="282093">
                <a:tc>
                  <a:txBody>
                    <a:bodyPr/>
                    <a:lstStyle/>
                    <a:p>
                      <a:pPr>
                        <a:lnSpc>
                          <a:spcPct val="115000"/>
                        </a:lnSpc>
                        <a:spcAft>
                          <a:spcPts val="0"/>
                        </a:spcAft>
                      </a:pPr>
                      <a:r>
                        <a:rPr lang="cs-CZ" sz="1600">
                          <a:solidFill>
                            <a:schemeClr val="tx1"/>
                          </a:solidFill>
                          <a:effectLst/>
                        </a:rPr>
                        <a:t>Karlovci 843 - 987</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a:solidFill>
                            <a:schemeClr val="tx1"/>
                          </a:solidFill>
                          <a:effectLst/>
                        </a:rPr>
                        <a:t> </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82093">
                <a:tc>
                  <a:txBody>
                    <a:bodyPr/>
                    <a:lstStyle/>
                    <a:p>
                      <a:pPr>
                        <a:lnSpc>
                          <a:spcPct val="115000"/>
                        </a:lnSpc>
                        <a:spcAft>
                          <a:spcPts val="0"/>
                        </a:spcAft>
                      </a:pPr>
                      <a:r>
                        <a:rPr lang="cs-CZ" sz="1600">
                          <a:solidFill>
                            <a:schemeClr val="tx1"/>
                          </a:solidFill>
                          <a:effectLst/>
                        </a:rPr>
                        <a:t>Kapetovci 987-1328</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a:solidFill>
                            <a:schemeClr val="tx1"/>
                          </a:solidFill>
                          <a:effectLst/>
                        </a:rPr>
                        <a:t> </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82093">
                <a:tc>
                  <a:txBody>
                    <a:bodyPr/>
                    <a:lstStyle/>
                    <a:p>
                      <a:pPr>
                        <a:lnSpc>
                          <a:spcPct val="115000"/>
                        </a:lnSpc>
                        <a:spcAft>
                          <a:spcPts val="0"/>
                        </a:spcAft>
                      </a:pPr>
                      <a:r>
                        <a:rPr lang="cs-CZ" sz="1600">
                          <a:solidFill>
                            <a:schemeClr val="tx1"/>
                          </a:solidFill>
                          <a:effectLst/>
                        </a:rPr>
                        <a:t>Valois 1328-1589</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a:solidFill>
                            <a:schemeClr val="tx1"/>
                          </a:solidFill>
                          <a:effectLst/>
                        </a:rPr>
                        <a:t> </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881418">
                <a:tc>
                  <a:txBody>
                    <a:bodyPr/>
                    <a:lstStyle/>
                    <a:p>
                      <a:pPr>
                        <a:lnSpc>
                          <a:spcPct val="115000"/>
                        </a:lnSpc>
                        <a:spcAft>
                          <a:spcPts val="0"/>
                        </a:spcAft>
                      </a:pPr>
                      <a:r>
                        <a:rPr lang="cs-CZ" sz="1600" dirty="0">
                          <a:solidFill>
                            <a:schemeClr val="tx1"/>
                          </a:solidFill>
                          <a:effectLst/>
                        </a:rPr>
                        <a:t>Bourboni 1589-1792</a:t>
                      </a:r>
                      <a:endParaRPr lang="cs-CZ"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dirty="0">
                          <a:solidFill>
                            <a:schemeClr val="tx1"/>
                          </a:solidFill>
                          <a:effectLst/>
                        </a:rPr>
                        <a:t>Ludvík XIV 1643-1715</a:t>
                      </a:r>
                    </a:p>
                    <a:p>
                      <a:pPr>
                        <a:lnSpc>
                          <a:spcPct val="115000"/>
                        </a:lnSpc>
                        <a:spcAft>
                          <a:spcPts val="0"/>
                        </a:spcAft>
                      </a:pPr>
                      <a:r>
                        <a:rPr lang="cs-CZ" sz="1600" dirty="0">
                          <a:solidFill>
                            <a:schemeClr val="tx1"/>
                          </a:solidFill>
                          <a:effectLst/>
                        </a:rPr>
                        <a:t>Ludvík XV 1715-1774</a:t>
                      </a:r>
                    </a:p>
                    <a:p>
                      <a:pPr>
                        <a:lnSpc>
                          <a:spcPct val="115000"/>
                        </a:lnSpc>
                        <a:spcAft>
                          <a:spcPts val="0"/>
                        </a:spcAft>
                      </a:pPr>
                      <a:r>
                        <a:rPr lang="cs-CZ" sz="1600" dirty="0">
                          <a:solidFill>
                            <a:schemeClr val="tx1"/>
                          </a:solidFill>
                          <a:effectLst/>
                        </a:rPr>
                        <a:t>Ludvík XVI 1774-1792</a:t>
                      </a:r>
                      <a:endParaRPr lang="cs-CZ"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82093">
                <a:tc gridSpan="2">
                  <a:txBody>
                    <a:bodyPr/>
                    <a:lstStyle/>
                    <a:p>
                      <a:pPr algn="ctr">
                        <a:lnSpc>
                          <a:spcPct val="115000"/>
                        </a:lnSpc>
                        <a:spcAft>
                          <a:spcPts val="0"/>
                        </a:spcAft>
                      </a:pPr>
                      <a:r>
                        <a:rPr lang="cs-CZ" sz="1600">
                          <a:solidFill>
                            <a:schemeClr val="tx1"/>
                          </a:solidFill>
                          <a:effectLst/>
                        </a:rPr>
                        <a:t>První republika 1792-1804</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cs-CZ"/>
                    </a:p>
                  </a:txBody>
                  <a:tcPr/>
                </a:tc>
                <a:extLst>
                  <a:ext uri="{0D108BD9-81ED-4DB2-BD59-A6C34878D82A}">
                    <a16:rowId xmlns:a16="http://schemas.microsoft.com/office/drawing/2014/main" val="10006"/>
                  </a:ext>
                </a:extLst>
              </a:tr>
              <a:tr h="282093">
                <a:tc gridSpan="2">
                  <a:txBody>
                    <a:bodyPr/>
                    <a:lstStyle/>
                    <a:p>
                      <a:pPr algn="ctr">
                        <a:lnSpc>
                          <a:spcPct val="115000"/>
                        </a:lnSpc>
                        <a:spcAft>
                          <a:spcPts val="0"/>
                        </a:spcAft>
                      </a:pPr>
                      <a:r>
                        <a:rPr lang="cs-CZ" sz="1600">
                          <a:solidFill>
                            <a:schemeClr val="tx1"/>
                          </a:solidFill>
                          <a:effectLst/>
                        </a:rPr>
                        <a:t>První císařství 1804-1814, 1815</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cs-CZ"/>
                    </a:p>
                  </a:txBody>
                  <a:tcPr/>
                </a:tc>
                <a:extLst>
                  <a:ext uri="{0D108BD9-81ED-4DB2-BD59-A6C34878D82A}">
                    <a16:rowId xmlns:a16="http://schemas.microsoft.com/office/drawing/2014/main" val="10007"/>
                  </a:ext>
                </a:extLst>
              </a:tr>
              <a:tr h="282093">
                <a:tc>
                  <a:txBody>
                    <a:bodyPr/>
                    <a:lstStyle/>
                    <a:p>
                      <a:pPr>
                        <a:lnSpc>
                          <a:spcPct val="115000"/>
                        </a:lnSpc>
                        <a:spcAft>
                          <a:spcPts val="0"/>
                        </a:spcAft>
                      </a:pPr>
                      <a:r>
                        <a:rPr lang="cs-CZ" sz="1600">
                          <a:solidFill>
                            <a:schemeClr val="tx1"/>
                          </a:solidFill>
                          <a:effectLst/>
                        </a:rPr>
                        <a:t>Bonapartové 1804-1814, 1815</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dirty="0">
                          <a:solidFill>
                            <a:schemeClr val="tx1"/>
                          </a:solidFill>
                          <a:effectLst/>
                        </a:rPr>
                        <a:t>Napoleon I. 1804-1814, 1815</a:t>
                      </a:r>
                      <a:endParaRPr lang="cs-CZ"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82093">
                <a:tc gridSpan="2">
                  <a:txBody>
                    <a:bodyPr/>
                    <a:lstStyle/>
                    <a:p>
                      <a:pPr algn="ctr">
                        <a:lnSpc>
                          <a:spcPct val="115000"/>
                        </a:lnSpc>
                        <a:spcAft>
                          <a:spcPts val="0"/>
                        </a:spcAft>
                      </a:pPr>
                      <a:r>
                        <a:rPr lang="cs-CZ" sz="1600">
                          <a:solidFill>
                            <a:schemeClr val="tx1"/>
                          </a:solidFill>
                          <a:effectLst/>
                        </a:rPr>
                        <a:t>Restaurace Bourbonů</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cs-CZ"/>
                    </a:p>
                  </a:txBody>
                  <a:tcPr/>
                </a:tc>
                <a:extLst>
                  <a:ext uri="{0D108BD9-81ED-4DB2-BD59-A6C34878D82A}">
                    <a16:rowId xmlns:a16="http://schemas.microsoft.com/office/drawing/2014/main" val="10009"/>
                  </a:ext>
                </a:extLst>
              </a:tr>
              <a:tr h="581755">
                <a:tc>
                  <a:txBody>
                    <a:bodyPr/>
                    <a:lstStyle/>
                    <a:p>
                      <a:pPr>
                        <a:lnSpc>
                          <a:spcPct val="115000"/>
                        </a:lnSpc>
                        <a:spcAft>
                          <a:spcPts val="0"/>
                        </a:spcAft>
                      </a:pPr>
                      <a:r>
                        <a:rPr lang="cs-CZ" sz="1600">
                          <a:solidFill>
                            <a:schemeClr val="tx1"/>
                          </a:solidFill>
                          <a:effectLst/>
                        </a:rPr>
                        <a:t>Bourboni 1814-1830</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dirty="0">
                          <a:solidFill>
                            <a:schemeClr val="tx1"/>
                          </a:solidFill>
                          <a:effectLst/>
                        </a:rPr>
                        <a:t>Ludvík XVIII 1814-1824</a:t>
                      </a:r>
                    </a:p>
                    <a:p>
                      <a:pPr>
                        <a:lnSpc>
                          <a:spcPct val="115000"/>
                        </a:lnSpc>
                        <a:spcAft>
                          <a:spcPts val="0"/>
                        </a:spcAft>
                      </a:pPr>
                      <a:r>
                        <a:rPr lang="cs-CZ" sz="1600" dirty="0">
                          <a:solidFill>
                            <a:schemeClr val="tx1"/>
                          </a:solidFill>
                          <a:effectLst/>
                        </a:rPr>
                        <a:t>Karel X 1824-1830</a:t>
                      </a:r>
                      <a:endParaRPr lang="cs-CZ"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82093">
                <a:tc>
                  <a:txBody>
                    <a:bodyPr/>
                    <a:lstStyle/>
                    <a:p>
                      <a:pPr>
                        <a:lnSpc>
                          <a:spcPct val="115000"/>
                        </a:lnSpc>
                        <a:spcAft>
                          <a:spcPts val="0"/>
                        </a:spcAft>
                      </a:pPr>
                      <a:r>
                        <a:rPr lang="cs-CZ" sz="1600">
                          <a:solidFill>
                            <a:schemeClr val="tx1"/>
                          </a:solidFill>
                          <a:effectLst/>
                        </a:rPr>
                        <a:t>Bourbon-Orléans 1830-1848</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dirty="0">
                          <a:solidFill>
                            <a:schemeClr val="tx1"/>
                          </a:solidFill>
                          <a:effectLst/>
                        </a:rPr>
                        <a:t>Ludvík Filip 1830-1848</a:t>
                      </a:r>
                      <a:endParaRPr lang="cs-CZ"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82093">
                <a:tc gridSpan="2">
                  <a:txBody>
                    <a:bodyPr/>
                    <a:lstStyle/>
                    <a:p>
                      <a:pPr algn="ctr">
                        <a:lnSpc>
                          <a:spcPct val="115000"/>
                        </a:lnSpc>
                        <a:spcAft>
                          <a:spcPts val="0"/>
                        </a:spcAft>
                      </a:pPr>
                      <a:r>
                        <a:rPr lang="cs-CZ" sz="1600">
                          <a:solidFill>
                            <a:schemeClr val="tx1"/>
                          </a:solidFill>
                          <a:effectLst/>
                        </a:rPr>
                        <a:t>Druhá republika 1848-1852</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cs-CZ"/>
                    </a:p>
                  </a:txBody>
                  <a:tcPr/>
                </a:tc>
                <a:extLst>
                  <a:ext uri="{0D108BD9-81ED-4DB2-BD59-A6C34878D82A}">
                    <a16:rowId xmlns:a16="http://schemas.microsoft.com/office/drawing/2014/main" val="10012"/>
                  </a:ext>
                </a:extLst>
              </a:tr>
              <a:tr h="282093">
                <a:tc gridSpan="2">
                  <a:txBody>
                    <a:bodyPr/>
                    <a:lstStyle/>
                    <a:p>
                      <a:pPr algn="ctr">
                        <a:lnSpc>
                          <a:spcPct val="115000"/>
                        </a:lnSpc>
                        <a:spcAft>
                          <a:spcPts val="0"/>
                        </a:spcAft>
                      </a:pPr>
                      <a:r>
                        <a:rPr lang="cs-CZ" sz="1600">
                          <a:solidFill>
                            <a:schemeClr val="tx1"/>
                          </a:solidFill>
                          <a:effectLst/>
                        </a:rPr>
                        <a:t>Druhé císařství 1852-1870</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cs-CZ"/>
                    </a:p>
                  </a:txBody>
                  <a:tcPr/>
                </a:tc>
                <a:extLst>
                  <a:ext uri="{0D108BD9-81ED-4DB2-BD59-A6C34878D82A}">
                    <a16:rowId xmlns:a16="http://schemas.microsoft.com/office/drawing/2014/main" val="10013"/>
                  </a:ext>
                </a:extLst>
              </a:tr>
              <a:tr h="282093">
                <a:tc>
                  <a:txBody>
                    <a:bodyPr/>
                    <a:lstStyle/>
                    <a:p>
                      <a:pPr>
                        <a:lnSpc>
                          <a:spcPct val="115000"/>
                        </a:lnSpc>
                        <a:spcAft>
                          <a:spcPts val="0"/>
                        </a:spcAft>
                      </a:pPr>
                      <a:r>
                        <a:rPr lang="cs-CZ" sz="1600" dirty="0">
                          <a:solidFill>
                            <a:schemeClr val="tx1"/>
                          </a:solidFill>
                          <a:effectLst/>
                        </a:rPr>
                        <a:t> </a:t>
                      </a:r>
                      <a:endParaRPr lang="cs-CZ"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dirty="0">
                          <a:solidFill>
                            <a:schemeClr val="tx1"/>
                          </a:solidFill>
                          <a:effectLst/>
                        </a:rPr>
                        <a:t>Napoleon III. 1852-1870</a:t>
                      </a:r>
                      <a:endParaRPr lang="cs-CZ"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282093">
                <a:tc gridSpan="2">
                  <a:txBody>
                    <a:bodyPr/>
                    <a:lstStyle/>
                    <a:p>
                      <a:pPr algn="ctr">
                        <a:lnSpc>
                          <a:spcPct val="115000"/>
                        </a:lnSpc>
                        <a:spcAft>
                          <a:spcPts val="0"/>
                        </a:spcAft>
                      </a:pPr>
                      <a:r>
                        <a:rPr lang="cs-CZ" sz="1600">
                          <a:solidFill>
                            <a:schemeClr val="tx1"/>
                          </a:solidFill>
                          <a:effectLst/>
                        </a:rPr>
                        <a:t>Třetí republika 1870-1940</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cs-CZ"/>
                    </a:p>
                  </a:txBody>
                  <a:tcPr/>
                </a:tc>
                <a:extLst>
                  <a:ext uri="{0D108BD9-81ED-4DB2-BD59-A6C34878D82A}">
                    <a16:rowId xmlns:a16="http://schemas.microsoft.com/office/drawing/2014/main" val="10015"/>
                  </a:ext>
                </a:extLst>
              </a:tr>
              <a:tr h="282093">
                <a:tc gridSpan="2">
                  <a:txBody>
                    <a:bodyPr/>
                    <a:lstStyle/>
                    <a:p>
                      <a:pPr algn="ctr">
                        <a:lnSpc>
                          <a:spcPct val="115000"/>
                        </a:lnSpc>
                        <a:spcAft>
                          <a:spcPts val="0"/>
                        </a:spcAft>
                      </a:pPr>
                      <a:r>
                        <a:rPr lang="cs-CZ" sz="1600">
                          <a:solidFill>
                            <a:schemeClr val="tx1"/>
                          </a:solidFill>
                          <a:effectLst/>
                        </a:rPr>
                        <a:t>Čtvrtá republika 1946-1958</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cs-CZ"/>
                    </a:p>
                  </a:txBody>
                  <a:tcPr/>
                </a:tc>
                <a:extLst>
                  <a:ext uri="{0D108BD9-81ED-4DB2-BD59-A6C34878D82A}">
                    <a16:rowId xmlns:a16="http://schemas.microsoft.com/office/drawing/2014/main" val="10016"/>
                  </a:ext>
                </a:extLst>
              </a:tr>
              <a:tr h="282093">
                <a:tc gridSpan="2">
                  <a:txBody>
                    <a:bodyPr/>
                    <a:lstStyle/>
                    <a:p>
                      <a:pPr algn="ctr">
                        <a:lnSpc>
                          <a:spcPct val="115000"/>
                        </a:lnSpc>
                        <a:spcAft>
                          <a:spcPts val="0"/>
                        </a:spcAft>
                      </a:pPr>
                      <a:r>
                        <a:rPr lang="cs-CZ" sz="1600" dirty="0">
                          <a:solidFill>
                            <a:schemeClr val="tx1"/>
                          </a:solidFill>
                          <a:effectLst/>
                        </a:rPr>
                        <a:t>Pátá republika 1958-</a:t>
                      </a:r>
                      <a:endParaRPr lang="cs-CZ"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cs-CZ"/>
                    </a:p>
                  </a:txBody>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3393410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19536" y="-243408"/>
            <a:ext cx="8229600" cy="1143000"/>
          </a:xfrm>
        </p:spPr>
        <p:txBody>
          <a:bodyPr>
            <a:normAutofit/>
          </a:bodyPr>
          <a:lstStyle/>
          <a:p>
            <a:pPr algn="ctr"/>
            <a:r>
              <a:rPr lang="cs-CZ" sz="3200" b="1" dirty="0">
                <a:solidFill>
                  <a:schemeClr val="accent2">
                    <a:lumMod val="75000"/>
                  </a:schemeClr>
                </a:solidFill>
                <a:latin typeface="+mn-lt"/>
              </a:rPr>
              <a:t>Německo</a:t>
            </a:r>
            <a:r>
              <a:rPr lang="cs-CZ" sz="3200" b="1" dirty="0">
                <a:latin typeface="+mn-lt"/>
              </a:rPr>
              <a:t> </a:t>
            </a:r>
            <a:r>
              <a:rPr lang="cs-CZ" sz="2800" dirty="0">
                <a:latin typeface="+mn-lt"/>
              </a:rPr>
              <a:t>a další země</a:t>
            </a:r>
          </a:p>
        </p:txBody>
      </p:sp>
      <p:sp>
        <p:nvSpPr>
          <p:cNvPr id="3" name="Zástupný symbol pro obsah 2"/>
          <p:cNvSpPr>
            <a:spLocks noGrp="1"/>
          </p:cNvSpPr>
          <p:nvPr>
            <p:ph idx="1"/>
          </p:nvPr>
        </p:nvSpPr>
        <p:spPr>
          <a:xfrm>
            <a:off x="744717" y="764704"/>
            <a:ext cx="10595727" cy="5616624"/>
          </a:xfrm>
        </p:spPr>
        <p:txBody>
          <a:bodyPr>
            <a:noAutofit/>
          </a:bodyPr>
          <a:lstStyle/>
          <a:p>
            <a:r>
              <a:rPr lang="cs-CZ" sz="1800" dirty="0"/>
              <a:t>Místo SŘŘ vzniká </a:t>
            </a:r>
            <a:r>
              <a:rPr lang="cs-CZ" sz="1800" b="1" dirty="0"/>
              <a:t>Německý spolek </a:t>
            </a:r>
            <a:r>
              <a:rPr lang="cs-CZ" sz="1800" dirty="0"/>
              <a:t>(39 států v čele s RAK); </a:t>
            </a:r>
          </a:p>
          <a:p>
            <a:pPr lvl="1"/>
            <a:r>
              <a:rPr lang="cs-CZ" sz="1600" dirty="0"/>
              <a:t>1834 </a:t>
            </a:r>
            <a:r>
              <a:rPr lang="cs-CZ" sz="1600" b="1" dirty="0"/>
              <a:t>celní unie </a:t>
            </a:r>
            <a:r>
              <a:rPr lang="cs-CZ" sz="1600" dirty="0"/>
              <a:t>-&gt;</a:t>
            </a:r>
            <a:r>
              <a:rPr lang="cs-CZ" sz="1600" b="1" dirty="0"/>
              <a:t> </a:t>
            </a:r>
            <a:r>
              <a:rPr lang="cs-CZ" sz="1600" dirty="0"/>
              <a:t>rychlý růst a budování </a:t>
            </a:r>
            <a:r>
              <a:rPr lang="cs-CZ" sz="1600" b="1" dirty="0"/>
              <a:t>železnic</a:t>
            </a:r>
            <a:r>
              <a:rPr lang="cs-CZ" sz="1600" dirty="0"/>
              <a:t>;</a:t>
            </a:r>
          </a:p>
          <a:p>
            <a:pPr lvl="1"/>
            <a:r>
              <a:rPr lang="cs-CZ" sz="1600" dirty="0"/>
              <a:t>1862 pruským premiérem </a:t>
            </a:r>
            <a:r>
              <a:rPr lang="cs-CZ" sz="1600" b="1" dirty="0">
                <a:solidFill>
                  <a:srgbClr val="0070C0"/>
                </a:solidFill>
              </a:rPr>
              <a:t>Bismarck</a:t>
            </a:r>
            <a:r>
              <a:rPr lang="cs-CZ" sz="1600" dirty="0"/>
              <a:t>, společná správa Šlesvicko-</a:t>
            </a:r>
            <a:r>
              <a:rPr lang="cs-CZ" sz="1600" dirty="0" err="1"/>
              <a:t>Hoštýnska</a:t>
            </a:r>
            <a:r>
              <a:rPr lang="cs-CZ" sz="1600" dirty="0"/>
              <a:t> s RAK konfliktní –&gt; </a:t>
            </a:r>
            <a:r>
              <a:rPr lang="cs-CZ" sz="1600" b="1" dirty="0">
                <a:solidFill>
                  <a:srgbClr val="0070C0"/>
                </a:solidFill>
              </a:rPr>
              <a:t>prusko-rakouská</a:t>
            </a:r>
            <a:r>
              <a:rPr lang="cs-CZ" sz="1600" b="1" dirty="0"/>
              <a:t> válka </a:t>
            </a:r>
            <a:r>
              <a:rPr lang="cs-CZ" sz="1600" dirty="0"/>
              <a:t>(1866);</a:t>
            </a:r>
          </a:p>
          <a:p>
            <a:pPr lvl="1"/>
            <a:r>
              <a:rPr lang="cs-CZ" sz="1600" b="1" dirty="0"/>
              <a:t>Severoněmecké konfederace </a:t>
            </a:r>
            <a:r>
              <a:rPr lang="cs-CZ" sz="1600" dirty="0"/>
              <a:t>–&gt; RAK ztrácí pozici (R-U);</a:t>
            </a:r>
          </a:p>
          <a:p>
            <a:pPr lvl="1"/>
            <a:r>
              <a:rPr lang="cs-CZ" sz="1600" dirty="0"/>
              <a:t>Neshody </a:t>
            </a:r>
            <a:r>
              <a:rPr lang="cs-CZ" sz="1600" b="1" dirty="0">
                <a:solidFill>
                  <a:srgbClr val="0070C0"/>
                </a:solidFill>
              </a:rPr>
              <a:t>PRU s FRA </a:t>
            </a:r>
            <a:r>
              <a:rPr lang="cs-CZ" sz="1600" dirty="0"/>
              <a:t>(nástupnictví na SPA trůn) – </a:t>
            </a:r>
            <a:r>
              <a:rPr lang="cs-CZ" sz="1600" b="1" dirty="0"/>
              <a:t>válka</a:t>
            </a:r>
            <a:r>
              <a:rPr lang="cs-CZ" sz="1600" dirty="0"/>
              <a:t> (1870-1871) – GER získává </a:t>
            </a:r>
            <a:r>
              <a:rPr lang="cs-CZ" sz="1600" b="1" dirty="0"/>
              <a:t>Alsasko</a:t>
            </a:r>
            <a:r>
              <a:rPr lang="cs-CZ" sz="1600" dirty="0"/>
              <a:t> a </a:t>
            </a:r>
            <a:r>
              <a:rPr lang="cs-CZ" sz="1600" b="1" dirty="0"/>
              <a:t>Lotrinsko</a:t>
            </a:r>
            <a:r>
              <a:rPr lang="cs-CZ" sz="1600" dirty="0"/>
              <a:t> (průmyslový region), Vilém I. císařem </a:t>
            </a:r>
            <a:r>
              <a:rPr lang="cs-CZ" sz="1600" b="1" dirty="0"/>
              <a:t>Německé říše</a:t>
            </a:r>
            <a:r>
              <a:rPr lang="cs-CZ" sz="1600" dirty="0"/>
              <a:t>;</a:t>
            </a:r>
          </a:p>
          <a:p>
            <a:pPr lvl="1"/>
            <a:r>
              <a:rPr lang="cs-CZ" sz="1600" dirty="0"/>
              <a:t>Bismarckova </a:t>
            </a:r>
            <a:r>
              <a:rPr lang="cs-CZ" sz="1600" b="1" dirty="0">
                <a:solidFill>
                  <a:srgbClr val="0070C0"/>
                </a:solidFill>
              </a:rPr>
              <a:t>průmyslová</a:t>
            </a:r>
            <a:r>
              <a:rPr lang="cs-CZ" sz="1600" dirty="0">
                <a:solidFill>
                  <a:srgbClr val="0070C0"/>
                </a:solidFill>
              </a:rPr>
              <a:t> </a:t>
            </a:r>
            <a:r>
              <a:rPr lang="cs-CZ" sz="1600" b="1" dirty="0">
                <a:solidFill>
                  <a:srgbClr val="0070C0"/>
                </a:solidFill>
              </a:rPr>
              <a:t>politika</a:t>
            </a:r>
            <a:r>
              <a:rPr lang="cs-CZ" sz="1600" dirty="0">
                <a:solidFill>
                  <a:srgbClr val="0070C0"/>
                </a:solidFill>
              </a:rPr>
              <a:t> </a:t>
            </a:r>
            <a:r>
              <a:rPr lang="cs-CZ" sz="1600" dirty="0"/>
              <a:t>industrializace a protekcionizmus je úspěšná (List); </a:t>
            </a:r>
            <a:r>
              <a:rPr lang="cs-CZ" sz="1600" dirty="0" err="1"/>
              <a:t>zahr</a:t>
            </a:r>
            <a:r>
              <a:rPr lang="cs-CZ" sz="1600" dirty="0"/>
              <a:t>. politika – rovnováha moci, </a:t>
            </a:r>
            <a:r>
              <a:rPr lang="cs-CZ" sz="1600" b="1" dirty="0"/>
              <a:t>izolace FRA</a:t>
            </a:r>
            <a:r>
              <a:rPr lang="cs-CZ" sz="1600" dirty="0"/>
              <a:t>;</a:t>
            </a:r>
          </a:p>
          <a:p>
            <a:pPr lvl="1"/>
            <a:endParaRPr lang="cs-CZ" sz="800" dirty="0"/>
          </a:p>
          <a:p>
            <a:r>
              <a:rPr lang="cs-CZ" sz="1800" b="1" dirty="0">
                <a:solidFill>
                  <a:srgbClr val="0070C0"/>
                </a:solidFill>
              </a:rPr>
              <a:t>Švýcarsko</a:t>
            </a:r>
            <a:r>
              <a:rPr lang="cs-CZ" sz="1800" dirty="0">
                <a:solidFill>
                  <a:srgbClr val="0070C0"/>
                </a:solidFill>
              </a:rPr>
              <a:t> </a:t>
            </a:r>
            <a:r>
              <a:rPr lang="cs-CZ" sz="1800" dirty="0"/>
              <a:t>– nemá uhlí ani rudu, nemá přístup k moři, obklopeno protekcionisty; </a:t>
            </a:r>
          </a:p>
          <a:p>
            <a:pPr lvl="1"/>
            <a:r>
              <a:rPr lang="cs-CZ" sz="1600" dirty="0"/>
              <a:t>vzdělaná </a:t>
            </a:r>
            <a:r>
              <a:rPr lang="cs-CZ" sz="1600" dirty="0" err="1"/>
              <a:t>prac.síla</a:t>
            </a:r>
            <a:r>
              <a:rPr lang="cs-CZ" sz="1600" dirty="0"/>
              <a:t> (kalvinismus) a zkušenosti s obchodem; </a:t>
            </a:r>
          </a:p>
          <a:p>
            <a:pPr lvl="1"/>
            <a:r>
              <a:rPr lang="cs-CZ" sz="1600" dirty="0"/>
              <a:t>orientace na segment vysoké kvality, živočišnou výrobu a obchod; zaměření na extra-E trhy (64% exportu do zámoří);</a:t>
            </a:r>
          </a:p>
          <a:p>
            <a:pPr lvl="1"/>
            <a:endParaRPr lang="cs-CZ" sz="800" dirty="0"/>
          </a:p>
          <a:p>
            <a:r>
              <a:rPr lang="cs-CZ" sz="1800" b="1" dirty="0">
                <a:solidFill>
                  <a:srgbClr val="0070C0"/>
                </a:solidFill>
              </a:rPr>
              <a:t>Belgie</a:t>
            </a:r>
            <a:r>
              <a:rPr lang="cs-CZ" sz="1800" dirty="0"/>
              <a:t>: uhlí, ruda – GB model, budování železnic, otevřenost v IT;</a:t>
            </a:r>
          </a:p>
          <a:p>
            <a:r>
              <a:rPr lang="cs-CZ" sz="1800" dirty="0"/>
              <a:t>Dále severní ITA a Skandinávie;</a:t>
            </a:r>
          </a:p>
          <a:p>
            <a:endParaRPr lang="cs-CZ" sz="800" dirty="0"/>
          </a:p>
          <a:p>
            <a:r>
              <a:rPr lang="cs-CZ" sz="1800" dirty="0"/>
              <a:t>Naopak </a:t>
            </a:r>
            <a:r>
              <a:rPr lang="cs-CZ" sz="1800" b="1" dirty="0">
                <a:solidFill>
                  <a:srgbClr val="0070C0"/>
                </a:solidFill>
              </a:rPr>
              <a:t>absolutismus</a:t>
            </a:r>
            <a:r>
              <a:rPr lang="cs-CZ" sz="1800" dirty="0">
                <a:solidFill>
                  <a:srgbClr val="0070C0"/>
                </a:solidFill>
              </a:rPr>
              <a:t> </a:t>
            </a:r>
            <a:r>
              <a:rPr lang="cs-CZ" sz="1800" b="1" dirty="0">
                <a:solidFill>
                  <a:srgbClr val="0070C0"/>
                </a:solidFill>
              </a:rPr>
              <a:t>RAK-UH</a:t>
            </a:r>
            <a:r>
              <a:rPr lang="cs-CZ" sz="1800" dirty="0"/>
              <a:t> a </a:t>
            </a:r>
            <a:r>
              <a:rPr lang="cs-CZ" sz="1800" b="1" dirty="0">
                <a:solidFill>
                  <a:srgbClr val="0070C0"/>
                </a:solidFill>
              </a:rPr>
              <a:t>Ruska</a:t>
            </a:r>
            <a:r>
              <a:rPr lang="cs-CZ" sz="1800" dirty="0"/>
              <a:t>: </a:t>
            </a:r>
          </a:p>
          <a:p>
            <a:pPr lvl="1"/>
            <a:r>
              <a:rPr lang="cs-CZ" sz="1600" dirty="0"/>
              <a:t>ostražitost vůči průmyslu, povolování či zákaz budování továren, omezení na stavbu železnic; konze…</a:t>
            </a:r>
            <a:r>
              <a:rPr lang="cs-CZ" sz="1600" dirty="0" err="1"/>
              <a:t>vace</a:t>
            </a:r>
            <a:r>
              <a:rPr lang="cs-CZ" sz="1600" dirty="0"/>
              <a:t> společnosti a explicitní politika minimálních změn;</a:t>
            </a:r>
          </a:p>
        </p:txBody>
      </p:sp>
    </p:spTree>
    <p:extLst>
      <p:ext uri="{BB962C8B-B14F-4D97-AF65-F5344CB8AC3E}">
        <p14:creationId xmlns:p14="http://schemas.microsoft.com/office/powerpoint/2010/main" val="838984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nvPr>
        </p:nvGraphicFramePr>
        <p:xfrm>
          <a:off x="2063552" y="1124745"/>
          <a:ext cx="8058278" cy="4609267"/>
        </p:xfrm>
        <a:graphic>
          <a:graphicData uri="http://schemas.openxmlformats.org/drawingml/2006/table">
            <a:tbl>
              <a:tblPr firstRow="1" firstCol="1" bandRow="1">
                <a:tableStyleId>{5C22544A-7EE6-4342-B048-85BDC9FD1C3A}</a:tableStyleId>
              </a:tblPr>
              <a:tblGrid>
                <a:gridCol w="4261803">
                  <a:extLst>
                    <a:ext uri="{9D8B030D-6E8A-4147-A177-3AD203B41FA5}">
                      <a16:colId xmlns:a16="http://schemas.microsoft.com/office/drawing/2014/main" val="20000"/>
                    </a:ext>
                  </a:extLst>
                </a:gridCol>
                <a:gridCol w="3796475">
                  <a:extLst>
                    <a:ext uri="{9D8B030D-6E8A-4147-A177-3AD203B41FA5}">
                      <a16:colId xmlns:a16="http://schemas.microsoft.com/office/drawing/2014/main" val="20001"/>
                    </a:ext>
                  </a:extLst>
                </a:gridCol>
              </a:tblGrid>
              <a:tr h="297406">
                <a:tc>
                  <a:txBody>
                    <a:bodyPr/>
                    <a:lstStyle/>
                    <a:p>
                      <a:pPr>
                        <a:lnSpc>
                          <a:spcPct val="115000"/>
                        </a:lnSpc>
                        <a:spcAft>
                          <a:spcPts val="0"/>
                        </a:spcAft>
                      </a:pPr>
                      <a:r>
                        <a:rPr lang="cs-CZ" sz="1600" dirty="0">
                          <a:solidFill>
                            <a:schemeClr val="tx1"/>
                          </a:solidFill>
                          <a:effectLst/>
                        </a:rPr>
                        <a:t>Politické zřízení</a:t>
                      </a:r>
                      <a:endParaRPr lang="cs-CZ"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nSpc>
                          <a:spcPct val="115000"/>
                        </a:lnSpc>
                        <a:spcAft>
                          <a:spcPts val="0"/>
                        </a:spcAft>
                      </a:pPr>
                      <a:r>
                        <a:rPr lang="cs-CZ" sz="1600">
                          <a:solidFill>
                            <a:schemeClr val="tx1"/>
                          </a:solidFill>
                          <a:effectLst/>
                        </a:rPr>
                        <a:t>Některé hlavy státu</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613334">
                <a:tc>
                  <a:txBody>
                    <a:bodyPr/>
                    <a:lstStyle/>
                    <a:p>
                      <a:pPr>
                        <a:lnSpc>
                          <a:spcPct val="115000"/>
                        </a:lnSpc>
                        <a:spcAft>
                          <a:spcPts val="0"/>
                        </a:spcAft>
                      </a:pPr>
                      <a:r>
                        <a:rPr lang="cs-CZ" sz="1600">
                          <a:solidFill>
                            <a:schemeClr val="tx1"/>
                          </a:solidFill>
                          <a:effectLst/>
                        </a:rPr>
                        <a:t>Německé království – Svatá říše římská 843-1806</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a:solidFill>
                            <a:schemeClr val="tx1"/>
                          </a:solidFill>
                          <a:effectLst/>
                        </a:rPr>
                        <a:t> </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13334">
                <a:tc>
                  <a:txBody>
                    <a:bodyPr/>
                    <a:lstStyle/>
                    <a:p>
                      <a:pPr>
                        <a:lnSpc>
                          <a:spcPct val="115000"/>
                        </a:lnSpc>
                        <a:spcAft>
                          <a:spcPts val="0"/>
                        </a:spcAft>
                      </a:pPr>
                      <a:r>
                        <a:rPr lang="cs-CZ" sz="1600">
                          <a:solidFill>
                            <a:schemeClr val="tx1"/>
                          </a:solidFill>
                          <a:effectLst/>
                        </a:rPr>
                        <a:t>Rýnský spolek 1806-1813</a:t>
                      </a:r>
                    </a:p>
                    <a:p>
                      <a:pPr>
                        <a:lnSpc>
                          <a:spcPct val="115000"/>
                        </a:lnSpc>
                        <a:spcAft>
                          <a:spcPts val="0"/>
                        </a:spcAft>
                      </a:pPr>
                      <a:r>
                        <a:rPr lang="cs-CZ" sz="1600">
                          <a:solidFill>
                            <a:schemeClr val="tx1"/>
                          </a:solidFill>
                          <a:effectLst/>
                        </a:rPr>
                        <a:t> </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a:solidFill>
                            <a:schemeClr val="tx1"/>
                          </a:solidFill>
                          <a:effectLst/>
                        </a:rPr>
                        <a:t>Napoleon I. (císař francouzský) 1806-1813</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561119">
                <a:tc>
                  <a:txBody>
                    <a:bodyPr/>
                    <a:lstStyle/>
                    <a:p>
                      <a:pPr>
                        <a:lnSpc>
                          <a:spcPct val="115000"/>
                        </a:lnSpc>
                        <a:spcAft>
                          <a:spcPts val="0"/>
                        </a:spcAft>
                      </a:pPr>
                      <a:r>
                        <a:rPr lang="cs-CZ" sz="1600" dirty="0">
                          <a:solidFill>
                            <a:schemeClr val="tx1"/>
                          </a:solidFill>
                          <a:effectLst/>
                        </a:rPr>
                        <a:t>Německý spolek 1815-1866</a:t>
                      </a:r>
                    </a:p>
                    <a:p>
                      <a:pPr>
                        <a:lnSpc>
                          <a:spcPct val="115000"/>
                        </a:lnSpc>
                        <a:spcAft>
                          <a:spcPts val="0"/>
                        </a:spcAft>
                      </a:pPr>
                      <a:r>
                        <a:rPr lang="cs-CZ" sz="1600" dirty="0">
                          <a:solidFill>
                            <a:schemeClr val="tx1"/>
                          </a:solidFill>
                          <a:effectLst/>
                        </a:rPr>
                        <a:t> </a:t>
                      </a:r>
                      <a:endParaRPr lang="cs-CZ"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a:solidFill>
                            <a:schemeClr val="tx1"/>
                          </a:solidFill>
                          <a:effectLst/>
                        </a:rPr>
                        <a:t>František I. (císař rakouský) 1815-1835</a:t>
                      </a:r>
                    </a:p>
                    <a:p>
                      <a:pPr>
                        <a:lnSpc>
                          <a:spcPct val="115000"/>
                        </a:lnSpc>
                        <a:spcAft>
                          <a:spcPts val="0"/>
                        </a:spcAft>
                      </a:pPr>
                      <a:r>
                        <a:rPr lang="cs-CZ" sz="1600">
                          <a:solidFill>
                            <a:schemeClr val="tx1"/>
                          </a:solidFill>
                          <a:effectLst/>
                        </a:rPr>
                        <a:t>Ferdinand I. (císař rakouský) 1835-1848</a:t>
                      </a:r>
                    </a:p>
                    <a:p>
                      <a:pPr>
                        <a:lnSpc>
                          <a:spcPct val="115000"/>
                        </a:lnSpc>
                        <a:spcAft>
                          <a:spcPts val="0"/>
                        </a:spcAft>
                      </a:pPr>
                      <a:r>
                        <a:rPr lang="cs-CZ" sz="1600">
                          <a:solidFill>
                            <a:schemeClr val="tx1"/>
                          </a:solidFill>
                          <a:effectLst/>
                        </a:rPr>
                        <a:t>Jan (arcivévoda rakouský) 1848-1849</a:t>
                      </a:r>
                    </a:p>
                    <a:p>
                      <a:pPr>
                        <a:lnSpc>
                          <a:spcPct val="115000"/>
                        </a:lnSpc>
                        <a:spcAft>
                          <a:spcPts val="0"/>
                        </a:spcAft>
                      </a:pPr>
                      <a:r>
                        <a:rPr lang="cs-CZ" sz="1600">
                          <a:solidFill>
                            <a:schemeClr val="tx1"/>
                          </a:solidFill>
                          <a:effectLst/>
                        </a:rPr>
                        <a:t>Fridrich Vilém IV. (král pruský) 1849-1850 </a:t>
                      </a:r>
                    </a:p>
                    <a:p>
                      <a:pPr>
                        <a:lnSpc>
                          <a:spcPct val="115000"/>
                        </a:lnSpc>
                        <a:spcAft>
                          <a:spcPts val="0"/>
                        </a:spcAft>
                      </a:pPr>
                      <a:r>
                        <a:rPr lang="cs-CZ" sz="1600">
                          <a:solidFill>
                            <a:schemeClr val="tx1"/>
                          </a:solidFill>
                          <a:effectLst/>
                        </a:rPr>
                        <a:t>František Josef I. (císař rakouský) 1850-1866</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3334">
                <a:tc>
                  <a:txBody>
                    <a:bodyPr/>
                    <a:lstStyle/>
                    <a:p>
                      <a:pPr>
                        <a:lnSpc>
                          <a:spcPct val="115000"/>
                        </a:lnSpc>
                        <a:spcAft>
                          <a:spcPts val="0"/>
                        </a:spcAft>
                      </a:pPr>
                      <a:r>
                        <a:rPr lang="cs-CZ" sz="1600">
                          <a:solidFill>
                            <a:schemeClr val="tx1"/>
                          </a:solidFill>
                          <a:effectLst/>
                        </a:rPr>
                        <a:t>Severoněmecká konfederace 1867-1871</a:t>
                      </a:r>
                    </a:p>
                    <a:p>
                      <a:pPr>
                        <a:lnSpc>
                          <a:spcPct val="115000"/>
                        </a:lnSpc>
                        <a:spcAft>
                          <a:spcPts val="0"/>
                        </a:spcAft>
                      </a:pPr>
                      <a:r>
                        <a:rPr lang="cs-CZ" sz="1600">
                          <a:solidFill>
                            <a:schemeClr val="tx1"/>
                          </a:solidFill>
                          <a:effectLst/>
                        </a:rPr>
                        <a:t> </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a:solidFill>
                            <a:schemeClr val="tx1"/>
                          </a:solidFill>
                          <a:effectLst/>
                        </a:rPr>
                        <a:t>Vilém I. (král Pruska) 1867-1871,</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13334">
                <a:tc>
                  <a:txBody>
                    <a:bodyPr/>
                    <a:lstStyle/>
                    <a:p>
                      <a:pPr>
                        <a:lnSpc>
                          <a:spcPct val="115000"/>
                        </a:lnSpc>
                        <a:spcAft>
                          <a:spcPts val="0"/>
                        </a:spcAft>
                      </a:pPr>
                      <a:r>
                        <a:rPr lang="cs-CZ" sz="1600">
                          <a:solidFill>
                            <a:schemeClr val="tx1"/>
                          </a:solidFill>
                          <a:effectLst/>
                        </a:rPr>
                        <a:t>Německá říše 1871-1918</a:t>
                      </a:r>
                    </a:p>
                    <a:p>
                      <a:pPr>
                        <a:lnSpc>
                          <a:spcPct val="115000"/>
                        </a:lnSpc>
                        <a:spcAft>
                          <a:spcPts val="0"/>
                        </a:spcAft>
                      </a:pPr>
                      <a:r>
                        <a:rPr lang="cs-CZ" sz="1600">
                          <a:solidFill>
                            <a:schemeClr val="tx1"/>
                          </a:solidFill>
                          <a:effectLst/>
                        </a:rPr>
                        <a:t> </a:t>
                      </a:r>
                      <a:endParaRPr lang="cs-CZ" sz="16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dirty="0">
                          <a:solidFill>
                            <a:schemeClr val="tx1"/>
                          </a:solidFill>
                          <a:effectLst/>
                        </a:rPr>
                        <a:t>Vilém I. 1861-1888</a:t>
                      </a:r>
                    </a:p>
                    <a:p>
                      <a:pPr>
                        <a:lnSpc>
                          <a:spcPct val="115000"/>
                        </a:lnSpc>
                        <a:spcAft>
                          <a:spcPts val="0"/>
                        </a:spcAft>
                      </a:pPr>
                      <a:r>
                        <a:rPr lang="cs-CZ" sz="1600" dirty="0">
                          <a:solidFill>
                            <a:schemeClr val="tx1"/>
                          </a:solidFill>
                          <a:effectLst/>
                        </a:rPr>
                        <a:t>Vilém II. 1888-1918</a:t>
                      </a:r>
                      <a:endParaRPr lang="cs-CZ"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97406">
                <a:tc>
                  <a:txBody>
                    <a:bodyPr/>
                    <a:lstStyle/>
                    <a:p>
                      <a:pPr>
                        <a:lnSpc>
                          <a:spcPct val="115000"/>
                        </a:lnSpc>
                        <a:spcAft>
                          <a:spcPts val="0"/>
                        </a:spcAft>
                      </a:pPr>
                      <a:r>
                        <a:rPr lang="cs-CZ" sz="1600" dirty="0">
                          <a:solidFill>
                            <a:schemeClr val="tx1"/>
                          </a:solidFill>
                          <a:effectLst/>
                        </a:rPr>
                        <a:t>Výmarská republika 1918-1933</a:t>
                      </a:r>
                      <a:endParaRPr lang="cs-CZ"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cs-CZ" sz="1600" dirty="0">
                          <a:solidFill>
                            <a:schemeClr val="tx1"/>
                          </a:solidFill>
                          <a:effectLst/>
                        </a:rPr>
                        <a:t> </a:t>
                      </a:r>
                      <a:endParaRPr lang="cs-CZ" sz="16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7328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243408"/>
            <a:ext cx="8229600" cy="1143000"/>
          </a:xfrm>
        </p:spPr>
        <p:txBody>
          <a:bodyPr>
            <a:normAutofit/>
          </a:bodyPr>
          <a:lstStyle/>
          <a:p>
            <a:pPr algn="ctr"/>
            <a:r>
              <a:rPr lang="cs-CZ" sz="3200" b="1" dirty="0">
                <a:solidFill>
                  <a:srgbClr val="FF0000"/>
                </a:solidFill>
                <a:latin typeface="+mn-lt"/>
              </a:rPr>
              <a:t>Tovární produkce</a:t>
            </a:r>
          </a:p>
        </p:txBody>
      </p:sp>
      <p:sp>
        <p:nvSpPr>
          <p:cNvPr id="3" name="Zástupný symbol pro obsah 2"/>
          <p:cNvSpPr>
            <a:spLocks noGrp="1"/>
          </p:cNvSpPr>
          <p:nvPr>
            <p:ph idx="1"/>
          </p:nvPr>
        </p:nvSpPr>
        <p:spPr>
          <a:xfrm>
            <a:off x="661447" y="696102"/>
            <a:ext cx="11056071" cy="6081769"/>
          </a:xfrm>
        </p:spPr>
        <p:txBody>
          <a:bodyPr>
            <a:normAutofit fontScale="70000" lnSpcReduction="20000"/>
          </a:bodyPr>
          <a:lstStyle/>
          <a:p>
            <a:r>
              <a:rPr lang="cs-CZ" b="1" dirty="0">
                <a:solidFill>
                  <a:srgbClr val="0070C0"/>
                </a:solidFill>
              </a:rPr>
              <a:t>Moderní odvětví</a:t>
            </a:r>
            <a:r>
              <a:rPr lang="cs-CZ" b="1" dirty="0"/>
              <a:t>:</a:t>
            </a:r>
            <a:r>
              <a:rPr lang="cs-CZ" dirty="0"/>
              <a:t> </a:t>
            </a:r>
          </a:p>
          <a:p>
            <a:pPr lvl="1"/>
            <a:r>
              <a:rPr lang="cs-CZ" dirty="0"/>
              <a:t>bavlněný </a:t>
            </a:r>
            <a:r>
              <a:rPr lang="cs-CZ" b="1" dirty="0"/>
              <a:t>textil</a:t>
            </a:r>
            <a:r>
              <a:rPr lang="cs-CZ" dirty="0"/>
              <a:t>, železo a </a:t>
            </a:r>
            <a:r>
              <a:rPr lang="cs-CZ" b="1" dirty="0"/>
              <a:t>ocel</a:t>
            </a:r>
            <a:r>
              <a:rPr lang="cs-CZ" dirty="0"/>
              <a:t>, </a:t>
            </a:r>
            <a:r>
              <a:rPr lang="cs-CZ" b="1" dirty="0"/>
              <a:t>uhlí</a:t>
            </a:r>
            <a:r>
              <a:rPr lang="cs-CZ" dirty="0"/>
              <a:t> (1770-1815 růst o 7%, 3% a 2%); </a:t>
            </a:r>
          </a:p>
          <a:p>
            <a:pPr lvl="1"/>
            <a:r>
              <a:rPr lang="cs-CZ" dirty="0"/>
              <a:t>nárůst produkce 1800-1860: železo 16x, uhlí 14x a spotřeba surové bavlny 21x;</a:t>
            </a:r>
          </a:p>
          <a:p>
            <a:r>
              <a:rPr lang="cs-CZ" dirty="0"/>
              <a:t>Přeměna tradiční výroby v manufakturách na </a:t>
            </a:r>
            <a:r>
              <a:rPr lang="cs-CZ" b="1" dirty="0">
                <a:solidFill>
                  <a:srgbClr val="0070C0"/>
                </a:solidFill>
              </a:rPr>
              <a:t>tovární</a:t>
            </a:r>
            <a:r>
              <a:rPr lang="cs-CZ" dirty="0">
                <a:solidFill>
                  <a:srgbClr val="0070C0"/>
                </a:solidFill>
              </a:rPr>
              <a:t> </a:t>
            </a:r>
            <a:r>
              <a:rPr lang="cs-CZ" dirty="0"/>
              <a:t>(koncentrovaná, masová, využívající stroje): </a:t>
            </a:r>
            <a:r>
              <a:rPr lang="cs-CZ" b="1" dirty="0"/>
              <a:t>technika</a:t>
            </a:r>
            <a:r>
              <a:rPr lang="cs-CZ" dirty="0"/>
              <a:t>, </a:t>
            </a:r>
            <a:r>
              <a:rPr lang="cs-CZ" b="1" dirty="0"/>
              <a:t>management</a:t>
            </a:r>
            <a:r>
              <a:rPr lang="cs-CZ" dirty="0"/>
              <a:t>, sociální vztahy a </a:t>
            </a:r>
            <a:r>
              <a:rPr lang="cs-CZ" b="1" dirty="0"/>
              <a:t>trhy</a:t>
            </a:r>
            <a:r>
              <a:rPr lang="cs-CZ" dirty="0"/>
              <a:t>;</a:t>
            </a:r>
          </a:p>
          <a:p>
            <a:r>
              <a:rPr lang="cs-CZ" dirty="0"/>
              <a:t>Odlesňování -&gt; </a:t>
            </a:r>
            <a:r>
              <a:rPr lang="cs-CZ" b="1" dirty="0"/>
              <a:t>uhlí</a:t>
            </a:r>
            <a:r>
              <a:rPr lang="cs-CZ" dirty="0"/>
              <a:t> (GB, BEL, US vs. FRA, SPA);</a:t>
            </a:r>
          </a:p>
          <a:p>
            <a:r>
              <a:rPr lang="cs-CZ" b="1" dirty="0">
                <a:solidFill>
                  <a:srgbClr val="0070C0"/>
                </a:solidFill>
              </a:rPr>
              <a:t>Stroj</a:t>
            </a:r>
            <a:r>
              <a:rPr lang="cs-CZ" b="1" dirty="0"/>
              <a:t>:</a:t>
            </a:r>
            <a:r>
              <a:rPr lang="cs-CZ" dirty="0"/>
              <a:t> </a:t>
            </a:r>
          </a:p>
          <a:p>
            <a:pPr lvl="1"/>
            <a:r>
              <a:rPr lang="cs-CZ" dirty="0"/>
              <a:t>místo lidské, zvířecí, přírodní „živelné“ síly: uhlí + </a:t>
            </a:r>
            <a:r>
              <a:rPr lang="cs-CZ" b="1" dirty="0"/>
              <a:t>parní stroj</a:t>
            </a:r>
            <a:r>
              <a:rPr lang="cs-CZ" dirty="0"/>
              <a:t>,</a:t>
            </a:r>
            <a:r>
              <a:rPr lang="cs-CZ" b="1" dirty="0"/>
              <a:t> </a:t>
            </a:r>
            <a:r>
              <a:rPr lang="cs-CZ" dirty="0"/>
              <a:t>odděluje produkci od zdroje (ke </a:t>
            </a:r>
            <a:r>
              <a:rPr lang="cs-CZ" b="1" dirty="0"/>
              <a:t>koncentrované pracovní síle </a:t>
            </a:r>
            <a:r>
              <a:rPr lang="cs-CZ" dirty="0"/>
              <a:t>– města);</a:t>
            </a:r>
          </a:p>
          <a:p>
            <a:pPr lvl="1"/>
            <a:r>
              <a:rPr lang="cs-CZ" dirty="0"/>
              <a:t>opakované pohyby nástroje (baterie)  rychlost a síla – rozdělení produkčního procesu do </a:t>
            </a:r>
            <a:r>
              <a:rPr lang="cs-CZ" b="1" dirty="0"/>
              <a:t>kroků</a:t>
            </a:r>
            <a:r>
              <a:rPr lang="cs-CZ" dirty="0"/>
              <a:t>; </a:t>
            </a:r>
            <a:r>
              <a:rPr lang="cs-CZ" b="1" dirty="0" err="1"/>
              <a:t>expertnost</a:t>
            </a:r>
            <a:r>
              <a:rPr lang="cs-CZ" dirty="0"/>
              <a:t> obsluhy;</a:t>
            </a:r>
          </a:p>
          <a:p>
            <a:pPr lvl="1"/>
            <a:endParaRPr lang="cs-CZ" sz="1700" dirty="0"/>
          </a:p>
          <a:p>
            <a:r>
              <a:rPr lang="cs-CZ" dirty="0"/>
              <a:t>Levné </a:t>
            </a:r>
            <a:r>
              <a:rPr lang="cs-CZ" b="1" dirty="0"/>
              <a:t>zboží </a:t>
            </a:r>
            <a:r>
              <a:rPr lang="cs-CZ" b="1" dirty="0">
                <a:solidFill>
                  <a:srgbClr val="0070C0"/>
                </a:solidFill>
              </a:rPr>
              <a:t>masové spotřeby</a:t>
            </a:r>
            <a:r>
              <a:rPr lang="cs-CZ" b="1" dirty="0"/>
              <a:t>:</a:t>
            </a:r>
            <a:r>
              <a:rPr lang="cs-CZ" dirty="0"/>
              <a:t> předpoklad </a:t>
            </a:r>
            <a:r>
              <a:rPr lang="cs-CZ" b="1" dirty="0"/>
              <a:t>poptávky</a:t>
            </a:r>
            <a:r>
              <a:rPr lang="cs-CZ" dirty="0"/>
              <a:t>; důsledek </a:t>
            </a:r>
            <a:r>
              <a:rPr lang="cs-CZ" b="1" dirty="0"/>
              <a:t>tovární výroby</a:t>
            </a:r>
            <a:r>
              <a:rPr lang="cs-CZ" dirty="0"/>
              <a:t>;</a:t>
            </a:r>
          </a:p>
          <a:p>
            <a:r>
              <a:rPr lang="cs-CZ" b="1" dirty="0">
                <a:solidFill>
                  <a:srgbClr val="0070C0"/>
                </a:solidFill>
              </a:rPr>
              <a:t>Parní stroj</a:t>
            </a:r>
            <a:r>
              <a:rPr lang="cs-CZ" dirty="0"/>
              <a:t>:</a:t>
            </a:r>
          </a:p>
          <a:p>
            <a:pPr lvl="1"/>
            <a:r>
              <a:rPr lang="cs-CZ" dirty="0"/>
              <a:t>Podtlak – voda v </a:t>
            </a:r>
            <a:r>
              <a:rPr lang="cs-CZ" b="1" dirty="0"/>
              <a:t>dolech</a:t>
            </a:r>
            <a:r>
              <a:rPr lang="cs-CZ" dirty="0"/>
              <a:t> (</a:t>
            </a:r>
            <a:r>
              <a:rPr lang="cs-CZ" dirty="0" err="1"/>
              <a:t>Savery</a:t>
            </a:r>
            <a:r>
              <a:rPr lang="cs-CZ" dirty="0"/>
              <a:t> 1698), </a:t>
            </a:r>
            <a:r>
              <a:rPr lang="cs-CZ" dirty="0" err="1"/>
              <a:t>Newcomen</a:t>
            </a:r>
            <a:r>
              <a:rPr lang="cs-CZ" dirty="0"/>
              <a:t>; použití v </a:t>
            </a:r>
            <a:r>
              <a:rPr lang="cs-CZ" b="1" dirty="0"/>
              <a:t>továrně</a:t>
            </a:r>
            <a:r>
              <a:rPr lang="cs-CZ" dirty="0"/>
              <a:t> až Watt (1756 – oddělený kondenzátor páry); rotační pohyb…</a:t>
            </a:r>
          </a:p>
          <a:p>
            <a:pPr lvl="1"/>
            <a:r>
              <a:rPr lang="cs-CZ" dirty="0" err="1"/>
              <a:t>Plnotlaký</a:t>
            </a:r>
            <a:r>
              <a:rPr lang="cs-CZ" dirty="0"/>
              <a:t> PS – přesun do </a:t>
            </a:r>
            <a:r>
              <a:rPr lang="cs-CZ" b="1" dirty="0"/>
              <a:t>hal </a:t>
            </a:r>
            <a:r>
              <a:rPr lang="cs-CZ" dirty="0"/>
              <a:t>a</a:t>
            </a:r>
            <a:r>
              <a:rPr lang="cs-CZ" b="1" dirty="0"/>
              <a:t> lokomotiv </a:t>
            </a:r>
            <a:r>
              <a:rPr lang="cs-CZ" dirty="0"/>
              <a:t>– </a:t>
            </a:r>
            <a:r>
              <a:rPr lang="cs-CZ" dirty="0" err="1"/>
              <a:t>Stephenson</a:t>
            </a:r>
            <a:r>
              <a:rPr lang="cs-CZ" dirty="0"/>
              <a:t> 1825 (</a:t>
            </a:r>
            <a:r>
              <a:rPr lang="cs-CZ" i="1" dirty="0" err="1"/>
              <a:t>Rocket</a:t>
            </a:r>
            <a:r>
              <a:rPr lang="cs-CZ" dirty="0"/>
              <a:t>; lokomotiva na železnici 90t, 30km/h) - revoluce;</a:t>
            </a:r>
          </a:p>
          <a:p>
            <a:pPr lvl="1"/>
            <a:r>
              <a:rPr lang="cs-CZ" dirty="0"/>
              <a:t>1867 – sdružený PS (několikanásobná expanze v samostatných válcích); </a:t>
            </a:r>
            <a:r>
              <a:rPr lang="cs-CZ" dirty="0" err="1"/>
              <a:t>Parsons</a:t>
            </a:r>
            <a:r>
              <a:rPr lang="cs-CZ" dirty="0"/>
              <a:t> 1884 – parní </a:t>
            </a:r>
            <a:r>
              <a:rPr lang="cs-CZ" b="1" dirty="0"/>
              <a:t>turbína</a:t>
            </a:r>
            <a:r>
              <a:rPr lang="cs-CZ" dirty="0"/>
              <a:t>;</a:t>
            </a:r>
          </a:p>
          <a:p>
            <a:pPr lvl="1"/>
            <a:r>
              <a:rPr lang="cs-CZ" dirty="0"/>
              <a:t>1800: 35k HP -&gt; 1870: 2mil. HP;</a:t>
            </a:r>
          </a:p>
          <a:p>
            <a:r>
              <a:rPr lang="cs-CZ" dirty="0"/>
              <a:t>Produkce železa ve </a:t>
            </a:r>
            <a:r>
              <a:rPr lang="cs-CZ" b="1" dirty="0"/>
              <a:t>vysoké peci</a:t>
            </a:r>
            <a:r>
              <a:rPr lang="cs-CZ" dirty="0"/>
              <a:t>, </a:t>
            </a:r>
            <a:r>
              <a:rPr lang="cs-CZ" b="1" dirty="0"/>
              <a:t>koks</a:t>
            </a:r>
            <a:r>
              <a:rPr lang="cs-CZ" dirty="0"/>
              <a:t> (</a:t>
            </a:r>
            <a:r>
              <a:rPr lang="cs-CZ" dirty="0" err="1"/>
              <a:t>Darby</a:t>
            </a:r>
            <a:r>
              <a:rPr lang="cs-CZ" dirty="0"/>
              <a:t> 1709); Bessemer – </a:t>
            </a:r>
            <a:r>
              <a:rPr lang="cs-CZ" b="1" dirty="0">
                <a:solidFill>
                  <a:srgbClr val="0070C0"/>
                </a:solidFill>
              </a:rPr>
              <a:t>ocel</a:t>
            </a:r>
            <a:r>
              <a:rPr lang="cs-CZ" dirty="0">
                <a:solidFill>
                  <a:srgbClr val="0070C0"/>
                </a:solidFill>
              </a:rPr>
              <a:t> </a:t>
            </a:r>
            <a:r>
              <a:rPr lang="cs-CZ" dirty="0"/>
              <a:t>(1856), dostupný materiál;</a:t>
            </a:r>
          </a:p>
          <a:p>
            <a:r>
              <a:rPr lang="cs-CZ" b="1" dirty="0"/>
              <a:t>Pokrok</a:t>
            </a:r>
            <a:r>
              <a:rPr lang="cs-CZ" dirty="0"/>
              <a:t>, zvědavost, </a:t>
            </a:r>
            <a:r>
              <a:rPr lang="cs-CZ" b="1" dirty="0"/>
              <a:t>hrdost</a:t>
            </a:r>
            <a:r>
              <a:rPr lang="cs-CZ" dirty="0"/>
              <a:t> – hodnoty GB společnosti; pozemková </a:t>
            </a:r>
            <a:r>
              <a:rPr lang="cs-CZ" b="1" dirty="0">
                <a:solidFill>
                  <a:srgbClr val="FF0000"/>
                </a:solidFill>
              </a:rPr>
              <a:t>šlechta</a:t>
            </a:r>
            <a:r>
              <a:rPr lang="cs-CZ" dirty="0"/>
              <a:t> ztrácí politický vliv i hospodářskou kontrolu (přizpůsobení i odpor) – překonána…  </a:t>
            </a:r>
          </a:p>
        </p:txBody>
      </p:sp>
    </p:spTree>
    <p:extLst>
      <p:ext uri="{BB962C8B-B14F-4D97-AF65-F5344CB8AC3E}">
        <p14:creationId xmlns:p14="http://schemas.microsoft.com/office/powerpoint/2010/main" val="3160418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35560" y="0"/>
            <a:ext cx="7283152" cy="652934"/>
          </a:xfrm>
        </p:spPr>
        <p:txBody>
          <a:bodyPr>
            <a:normAutofit/>
          </a:bodyPr>
          <a:lstStyle/>
          <a:p>
            <a:pPr algn="ctr"/>
            <a:r>
              <a:rPr lang="cs-CZ" sz="2800" b="1" dirty="0">
                <a:solidFill>
                  <a:srgbClr val="0070C0"/>
                </a:solidFill>
                <a:latin typeface="+mn-lt"/>
              </a:rPr>
              <a:t>Britské impérium </a:t>
            </a:r>
            <a:r>
              <a:rPr lang="cs-CZ" sz="2800" b="1" dirty="0">
                <a:latin typeface="+mn-lt"/>
              </a:rPr>
              <a:t>v Asii</a:t>
            </a:r>
          </a:p>
        </p:txBody>
      </p:sp>
      <p:sp>
        <p:nvSpPr>
          <p:cNvPr id="3" name="Zástupný symbol pro obsah 2"/>
          <p:cNvSpPr>
            <a:spLocks noGrp="1"/>
          </p:cNvSpPr>
          <p:nvPr>
            <p:ph idx="1"/>
          </p:nvPr>
        </p:nvSpPr>
        <p:spPr>
          <a:xfrm>
            <a:off x="527901" y="548681"/>
            <a:ext cx="11095348" cy="6153777"/>
          </a:xfrm>
        </p:spPr>
        <p:txBody>
          <a:bodyPr>
            <a:noAutofit/>
          </a:bodyPr>
          <a:lstStyle/>
          <a:p>
            <a:pPr>
              <a:spcBef>
                <a:spcPts val="0"/>
              </a:spcBef>
            </a:pPr>
            <a:r>
              <a:rPr lang="cs-CZ" sz="2000" b="1" dirty="0" err="1">
                <a:solidFill>
                  <a:srgbClr val="0070C0"/>
                </a:solidFill>
              </a:rPr>
              <a:t>Vých.ind</a:t>
            </a:r>
            <a:r>
              <a:rPr lang="cs-CZ" sz="2000" b="1" dirty="0">
                <a:solidFill>
                  <a:srgbClr val="0070C0"/>
                </a:solidFill>
              </a:rPr>
              <a:t>. spol. </a:t>
            </a:r>
            <a:r>
              <a:rPr lang="cs-CZ" sz="2000" dirty="0"/>
              <a:t>(EIC 1600); cíl </a:t>
            </a:r>
            <a:r>
              <a:rPr lang="cs-CZ" sz="2000" b="1" dirty="0"/>
              <a:t>koření</a:t>
            </a:r>
            <a:r>
              <a:rPr lang="cs-CZ" sz="2000" dirty="0"/>
              <a:t> na Molukách (neúspěch NED); </a:t>
            </a:r>
            <a:r>
              <a:rPr lang="cs-CZ" sz="2000" b="1" dirty="0"/>
              <a:t>pobřeží Indie</a:t>
            </a:r>
            <a:r>
              <a:rPr lang="cs-CZ" sz="2000" dirty="0"/>
              <a:t>:</a:t>
            </a:r>
          </a:p>
          <a:p>
            <a:pPr lvl="1">
              <a:spcBef>
                <a:spcPts val="0"/>
              </a:spcBef>
            </a:pPr>
            <a:r>
              <a:rPr lang="cs-CZ" sz="1600" dirty="0"/>
              <a:t>1607 </a:t>
            </a:r>
            <a:r>
              <a:rPr lang="cs-CZ" sz="1600" b="1" dirty="0" err="1"/>
              <a:t>Surat</a:t>
            </a:r>
            <a:r>
              <a:rPr lang="cs-CZ" sz="1600" dirty="0"/>
              <a:t> (dostupnost zboží a blízkost </a:t>
            </a:r>
            <a:r>
              <a:rPr lang="cs-CZ" sz="1600" dirty="0" err="1"/>
              <a:t>Mugh.říše</a:t>
            </a:r>
            <a:r>
              <a:rPr lang="cs-CZ" sz="1600" dirty="0"/>
              <a:t>);</a:t>
            </a:r>
          </a:p>
          <a:p>
            <a:pPr lvl="1">
              <a:spcBef>
                <a:spcPts val="0"/>
              </a:spcBef>
            </a:pPr>
            <a:r>
              <a:rPr lang="cs-CZ" sz="1600" dirty="0">
                <a:solidFill>
                  <a:srgbClr val="0070C0"/>
                </a:solidFill>
              </a:rPr>
              <a:t>budování pozice </a:t>
            </a:r>
            <a:r>
              <a:rPr lang="cs-CZ" sz="1600" dirty="0"/>
              <a:t>– eskorty obchodníků a poutníků – obchodní </a:t>
            </a:r>
            <a:r>
              <a:rPr lang="cs-CZ" sz="1600" b="1" dirty="0"/>
              <a:t>privilegia</a:t>
            </a:r>
            <a:r>
              <a:rPr lang="cs-CZ" sz="1600" dirty="0"/>
              <a:t>: </a:t>
            </a:r>
            <a:r>
              <a:rPr lang="cs-CZ" sz="1600" b="1" dirty="0"/>
              <a:t>Madras</a:t>
            </a:r>
            <a:r>
              <a:rPr lang="cs-CZ" sz="1600" dirty="0"/>
              <a:t> 1639, </a:t>
            </a:r>
            <a:r>
              <a:rPr lang="cs-CZ" sz="1600" b="1" dirty="0"/>
              <a:t>Bombaj</a:t>
            </a:r>
            <a:r>
              <a:rPr lang="cs-CZ" sz="1600" dirty="0"/>
              <a:t> 1661 a </a:t>
            </a:r>
            <a:r>
              <a:rPr lang="cs-CZ" sz="1600" b="1" dirty="0"/>
              <a:t>Kalkata</a:t>
            </a:r>
            <a:r>
              <a:rPr lang="cs-CZ" sz="1600" dirty="0"/>
              <a:t> 1690; zakoupení „feudálních práv“ v </a:t>
            </a:r>
            <a:r>
              <a:rPr lang="cs-CZ" sz="1600" b="1" dirty="0">
                <a:solidFill>
                  <a:srgbClr val="0070C0"/>
                </a:solidFill>
              </a:rPr>
              <a:t>Bengálsku</a:t>
            </a:r>
            <a:r>
              <a:rPr lang="cs-CZ" sz="1600" dirty="0">
                <a:solidFill>
                  <a:srgbClr val="0070C0"/>
                </a:solidFill>
              </a:rPr>
              <a:t> </a:t>
            </a:r>
            <a:r>
              <a:rPr lang="cs-CZ" sz="1600" dirty="0"/>
              <a:t>(1698);</a:t>
            </a:r>
          </a:p>
          <a:p>
            <a:pPr lvl="1">
              <a:spcBef>
                <a:spcPts val="0"/>
              </a:spcBef>
            </a:pPr>
            <a:r>
              <a:rPr lang="cs-CZ" sz="1600" b="1" dirty="0"/>
              <a:t>roztržka s říší 1688 </a:t>
            </a:r>
            <a:r>
              <a:rPr lang="cs-CZ" sz="1600" dirty="0"/>
              <a:t>– obsazení skladišť v </a:t>
            </a:r>
            <a:r>
              <a:rPr lang="cs-CZ" sz="1600" dirty="0" err="1"/>
              <a:t>Suratu</a:t>
            </a:r>
            <a:r>
              <a:rPr lang="cs-CZ" sz="1600" dirty="0"/>
              <a:t>, obnovení privilegií; </a:t>
            </a:r>
          </a:p>
          <a:p>
            <a:pPr lvl="1">
              <a:spcBef>
                <a:spcPts val="0"/>
              </a:spcBef>
            </a:pPr>
            <a:endParaRPr lang="cs-CZ" sz="700" dirty="0"/>
          </a:p>
          <a:p>
            <a:pPr>
              <a:spcBef>
                <a:spcPts val="0"/>
              </a:spcBef>
            </a:pPr>
            <a:r>
              <a:rPr lang="cs-CZ" sz="2000" b="1" dirty="0" err="1">
                <a:solidFill>
                  <a:srgbClr val="0070C0"/>
                </a:solidFill>
              </a:rPr>
              <a:t>Mughálská</a:t>
            </a:r>
            <a:r>
              <a:rPr lang="cs-CZ" sz="2000" b="1" dirty="0">
                <a:solidFill>
                  <a:srgbClr val="0070C0"/>
                </a:solidFill>
              </a:rPr>
              <a:t> říše </a:t>
            </a:r>
            <a:r>
              <a:rPr lang="cs-CZ" sz="2000" dirty="0"/>
              <a:t>(1526-1858) nejvýznamnější v Indii:</a:t>
            </a:r>
          </a:p>
          <a:p>
            <a:pPr lvl="1">
              <a:spcBef>
                <a:spcPts val="0"/>
              </a:spcBef>
            </a:pPr>
            <a:r>
              <a:rPr lang="cs-CZ" sz="1600" dirty="0" smtClean="0"/>
              <a:t>Expanze </a:t>
            </a:r>
            <a:r>
              <a:rPr lang="cs-CZ" sz="1600" dirty="0"/>
              <a:t>za Kabara a </a:t>
            </a:r>
            <a:r>
              <a:rPr lang="cs-CZ" sz="1600" b="1" dirty="0" err="1"/>
              <a:t>Aurangzéba</a:t>
            </a:r>
            <a:r>
              <a:rPr lang="cs-CZ" sz="1600" dirty="0"/>
              <a:t> (1658-1701) (výnosy 10x L.XIV), 150mil obyv., překročení </a:t>
            </a:r>
            <a:r>
              <a:rPr lang="cs-CZ" sz="1600" b="1" dirty="0"/>
              <a:t>optimálního bodu</a:t>
            </a:r>
            <a:r>
              <a:rPr lang="cs-CZ" sz="1600" dirty="0"/>
              <a:t>;</a:t>
            </a:r>
          </a:p>
          <a:p>
            <a:pPr lvl="1">
              <a:spcBef>
                <a:spcPts val="0"/>
              </a:spcBef>
            </a:pPr>
            <a:r>
              <a:rPr lang="cs-CZ" sz="1600" dirty="0"/>
              <a:t>Agresivní </a:t>
            </a:r>
            <a:r>
              <a:rPr lang="cs-CZ" sz="1600" b="1" dirty="0"/>
              <a:t>konfederace </a:t>
            </a:r>
            <a:r>
              <a:rPr lang="cs-CZ" sz="1600" b="1" dirty="0" err="1"/>
              <a:t>Maratha</a:t>
            </a:r>
            <a:r>
              <a:rPr lang="cs-CZ" sz="1600" b="1" dirty="0"/>
              <a:t> </a:t>
            </a:r>
            <a:r>
              <a:rPr lang="cs-CZ" sz="1600" dirty="0"/>
              <a:t>(</a:t>
            </a:r>
            <a:r>
              <a:rPr lang="cs-CZ" sz="1600" dirty="0" err="1"/>
              <a:t>šiíté</a:t>
            </a:r>
            <a:r>
              <a:rPr lang="cs-CZ" sz="1600" dirty="0"/>
              <a:t>) – konec </a:t>
            </a:r>
            <a:r>
              <a:rPr lang="cs-CZ" sz="1600" b="1" dirty="0" err="1"/>
              <a:t>náb.tolerance</a:t>
            </a:r>
            <a:r>
              <a:rPr lang="cs-CZ" sz="1600" dirty="0"/>
              <a:t> v </a:t>
            </a:r>
            <a:r>
              <a:rPr lang="cs-CZ" sz="1600" dirty="0" err="1"/>
              <a:t>Mugh.říši</a:t>
            </a:r>
            <a:r>
              <a:rPr lang="cs-CZ" sz="1600" dirty="0"/>
              <a:t> – finanční </a:t>
            </a:r>
            <a:r>
              <a:rPr lang="cs-CZ" sz="1600" b="1" dirty="0"/>
              <a:t>přetížení</a:t>
            </a:r>
            <a:r>
              <a:rPr lang="cs-CZ" sz="1600" dirty="0"/>
              <a:t> a úpadek;</a:t>
            </a:r>
          </a:p>
          <a:p>
            <a:pPr lvl="1">
              <a:spcBef>
                <a:spcPts val="0"/>
              </a:spcBef>
            </a:pPr>
            <a:r>
              <a:rPr lang="cs-CZ" sz="1600" b="1" dirty="0"/>
              <a:t>1803</a:t>
            </a:r>
            <a:r>
              <a:rPr lang="cs-CZ" sz="1600" dirty="0"/>
              <a:t> císař Šáh </a:t>
            </a:r>
            <a:r>
              <a:rPr lang="cs-CZ" sz="1600" dirty="0" err="1"/>
              <a:t>Alem</a:t>
            </a:r>
            <a:r>
              <a:rPr lang="cs-CZ" sz="1600" dirty="0"/>
              <a:t> pod </a:t>
            </a:r>
            <a:r>
              <a:rPr lang="cs-CZ" sz="1600" b="1" dirty="0"/>
              <a:t>GB ochranu</a:t>
            </a:r>
            <a:r>
              <a:rPr lang="cs-CZ" sz="1600" dirty="0"/>
              <a:t>, </a:t>
            </a:r>
            <a:r>
              <a:rPr lang="cs-CZ" sz="1600" b="1" dirty="0"/>
              <a:t>1858</a:t>
            </a:r>
            <a:r>
              <a:rPr lang="cs-CZ" sz="1600" dirty="0"/>
              <a:t> </a:t>
            </a:r>
            <a:r>
              <a:rPr lang="cs-CZ" sz="1600" b="1" dirty="0"/>
              <a:t>Viktorie</a:t>
            </a:r>
            <a:r>
              <a:rPr lang="cs-CZ" sz="1600" dirty="0"/>
              <a:t> císařovna Indická;</a:t>
            </a:r>
          </a:p>
          <a:p>
            <a:pPr lvl="1">
              <a:spcBef>
                <a:spcPts val="0"/>
              </a:spcBef>
            </a:pPr>
            <a:r>
              <a:rPr lang="cs-CZ" sz="1600" b="1" dirty="0" smtClean="0"/>
              <a:t>zaostávání</a:t>
            </a:r>
            <a:r>
              <a:rPr lang="cs-CZ" sz="1600" dirty="0" smtClean="0"/>
              <a:t> </a:t>
            </a:r>
            <a:r>
              <a:rPr lang="cs-CZ" sz="1600" dirty="0"/>
              <a:t>v inovacích (železo, ocelové zbraně), dostupnost </a:t>
            </a:r>
            <a:r>
              <a:rPr lang="cs-CZ" sz="1600" b="1" dirty="0"/>
              <a:t>pracovní</a:t>
            </a:r>
            <a:r>
              <a:rPr lang="cs-CZ" sz="1600" dirty="0"/>
              <a:t> </a:t>
            </a:r>
            <a:r>
              <a:rPr lang="cs-CZ" sz="1600" b="1" dirty="0"/>
              <a:t>síly</a:t>
            </a:r>
            <a:r>
              <a:rPr lang="cs-CZ" sz="1600" dirty="0"/>
              <a:t>, </a:t>
            </a:r>
            <a:r>
              <a:rPr lang="cs-CZ" sz="1600" b="1" dirty="0"/>
              <a:t>nízké</a:t>
            </a:r>
            <a:r>
              <a:rPr lang="cs-CZ" sz="1600" dirty="0"/>
              <a:t> mzdové </a:t>
            </a:r>
            <a:r>
              <a:rPr lang="cs-CZ" sz="1600" b="1" dirty="0"/>
              <a:t>náklady</a:t>
            </a:r>
            <a:r>
              <a:rPr lang="cs-CZ" sz="1600" dirty="0"/>
              <a:t>; pak </a:t>
            </a:r>
            <a:r>
              <a:rPr lang="cs-CZ" sz="1600" b="1" dirty="0"/>
              <a:t>politiky</a:t>
            </a:r>
            <a:r>
              <a:rPr lang="cs-CZ" sz="1600" dirty="0"/>
              <a:t> </a:t>
            </a:r>
            <a:r>
              <a:rPr lang="cs-CZ" sz="1600" b="1" dirty="0"/>
              <a:t>GB</a:t>
            </a:r>
            <a:r>
              <a:rPr lang="cs-CZ" sz="1600" dirty="0"/>
              <a:t> (dovoz surovin, likvidace </a:t>
            </a:r>
            <a:r>
              <a:rPr lang="cs-CZ" sz="1600" dirty="0" err="1"/>
              <a:t>prům</a:t>
            </a:r>
            <a:r>
              <a:rPr lang="cs-CZ" sz="1600" dirty="0"/>
              <a:t>.);</a:t>
            </a:r>
          </a:p>
          <a:p>
            <a:pPr lvl="1">
              <a:spcBef>
                <a:spcPts val="0"/>
              </a:spcBef>
            </a:pPr>
            <a:endParaRPr lang="cs-CZ" sz="700" dirty="0"/>
          </a:p>
          <a:p>
            <a:pPr>
              <a:spcBef>
                <a:spcPts val="0"/>
              </a:spcBef>
            </a:pPr>
            <a:r>
              <a:rPr lang="cs-CZ" sz="2000" b="1" dirty="0"/>
              <a:t>Britská </a:t>
            </a:r>
            <a:r>
              <a:rPr lang="cs-CZ" sz="2000" b="1" dirty="0">
                <a:solidFill>
                  <a:srgbClr val="0070C0"/>
                </a:solidFill>
              </a:rPr>
              <a:t>expanze</a:t>
            </a:r>
            <a:r>
              <a:rPr lang="cs-CZ" sz="2000" dirty="0"/>
              <a:t>:</a:t>
            </a:r>
          </a:p>
          <a:p>
            <a:pPr lvl="1">
              <a:spcBef>
                <a:spcPts val="0"/>
              </a:spcBef>
            </a:pPr>
            <a:r>
              <a:rPr lang="cs-CZ" sz="1600" dirty="0"/>
              <a:t>malá armáda místních + </a:t>
            </a:r>
            <a:r>
              <a:rPr lang="cs-CZ" sz="1600" b="1" dirty="0"/>
              <a:t>E. důstojníci </a:t>
            </a:r>
            <a:r>
              <a:rPr lang="cs-CZ" sz="1600" dirty="0"/>
              <a:t>a </a:t>
            </a:r>
            <a:r>
              <a:rPr lang="cs-CZ" sz="1600" b="1" dirty="0"/>
              <a:t>dělostřelectvo</a:t>
            </a:r>
            <a:r>
              <a:rPr lang="cs-CZ" sz="1600" dirty="0"/>
              <a:t> + </a:t>
            </a:r>
            <a:r>
              <a:rPr lang="cs-CZ" sz="1600" b="1" dirty="0"/>
              <a:t>diplomacie</a:t>
            </a:r>
            <a:r>
              <a:rPr lang="cs-CZ" sz="1600" dirty="0"/>
              <a:t> využívající místní konflikty -&gt; možnost ovládnutí lokálních států a provincií jako loutek (</a:t>
            </a:r>
            <a:r>
              <a:rPr lang="cs-CZ" sz="1600" dirty="0" err="1"/>
              <a:t>Dupleix</a:t>
            </a:r>
            <a:r>
              <a:rPr lang="cs-CZ" sz="1600" dirty="0"/>
              <a:t>);</a:t>
            </a:r>
          </a:p>
          <a:p>
            <a:pPr lvl="1">
              <a:spcBef>
                <a:spcPts val="0"/>
              </a:spcBef>
            </a:pPr>
            <a:r>
              <a:rPr lang="cs-CZ" sz="1600" b="1" u="sng" dirty="0">
                <a:solidFill>
                  <a:srgbClr val="0070C0"/>
                </a:solidFill>
              </a:rPr>
              <a:t>Bengálsko</a:t>
            </a:r>
            <a:r>
              <a:rPr lang="cs-CZ" sz="1600" dirty="0">
                <a:solidFill>
                  <a:srgbClr val="0070C0"/>
                </a:solidFill>
              </a:rPr>
              <a:t> </a:t>
            </a:r>
            <a:r>
              <a:rPr lang="cs-CZ" sz="1600" dirty="0"/>
              <a:t>– autonomní vláda, </a:t>
            </a:r>
            <a:r>
              <a:rPr lang="cs-CZ" sz="1600" b="1" dirty="0"/>
              <a:t>bavlněný</a:t>
            </a:r>
            <a:r>
              <a:rPr lang="cs-CZ" sz="1600" dirty="0"/>
              <a:t> </a:t>
            </a:r>
            <a:r>
              <a:rPr lang="cs-CZ" sz="1600" b="1" dirty="0"/>
              <a:t>textil</a:t>
            </a:r>
            <a:r>
              <a:rPr lang="cs-CZ" sz="1600" dirty="0"/>
              <a:t>; </a:t>
            </a:r>
            <a:r>
              <a:rPr lang="cs-CZ" sz="1600" b="1" dirty="0"/>
              <a:t>1756</a:t>
            </a:r>
            <a:r>
              <a:rPr lang="cs-CZ" sz="1600" dirty="0"/>
              <a:t> přepad </a:t>
            </a:r>
            <a:r>
              <a:rPr lang="cs-CZ" sz="1600" b="1" dirty="0"/>
              <a:t>Kalkaty</a:t>
            </a:r>
            <a:r>
              <a:rPr lang="cs-CZ" sz="1600" dirty="0"/>
              <a:t> (podpora FRA), expedice </a:t>
            </a:r>
            <a:r>
              <a:rPr lang="cs-CZ" sz="1600" dirty="0" smtClean="0"/>
              <a:t>R. </a:t>
            </a:r>
            <a:r>
              <a:rPr lang="cs-CZ" sz="1600" b="1" dirty="0" err="1"/>
              <a:t>Clivea</a:t>
            </a:r>
            <a:r>
              <a:rPr lang="cs-CZ" sz="1600" dirty="0"/>
              <a:t>: obsazení Kalkaty a bitva u </a:t>
            </a:r>
            <a:r>
              <a:rPr lang="cs-CZ" sz="1600" b="1" dirty="0" err="1">
                <a:solidFill>
                  <a:srgbClr val="0070C0"/>
                </a:solidFill>
              </a:rPr>
              <a:t>Palásí</a:t>
            </a:r>
            <a:r>
              <a:rPr lang="cs-CZ" sz="1600" dirty="0">
                <a:solidFill>
                  <a:srgbClr val="0070C0"/>
                </a:solidFill>
              </a:rPr>
              <a:t> </a:t>
            </a:r>
            <a:r>
              <a:rPr lang="cs-CZ" sz="1600" b="1" dirty="0">
                <a:solidFill>
                  <a:srgbClr val="0070C0"/>
                </a:solidFill>
              </a:rPr>
              <a:t>1757</a:t>
            </a:r>
            <a:r>
              <a:rPr lang="cs-CZ" sz="1600" dirty="0">
                <a:solidFill>
                  <a:srgbClr val="0070C0"/>
                </a:solidFill>
              </a:rPr>
              <a:t> </a:t>
            </a:r>
            <a:r>
              <a:rPr lang="cs-CZ" sz="1600" dirty="0"/>
              <a:t>(3050 vs. 62k) -&gt; </a:t>
            </a:r>
            <a:r>
              <a:rPr lang="cs-CZ" sz="1600" b="1" dirty="0"/>
              <a:t>smlouva</a:t>
            </a:r>
            <a:r>
              <a:rPr lang="cs-CZ" sz="1600" dirty="0"/>
              <a:t> 1756 na právo </a:t>
            </a:r>
            <a:r>
              <a:rPr lang="cs-CZ" sz="1600" b="1" dirty="0"/>
              <a:t>výběru výnosů </a:t>
            </a:r>
            <a:r>
              <a:rPr lang="cs-CZ" sz="1600" dirty="0"/>
              <a:t>z bavlny a hedvábí; </a:t>
            </a:r>
            <a:r>
              <a:rPr lang="cs-CZ" sz="1600" b="1" dirty="0"/>
              <a:t>GB protektorát </a:t>
            </a:r>
            <a:r>
              <a:rPr lang="cs-CZ" sz="1600" dirty="0"/>
              <a:t>– skandály a reforma;</a:t>
            </a:r>
          </a:p>
          <a:p>
            <a:pPr lvl="1">
              <a:spcBef>
                <a:spcPts val="0"/>
              </a:spcBef>
            </a:pPr>
            <a:r>
              <a:rPr lang="cs-CZ" sz="1600" dirty="0"/>
              <a:t>Obchod s </a:t>
            </a:r>
            <a:r>
              <a:rPr lang="cs-CZ" sz="1600" b="1" dirty="0"/>
              <a:t>bavlněnými látkami </a:t>
            </a:r>
            <a:r>
              <a:rPr lang="cs-CZ" sz="1600" dirty="0"/>
              <a:t>a </a:t>
            </a:r>
            <a:r>
              <a:rPr lang="cs-CZ" sz="1600" b="1" dirty="0">
                <a:solidFill>
                  <a:srgbClr val="0070C0"/>
                </a:solidFill>
              </a:rPr>
              <a:t>oděvy</a:t>
            </a:r>
            <a:r>
              <a:rPr lang="cs-CZ" sz="1600" dirty="0">
                <a:solidFill>
                  <a:srgbClr val="0070C0"/>
                </a:solidFill>
              </a:rPr>
              <a:t> </a:t>
            </a:r>
            <a:r>
              <a:rPr lang="cs-CZ" sz="1600" dirty="0"/>
              <a:t>– </a:t>
            </a:r>
            <a:r>
              <a:rPr lang="cs-CZ" sz="1600" b="1" dirty="0"/>
              <a:t>Indie</a:t>
            </a:r>
            <a:r>
              <a:rPr lang="cs-CZ" sz="1600" dirty="0"/>
              <a:t> největší producent, </a:t>
            </a:r>
            <a:r>
              <a:rPr lang="cs-CZ" sz="1600" b="1" dirty="0"/>
              <a:t>60-80% obchodu EIC </a:t>
            </a:r>
            <a:r>
              <a:rPr lang="cs-CZ" sz="1600" dirty="0"/>
              <a:t>v </a:t>
            </a:r>
            <a:r>
              <a:rPr lang="cs-CZ" sz="1600" b="1" dirty="0"/>
              <a:t>1750</a:t>
            </a:r>
            <a:r>
              <a:rPr lang="cs-CZ" sz="1600" dirty="0"/>
              <a:t>; objednávky z GB, kontrakt s místními obchodníky, zpracování v manufakturách ve vnitrozemí, dodání do přístavů a do GB;</a:t>
            </a:r>
          </a:p>
          <a:p>
            <a:pPr lvl="1">
              <a:spcBef>
                <a:spcPts val="0"/>
              </a:spcBef>
            </a:pPr>
            <a:r>
              <a:rPr lang="cs-CZ" sz="1600" dirty="0"/>
              <a:t>Obchod s </a:t>
            </a:r>
            <a:r>
              <a:rPr lang="cs-CZ" sz="1600" b="1" dirty="0"/>
              <a:t>čajem</a:t>
            </a:r>
            <a:r>
              <a:rPr lang="cs-CZ" sz="1600" dirty="0"/>
              <a:t> (1/3 obchodu) a </a:t>
            </a:r>
            <a:r>
              <a:rPr lang="cs-CZ" sz="1600" b="1" dirty="0">
                <a:solidFill>
                  <a:srgbClr val="0070C0"/>
                </a:solidFill>
              </a:rPr>
              <a:t>opiem</a:t>
            </a:r>
            <a:r>
              <a:rPr lang="cs-CZ" sz="1600" dirty="0"/>
              <a:t>: postupný </a:t>
            </a:r>
            <a:r>
              <a:rPr lang="cs-CZ" sz="1600" b="1" dirty="0"/>
              <a:t>pokles potřeby stříbra </a:t>
            </a:r>
            <a:r>
              <a:rPr lang="cs-CZ" sz="1600" dirty="0"/>
              <a:t>(z 75% exp.GB na 30%); </a:t>
            </a:r>
            <a:r>
              <a:rPr lang="cs-CZ" sz="1600" b="1" dirty="0"/>
              <a:t>opium</a:t>
            </a:r>
            <a:r>
              <a:rPr lang="cs-CZ" sz="1600" dirty="0"/>
              <a:t> za </a:t>
            </a:r>
            <a:r>
              <a:rPr lang="cs-CZ" sz="1600" b="1" dirty="0"/>
              <a:t>čaj</a:t>
            </a:r>
            <a:r>
              <a:rPr lang="cs-CZ" sz="1600" dirty="0"/>
              <a:t> (Kalkata - Kanton)</a:t>
            </a:r>
          </a:p>
          <a:p>
            <a:pPr lvl="1">
              <a:spcBef>
                <a:spcPts val="0"/>
              </a:spcBef>
            </a:pPr>
            <a:r>
              <a:rPr lang="cs-CZ" sz="1600" dirty="0"/>
              <a:t>dříve </a:t>
            </a:r>
            <a:r>
              <a:rPr lang="cs-CZ" sz="1600" b="1" dirty="0"/>
              <a:t>E poptávka zlepšovala</a:t>
            </a:r>
            <a:r>
              <a:rPr lang="cs-CZ" sz="1600" dirty="0"/>
              <a:t> </a:t>
            </a:r>
            <a:r>
              <a:rPr lang="cs-CZ" sz="1600" b="1" dirty="0" err="1"/>
              <a:t>ToT</a:t>
            </a:r>
            <a:r>
              <a:rPr lang="cs-CZ" sz="1600" b="1" dirty="0"/>
              <a:t> Asie</a:t>
            </a:r>
            <a:r>
              <a:rPr lang="cs-CZ" sz="1600" dirty="0"/>
              <a:t>, daně z </a:t>
            </a:r>
            <a:r>
              <a:rPr lang="cs-CZ" sz="1600" b="1" dirty="0"/>
              <a:t>BENG</a:t>
            </a:r>
            <a:r>
              <a:rPr lang="cs-CZ" sz="1600" dirty="0"/>
              <a:t> a </a:t>
            </a:r>
            <a:r>
              <a:rPr lang="cs-CZ" sz="1600" b="1" dirty="0"/>
              <a:t>opium</a:t>
            </a:r>
            <a:r>
              <a:rPr lang="cs-CZ" sz="1600" dirty="0"/>
              <a:t>:</a:t>
            </a:r>
            <a:r>
              <a:rPr lang="cs-CZ" sz="1600" b="1" dirty="0"/>
              <a:t> obrat</a:t>
            </a:r>
            <a:r>
              <a:rPr lang="cs-CZ" sz="1600" dirty="0"/>
              <a:t> v toku </a:t>
            </a:r>
            <a:r>
              <a:rPr lang="cs-CZ" sz="1600" b="1" dirty="0"/>
              <a:t>stříbra</a:t>
            </a:r>
            <a:r>
              <a:rPr lang="cs-CZ" sz="1600" dirty="0"/>
              <a:t> a </a:t>
            </a:r>
            <a:r>
              <a:rPr lang="cs-CZ" sz="1600" b="1" dirty="0" err="1">
                <a:solidFill>
                  <a:srgbClr val="0070C0"/>
                </a:solidFill>
              </a:rPr>
              <a:t>dezindustrializace</a:t>
            </a:r>
            <a:r>
              <a:rPr lang="cs-CZ" sz="1600" dirty="0"/>
              <a:t>; </a:t>
            </a:r>
          </a:p>
        </p:txBody>
      </p:sp>
    </p:spTree>
    <p:extLst>
      <p:ext uri="{BB962C8B-B14F-4D97-AF65-F5344CB8AC3E}">
        <p14:creationId xmlns:p14="http://schemas.microsoft.com/office/powerpoint/2010/main" val="681450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mages-na.ssl-images-amazon.com/images/I/71MpZ29Z-GL._SL1500_.jpg">
            <a:extLst>
              <a:ext uri="{FF2B5EF4-FFF2-40B4-BE49-F238E27FC236}">
                <a16:creationId xmlns:a16="http://schemas.microsoft.com/office/drawing/2014/main" id="{319DFE4A-EF9A-4995-8CA3-A3ABD6539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410" y="0"/>
            <a:ext cx="91043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86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662EDE44-3696-488D-9352-4CE57EDE4FFF}"/>
              </a:ext>
            </a:extLst>
          </p:cNvPr>
          <p:cNvSpPr>
            <a:spLocks noGrp="1"/>
          </p:cNvSpPr>
          <p:nvPr>
            <p:ph idx="1"/>
          </p:nvPr>
        </p:nvSpPr>
        <p:spPr>
          <a:xfrm>
            <a:off x="90599" y="280576"/>
            <a:ext cx="4098629" cy="2760336"/>
          </a:xfrm>
        </p:spPr>
        <p:txBody>
          <a:bodyPr>
            <a:normAutofit/>
          </a:bodyPr>
          <a:lstStyle/>
          <a:p>
            <a:pPr marL="0" indent="0" fontAlgn="base">
              <a:buNone/>
            </a:pPr>
            <a:r>
              <a:rPr lang="en-US" sz="1600" dirty="0"/>
              <a:t>Q: “It always makes me feel a little melancholy. Grand old war ship, being ignominiously hauled away to scrap… The inevitability of time, don’t you think? What do you see?”</a:t>
            </a:r>
          </a:p>
          <a:p>
            <a:pPr marL="0" indent="0" fontAlgn="base">
              <a:buNone/>
            </a:pPr>
            <a:r>
              <a:rPr lang="en-US" sz="1600" dirty="0"/>
              <a:t>James Bond: “A bloody big ship.”</a:t>
            </a:r>
          </a:p>
          <a:p>
            <a:endParaRPr lang="cs-CZ" dirty="0"/>
          </a:p>
        </p:txBody>
      </p:sp>
      <p:pic>
        <p:nvPicPr>
          <p:cNvPr id="6146" name="Picture 2" descr="http://journeytothewiredwest.com/wp-content/uploads/2019/05/bond_001.jpg">
            <a:extLst>
              <a:ext uri="{FF2B5EF4-FFF2-40B4-BE49-F238E27FC236}">
                <a16:creationId xmlns:a16="http://schemas.microsoft.com/office/drawing/2014/main" id="{FA2C3001-1FEA-4435-BF8A-6CBE5AF3B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151" y="73191"/>
            <a:ext cx="77152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pecimen showing back of twenty pound note">
            <a:extLst>
              <a:ext uri="{FF2B5EF4-FFF2-40B4-BE49-F238E27FC236}">
                <a16:creationId xmlns:a16="http://schemas.microsoft.com/office/drawing/2014/main" id="{7FBEE417-2B1C-4900-A041-FCD55845B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25" y="3636959"/>
            <a:ext cx="5895830" cy="309531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29635FDA-0D7B-4799-8FE6-0AB1D7A543B9}"/>
              </a:ext>
            </a:extLst>
          </p:cNvPr>
          <p:cNvSpPr/>
          <p:nvPr/>
        </p:nvSpPr>
        <p:spPr>
          <a:xfrm>
            <a:off x="6396082" y="6362938"/>
            <a:ext cx="5015284" cy="369332"/>
          </a:xfrm>
          <a:prstGeom prst="rect">
            <a:avLst/>
          </a:prstGeom>
        </p:spPr>
        <p:txBody>
          <a:bodyPr wrap="none">
            <a:spAutoFit/>
          </a:bodyPr>
          <a:lstStyle/>
          <a:p>
            <a:r>
              <a:rPr lang="cs-CZ" dirty="0" err="1">
                <a:solidFill>
                  <a:srgbClr val="202122"/>
                </a:solidFill>
                <a:latin typeface="Arial" panose="020B0604020202020204" pitchFamily="34" charset="0"/>
              </a:rPr>
              <a:t>The</a:t>
            </a:r>
            <a:r>
              <a:rPr lang="cs-CZ" dirty="0">
                <a:solidFill>
                  <a:srgbClr val="202122"/>
                </a:solidFill>
                <a:latin typeface="Arial" panose="020B0604020202020204" pitchFamily="34" charset="0"/>
              </a:rPr>
              <a:t> </a:t>
            </a:r>
            <a:r>
              <a:rPr lang="cs-CZ" dirty="0" err="1">
                <a:solidFill>
                  <a:srgbClr val="202122"/>
                </a:solidFill>
                <a:latin typeface="Arial" panose="020B0604020202020204" pitchFamily="34" charset="0"/>
              </a:rPr>
              <a:t>Fighting</a:t>
            </a:r>
            <a:r>
              <a:rPr lang="cs-CZ" dirty="0">
                <a:solidFill>
                  <a:srgbClr val="202122"/>
                </a:solidFill>
                <a:latin typeface="Arial" panose="020B0604020202020204" pitchFamily="34" charset="0"/>
              </a:rPr>
              <a:t> </a:t>
            </a:r>
            <a:r>
              <a:rPr lang="cs-CZ" dirty="0" err="1">
                <a:solidFill>
                  <a:srgbClr val="202122"/>
                </a:solidFill>
                <a:latin typeface="Arial" panose="020B0604020202020204" pitchFamily="34" charset="0"/>
              </a:rPr>
              <a:t>Temeraire</a:t>
            </a:r>
            <a:r>
              <a:rPr lang="cs-CZ" dirty="0">
                <a:solidFill>
                  <a:srgbClr val="202122"/>
                </a:solidFill>
                <a:latin typeface="Arial" panose="020B0604020202020204" pitchFamily="34" charset="0"/>
              </a:rPr>
              <a:t> – William Turner (1839)</a:t>
            </a:r>
            <a:endParaRPr lang="cs-CZ" dirty="0"/>
          </a:p>
        </p:txBody>
      </p:sp>
    </p:spTree>
    <p:extLst>
      <p:ext uri="{BB962C8B-B14F-4D97-AF65-F5344CB8AC3E}">
        <p14:creationId xmlns:p14="http://schemas.microsoft.com/office/powerpoint/2010/main" val="986424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8C7E2453-576E-4859-8841-0EEB33421FD9}"/>
              </a:ext>
            </a:extLst>
          </p:cNvPr>
          <p:cNvSpPr/>
          <p:nvPr/>
        </p:nvSpPr>
        <p:spPr>
          <a:xfrm>
            <a:off x="2941982" y="6550223"/>
            <a:ext cx="8961119" cy="307777"/>
          </a:xfrm>
          <a:prstGeom prst="rect">
            <a:avLst/>
          </a:prstGeom>
        </p:spPr>
        <p:txBody>
          <a:bodyPr wrap="square">
            <a:spAutoFit/>
          </a:bodyPr>
          <a:lstStyle/>
          <a:p>
            <a:r>
              <a:rPr lang="cs-CZ" sz="1400" dirty="0">
                <a:solidFill>
                  <a:srgbClr val="333333"/>
                </a:solidFill>
                <a:latin typeface="verdana" panose="020B0604030504040204" pitchFamily="34" charset="0"/>
              </a:rPr>
              <a:t>Claude </a:t>
            </a:r>
            <a:r>
              <a:rPr lang="cs-CZ" sz="1400" dirty="0" err="1">
                <a:solidFill>
                  <a:srgbClr val="333333"/>
                </a:solidFill>
                <a:latin typeface="verdana" panose="020B0604030504040204" pitchFamily="34" charset="0"/>
              </a:rPr>
              <a:t>Lorrain</a:t>
            </a:r>
            <a:r>
              <a:rPr lang="cs-CZ" sz="1400" dirty="0">
                <a:solidFill>
                  <a:srgbClr val="333333"/>
                </a:solidFill>
                <a:latin typeface="verdana" panose="020B0604030504040204" pitchFamily="34" charset="0"/>
              </a:rPr>
              <a:t> (1648) </a:t>
            </a:r>
            <a:r>
              <a:rPr lang="en-US" sz="1400" i="1" dirty="0">
                <a:solidFill>
                  <a:srgbClr val="333333"/>
                </a:solidFill>
                <a:latin typeface="verdana" panose="020B0604030504040204" pitchFamily="34" charset="0"/>
              </a:rPr>
              <a:t>Landscape with the Marriage of Isaac and Rebekah</a:t>
            </a:r>
            <a:endParaRPr lang="en-US" sz="1400" b="0" i="1" dirty="0">
              <a:solidFill>
                <a:srgbClr val="333333"/>
              </a:solidFill>
              <a:effectLst/>
              <a:latin typeface="verdana" panose="020B0604030504040204" pitchFamily="34" charset="0"/>
            </a:endParaRPr>
          </a:p>
        </p:txBody>
      </p:sp>
      <p:pic>
        <p:nvPicPr>
          <p:cNvPr id="7" name="Obrázek 6">
            <a:extLst>
              <a:ext uri="{FF2B5EF4-FFF2-40B4-BE49-F238E27FC236}">
                <a16:creationId xmlns:a16="http://schemas.microsoft.com/office/drawing/2014/main" id="{390B2139-0E15-41A7-833A-5818D229A14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94560" y="0"/>
            <a:ext cx="8723569" cy="6550223"/>
          </a:xfrm>
          <a:prstGeom prst="rect">
            <a:avLst/>
          </a:prstGeom>
        </p:spPr>
      </p:pic>
    </p:spTree>
    <p:extLst>
      <p:ext uri="{BB962C8B-B14F-4D97-AF65-F5344CB8AC3E}">
        <p14:creationId xmlns:p14="http://schemas.microsoft.com/office/powerpoint/2010/main" val="81523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upload.wikimedia.org/wikipedia/commons/b/b2/Stott_Park_Bobbin_Mill_Steam_Engine.jpg">
            <a:extLst>
              <a:ext uri="{FF2B5EF4-FFF2-40B4-BE49-F238E27FC236}">
                <a16:creationId xmlns:a16="http://schemas.microsoft.com/office/drawing/2014/main" id="{5FAF4E3B-83E3-43CF-978F-A9AF19651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138" y="115889"/>
            <a:ext cx="60960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descr="http://upload.wikimedia.org/wikipedia/commons/f/f0/Steam_engine_in_action.gif">
            <a:extLst>
              <a:ext uri="{FF2B5EF4-FFF2-40B4-BE49-F238E27FC236}">
                <a16:creationId xmlns:a16="http://schemas.microsoft.com/office/drawing/2014/main" id="{E732BE56-3851-434C-8C9B-21A3EC103A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59375" y="3279775"/>
            <a:ext cx="54737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218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3.web.britannica.com/eb-media/97/92897-050-E898E2C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680" y="332657"/>
            <a:ext cx="8303324" cy="616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761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upload.wikimedia.org/wikipedia/commons/3/30/Stephenson%27s_Rock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54868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130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upload.wikimedia.org/wikipedia/commons/thumb/3/3f/First_passenger_railway_1830.jpg/1280px-First_passenger_railway_1830.jpg">
            <a:extLst>
              <a:ext uri="{FF2B5EF4-FFF2-40B4-BE49-F238E27FC236}">
                <a16:creationId xmlns:a16="http://schemas.microsoft.com/office/drawing/2014/main" id="{ED34F30C-2C74-45FE-950D-D9136A95D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51" y="547689"/>
            <a:ext cx="6151563"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Obdélník 1">
            <a:extLst>
              <a:ext uri="{FF2B5EF4-FFF2-40B4-BE49-F238E27FC236}">
                <a16:creationId xmlns:a16="http://schemas.microsoft.com/office/drawing/2014/main" id="{5D483961-4A09-4076-B8E2-710CCBEEFF39}"/>
              </a:ext>
            </a:extLst>
          </p:cNvPr>
          <p:cNvSpPr>
            <a:spLocks noChangeArrowheads="1"/>
          </p:cNvSpPr>
          <p:nvPr/>
        </p:nvSpPr>
        <p:spPr bwMode="auto">
          <a:xfrm>
            <a:off x="1819275" y="5540375"/>
            <a:ext cx="845343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cs-CZ" altLang="cs-CZ">
                <a:solidFill>
                  <a:srgbClr val="212529"/>
                </a:solidFill>
                <a:latin typeface="proxima-nova"/>
              </a:rPr>
              <a:t>… </a:t>
            </a:r>
            <a:r>
              <a:rPr lang="en-US" altLang="cs-CZ">
                <a:solidFill>
                  <a:srgbClr val="212529"/>
                </a:solidFill>
                <a:latin typeface="proxima-nova"/>
              </a:rPr>
              <a:t>argument that locomotives provided the best propulsion for the new Liverpool and Manchester Railway</a:t>
            </a:r>
            <a:r>
              <a:rPr lang="cs-CZ" altLang="cs-CZ">
                <a:solidFill>
                  <a:srgbClr val="212529"/>
                </a:solidFill>
                <a:latin typeface="proxima-nova"/>
              </a:rPr>
              <a:t>; </a:t>
            </a:r>
          </a:p>
          <a:p>
            <a:pPr>
              <a:buFont typeface="Arial" panose="020B0604020202020204" pitchFamily="34" charset="0"/>
              <a:buChar char="•"/>
            </a:pPr>
            <a:r>
              <a:rPr lang="cs-CZ" altLang="cs-CZ">
                <a:solidFill>
                  <a:srgbClr val="212529"/>
                </a:solidFill>
                <a:latin typeface="proxima-nova"/>
              </a:rPr>
              <a:t>this </a:t>
            </a:r>
            <a:r>
              <a:rPr lang="en-US" altLang="cs-CZ">
                <a:solidFill>
                  <a:srgbClr val="212529"/>
                </a:solidFill>
                <a:latin typeface="proxima-nova"/>
              </a:rPr>
              <a:t>design – with its smoke chimney at the front and a separate fire box in the rear – became the template for steam locomotives for the next 150 years.</a:t>
            </a:r>
          </a:p>
        </p:txBody>
      </p:sp>
      <p:sp>
        <p:nvSpPr>
          <p:cNvPr id="45060" name="Obdélník 2">
            <a:extLst>
              <a:ext uri="{FF2B5EF4-FFF2-40B4-BE49-F238E27FC236}">
                <a16:creationId xmlns:a16="http://schemas.microsoft.com/office/drawing/2014/main" id="{053D0E92-AAAC-46B0-9C1C-D598C7D9F4DA}"/>
              </a:ext>
            </a:extLst>
          </p:cNvPr>
          <p:cNvSpPr>
            <a:spLocks noChangeArrowheads="1"/>
          </p:cNvSpPr>
          <p:nvPr/>
        </p:nvSpPr>
        <p:spPr bwMode="auto">
          <a:xfrm>
            <a:off x="4505326" y="95250"/>
            <a:ext cx="2817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a:solidFill>
                  <a:srgbClr val="212529"/>
                </a:solidFill>
                <a:latin typeface="proxima-nova"/>
              </a:rPr>
              <a:t>Stephenson’s Rocket’ - 1829</a:t>
            </a:r>
            <a:endParaRPr lang="cs-CZ" altLang="cs-CZ"/>
          </a:p>
        </p:txBody>
      </p:sp>
    </p:spTree>
    <p:extLst>
      <p:ext uri="{BB962C8B-B14F-4D97-AF65-F5344CB8AC3E}">
        <p14:creationId xmlns:p14="http://schemas.microsoft.com/office/powerpoint/2010/main" val="1595592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171400"/>
            <a:ext cx="8229600" cy="1143000"/>
          </a:xfrm>
        </p:spPr>
        <p:txBody>
          <a:bodyPr>
            <a:normAutofit/>
          </a:bodyPr>
          <a:lstStyle/>
          <a:p>
            <a:pPr algn="ctr"/>
            <a:r>
              <a:rPr lang="cs-CZ" sz="3200" b="1" dirty="0">
                <a:latin typeface="+mn-lt"/>
              </a:rPr>
              <a:t>Zpracování </a:t>
            </a:r>
            <a:r>
              <a:rPr lang="cs-CZ" sz="3200" b="1" dirty="0">
                <a:solidFill>
                  <a:srgbClr val="0070C0"/>
                </a:solidFill>
                <a:latin typeface="+mn-lt"/>
              </a:rPr>
              <a:t>bavlny</a:t>
            </a:r>
          </a:p>
        </p:txBody>
      </p:sp>
      <p:sp>
        <p:nvSpPr>
          <p:cNvPr id="3" name="Zástupný symbol pro obsah 2"/>
          <p:cNvSpPr>
            <a:spLocks noGrp="1"/>
          </p:cNvSpPr>
          <p:nvPr>
            <p:ph idx="1"/>
          </p:nvPr>
        </p:nvSpPr>
        <p:spPr>
          <a:xfrm>
            <a:off x="487968" y="737320"/>
            <a:ext cx="11236751" cy="6120680"/>
          </a:xfrm>
        </p:spPr>
        <p:txBody>
          <a:bodyPr>
            <a:normAutofit fontScale="77500" lnSpcReduction="20000"/>
          </a:bodyPr>
          <a:lstStyle/>
          <a:p>
            <a:r>
              <a:rPr lang="cs-CZ" dirty="0"/>
              <a:t>Bavlna – vhodná pro </a:t>
            </a:r>
            <a:r>
              <a:rPr lang="cs-CZ" b="1" dirty="0"/>
              <a:t>tovární výrobu </a:t>
            </a:r>
            <a:r>
              <a:rPr lang="cs-CZ" dirty="0"/>
              <a:t>+ </a:t>
            </a:r>
            <a:r>
              <a:rPr lang="cs-CZ" b="1" dirty="0"/>
              <a:t>levná</a:t>
            </a:r>
            <a:r>
              <a:rPr lang="cs-CZ" dirty="0"/>
              <a:t> + masová </a:t>
            </a:r>
            <a:r>
              <a:rPr lang="cs-CZ" b="1" dirty="0"/>
              <a:t>poptávka</a:t>
            </a:r>
            <a:r>
              <a:rPr lang="cs-CZ" dirty="0"/>
              <a:t>; BO </a:t>
            </a:r>
            <a:r>
              <a:rPr lang="cs-CZ" b="1" dirty="0">
                <a:solidFill>
                  <a:srgbClr val="0070C0"/>
                </a:solidFill>
              </a:rPr>
              <a:t>propojily</a:t>
            </a:r>
            <a:r>
              <a:rPr lang="cs-CZ" dirty="0">
                <a:solidFill>
                  <a:srgbClr val="0070C0"/>
                </a:solidFill>
              </a:rPr>
              <a:t> </a:t>
            </a:r>
            <a:r>
              <a:rPr lang="cs-CZ" b="1" dirty="0"/>
              <a:t>GB</a:t>
            </a:r>
            <a:r>
              <a:rPr lang="cs-CZ" dirty="0"/>
              <a:t> s </a:t>
            </a:r>
            <a:r>
              <a:rPr lang="cs-CZ" b="1" dirty="0"/>
              <a:t>E</a:t>
            </a:r>
            <a:r>
              <a:rPr lang="cs-CZ" dirty="0"/>
              <a:t> a </a:t>
            </a:r>
            <a:r>
              <a:rPr lang="cs-CZ" b="1" dirty="0"/>
              <a:t>NW</a:t>
            </a:r>
            <a:r>
              <a:rPr lang="cs-CZ" dirty="0"/>
              <a:t> (</a:t>
            </a:r>
            <a:r>
              <a:rPr lang="cs-CZ" b="1" dirty="0"/>
              <a:t>AFR</a:t>
            </a:r>
            <a:r>
              <a:rPr lang="cs-CZ" dirty="0"/>
              <a:t>); industrializace západu a </a:t>
            </a:r>
            <a:r>
              <a:rPr lang="cs-CZ" dirty="0" err="1"/>
              <a:t>dezin</a:t>
            </a:r>
            <a:r>
              <a:rPr lang="cs-CZ" dirty="0"/>
              <a:t>. východu (Asie);</a:t>
            </a:r>
          </a:p>
          <a:p>
            <a:endParaRPr lang="cs-CZ" sz="1700" dirty="0"/>
          </a:p>
          <a:p>
            <a:r>
              <a:rPr lang="cs-CZ" b="1" dirty="0">
                <a:solidFill>
                  <a:srgbClr val="0070C0"/>
                </a:solidFill>
              </a:rPr>
              <a:t>Kaliko</a:t>
            </a:r>
            <a:r>
              <a:rPr lang="cs-CZ" dirty="0">
                <a:solidFill>
                  <a:srgbClr val="0070C0"/>
                </a:solidFill>
              </a:rPr>
              <a:t> </a:t>
            </a:r>
            <a:r>
              <a:rPr lang="cs-CZ" dirty="0"/>
              <a:t>(levné, barvené dovozy z </a:t>
            </a:r>
            <a:r>
              <a:rPr lang="cs-CZ" b="1" dirty="0"/>
              <a:t>IND</a:t>
            </a:r>
            <a:r>
              <a:rPr lang="cs-CZ" dirty="0"/>
              <a:t>) vs. průmysl </a:t>
            </a:r>
            <a:r>
              <a:rPr lang="cs-CZ" b="1" dirty="0"/>
              <a:t>vlny</a:t>
            </a:r>
            <a:r>
              <a:rPr lang="cs-CZ" dirty="0"/>
              <a:t>;</a:t>
            </a:r>
          </a:p>
          <a:p>
            <a:pPr lvl="1"/>
            <a:r>
              <a:rPr lang="cs-CZ" b="1" dirty="0"/>
              <a:t>1700</a:t>
            </a:r>
            <a:r>
              <a:rPr lang="cs-CZ" dirty="0"/>
              <a:t> </a:t>
            </a:r>
            <a:r>
              <a:rPr lang="cs-CZ" b="1" dirty="0"/>
              <a:t>zákaz dovozu </a:t>
            </a:r>
            <a:r>
              <a:rPr lang="cs-CZ" dirty="0"/>
              <a:t>kalika -&gt; EIC dováží nezpracované látky, dokončení v GB; </a:t>
            </a:r>
            <a:r>
              <a:rPr lang="cs-CZ" b="1" dirty="0"/>
              <a:t>1721</a:t>
            </a:r>
            <a:r>
              <a:rPr lang="cs-CZ" dirty="0"/>
              <a:t> pokuta za </a:t>
            </a:r>
            <a:r>
              <a:rPr lang="cs-CZ" b="1" dirty="0"/>
              <a:t>nošení</a:t>
            </a:r>
            <a:r>
              <a:rPr lang="cs-CZ" dirty="0"/>
              <a:t>;</a:t>
            </a:r>
          </a:p>
          <a:p>
            <a:pPr lvl="1"/>
            <a:r>
              <a:rPr lang="cs-CZ" dirty="0"/>
              <a:t>nevztahuje se na mušelín (luxus) nebo </a:t>
            </a:r>
            <a:r>
              <a:rPr lang="cs-CZ" b="1" dirty="0" err="1"/>
              <a:t>fustian</a:t>
            </a:r>
            <a:r>
              <a:rPr lang="cs-CZ" dirty="0"/>
              <a:t> (</a:t>
            </a:r>
            <a:r>
              <a:rPr lang="cs-CZ" dirty="0" err="1"/>
              <a:t>len+bavlna</a:t>
            </a:r>
            <a:r>
              <a:rPr lang="cs-CZ" dirty="0"/>
              <a:t>);</a:t>
            </a:r>
          </a:p>
          <a:p>
            <a:pPr lvl="1"/>
            <a:r>
              <a:rPr lang="cs-CZ" dirty="0"/>
              <a:t>imigrace z Flander (po 1579) -&gt; </a:t>
            </a:r>
            <a:r>
              <a:rPr lang="cs-CZ" dirty="0" err="1"/>
              <a:t>Lancashire</a:t>
            </a:r>
            <a:r>
              <a:rPr lang="cs-CZ" dirty="0"/>
              <a:t> </a:t>
            </a:r>
            <a:r>
              <a:rPr lang="cs-CZ" dirty="0" err="1"/>
              <a:t>aglom</a:t>
            </a:r>
            <a:r>
              <a:rPr lang="cs-CZ" dirty="0"/>
              <a:t>.; bavlna posílená příměsí lnu- do roku 1774 zákaz dovozu barvených látek, ale </a:t>
            </a:r>
            <a:r>
              <a:rPr lang="cs-CZ" dirty="0" err="1"/>
              <a:t>fustian</a:t>
            </a:r>
            <a:r>
              <a:rPr lang="cs-CZ" dirty="0"/>
              <a:t> </a:t>
            </a:r>
            <a:r>
              <a:rPr lang="cs-CZ" b="1" dirty="0"/>
              <a:t>povolen 1736 </a:t>
            </a:r>
            <a:r>
              <a:rPr lang="cs-CZ" dirty="0"/>
              <a:t>(dopad na GB zaměstnanost);</a:t>
            </a:r>
          </a:p>
          <a:p>
            <a:pPr lvl="1"/>
            <a:r>
              <a:rPr lang="cs-CZ" dirty="0"/>
              <a:t>Masivní dovozy </a:t>
            </a:r>
            <a:r>
              <a:rPr lang="cs-CZ" b="1" dirty="0">
                <a:solidFill>
                  <a:srgbClr val="0070C0"/>
                </a:solidFill>
              </a:rPr>
              <a:t>surové bavlny </a:t>
            </a:r>
            <a:r>
              <a:rPr lang="cs-CZ" dirty="0"/>
              <a:t>(Live. – </a:t>
            </a:r>
            <a:r>
              <a:rPr lang="cs-CZ" dirty="0" err="1"/>
              <a:t>Izmir</a:t>
            </a:r>
            <a:r>
              <a:rPr lang="cs-CZ" dirty="0"/>
              <a:t>, Karib., BRA a US); </a:t>
            </a:r>
            <a:r>
              <a:rPr lang="cs-CZ" b="1" dirty="0"/>
              <a:t>export příze </a:t>
            </a:r>
            <a:r>
              <a:rPr lang="cs-CZ" dirty="0"/>
              <a:t>(a látek) do AFR, NW (a Asie); </a:t>
            </a:r>
          </a:p>
          <a:p>
            <a:pPr lvl="1"/>
            <a:endParaRPr lang="cs-CZ" sz="1500" dirty="0"/>
          </a:p>
          <a:p>
            <a:r>
              <a:rPr lang="cs-CZ" b="1" dirty="0">
                <a:solidFill>
                  <a:srgbClr val="0070C0"/>
                </a:solidFill>
              </a:rPr>
              <a:t>Tovární výroba </a:t>
            </a:r>
            <a:r>
              <a:rPr lang="cs-CZ" dirty="0"/>
              <a:t>(inovace)+ poptávka + dostupné suroviny:</a:t>
            </a:r>
          </a:p>
          <a:p>
            <a:pPr lvl="1"/>
            <a:r>
              <a:rPr lang="cs-CZ" dirty="0"/>
              <a:t>Vs. </a:t>
            </a:r>
            <a:r>
              <a:rPr lang="cs-CZ" b="1" dirty="0"/>
              <a:t>hedvábí</a:t>
            </a:r>
            <a:r>
              <a:rPr lang="cs-CZ" dirty="0"/>
              <a:t> (ITA 14st., FRA 17st. -&gt; GB omezený trh); </a:t>
            </a:r>
            <a:r>
              <a:rPr lang="cs-CZ" b="1" dirty="0"/>
              <a:t>vlna</a:t>
            </a:r>
            <a:r>
              <a:rPr lang="cs-CZ" dirty="0"/>
              <a:t> nevhodná –&gt; bavlna;</a:t>
            </a:r>
          </a:p>
          <a:p>
            <a:pPr lvl="1"/>
            <a:r>
              <a:rPr lang="cs-CZ" dirty="0"/>
              <a:t>létající člunek (2x); </a:t>
            </a:r>
            <a:r>
              <a:rPr lang="cs-CZ" b="1" dirty="0"/>
              <a:t>spinning </a:t>
            </a:r>
            <a:r>
              <a:rPr lang="cs-CZ" b="1" dirty="0" err="1"/>
              <a:t>jenny</a:t>
            </a:r>
            <a:r>
              <a:rPr lang="cs-CZ" b="1" dirty="0"/>
              <a:t> </a:t>
            </a:r>
            <a:r>
              <a:rPr lang="cs-CZ" dirty="0"/>
              <a:t>(</a:t>
            </a:r>
            <a:r>
              <a:rPr lang="cs-CZ" dirty="0" err="1"/>
              <a:t>Hargreaves</a:t>
            </a:r>
            <a:r>
              <a:rPr lang="cs-CZ" dirty="0"/>
              <a:t>); </a:t>
            </a:r>
            <a:r>
              <a:rPr lang="cs-CZ" b="1" dirty="0" err="1"/>
              <a:t>waterframe</a:t>
            </a:r>
            <a:r>
              <a:rPr lang="cs-CZ" dirty="0"/>
              <a:t> (</a:t>
            </a:r>
            <a:r>
              <a:rPr lang="cs-CZ" dirty="0" err="1"/>
              <a:t>Arkwright</a:t>
            </a:r>
            <a:r>
              <a:rPr lang="cs-CZ" dirty="0"/>
              <a:t>); mul (</a:t>
            </a:r>
            <a:r>
              <a:rPr lang="cs-CZ" dirty="0" err="1"/>
              <a:t>Crompton</a:t>
            </a:r>
            <a:r>
              <a:rPr lang="cs-CZ" dirty="0"/>
              <a:t>); </a:t>
            </a:r>
            <a:r>
              <a:rPr lang="cs-CZ" b="1" dirty="0"/>
              <a:t>mechanický tkalcovský stav </a:t>
            </a:r>
            <a:r>
              <a:rPr lang="cs-CZ" dirty="0"/>
              <a:t>(</a:t>
            </a:r>
            <a:r>
              <a:rPr lang="cs-CZ" dirty="0" err="1"/>
              <a:t>Carwright</a:t>
            </a:r>
            <a:r>
              <a:rPr lang="cs-CZ" dirty="0"/>
              <a:t>); odzrňovač bavlny (</a:t>
            </a:r>
            <a:r>
              <a:rPr lang="cs-CZ" dirty="0" err="1"/>
              <a:t>Whitney</a:t>
            </a:r>
            <a:r>
              <a:rPr lang="cs-CZ" dirty="0"/>
              <a:t>); -&gt; nerovnováha mezi </a:t>
            </a:r>
            <a:r>
              <a:rPr lang="cs-CZ" b="1" dirty="0"/>
              <a:t>spřádáním</a:t>
            </a:r>
            <a:r>
              <a:rPr lang="cs-CZ" dirty="0"/>
              <a:t> a </a:t>
            </a:r>
            <a:r>
              <a:rPr lang="cs-CZ" b="1" dirty="0"/>
              <a:t>tkaním</a:t>
            </a:r>
            <a:r>
              <a:rPr lang="cs-CZ" dirty="0"/>
              <a:t>…</a:t>
            </a:r>
          </a:p>
          <a:p>
            <a:pPr lvl="1"/>
            <a:r>
              <a:rPr lang="cs-CZ" b="1" dirty="0"/>
              <a:t>dělba práce</a:t>
            </a:r>
            <a:r>
              <a:rPr lang="cs-CZ" dirty="0"/>
              <a:t>: GB produkuje přízi a E zpracovává do látek (manufakturní a podomní práce)…</a:t>
            </a:r>
          </a:p>
          <a:p>
            <a:pPr lvl="1"/>
            <a:r>
              <a:rPr lang="cs-CZ" dirty="0"/>
              <a:t>stimul pro další odvětví – </a:t>
            </a:r>
            <a:r>
              <a:rPr lang="cs-CZ" b="1" dirty="0"/>
              <a:t>barvení</a:t>
            </a:r>
            <a:r>
              <a:rPr lang="cs-CZ" dirty="0"/>
              <a:t> (chemie), </a:t>
            </a:r>
            <a:r>
              <a:rPr lang="cs-CZ" b="1" dirty="0"/>
              <a:t>tisk</a:t>
            </a:r>
            <a:r>
              <a:rPr lang="cs-CZ" dirty="0"/>
              <a:t> (rotačky); odběr kapitálového zboží (</a:t>
            </a:r>
            <a:r>
              <a:rPr lang="cs-CZ" b="1" dirty="0"/>
              <a:t>stroje</a:t>
            </a:r>
            <a:r>
              <a:rPr lang="cs-CZ" dirty="0"/>
              <a:t>);</a:t>
            </a:r>
          </a:p>
          <a:p>
            <a:pPr lvl="1"/>
            <a:endParaRPr lang="cs-CZ" sz="1500" dirty="0"/>
          </a:p>
          <a:p>
            <a:r>
              <a:rPr lang="cs-CZ" dirty="0"/>
              <a:t>Decentralizovaná</a:t>
            </a:r>
            <a:r>
              <a:rPr lang="cs-CZ" b="1" dirty="0"/>
              <a:t> </a:t>
            </a:r>
            <a:r>
              <a:rPr lang="cs-CZ" b="1" dirty="0">
                <a:solidFill>
                  <a:srgbClr val="0070C0"/>
                </a:solidFill>
              </a:rPr>
              <a:t>podomní</a:t>
            </a:r>
            <a:r>
              <a:rPr lang="cs-CZ" b="1" dirty="0"/>
              <a:t> </a:t>
            </a:r>
            <a:r>
              <a:rPr lang="cs-CZ" dirty="0"/>
              <a:t>výroba výhodou proti </a:t>
            </a:r>
            <a:r>
              <a:rPr lang="cs-CZ" b="1" dirty="0"/>
              <a:t>cechovní</a:t>
            </a:r>
            <a:r>
              <a:rPr lang="cs-CZ" dirty="0"/>
              <a:t> regulaci - nyní nevhodná; </a:t>
            </a:r>
            <a:r>
              <a:rPr lang="cs-CZ" b="1" dirty="0"/>
              <a:t>koncentrace do </a:t>
            </a:r>
            <a:r>
              <a:rPr lang="cs-CZ" b="1" dirty="0">
                <a:solidFill>
                  <a:srgbClr val="0070C0"/>
                </a:solidFill>
              </a:rPr>
              <a:t>továren</a:t>
            </a:r>
            <a:r>
              <a:rPr lang="cs-CZ" b="1" dirty="0"/>
              <a:t> </a:t>
            </a:r>
            <a:r>
              <a:rPr lang="cs-CZ" dirty="0"/>
              <a:t>není samozřejmá (neutěšené podmínky, dozor); </a:t>
            </a:r>
          </a:p>
          <a:p>
            <a:pPr lvl="1"/>
            <a:r>
              <a:rPr lang="cs-CZ" dirty="0"/>
              <a:t>vznik nové sociální třídy – </a:t>
            </a:r>
            <a:r>
              <a:rPr lang="cs-CZ" b="1" dirty="0"/>
              <a:t>průmyslový </a:t>
            </a:r>
            <a:r>
              <a:rPr lang="cs-CZ" b="1" dirty="0">
                <a:solidFill>
                  <a:srgbClr val="0070C0"/>
                </a:solidFill>
              </a:rPr>
              <a:t>námezdní dělník </a:t>
            </a:r>
            <a:r>
              <a:rPr lang="cs-CZ" dirty="0"/>
              <a:t>(mimo GB </a:t>
            </a:r>
            <a:r>
              <a:rPr lang="cs-CZ" b="1" dirty="0"/>
              <a:t>donucení</a:t>
            </a:r>
            <a:r>
              <a:rPr lang="cs-CZ" dirty="0"/>
              <a:t>); oplocování;</a:t>
            </a:r>
          </a:p>
          <a:p>
            <a:pPr lvl="1"/>
            <a:r>
              <a:rPr lang="cs-CZ" dirty="0"/>
              <a:t>rozdíl ve výši </a:t>
            </a:r>
            <a:r>
              <a:rPr lang="cs-CZ" b="1" dirty="0"/>
              <a:t>mezd</a:t>
            </a:r>
            <a:r>
              <a:rPr lang="cs-CZ" dirty="0"/>
              <a:t> – dán </a:t>
            </a:r>
            <a:r>
              <a:rPr lang="cs-CZ" b="1" dirty="0"/>
              <a:t>produktivitou</a:t>
            </a:r>
            <a:r>
              <a:rPr lang="cs-CZ" dirty="0"/>
              <a:t>, ta dána </a:t>
            </a:r>
            <a:r>
              <a:rPr lang="cs-CZ" b="1" dirty="0"/>
              <a:t>organizací</a:t>
            </a:r>
            <a:r>
              <a:rPr lang="cs-CZ" dirty="0"/>
              <a:t> práce a </a:t>
            </a:r>
            <a:r>
              <a:rPr lang="cs-CZ" b="1" dirty="0"/>
              <a:t>využitím strojů</a:t>
            </a:r>
            <a:r>
              <a:rPr lang="cs-CZ" dirty="0"/>
              <a:t>;</a:t>
            </a:r>
          </a:p>
          <a:p>
            <a:pPr lvl="1"/>
            <a:r>
              <a:rPr lang="cs-CZ" b="1" dirty="0"/>
              <a:t>produktivita</a:t>
            </a:r>
            <a:r>
              <a:rPr lang="cs-CZ" dirty="0"/>
              <a:t>: zpracování 45 kg surové bavlny v 1779: 50k hodin v IND a 2k v GB; 1795: GB 300h a v 1825: 135h;</a:t>
            </a:r>
          </a:p>
        </p:txBody>
      </p:sp>
    </p:spTree>
    <p:extLst>
      <p:ext uri="{BB962C8B-B14F-4D97-AF65-F5344CB8AC3E}">
        <p14:creationId xmlns:p14="http://schemas.microsoft.com/office/powerpoint/2010/main" val="232562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0.wp.com/blog.americanduchess.com/wp-content/uploads/2021/05/historic-deerfield-1775-95-HD-2003.27.1-plain-weave-worsted-wool.jpg?resize=597%2C1024&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3110" y="247972"/>
            <a:ext cx="3220936" cy="55246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pinimg.com/736x/f9/37/12/f93712155024a4a551c7bf0b6175c5e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45" y="309965"/>
            <a:ext cx="3643355" cy="47497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ress, circa 1820 (fabric from late 18th century), British. Silk. The  Metropolitan Museum of Art, New York, Purchase, Irene Lewisohn Bequest. –  Enchanted Living Magaz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5648" y="224266"/>
            <a:ext cx="2839213" cy="591479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821410" y="5649132"/>
            <a:ext cx="2905932" cy="369332"/>
          </a:xfrm>
          <a:prstGeom prst="rect">
            <a:avLst/>
          </a:prstGeom>
          <a:noFill/>
        </p:spPr>
        <p:txBody>
          <a:bodyPr wrap="square" rtlCol="0">
            <a:spAutoFit/>
          </a:bodyPr>
          <a:lstStyle/>
          <a:p>
            <a:r>
              <a:rPr lang="cs-CZ" dirty="0" err="1" smtClean="0"/>
              <a:t>Linen</a:t>
            </a:r>
            <a:r>
              <a:rPr lang="cs-CZ" dirty="0" smtClean="0"/>
              <a:t> </a:t>
            </a:r>
            <a:r>
              <a:rPr lang="cs-CZ" dirty="0" err="1" smtClean="0"/>
              <a:t>dress</a:t>
            </a:r>
            <a:r>
              <a:rPr lang="cs-CZ" dirty="0" smtClean="0"/>
              <a:t> 18th </a:t>
            </a:r>
            <a:r>
              <a:rPr lang="cs-CZ" dirty="0" err="1" smtClean="0"/>
              <a:t>century</a:t>
            </a:r>
            <a:endParaRPr lang="cs-CZ" dirty="0"/>
          </a:p>
        </p:txBody>
      </p:sp>
      <p:sp>
        <p:nvSpPr>
          <p:cNvPr id="9" name="TextovéPole 8"/>
          <p:cNvSpPr txBox="1"/>
          <p:nvPr/>
        </p:nvSpPr>
        <p:spPr>
          <a:xfrm>
            <a:off x="4473110" y="6139061"/>
            <a:ext cx="2905932" cy="369332"/>
          </a:xfrm>
          <a:prstGeom prst="rect">
            <a:avLst/>
          </a:prstGeom>
          <a:noFill/>
        </p:spPr>
        <p:txBody>
          <a:bodyPr wrap="square" rtlCol="0">
            <a:spAutoFit/>
          </a:bodyPr>
          <a:lstStyle/>
          <a:p>
            <a:r>
              <a:rPr lang="cs-CZ" dirty="0" err="1" smtClean="0"/>
              <a:t>Woolen</a:t>
            </a:r>
            <a:r>
              <a:rPr lang="cs-CZ" dirty="0" smtClean="0"/>
              <a:t> </a:t>
            </a:r>
            <a:r>
              <a:rPr lang="cs-CZ" dirty="0" err="1" smtClean="0"/>
              <a:t>dress</a:t>
            </a:r>
            <a:r>
              <a:rPr lang="cs-CZ" dirty="0" smtClean="0"/>
              <a:t> 18th </a:t>
            </a:r>
            <a:r>
              <a:rPr lang="cs-CZ" dirty="0" err="1" smtClean="0"/>
              <a:t>century</a:t>
            </a:r>
            <a:endParaRPr lang="cs-CZ" dirty="0"/>
          </a:p>
        </p:txBody>
      </p:sp>
      <p:sp>
        <p:nvSpPr>
          <p:cNvPr id="10" name="TextovéPole 9"/>
          <p:cNvSpPr txBox="1"/>
          <p:nvPr/>
        </p:nvSpPr>
        <p:spPr>
          <a:xfrm>
            <a:off x="8572288" y="6323727"/>
            <a:ext cx="2905932" cy="369332"/>
          </a:xfrm>
          <a:prstGeom prst="rect">
            <a:avLst/>
          </a:prstGeom>
          <a:noFill/>
        </p:spPr>
        <p:txBody>
          <a:bodyPr wrap="square" rtlCol="0">
            <a:spAutoFit/>
          </a:bodyPr>
          <a:lstStyle/>
          <a:p>
            <a:r>
              <a:rPr lang="cs-CZ" dirty="0" err="1" smtClean="0"/>
              <a:t>Silk</a:t>
            </a:r>
            <a:r>
              <a:rPr lang="cs-CZ" dirty="0" smtClean="0"/>
              <a:t> </a:t>
            </a:r>
            <a:r>
              <a:rPr lang="cs-CZ" dirty="0" err="1" smtClean="0"/>
              <a:t>dress</a:t>
            </a:r>
            <a:r>
              <a:rPr lang="cs-CZ" dirty="0" smtClean="0"/>
              <a:t> 18th </a:t>
            </a:r>
            <a:r>
              <a:rPr lang="cs-CZ" dirty="0" err="1" smtClean="0"/>
              <a:t>century</a:t>
            </a:r>
            <a:endParaRPr lang="cs-CZ" dirty="0"/>
          </a:p>
        </p:txBody>
      </p:sp>
    </p:spTree>
    <p:extLst>
      <p:ext uri="{BB962C8B-B14F-4D97-AF65-F5344CB8AC3E}">
        <p14:creationId xmlns:p14="http://schemas.microsoft.com/office/powerpoint/2010/main" val="265949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ndian print day d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519193"/>
            <a:ext cx="4070887" cy="407088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123627" y="4886831"/>
            <a:ext cx="2069024" cy="830997"/>
          </a:xfrm>
          <a:prstGeom prst="rect">
            <a:avLst/>
          </a:prstGeom>
        </p:spPr>
        <p:txBody>
          <a:bodyPr wrap="square">
            <a:spAutoFit/>
          </a:bodyPr>
          <a:lstStyle/>
          <a:p>
            <a:pPr algn="ctr"/>
            <a:r>
              <a:rPr lang="en-US" sz="1200" dirty="0">
                <a:solidFill>
                  <a:srgbClr val="878787"/>
                </a:solidFill>
              </a:rPr>
              <a:t>c.1740-1760</a:t>
            </a:r>
            <a:endParaRPr lang="en-US" sz="1200" dirty="0">
              <a:solidFill>
                <a:srgbClr val="1D1D1B"/>
              </a:solidFill>
            </a:endParaRPr>
          </a:p>
          <a:p>
            <a:pPr algn="ctr"/>
            <a:r>
              <a:rPr lang="en-US" sz="1200" dirty="0">
                <a:solidFill>
                  <a:srgbClr val="1D1D1B"/>
                </a:solidFill>
              </a:rPr>
              <a:t>Day dress</a:t>
            </a:r>
          </a:p>
          <a:p>
            <a:pPr algn="ctr"/>
            <a:r>
              <a:rPr lang="en-US" sz="1200" dirty="0">
                <a:solidFill>
                  <a:srgbClr val="1D1D1B"/>
                </a:solidFill>
              </a:rPr>
              <a:t>Wood-block printed cotton</a:t>
            </a:r>
          </a:p>
          <a:p>
            <a:pPr algn="ctr"/>
            <a:r>
              <a:rPr lang="en-US" sz="1200" dirty="0">
                <a:solidFill>
                  <a:srgbClr val="1D1D1B"/>
                </a:solidFill>
              </a:rPr>
              <a:t>British, textile Indian</a:t>
            </a:r>
            <a:endParaRPr lang="en-US" sz="1200" b="0" i="0" dirty="0">
              <a:solidFill>
                <a:srgbClr val="1D1D1B"/>
              </a:solidFill>
              <a:effectLst/>
            </a:endParaRPr>
          </a:p>
        </p:txBody>
      </p:sp>
      <p:pic>
        <p:nvPicPr>
          <p:cNvPr id="1030" name="Picture 6" descr="https://i0.wp.com/blog.americanduchess.com/wp-content/uploads/2021/05/met-caraco2-C.I.38.5.1.jpg?resize=691%2C1024&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845" y="519193"/>
            <a:ext cx="3095664" cy="458749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798164" y="6119336"/>
            <a:ext cx="10926304" cy="738664"/>
          </a:xfrm>
          <a:prstGeom prst="rect">
            <a:avLst/>
          </a:prstGeom>
        </p:spPr>
        <p:txBody>
          <a:bodyPr wrap="square">
            <a:spAutoFit/>
          </a:bodyPr>
          <a:lstStyle/>
          <a:p>
            <a:r>
              <a:rPr lang="en-US" sz="1400" dirty="0">
                <a:solidFill>
                  <a:srgbClr val="000000"/>
                </a:solidFill>
              </a:rPr>
              <a:t>In England, imported </a:t>
            </a:r>
            <a:r>
              <a:rPr lang="en-US" sz="1400" dirty="0" err="1">
                <a:solidFill>
                  <a:srgbClr val="000000"/>
                </a:solidFill>
              </a:rPr>
              <a:t>Indienne</a:t>
            </a:r>
            <a:r>
              <a:rPr lang="en-US" sz="1400" dirty="0">
                <a:solidFill>
                  <a:srgbClr val="000000"/>
                </a:solidFill>
              </a:rPr>
              <a:t> cottons were banned between 1721 and 1774, though this was not the case in the American colonies or elsewhere in Europe. Changes in technology, colonization, and trade lifted the British domestic ban as British-produced cotton textiles became available and competitive, made from raw cotton still imported from India.</a:t>
            </a:r>
            <a:endParaRPr lang="cs-CZ" sz="1400" dirty="0"/>
          </a:p>
        </p:txBody>
      </p:sp>
      <p:pic>
        <p:nvPicPr>
          <p:cNvPr id="1032" name="Picture 8" descr="https://i0.wp.com/blog.americanduchess.com/wp-content/uploads/2021/05/1795-dress-LACMA-M.57.24.jpg?resize=893%2C1024&amp;ss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2646" y="493518"/>
            <a:ext cx="4030791" cy="462209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9174996" y="5106689"/>
            <a:ext cx="2425485" cy="461665"/>
          </a:xfrm>
          <a:prstGeom prst="rect">
            <a:avLst/>
          </a:prstGeom>
        </p:spPr>
        <p:txBody>
          <a:bodyPr wrap="square">
            <a:spAutoFit/>
          </a:bodyPr>
          <a:lstStyle/>
          <a:p>
            <a:r>
              <a:rPr lang="en-US" sz="1200" dirty="0">
                <a:solidFill>
                  <a:srgbClr val="000000"/>
                </a:solidFill>
              </a:rPr>
              <a:t>A very fine muslin that’s been embroidered in gold. Dress, 1795</a:t>
            </a:r>
            <a:endParaRPr lang="cs-CZ" sz="1200" dirty="0"/>
          </a:p>
        </p:txBody>
      </p:sp>
      <p:sp>
        <p:nvSpPr>
          <p:cNvPr id="7" name="Obdélník 6"/>
          <p:cNvSpPr/>
          <p:nvPr/>
        </p:nvSpPr>
        <p:spPr>
          <a:xfrm>
            <a:off x="4528883" y="5216209"/>
            <a:ext cx="3037626" cy="276999"/>
          </a:xfrm>
          <a:prstGeom prst="rect">
            <a:avLst/>
          </a:prstGeom>
        </p:spPr>
        <p:txBody>
          <a:bodyPr wrap="none">
            <a:spAutoFit/>
          </a:bodyPr>
          <a:lstStyle/>
          <a:p>
            <a:r>
              <a:rPr lang="en-US" sz="1200" dirty="0"/>
              <a:t>A fairly simple and inexpensive printed cotton</a:t>
            </a:r>
            <a:endParaRPr lang="cs-CZ" sz="1200" dirty="0"/>
          </a:p>
        </p:txBody>
      </p:sp>
    </p:spTree>
    <p:extLst>
      <p:ext uri="{BB962C8B-B14F-4D97-AF65-F5344CB8AC3E}">
        <p14:creationId xmlns:p14="http://schemas.microsoft.com/office/powerpoint/2010/main" val="36744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D:\23120\Desktop\Nová složka\Mapy OK\Indie-ořez.gif"/>
          <p:cNvPicPr/>
          <p:nvPr/>
        </p:nvPicPr>
        <p:blipFill>
          <a:blip r:embed="rId2">
            <a:extLst>
              <a:ext uri="{28A0092B-C50C-407E-A947-70E740481C1C}">
                <a14:useLocalDpi xmlns:a14="http://schemas.microsoft.com/office/drawing/2010/main" val="0"/>
              </a:ext>
            </a:extLst>
          </a:blip>
          <a:srcRect/>
          <a:stretch>
            <a:fillRect/>
          </a:stretch>
        </p:blipFill>
        <p:spPr bwMode="auto">
          <a:xfrm>
            <a:off x="3215680" y="188641"/>
            <a:ext cx="5832648" cy="6624735"/>
          </a:xfrm>
          <a:prstGeom prst="rect">
            <a:avLst/>
          </a:prstGeom>
          <a:noFill/>
          <a:ln>
            <a:noFill/>
          </a:ln>
        </p:spPr>
      </p:pic>
    </p:spTree>
    <p:extLst>
      <p:ext uri="{BB962C8B-B14F-4D97-AF65-F5344CB8AC3E}">
        <p14:creationId xmlns:p14="http://schemas.microsoft.com/office/powerpoint/2010/main" val="164194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ouvisejÃ­cÃ­ obrÃ¡zek">
            <a:extLst>
              <a:ext uri="{FF2B5EF4-FFF2-40B4-BE49-F238E27FC236}">
                <a16:creationId xmlns:a16="http://schemas.microsoft.com/office/drawing/2014/main" id="{D0C77D06-186F-4DDF-9C1F-299EB861D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1557339"/>
            <a:ext cx="619125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181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VÃ½sledek obrÃ¡zku pro cottage industry">
            <a:extLst>
              <a:ext uri="{FF2B5EF4-FFF2-40B4-BE49-F238E27FC236}">
                <a16:creationId xmlns:a16="http://schemas.microsoft.com/office/drawing/2014/main" id="{1FB1C43B-AEE6-4A58-AB5A-DD8F6322D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125539"/>
            <a:ext cx="8186738"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725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f/f2/Renaldis_muslin_woman.jpg/1280px-Renaldis_muslin_wo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88" y="150121"/>
            <a:ext cx="6585918" cy="523786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70888" y="5484825"/>
            <a:ext cx="6096000" cy="276999"/>
          </a:xfrm>
          <a:prstGeom prst="rect">
            <a:avLst/>
          </a:prstGeom>
        </p:spPr>
        <p:txBody>
          <a:bodyPr>
            <a:spAutoFit/>
          </a:bodyPr>
          <a:lstStyle/>
          <a:p>
            <a:r>
              <a:rPr lang="en-US" sz="1200" dirty="0"/>
              <a:t>A woman in fine Bengali </a:t>
            </a:r>
            <a:r>
              <a:rPr lang="en-US" sz="1200" b="1" dirty="0"/>
              <a:t>muslin</a:t>
            </a:r>
            <a:r>
              <a:rPr lang="en-US" sz="1200" dirty="0"/>
              <a:t>, 18th century painting by Francesco Renaldi</a:t>
            </a:r>
            <a:endParaRPr lang="cs-CZ" sz="1200" dirty="0"/>
          </a:p>
        </p:txBody>
      </p:sp>
      <p:pic>
        <p:nvPicPr>
          <p:cNvPr id="3076" name="Picture 4" descr="https://upload.wikimedia.org/wikipedia/commons/1/12/Muslin_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715" y="2948457"/>
            <a:ext cx="2450613" cy="330832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9038686" y="6299311"/>
            <a:ext cx="3016531" cy="276999"/>
          </a:xfrm>
          <a:prstGeom prst="rect">
            <a:avLst/>
          </a:prstGeom>
        </p:spPr>
        <p:txBody>
          <a:bodyPr wrap="none">
            <a:spAutoFit/>
          </a:bodyPr>
          <a:lstStyle/>
          <a:p>
            <a:r>
              <a:rPr lang="en-US" sz="1200" dirty="0"/>
              <a:t>Mughal princes wearing </a:t>
            </a:r>
            <a:r>
              <a:rPr lang="en-US" sz="1200" b="1" dirty="0"/>
              <a:t>muslin</a:t>
            </a:r>
            <a:r>
              <a:rPr lang="en-US" sz="1200" dirty="0"/>
              <a:t> robes in 1665</a:t>
            </a:r>
            <a:endParaRPr lang="cs-CZ" sz="1200" dirty="0"/>
          </a:p>
        </p:txBody>
      </p:sp>
      <p:pic>
        <p:nvPicPr>
          <p:cNvPr id="3078" name="Picture 6" descr="A model wearing a muslin stole from the 19th century (Credit: Drik/ Bengal Mus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109" y="150121"/>
            <a:ext cx="4899219" cy="2755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898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media.web.britannica.com/eb-media/08/166108-050-4073A0EC.jpg">
            <a:extLst>
              <a:ext uri="{FF2B5EF4-FFF2-40B4-BE49-F238E27FC236}">
                <a16:creationId xmlns:a16="http://schemas.microsoft.com/office/drawing/2014/main" id="{9150B38A-1DE8-4A28-B9AD-7DCE4C35D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639" y="836613"/>
            <a:ext cx="63087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Obdélník 1">
            <a:extLst>
              <a:ext uri="{FF2B5EF4-FFF2-40B4-BE49-F238E27FC236}">
                <a16:creationId xmlns:a16="http://schemas.microsoft.com/office/drawing/2014/main" id="{7A5DD28E-7D57-470A-A2BC-D44A2A32ED8B}"/>
              </a:ext>
            </a:extLst>
          </p:cNvPr>
          <p:cNvSpPr>
            <a:spLocks noChangeArrowheads="1"/>
          </p:cNvSpPr>
          <p:nvPr/>
        </p:nvSpPr>
        <p:spPr bwMode="auto">
          <a:xfrm>
            <a:off x="2566988" y="188913"/>
            <a:ext cx="7561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b="1">
                <a:solidFill>
                  <a:srgbClr val="212529"/>
                </a:solidFill>
                <a:latin typeface="proxima-nova"/>
              </a:rPr>
              <a:t>S</a:t>
            </a:r>
            <a:r>
              <a:rPr lang="en-US" altLang="cs-CZ" b="1">
                <a:solidFill>
                  <a:srgbClr val="212529"/>
                </a:solidFill>
                <a:latin typeface="proxima-nova"/>
              </a:rPr>
              <a:t>pinning Jenny</a:t>
            </a:r>
            <a:r>
              <a:rPr lang="cs-CZ" altLang="cs-CZ">
                <a:solidFill>
                  <a:srgbClr val="212529"/>
                </a:solidFill>
                <a:latin typeface="proxima-nova"/>
              </a:rPr>
              <a:t>- machine</a:t>
            </a:r>
            <a:r>
              <a:rPr lang="en-US" altLang="cs-CZ">
                <a:solidFill>
                  <a:srgbClr val="212529"/>
                </a:solidFill>
                <a:latin typeface="proxima-nova"/>
              </a:rPr>
              <a:t> for spinning </a:t>
            </a:r>
            <a:r>
              <a:rPr lang="cs-CZ" altLang="cs-CZ">
                <a:solidFill>
                  <a:srgbClr val="212529"/>
                </a:solidFill>
                <a:latin typeface="proxima-nova"/>
              </a:rPr>
              <a:t>(</a:t>
            </a:r>
            <a:r>
              <a:rPr lang="en-US" altLang="cs-CZ">
                <a:solidFill>
                  <a:srgbClr val="212529"/>
                </a:solidFill>
                <a:latin typeface="proxima-nova"/>
              </a:rPr>
              <a:t>James Hargreaves</a:t>
            </a:r>
            <a:r>
              <a:rPr lang="cs-CZ" altLang="cs-CZ">
                <a:solidFill>
                  <a:srgbClr val="212529"/>
                </a:solidFill>
                <a:latin typeface="proxima-nova"/>
              </a:rPr>
              <a:t> 1764)</a:t>
            </a:r>
            <a:endParaRPr lang="cs-CZ" altLang="cs-CZ"/>
          </a:p>
        </p:txBody>
      </p:sp>
      <p:sp>
        <p:nvSpPr>
          <p:cNvPr id="34820" name="Obdélník 2">
            <a:extLst>
              <a:ext uri="{FF2B5EF4-FFF2-40B4-BE49-F238E27FC236}">
                <a16:creationId xmlns:a16="http://schemas.microsoft.com/office/drawing/2014/main" id="{98E0F64C-24EC-4410-85D2-1C672AB87108}"/>
              </a:ext>
            </a:extLst>
          </p:cNvPr>
          <p:cNvSpPr>
            <a:spLocks noChangeArrowheads="1"/>
          </p:cNvSpPr>
          <p:nvPr/>
        </p:nvSpPr>
        <p:spPr bwMode="auto">
          <a:xfrm>
            <a:off x="2351088" y="5795963"/>
            <a:ext cx="6750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a:solidFill>
                  <a:srgbClr val="212529"/>
                </a:solidFill>
                <a:latin typeface="proxima-nova"/>
              </a:rPr>
              <a:t>Can</a:t>
            </a:r>
            <a:r>
              <a:rPr lang="en-US" altLang="cs-CZ">
                <a:solidFill>
                  <a:srgbClr val="212529"/>
                </a:solidFill>
                <a:latin typeface="proxima-nova"/>
              </a:rPr>
              <a:t> spin many spindles at a time</a:t>
            </a:r>
            <a:r>
              <a:rPr lang="cs-CZ" altLang="cs-CZ">
                <a:solidFill>
                  <a:srgbClr val="212529"/>
                </a:solidFill>
                <a:latin typeface="proxima-nova"/>
              </a:rPr>
              <a:t>; operated by unskilled force; </a:t>
            </a:r>
          </a:p>
          <a:p>
            <a:r>
              <a:rPr lang="cs-CZ" altLang="cs-CZ">
                <a:solidFill>
                  <a:srgbClr val="212529"/>
                </a:solidFill>
                <a:latin typeface="proxima-nova"/>
              </a:rPr>
              <a:t>moved production from cottage industry into industrial manufacture…</a:t>
            </a:r>
            <a:endParaRPr lang="cs-CZ" altLang="cs-CZ"/>
          </a:p>
        </p:txBody>
      </p:sp>
    </p:spTree>
    <p:extLst>
      <p:ext uri="{BB962C8B-B14F-4D97-AF65-F5344CB8AC3E}">
        <p14:creationId xmlns:p14="http://schemas.microsoft.com/office/powerpoint/2010/main" val="1286431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Obrázek 3">
            <a:extLst>
              <a:ext uri="{FF2B5EF4-FFF2-40B4-BE49-F238E27FC236}">
                <a16:creationId xmlns:a16="http://schemas.microsoft.com/office/drawing/2014/main" id="{3BEDD809-777D-4F13-90DF-0E5EF0EA60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981076"/>
            <a:ext cx="606266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Obdélník 1">
            <a:extLst>
              <a:ext uri="{FF2B5EF4-FFF2-40B4-BE49-F238E27FC236}">
                <a16:creationId xmlns:a16="http://schemas.microsoft.com/office/drawing/2014/main" id="{F1CB3D49-5264-431E-8F2F-B1F03A05E85F}"/>
              </a:ext>
            </a:extLst>
          </p:cNvPr>
          <p:cNvSpPr>
            <a:spLocks noChangeArrowheads="1"/>
          </p:cNvSpPr>
          <p:nvPr/>
        </p:nvSpPr>
        <p:spPr bwMode="auto">
          <a:xfrm>
            <a:off x="1774825" y="5103813"/>
            <a:ext cx="86423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a:solidFill>
                  <a:srgbClr val="202122"/>
                </a:solidFill>
              </a:rPr>
              <a:t>Before</a:t>
            </a:r>
            <a:r>
              <a:rPr lang="en-US" altLang="cs-CZ">
                <a:solidFill>
                  <a:srgbClr val="202122"/>
                </a:solidFill>
              </a:rPr>
              <a:t>, hand looms were more common than power looms</a:t>
            </a:r>
            <a:r>
              <a:rPr lang="cs-CZ" altLang="cs-CZ">
                <a:solidFill>
                  <a:srgbClr val="202122"/>
                </a:solidFill>
              </a:rPr>
              <a:t>; </a:t>
            </a:r>
            <a:r>
              <a:rPr lang="en-US" altLang="cs-CZ">
                <a:solidFill>
                  <a:srgbClr val="202122"/>
                </a:solidFill>
              </a:rPr>
              <a:t>Roberts loom was quickly adopted and again it was the spinning side that was short of capacity</a:t>
            </a:r>
            <a:r>
              <a:rPr lang="cs-CZ" altLang="cs-CZ">
                <a:solidFill>
                  <a:srgbClr val="202122"/>
                </a:solidFill>
              </a:rPr>
              <a:t>;</a:t>
            </a:r>
            <a:r>
              <a:rPr lang="en-US" altLang="cs-CZ">
                <a:solidFill>
                  <a:srgbClr val="202122"/>
                </a:solidFill>
              </a:rPr>
              <a:t> Roberts construction of a self-acting (automatic) spinning mule</a:t>
            </a:r>
            <a:r>
              <a:rPr lang="cs-CZ" altLang="cs-CZ">
                <a:solidFill>
                  <a:srgbClr val="202122"/>
                </a:solidFill>
              </a:rPr>
              <a:t>;</a:t>
            </a:r>
            <a:r>
              <a:rPr lang="en-US" altLang="cs-CZ">
                <a:solidFill>
                  <a:srgbClr val="202122"/>
                </a:solidFill>
              </a:rPr>
              <a:t> textile production was no longer a skilled craft but an industrial process that could be manned by semi-skilled labour…</a:t>
            </a:r>
            <a:endParaRPr lang="cs-CZ" altLang="cs-CZ"/>
          </a:p>
        </p:txBody>
      </p:sp>
      <p:sp>
        <p:nvSpPr>
          <p:cNvPr id="43012" name="TextovéPole 2">
            <a:extLst>
              <a:ext uri="{FF2B5EF4-FFF2-40B4-BE49-F238E27FC236}">
                <a16:creationId xmlns:a16="http://schemas.microsoft.com/office/drawing/2014/main" id="{7C188337-D308-4678-86AE-C11A77807F27}"/>
              </a:ext>
            </a:extLst>
          </p:cNvPr>
          <p:cNvSpPr txBox="1">
            <a:spLocks noChangeArrowheads="1"/>
          </p:cNvSpPr>
          <p:nvPr/>
        </p:nvSpPr>
        <p:spPr bwMode="auto">
          <a:xfrm>
            <a:off x="2619375" y="300038"/>
            <a:ext cx="653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b="1"/>
              <a:t>Roberts loom </a:t>
            </a:r>
            <a:r>
              <a:rPr lang="cs-CZ" altLang="cs-CZ"/>
              <a:t>(1835) – powered by central steam engine</a:t>
            </a:r>
          </a:p>
        </p:txBody>
      </p:sp>
    </p:spTree>
    <p:extLst>
      <p:ext uri="{BB962C8B-B14F-4D97-AF65-F5344CB8AC3E}">
        <p14:creationId xmlns:p14="http://schemas.microsoft.com/office/powerpoint/2010/main" val="3085926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upload.wikimedia.org/wikipedia/commons/7/78/McConnel_%26_Company_mills%2C_about_18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6644" y="764704"/>
            <a:ext cx="8978640" cy="498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438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n search of chicken pot pie: the 1840s fashionista | 1840s dress,  Victorian era dresses, 1840s day d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4" y="139484"/>
            <a:ext cx="5398286" cy="39373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leated Wrapper, Work-Dress, Morning Gown or Maternity Dress 1840s-1860s  (LM120) - Nehelenia Patter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850" y="139484"/>
            <a:ext cx="5756377" cy="512719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09228" y="4455763"/>
            <a:ext cx="4556502" cy="369332"/>
          </a:xfrm>
          <a:prstGeom prst="rect">
            <a:avLst/>
          </a:prstGeom>
          <a:noFill/>
        </p:spPr>
        <p:txBody>
          <a:bodyPr wrap="square" rtlCol="0">
            <a:spAutoFit/>
          </a:bodyPr>
          <a:lstStyle/>
          <a:p>
            <a:r>
              <a:rPr lang="cs-CZ" dirty="0" smtClean="0"/>
              <a:t>1840s </a:t>
            </a:r>
            <a:r>
              <a:rPr lang="cs-CZ" dirty="0" err="1" smtClean="0"/>
              <a:t>twice</a:t>
            </a:r>
            <a:r>
              <a:rPr lang="cs-CZ" dirty="0" smtClean="0"/>
              <a:t> US </a:t>
            </a:r>
            <a:r>
              <a:rPr lang="cs-CZ" dirty="0" err="1" smtClean="0"/>
              <a:t>cotton</a:t>
            </a:r>
            <a:r>
              <a:rPr lang="cs-CZ" dirty="0" smtClean="0"/>
              <a:t> </a:t>
            </a:r>
            <a:r>
              <a:rPr lang="cs-CZ" dirty="0" err="1" smtClean="0"/>
              <a:t>dress</a:t>
            </a:r>
            <a:r>
              <a:rPr lang="cs-CZ" dirty="0" smtClean="0"/>
              <a:t>, </a:t>
            </a:r>
            <a:r>
              <a:rPr lang="cs-CZ" dirty="0" err="1" smtClean="0"/>
              <a:t>third</a:t>
            </a:r>
            <a:r>
              <a:rPr lang="cs-CZ" dirty="0" smtClean="0"/>
              <a:t> </a:t>
            </a:r>
            <a:r>
              <a:rPr lang="cs-CZ" dirty="0" err="1" smtClean="0"/>
              <a:t>french</a:t>
            </a:r>
            <a:r>
              <a:rPr lang="cs-CZ" dirty="0" smtClean="0"/>
              <a:t> </a:t>
            </a:r>
            <a:r>
              <a:rPr lang="cs-CZ" dirty="0" err="1" smtClean="0"/>
              <a:t>silk</a:t>
            </a:r>
            <a:endParaRPr lang="cs-CZ" dirty="0"/>
          </a:p>
        </p:txBody>
      </p:sp>
    </p:spTree>
    <p:extLst>
      <p:ext uri="{BB962C8B-B14F-4D97-AF65-F5344CB8AC3E}">
        <p14:creationId xmlns:p14="http://schemas.microsoft.com/office/powerpoint/2010/main" val="1939532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le:Child labor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548680"/>
            <a:ext cx="7620000" cy="562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33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800" b="1" dirty="0">
                <a:latin typeface="+mn-lt"/>
              </a:rPr>
              <a:t>Mezinárodní obchod a pokroky v </a:t>
            </a:r>
            <a:r>
              <a:rPr lang="cs-CZ" sz="2800" b="1" dirty="0">
                <a:solidFill>
                  <a:srgbClr val="0070C0"/>
                </a:solidFill>
                <a:latin typeface="+mn-lt"/>
              </a:rPr>
              <a:t>dopravní technologii</a:t>
            </a:r>
          </a:p>
        </p:txBody>
      </p:sp>
      <p:sp>
        <p:nvSpPr>
          <p:cNvPr id="3" name="Zástupný symbol pro obsah 2"/>
          <p:cNvSpPr>
            <a:spLocks noGrp="1"/>
          </p:cNvSpPr>
          <p:nvPr>
            <p:ph idx="1"/>
          </p:nvPr>
        </p:nvSpPr>
        <p:spPr>
          <a:xfrm>
            <a:off x="838201" y="1268761"/>
            <a:ext cx="11192122" cy="4857403"/>
          </a:xfrm>
        </p:spPr>
        <p:txBody>
          <a:bodyPr>
            <a:normAutofit fontScale="77500" lnSpcReduction="20000"/>
          </a:bodyPr>
          <a:lstStyle/>
          <a:p>
            <a:r>
              <a:rPr lang="cs-CZ" dirty="0"/>
              <a:t>Nový </a:t>
            </a:r>
            <a:r>
              <a:rPr lang="cs-CZ" b="1" dirty="0"/>
              <a:t>obchodní systém </a:t>
            </a:r>
            <a:r>
              <a:rPr lang="cs-CZ" dirty="0"/>
              <a:t>-</a:t>
            </a:r>
            <a:r>
              <a:rPr lang="cs-CZ" b="1" dirty="0"/>
              <a:t> </a:t>
            </a:r>
            <a:r>
              <a:rPr lang="cs-CZ" dirty="0"/>
              <a:t>suroviny a potraviny – </a:t>
            </a:r>
            <a:r>
              <a:rPr lang="cs-CZ" b="1" dirty="0"/>
              <a:t>objemné</a:t>
            </a:r>
            <a:r>
              <a:rPr lang="cs-CZ" dirty="0"/>
              <a:t> zboží </a:t>
            </a:r>
            <a:r>
              <a:rPr lang="cs-CZ" b="1" dirty="0">
                <a:solidFill>
                  <a:srgbClr val="0070C0"/>
                </a:solidFill>
              </a:rPr>
              <a:t>každodenní</a:t>
            </a:r>
            <a:r>
              <a:rPr lang="cs-CZ" dirty="0">
                <a:solidFill>
                  <a:srgbClr val="0070C0"/>
                </a:solidFill>
              </a:rPr>
              <a:t> </a:t>
            </a:r>
            <a:r>
              <a:rPr lang="cs-CZ" b="1" dirty="0"/>
              <a:t>spotřeby </a:t>
            </a:r>
            <a:r>
              <a:rPr lang="cs-CZ" dirty="0"/>
              <a:t>(plodiny </a:t>
            </a:r>
            <a:r>
              <a:rPr lang="cs-CZ" b="1" dirty="0"/>
              <a:t>mírného pásma</a:t>
            </a:r>
            <a:r>
              <a:rPr lang="cs-CZ" dirty="0"/>
              <a:t>), produkované i v </a:t>
            </a:r>
            <a:r>
              <a:rPr lang="cs-CZ" dirty="0">
                <a:solidFill>
                  <a:srgbClr val="0070C0"/>
                </a:solidFill>
              </a:rPr>
              <a:t>Evropě</a:t>
            </a:r>
            <a:r>
              <a:rPr lang="cs-CZ" dirty="0"/>
              <a:t>;</a:t>
            </a:r>
          </a:p>
          <a:p>
            <a:endParaRPr lang="cs-CZ" sz="1300" dirty="0"/>
          </a:p>
          <a:p>
            <a:r>
              <a:rPr lang="cs-CZ" dirty="0"/>
              <a:t>Bylo nutné řešit </a:t>
            </a:r>
            <a:r>
              <a:rPr lang="cs-CZ" b="1" dirty="0"/>
              <a:t>problémy</a:t>
            </a:r>
            <a:r>
              <a:rPr lang="cs-CZ" dirty="0"/>
              <a:t> přepravy na </a:t>
            </a:r>
            <a:r>
              <a:rPr lang="cs-CZ" b="1" dirty="0"/>
              <a:t>moři</a:t>
            </a:r>
            <a:r>
              <a:rPr lang="cs-CZ" dirty="0"/>
              <a:t> i na </a:t>
            </a:r>
            <a:r>
              <a:rPr lang="cs-CZ" b="1" dirty="0"/>
              <a:t>souši</a:t>
            </a:r>
            <a:r>
              <a:rPr lang="cs-CZ" dirty="0"/>
              <a:t>; přeprava po souši větší překážka:</a:t>
            </a:r>
          </a:p>
          <a:p>
            <a:pPr lvl="1"/>
            <a:r>
              <a:rPr lang="cs-CZ" dirty="0"/>
              <a:t>budování </a:t>
            </a:r>
            <a:r>
              <a:rPr lang="cs-CZ" b="1" dirty="0">
                <a:solidFill>
                  <a:srgbClr val="0070C0"/>
                </a:solidFill>
              </a:rPr>
              <a:t>kanálů</a:t>
            </a:r>
            <a:r>
              <a:rPr lang="cs-CZ" dirty="0">
                <a:solidFill>
                  <a:srgbClr val="0070C0"/>
                </a:solidFill>
              </a:rPr>
              <a:t> </a:t>
            </a:r>
            <a:r>
              <a:rPr lang="cs-CZ" dirty="0"/>
              <a:t>(18st. GB a FRA – Rýn; 19st. US – Erijský k.: 21-&gt;8d </a:t>
            </a:r>
            <a:r>
              <a:rPr lang="cs-CZ" dirty="0" err="1"/>
              <a:t>Buf</a:t>
            </a:r>
            <a:r>
              <a:rPr lang="cs-CZ" dirty="0"/>
              <a:t>-NY);</a:t>
            </a:r>
          </a:p>
          <a:p>
            <a:pPr lvl="1"/>
            <a:r>
              <a:rPr lang="cs-CZ" b="1" dirty="0"/>
              <a:t>silnice</a:t>
            </a:r>
            <a:r>
              <a:rPr lang="cs-CZ" dirty="0"/>
              <a:t>: soukromé investice v GB (108–&gt;36h Man.-</a:t>
            </a:r>
            <a:r>
              <a:rPr lang="cs-CZ" dirty="0" err="1"/>
              <a:t>Lon</a:t>
            </a:r>
            <a:r>
              <a:rPr lang="cs-CZ" dirty="0"/>
              <a:t>.), granty ve FRA;</a:t>
            </a:r>
          </a:p>
          <a:p>
            <a:pPr lvl="1"/>
            <a:r>
              <a:rPr lang="cs-CZ" b="1" dirty="0">
                <a:solidFill>
                  <a:srgbClr val="0070C0"/>
                </a:solidFill>
              </a:rPr>
              <a:t>železnice</a:t>
            </a:r>
            <a:r>
              <a:rPr lang="cs-CZ" dirty="0"/>
              <a:t>: Live-Man 1830; GB export artikl; zahraniční investice (US 1869 </a:t>
            </a:r>
            <a:r>
              <a:rPr lang="cs-CZ" dirty="0" err="1"/>
              <a:t>transkont</a:t>
            </a:r>
            <a:r>
              <a:rPr lang="cs-CZ" dirty="0"/>
              <a:t>.), KAN 1885, RUS 1903; (</a:t>
            </a:r>
            <a:r>
              <a:rPr lang="cs-CZ" dirty="0" err="1"/>
              <a:t>příkl</a:t>
            </a:r>
            <a:r>
              <a:rPr lang="cs-CZ" dirty="0"/>
              <a:t>. Ch.-&gt;NY 17,2%; NY-&gt;Live. 11,6% …změna na 5,5 a 4,7% v 1913);</a:t>
            </a:r>
          </a:p>
          <a:p>
            <a:pPr lvl="1"/>
            <a:endParaRPr lang="cs-CZ" sz="1300" dirty="0"/>
          </a:p>
          <a:p>
            <a:r>
              <a:rPr lang="cs-CZ" b="1" dirty="0">
                <a:solidFill>
                  <a:srgbClr val="0070C0"/>
                </a:solidFill>
              </a:rPr>
              <a:t>Paroloď</a:t>
            </a:r>
            <a:r>
              <a:rPr lang="cs-CZ" dirty="0"/>
              <a:t>: 1870 jen 20% obchodních lodí;</a:t>
            </a:r>
          </a:p>
          <a:p>
            <a:pPr lvl="1"/>
            <a:r>
              <a:rPr lang="cs-CZ" dirty="0"/>
              <a:t>palivo, servisní stanice; nerentabilní Mys; - otevření Suezu 1869;</a:t>
            </a:r>
          </a:p>
          <a:p>
            <a:pPr lvl="1"/>
            <a:r>
              <a:rPr lang="cs-CZ" dirty="0"/>
              <a:t>lodní šroub, WWI turbíny na spalování nafty;</a:t>
            </a:r>
          </a:p>
          <a:p>
            <a:pPr lvl="1"/>
            <a:r>
              <a:rPr lang="cs-CZ" dirty="0"/>
              <a:t>dopravní náklady na polovinu 1816-1830 a znovu do 1860;</a:t>
            </a:r>
          </a:p>
          <a:p>
            <a:pPr lvl="1"/>
            <a:endParaRPr lang="cs-CZ" sz="1500" dirty="0"/>
          </a:p>
          <a:p>
            <a:r>
              <a:rPr lang="cs-CZ" b="1" dirty="0"/>
              <a:t>Telegrafní </a:t>
            </a:r>
            <a:r>
              <a:rPr lang="cs-CZ" b="1" dirty="0">
                <a:solidFill>
                  <a:srgbClr val="0070C0"/>
                </a:solidFill>
              </a:rPr>
              <a:t>kabel</a:t>
            </a:r>
            <a:r>
              <a:rPr lang="cs-CZ" b="1" dirty="0"/>
              <a:t> </a:t>
            </a:r>
            <a:r>
              <a:rPr lang="cs-CZ" dirty="0"/>
              <a:t>1866 (IND 1870);</a:t>
            </a:r>
          </a:p>
          <a:p>
            <a:r>
              <a:rPr lang="cs-CZ" dirty="0"/>
              <a:t>Ekonomika </a:t>
            </a:r>
            <a:r>
              <a:rPr lang="cs-CZ" b="1" dirty="0">
                <a:solidFill>
                  <a:srgbClr val="0070C0"/>
                </a:solidFill>
              </a:rPr>
              <a:t>NW navázána </a:t>
            </a:r>
            <a:r>
              <a:rPr lang="cs-CZ" dirty="0"/>
              <a:t>na E – </a:t>
            </a:r>
            <a:r>
              <a:rPr lang="cs-CZ" b="1" dirty="0"/>
              <a:t>přímá konkurence</a:t>
            </a:r>
            <a:r>
              <a:rPr lang="cs-CZ" dirty="0"/>
              <a:t>; nové téma – </a:t>
            </a:r>
            <a:r>
              <a:rPr lang="cs-CZ" b="1" dirty="0"/>
              <a:t>redistribuce</a:t>
            </a:r>
            <a:r>
              <a:rPr lang="cs-CZ" dirty="0"/>
              <a:t> v důsledku IT (štěpení na </a:t>
            </a:r>
            <a:r>
              <a:rPr lang="cs-CZ" b="1" dirty="0"/>
              <a:t>EO</a:t>
            </a:r>
            <a:r>
              <a:rPr lang="cs-CZ" dirty="0"/>
              <a:t> a </a:t>
            </a:r>
            <a:r>
              <a:rPr lang="cs-CZ" b="1" dirty="0"/>
              <a:t>IS</a:t>
            </a:r>
            <a:r>
              <a:rPr lang="cs-CZ" dirty="0"/>
              <a:t> odvětví uvnitř zemí);</a:t>
            </a:r>
          </a:p>
        </p:txBody>
      </p:sp>
    </p:spTree>
    <p:extLst>
      <p:ext uri="{BB962C8B-B14F-4D97-AF65-F5344CB8AC3E}">
        <p14:creationId xmlns:p14="http://schemas.microsoft.com/office/powerpoint/2010/main" val="938992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23120\Desktop\EEveGE2012\ObrázkyII\010-f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776832"/>
            <a:ext cx="8694250" cy="5303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673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707.photobucket.com/albums/ww71/chalklands/scan00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160" y="52420"/>
            <a:ext cx="5273121" cy="668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950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aeping (clipper, 1863) - SLV H91.325-1033.jpg">
            <a:extLst>
              <a:ext uri="{FF2B5EF4-FFF2-40B4-BE49-F238E27FC236}">
                <a16:creationId xmlns:a16="http://schemas.microsoft.com/office/drawing/2014/main" id="{C05C8ED5-8EFD-4EA9-92AF-0E0D89918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024" y="76921"/>
            <a:ext cx="9394867" cy="631194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9741E299-26D0-4814-95D0-81B5664344D4}"/>
              </a:ext>
            </a:extLst>
          </p:cNvPr>
          <p:cNvSpPr/>
          <p:nvPr/>
        </p:nvSpPr>
        <p:spPr>
          <a:xfrm>
            <a:off x="160352" y="6442525"/>
            <a:ext cx="11871296" cy="338554"/>
          </a:xfrm>
          <a:prstGeom prst="rect">
            <a:avLst/>
          </a:prstGeom>
        </p:spPr>
        <p:txBody>
          <a:bodyPr wrap="square">
            <a:spAutoFit/>
          </a:bodyPr>
          <a:lstStyle/>
          <a:p>
            <a:r>
              <a:rPr lang="en-US" sz="800" dirty="0"/>
              <a:t>The </a:t>
            </a:r>
            <a:r>
              <a:rPr lang="en-US" sz="800" b="1" dirty="0"/>
              <a:t>Great Tea Race of 1866</a:t>
            </a:r>
            <a:r>
              <a:rPr lang="cs-CZ" sz="800" b="1" dirty="0"/>
              <a:t>:</a:t>
            </a:r>
            <a:r>
              <a:rPr lang="en-US" sz="800" dirty="0"/>
              <a:t> </a:t>
            </a:r>
            <a:r>
              <a:rPr lang="cs-CZ" sz="800" i="1" dirty="0" err="1"/>
              <a:t>Teaping</a:t>
            </a:r>
            <a:r>
              <a:rPr lang="en-US" sz="800" dirty="0"/>
              <a:t> docked 28 minutes before </a:t>
            </a:r>
            <a:r>
              <a:rPr lang="en-US" sz="800" i="1" dirty="0"/>
              <a:t>Ariel</a:t>
            </a:r>
            <a:r>
              <a:rPr lang="en-US" sz="800" dirty="0"/>
              <a:t> - after a passage of more than 14,000 miles. </a:t>
            </a:r>
            <a:r>
              <a:rPr lang="en-US" sz="800" i="1" dirty="0"/>
              <a:t>Ariel</a:t>
            </a:r>
            <a:r>
              <a:rPr lang="en-US" sz="800" dirty="0"/>
              <a:t> had been ahead when the ships were taken in tow by steam tugs off Deal, but after waiting for the tide at Gravesend the deciding factor was the height of tide at which one could enter the different docks used by each ship. The third finisher, </a:t>
            </a:r>
            <a:r>
              <a:rPr lang="cs-CZ" sz="800" i="1" dirty="0" err="1"/>
              <a:t>Serica</a:t>
            </a:r>
            <a:r>
              <a:rPr lang="en-US" sz="800" dirty="0"/>
              <a:t>, docked an hour and 15 minutes after </a:t>
            </a:r>
            <a:r>
              <a:rPr lang="en-US" sz="800" i="1" dirty="0"/>
              <a:t>Ariel</a:t>
            </a:r>
            <a:r>
              <a:rPr lang="en-US" sz="800" dirty="0"/>
              <a:t>. These three ships had left China on the same tide and arrived at London 99 days later to dock on the same tide.</a:t>
            </a:r>
            <a:endParaRPr lang="cs-CZ" sz="800" dirty="0"/>
          </a:p>
        </p:txBody>
      </p:sp>
    </p:spTree>
    <p:extLst>
      <p:ext uri="{BB962C8B-B14F-4D97-AF65-F5344CB8AC3E}">
        <p14:creationId xmlns:p14="http://schemas.microsoft.com/office/powerpoint/2010/main" val="231524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44624"/>
            <a:ext cx="8229600" cy="1143000"/>
          </a:xfrm>
        </p:spPr>
        <p:txBody>
          <a:bodyPr>
            <a:normAutofit/>
          </a:bodyPr>
          <a:lstStyle/>
          <a:p>
            <a:pPr algn="ctr"/>
            <a:r>
              <a:rPr lang="cs-CZ" sz="3200" b="1" dirty="0">
                <a:latin typeface="+mn-lt"/>
              </a:rPr>
              <a:t>Únik z </a:t>
            </a:r>
            <a:r>
              <a:rPr lang="cs-CZ" sz="3200" b="1" dirty="0" err="1">
                <a:solidFill>
                  <a:srgbClr val="FF0000"/>
                </a:solidFill>
                <a:latin typeface="+mn-lt"/>
              </a:rPr>
              <a:t>Malthusovské</a:t>
            </a:r>
            <a:r>
              <a:rPr lang="cs-CZ" sz="3200" b="1" dirty="0">
                <a:solidFill>
                  <a:srgbClr val="FF0000"/>
                </a:solidFill>
                <a:latin typeface="+mn-lt"/>
              </a:rPr>
              <a:t> rovnováhy</a:t>
            </a:r>
          </a:p>
        </p:txBody>
      </p:sp>
      <p:sp>
        <p:nvSpPr>
          <p:cNvPr id="3" name="Zástupný symbol pro obsah 2"/>
          <p:cNvSpPr>
            <a:spLocks noGrp="1"/>
          </p:cNvSpPr>
          <p:nvPr>
            <p:ph idx="1"/>
          </p:nvPr>
        </p:nvSpPr>
        <p:spPr>
          <a:xfrm>
            <a:off x="820131" y="1097360"/>
            <a:ext cx="10407192" cy="5760640"/>
          </a:xfrm>
        </p:spPr>
        <p:txBody>
          <a:bodyPr>
            <a:normAutofit fontScale="77500" lnSpcReduction="20000"/>
          </a:bodyPr>
          <a:lstStyle/>
          <a:p>
            <a:r>
              <a:rPr lang="cs-CZ" dirty="0"/>
              <a:t>r. </a:t>
            </a:r>
            <a:r>
              <a:rPr lang="cs-CZ" dirty="0" err="1"/>
              <a:t>T.Malthus</a:t>
            </a:r>
            <a:r>
              <a:rPr lang="cs-CZ" dirty="0"/>
              <a:t> 1798: </a:t>
            </a:r>
            <a:r>
              <a:rPr lang="cs-CZ" b="1" dirty="0"/>
              <a:t>konečné množství zdrojů </a:t>
            </a:r>
            <a:r>
              <a:rPr lang="cs-CZ" dirty="0"/>
              <a:t>(půda a její úrodnost), limit na populaci – populační růst je funkcí příjmu;</a:t>
            </a:r>
          </a:p>
          <a:p>
            <a:r>
              <a:rPr lang="cs-CZ" dirty="0"/>
              <a:t>Do </a:t>
            </a:r>
            <a:r>
              <a:rPr lang="cs-CZ" b="1" dirty="0"/>
              <a:t>18st</a:t>
            </a:r>
            <a:r>
              <a:rPr lang="cs-CZ" dirty="0"/>
              <a:t>. odpovídá: </a:t>
            </a:r>
          </a:p>
          <a:p>
            <a:pPr lvl="1"/>
            <a:r>
              <a:rPr lang="cs-CZ" dirty="0"/>
              <a:t>většina příjmu na </a:t>
            </a:r>
            <a:r>
              <a:rPr lang="cs-CZ" b="1" dirty="0"/>
              <a:t>potraviny</a:t>
            </a:r>
            <a:r>
              <a:rPr lang="cs-CZ" dirty="0"/>
              <a:t>, pomalý </a:t>
            </a:r>
            <a:r>
              <a:rPr lang="cs-CZ" b="1" dirty="0"/>
              <a:t>technologický</a:t>
            </a:r>
            <a:r>
              <a:rPr lang="cs-CZ" dirty="0"/>
              <a:t> </a:t>
            </a:r>
            <a:r>
              <a:rPr lang="cs-CZ" b="1" dirty="0"/>
              <a:t>pokrok</a:t>
            </a:r>
            <a:r>
              <a:rPr lang="cs-CZ" dirty="0"/>
              <a:t>, osetí marginální půdy –&gt; nedostatek nenahraditelný IT; </a:t>
            </a:r>
          </a:p>
          <a:p>
            <a:pPr lvl="1"/>
            <a:r>
              <a:rPr lang="cs-CZ" dirty="0"/>
              <a:t>omezí kapitál (klesající výnosy) a ten nemůže být využit v odvětvích zvyšujících produktivitu v AGRI;</a:t>
            </a:r>
          </a:p>
          <a:p>
            <a:r>
              <a:rPr lang="cs-CZ" b="1" dirty="0"/>
              <a:t>GB populace</a:t>
            </a:r>
            <a:r>
              <a:rPr lang="cs-CZ" dirty="0"/>
              <a:t>: 5,1mil. (1701); 5,8 (1751); 8,3 (1801); 11,2 (1821); 14,9 (1841); 30,5 (1901);</a:t>
            </a:r>
          </a:p>
          <a:p>
            <a:r>
              <a:rPr lang="cs-CZ" b="1" dirty="0"/>
              <a:t>Mzdy</a:t>
            </a:r>
            <a:r>
              <a:rPr lang="cs-CZ" dirty="0"/>
              <a:t> ale </a:t>
            </a:r>
            <a:r>
              <a:rPr lang="cs-CZ" b="1" dirty="0">
                <a:solidFill>
                  <a:srgbClr val="0070C0"/>
                </a:solidFill>
              </a:rPr>
              <a:t>neklesají</a:t>
            </a:r>
            <a:r>
              <a:rPr lang="cs-CZ" dirty="0">
                <a:solidFill>
                  <a:srgbClr val="0070C0"/>
                </a:solidFill>
              </a:rPr>
              <a:t> </a:t>
            </a:r>
            <a:r>
              <a:rPr lang="cs-CZ" dirty="0"/>
              <a:t>(!); růst </a:t>
            </a:r>
            <a:r>
              <a:rPr lang="cs-CZ" b="1" dirty="0"/>
              <a:t>produktivity</a:t>
            </a:r>
            <a:r>
              <a:rPr lang="cs-CZ" dirty="0"/>
              <a:t> v </a:t>
            </a:r>
            <a:r>
              <a:rPr lang="cs-CZ" b="1" dirty="0"/>
              <a:t>AGRI</a:t>
            </a:r>
            <a:r>
              <a:rPr lang="cs-CZ" dirty="0"/>
              <a:t> a </a:t>
            </a:r>
            <a:r>
              <a:rPr lang="cs-CZ" b="1" dirty="0"/>
              <a:t>INDU</a:t>
            </a:r>
            <a:r>
              <a:rPr lang="cs-CZ" dirty="0"/>
              <a:t> + </a:t>
            </a:r>
            <a:r>
              <a:rPr lang="cs-CZ" b="1" dirty="0"/>
              <a:t>IT</a:t>
            </a:r>
            <a:r>
              <a:rPr lang="cs-CZ" dirty="0"/>
              <a:t> (dovoz potravin)…</a:t>
            </a:r>
          </a:p>
          <a:p>
            <a:pPr lvl="1"/>
            <a:r>
              <a:rPr lang="cs-CZ" b="1" dirty="0">
                <a:solidFill>
                  <a:srgbClr val="0070C0"/>
                </a:solidFill>
              </a:rPr>
              <a:t>kumulativní procesy</a:t>
            </a:r>
            <a:r>
              <a:rPr lang="cs-CZ" b="1" dirty="0"/>
              <a:t>:</a:t>
            </a:r>
            <a:r>
              <a:rPr lang="cs-CZ" dirty="0"/>
              <a:t> </a:t>
            </a:r>
            <a:r>
              <a:rPr lang="cs-CZ" b="1" dirty="0"/>
              <a:t>dělba práce</a:t>
            </a:r>
            <a:r>
              <a:rPr lang="cs-CZ" dirty="0"/>
              <a:t>,</a:t>
            </a:r>
            <a:r>
              <a:rPr lang="cs-CZ" b="1" dirty="0"/>
              <a:t> </a:t>
            </a:r>
            <a:r>
              <a:rPr lang="cs-CZ" b="1" dirty="0" err="1"/>
              <a:t>tech.pokrok</a:t>
            </a:r>
            <a:r>
              <a:rPr lang="cs-CZ" dirty="0"/>
              <a:t>; </a:t>
            </a:r>
            <a:r>
              <a:rPr lang="cs-CZ" b="1" dirty="0"/>
              <a:t>růst poptávky </a:t>
            </a:r>
            <a:r>
              <a:rPr lang="cs-CZ" dirty="0"/>
              <a:t>– růst </a:t>
            </a:r>
            <a:r>
              <a:rPr lang="cs-CZ" b="1" dirty="0"/>
              <a:t>obratu</a:t>
            </a:r>
            <a:r>
              <a:rPr lang="cs-CZ" dirty="0"/>
              <a:t> + </a:t>
            </a:r>
            <a:r>
              <a:rPr lang="cs-CZ" b="1" dirty="0"/>
              <a:t>investic</a:t>
            </a:r>
            <a:r>
              <a:rPr lang="cs-CZ" dirty="0"/>
              <a:t> + </a:t>
            </a:r>
            <a:r>
              <a:rPr lang="cs-CZ" b="1" dirty="0"/>
              <a:t>produktivity</a:t>
            </a:r>
            <a:r>
              <a:rPr lang="cs-CZ" dirty="0"/>
              <a:t> + </a:t>
            </a:r>
            <a:r>
              <a:rPr lang="cs-CZ" b="1" dirty="0"/>
              <a:t>mezd</a:t>
            </a:r>
            <a:r>
              <a:rPr lang="cs-CZ" dirty="0"/>
              <a:t>… </a:t>
            </a:r>
          </a:p>
          <a:p>
            <a:pPr lvl="1"/>
            <a:r>
              <a:rPr lang="cs-CZ" dirty="0"/>
              <a:t>růst </a:t>
            </a:r>
            <a:r>
              <a:rPr lang="cs-CZ" b="1" dirty="0"/>
              <a:t>produktu</a:t>
            </a:r>
            <a:r>
              <a:rPr lang="cs-CZ" dirty="0"/>
              <a:t> </a:t>
            </a:r>
            <a:r>
              <a:rPr lang="cs-CZ" b="1" dirty="0"/>
              <a:t>zrychluje</a:t>
            </a:r>
            <a:r>
              <a:rPr lang="cs-CZ" dirty="0"/>
              <a:t> společně s růstem </a:t>
            </a:r>
            <a:r>
              <a:rPr lang="cs-CZ" b="1" dirty="0"/>
              <a:t>populace</a:t>
            </a:r>
            <a:r>
              <a:rPr lang="cs-CZ" dirty="0"/>
              <a:t>;</a:t>
            </a:r>
          </a:p>
          <a:p>
            <a:pPr lvl="1"/>
            <a:r>
              <a:rPr lang="cs-CZ" dirty="0"/>
              <a:t>změna </a:t>
            </a:r>
            <a:r>
              <a:rPr lang="cs-CZ" b="1" dirty="0"/>
              <a:t>reprodukčního</a:t>
            </a:r>
            <a:r>
              <a:rPr lang="cs-CZ" dirty="0"/>
              <a:t> a sociální </a:t>
            </a:r>
            <a:r>
              <a:rPr lang="cs-CZ" b="1" dirty="0"/>
              <a:t>chování</a:t>
            </a:r>
            <a:r>
              <a:rPr lang="cs-CZ" dirty="0"/>
              <a:t>, institucí (vs. život ve městech, závislost na atlantickém systému, emigrace do NW);</a:t>
            </a:r>
          </a:p>
          <a:p>
            <a:pPr lvl="1"/>
            <a:r>
              <a:rPr lang="cs-CZ" b="1" dirty="0"/>
              <a:t>uhájení</a:t>
            </a:r>
            <a:r>
              <a:rPr lang="cs-CZ" dirty="0"/>
              <a:t> prosperity a systému proti vyzyvatelům;</a:t>
            </a:r>
          </a:p>
          <a:p>
            <a:endParaRPr lang="cs-CZ" sz="1300" dirty="0"/>
          </a:p>
          <a:p>
            <a:r>
              <a:rPr lang="cs-CZ" sz="2900" dirty="0"/>
              <a:t>Teprve když </a:t>
            </a:r>
            <a:r>
              <a:rPr lang="cs-CZ" sz="2900" b="1" dirty="0"/>
              <a:t>není</a:t>
            </a:r>
            <a:r>
              <a:rPr lang="cs-CZ" sz="2900" dirty="0"/>
              <a:t> zvýšení </a:t>
            </a:r>
            <a:r>
              <a:rPr lang="cs-CZ" sz="2900" dirty="0" err="1"/>
              <a:t>živ.úrovně</a:t>
            </a:r>
            <a:r>
              <a:rPr lang="cs-CZ" sz="2900" dirty="0"/>
              <a:t> </a:t>
            </a:r>
            <a:r>
              <a:rPr lang="cs-CZ" sz="2900" b="1" dirty="0"/>
              <a:t>zkonzumováno</a:t>
            </a:r>
            <a:r>
              <a:rPr lang="cs-CZ" sz="2900" dirty="0"/>
              <a:t> růstem </a:t>
            </a:r>
            <a:r>
              <a:rPr lang="cs-CZ" sz="2900" b="1" dirty="0"/>
              <a:t>populace</a:t>
            </a:r>
            <a:r>
              <a:rPr lang="cs-CZ" sz="2900" dirty="0"/>
              <a:t> jsou stabilita a mír a zdraví bez dalšího </a:t>
            </a:r>
            <a:r>
              <a:rPr lang="cs-CZ" sz="2900" b="1" dirty="0"/>
              <a:t>pozitivním</a:t>
            </a:r>
            <a:r>
              <a:rPr lang="cs-CZ" sz="2900" dirty="0"/>
              <a:t> jevem a ne důsledkem předchozí </a:t>
            </a:r>
            <a:r>
              <a:rPr lang="cs-CZ" sz="2900" b="1" dirty="0"/>
              <a:t>katastrofy</a:t>
            </a:r>
            <a:r>
              <a:rPr lang="cs-CZ" sz="2900" dirty="0"/>
              <a:t> (hlavní beneficient: „</a:t>
            </a:r>
            <a:r>
              <a:rPr lang="cs-CZ" sz="2900" b="1" dirty="0" err="1"/>
              <a:t>commons</a:t>
            </a:r>
            <a:r>
              <a:rPr lang="cs-CZ" sz="2900" dirty="0"/>
              <a:t>“ do 1800 růst živ. úrovně diskutabilní); </a:t>
            </a:r>
          </a:p>
        </p:txBody>
      </p:sp>
    </p:spTree>
    <p:extLst>
      <p:ext uri="{BB962C8B-B14F-4D97-AF65-F5344CB8AC3E}">
        <p14:creationId xmlns:p14="http://schemas.microsoft.com/office/powerpoint/2010/main" val="909626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28493" y="-165379"/>
            <a:ext cx="8229600" cy="1143000"/>
          </a:xfrm>
        </p:spPr>
        <p:txBody>
          <a:bodyPr>
            <a:normAutofit/>
          </a:bodyPr>
          <a:lstStyle/>
          <a:p>
            <a:r>
              <a:rPr lang="cs-CZ" sz="2400" b="1" dirty="0">
                <a:latin typeface="+mn-lt"/>
              </a:rPr>
              <a:t>Diskuze o </a:t>
            </a:r>
            <a:r>
              <a:rPr lang="cs-CZ" sz="2400" b="1" dirty="0">
                <a:solidFill>
                  <a:srgbClr val="0070C0"/>
                </a:solidFill>
                <a:latin typeface="+mn-lt"/>
              </a:rPr>
              <a:t>obilných zákonech </a:t>
            </a:r>
            <a:r>
              <a:rPr lang="cs-CZ" sz="2400" b="1" dirty="0">
                <a:latin typeface="+mn-lt"/>
              </a:rPr>
              <a:t>a </a:t>
            </a:r>
            <a:r>
              <a:rPr lang="cs-CZ" sz="2400" b="1" dirty="0">
                <a:solidFill>
                  <a:srgbClr val="FF0000"/>
                </a:solidFill>
                <a:latin typeface="+mn-lt"/>
              </a:rPr>
              <a:t>volný obchod</a:t>
            </a:r>
          </a:p>
        </p:txBody>
      </p:sp>
      <p:sp>
        <p:nvSpPr>
          <p:cNvPr id="3" name="Zástupný symbol pro obsah 2"/>
          <p:cNvSpPr>
            <a:spLocks noGrp="1"/>
          </p:cNvSpPr>
          <p:nvPr>
            <p:ph idx="1"/>
          </p:nvPr>
        </p:nvSpPr>
        <p:spPr>
          <a:xfrm>
            <a:off x="329938" y="764704"/>
            <a:ext cx="11538408" cy="6264696"/>
          </a:xfrm>
        </p:spPr>
        <p:txBody>
          <a:bodyPr>
            <a:normAutofit lnSpcReduction="10000"/>
          </a:bodyPr>
          <a:lstStyle/>
          <a:p>
            <a:pPr>
              <a:lnSpc>
                <a:spcPct val="100000"/>
              </a:lnSpc>
              <a:spcBef>
                <a:spcPts val="0"/>
              </a:spcBef>
            </a:pPr>
            <a:r>
              <a:rPr lang="cs-CZ" sz="1600" b="1" dirty="0" err="1"/>
              <a:t>Nap.války</a:t>
            </a:r>
            <a:r>
              <a:rPr lang="cs-CZ" sz="1600" dirty="0"/>
              <a:t> – </a:t>
            </a:r>
            <a:r>
              <a:rPr lang="cs-CZ" sz="1600" b="1" dirty="0"/>
              <a:t>růst ceny </a:t>
            </a:r>
            <a:r>
              <a:rPr lang="cs-CZ" sz="1600" dirty="0"/>
              <a:t>obilí na GB trhu – po válce </a:t>
            </a:r>
            <a:r>
              <a:rPr lang="cs-CZ" sz="1600" b="1" dirty="0"/>
              <a:t>dovozy z RUS a POL </a:t>
            </a:r>
            <a:r>
              <a:rPr lang="cs-CZ" sz="1600" dirty="0"/>
              <a:t>– loby pozemkových vlastníků (</a:t>
            </a:r>
            <a:r>
              <a:rPr lang="cs-CZ" sz="1600" b="1" dirty="0"/>
              <a:t>šlechta</a:t>
            </a:r>
            <a:r>
              <a:rPr lang="cs-CZ" sz="1600" dirty="0"/>
              <a:t> - </a:t>
            </a:r>
            <a:r>
              <a:rPr lang="cs-CZ" sz="1600" dirty="0" err="1"/>
              <a:t>nadreprezentovaná</a:t>
            </a:r>
            <a:r>
              <a:rPr lang="cs-CZ" sz="1600" dirty="0"/>
              <a:t> v </a:t>
            </a:r>
            <a:r>
              <a:rPr lang="cs-CZ" sz="1600" dirty="0" err="1"/>
              <a:t>Parl</a:t>
            </a:r>
            <a:r>
              <a:rPr lang="cs-CZ" sz="1600" dirty="0"/>
              <a:t>.)</a:t>
            </a:r>
          </a:p>
          <a:p>
            <a:pPr>
              <a:lnSpc>
                <a:spcPct val="100000"/>
              </a:lnSpc>
              <a:spcBef>
                <a:spcPts val="0"/>
              </a:spcBef>
            </a:pPr>
            <a:r>
              <a:rPr lang="cs-CZ" sz="1600" b="1" dirty="0"/>
              <a:t>Průmysl</a:t>
            </a:r>
            <a:r>
              <a:rPr lang="cs-CZ" sz="1600" dirty="0"/>
              <a:t>: vysoké ceny obilí tlačí na </a:t>
            </a:r>
            <a:r>
              <a:rPr lang="cs-CZ" sz="1600" b="1" dirty="0">
                <a:solidFill>
                  <a:srgbClr val="0070C0"/>
                </a:solidFill>
              </a:rPr>
              <a:t>vysoké mzdy </a:t>
            </a:r>
            <a:r>
              <a:rPr lang="cs-CZ" sz="1600" dirty="0"/>
              <a:t>– to vede k nižší </a:t>
            </a:r>
            <a:r>
              <a:rPr lang="cs-CZ" sz="1600" b="1" dirty="0"/>
              <a:t>konkurenceschopnost</a:t>
            </a:r>
            <a:r>
              <a:rPr lang="cs-CZ" sz="1600" dirty="0"/>
              <a:t> </a:t>
            </a:r>
            <a:r>
              <a:rPr lang="cs-CZ" sz="1600" dirty="0" err="1"/>
              <a:t>indu</a:t>
            </a:r>
            <a:r>
              <a:rPr lang="cs-CZ" sz="1600" dirty="0"/>
              <a:t>. produkce;</a:t>
            </a:r>
          </a:p>
          <a:p>
            <a:pPr>
              <a:lnSpc>
                <a:spcPct val="100000"/>
              </a:lnSpc>
              <a:spcBef>
                <a:spcPts val="0"/>
              </a:spcBef>
            </a:pPr>
            <a:r>
              <a:rPr lang="cs-CZ" sz="1600" b="1" dirty="0"/>
              <a:t>Férová cena </a:t>
            </a:r>
            <a:r>
              <a:rPr lang="cs-CZ" sz="1600" dirty="0"/>
              <a:t>obilí 80šil. za 219kg (</a:t>
            </a:r>
            <a:r>
              <a:rPr lang="cs-CZ" sz="1600" dirty="0" err="1"/>
              <a:t>Malthus</a:t>
            </a:r>
            <a:r>
              <a:rPr lang="cs-CZ" sz="1600" dirty="0"/>
              <a:t>) vs. Ricardo a </a:t>
            </a:r>
            <a:r>
              <a:rPr lang="cs-CZ" sz="1600" dirty="0" err="1"/>
              <a:t>Torrens</a:t>
            </a:r>
            <a:r>
              <a:rPr lang="cs-CZ" sz="1600" dirty="0"/>
              <a:t> (obětovaná </a:t>
            </a:r>
            <a:r>
              <a:rPr lang="cs-CZ" sz="1600" b="1" dirty="0"/>
              <a:t>příležitost</a:t>
            </a:r>
            <a:r>
              <a:rPr lang="cs-CZ" sz="1600" dirty="0"/>
              <a:t>);</a:t>
            </a:r>
          </a:p>
          <a:p>
            <a:pPr>
              <a:lnSpc>
                <a:spcPct val="100000"/>
              </a:lnSpc>
              <a:spcBef>
                <a:spcPts val="0"/>
              </a:spcBef>
            </a:pPr>
            <a:endParaRPr lang="cs-CZ" sz="1000" b="1" dirty="0"/>
          </a:p>
          <a:p>
            <a:pPr>
              <a:lnSpc>
                <a:spcPct val="100000"/>
              </a:lnSpc>
              <a:spcBef>
                <a:spcPts val="0"/>
              </a:spcBef>
            </a:pPr>
            <a:r>
              <a:rPr lang="cs-CZ" sz="1600" b="1" dirty="0">
                <a:solidFill>
                  <a:srgbClr val="FF0000"/>
                </a:solidFill>
              </a:rPr>
              <a:t>Obilné zákony </a:t>
            </a:r>
            <a:r>
              <a:rPr lang="cs-CZ" sz="1600" dirty="0"/>
              <a:t>(</a:t>
            </a:r>
            <a:r>
              <a:rPr lang="cs-CZ" sz="1600" dirty="0" err="1"/>
              <a:t>Importation</a:t>
            </a:r>
            <a:r>
              <a:rPr lang="cs-CZ" sz="1600" dirty="0"/>
              <a:t> </a:t>
            </a:r>
            <a:r>
              <a:rPr lang="cs-CZ" sz="1600" dirty="0" err="1"/>
              <a:t>Act</a:t>
            </a:r>
            <a:r>
              <a:rPr lang="cs-CZ" sz="1600" dirty="0"/>
              <a:t> 1815) – </a:t>
            </a:r>
            <a:r>
              <a:rPr lang="cs-CZ" sz="1600" b="1" dirty="0"/>
              <a:t>proměnlivé clo </a:t>
            </a:r>
            <a:r>
              <a:rPr lang="cs-CZ" sz="1600" dirty="0"/>
              <a:t>(cena do 53š = clo 34š, cena nad 72š = clo 1š); </a:t>
            </a:r>
            <a:r>
              <a:rPr lang="cs-CZ" sz="1600" b="1" dirty="0"/>
              <a:t>neúroda</a:t>
            </a:r>
            <a:r>
              <a:rPr lang="cs-CZ" sz="1600" dirty="0"/>
              <a:t> </a:t>
            </a:r>
            <a:r>
              <a:rPr lang="cs-CZ" sz="1600" b="1" dirty="0"/>
              <a:t>1845</a:t>
            </a:r>
            <a:r>
              <a:rPr lang="cs-CZ" sz="1600" dirty="0"/>
              <a:t> (Irsko) – </a:t>
            </a:r>
            <a:r>
              <a:rPr lang="cs-CZ" sz="1600" b="1" dirty="0">
                <a:solidFill>
                  <a:srgbClr val="0070C0"/>
                </a:solidFill>
              </a:rPr>
              <a:t>zrušení</a:t>
            </a:r>
            <a:r>
              <a:rPr lang="cs-CZ" sz="1600" dirty="0">
                <a:solidFill>
                  <a:srgbClr val="0070C0"/>
                </a:solidFill>
              </a:rPr>
              <a:t> </a:t>
            </a:r>
            <a:r>
              <a:rPr lang="cs-CZ" sz="1600" dirty="0"/>
              <a:t>OZ;</a:t>
            </a:r>
          </a:p>
          <a:p>
            <a:pPr lvl="1">
              <a:lnSpc>
                <a:spcPct val="100000"/>
              </a:lnSpc>
              <a:spcBef>
                <a:spcPts val="0"/>
              </a:spcBef>
            </a:pPr>
            <a:r>
              <a:rPr lang="cs-CZ" sz="1400" b="1" dirty="0"/>
              <a:t>Proč</a:t>
            </a:r>
            <a:r>
              <a:rPr lang="cs-CZ" sz="1400" dirty="0"/>
              <a:t>? Robert </a:t>
            </a:r>
            <a:r>
              <a:rPr lang="cs-CZ" sz="1400" dirty="0" err="1"/>
              <a:t>Peel</a:t>
            </a:r>
            <a:r>
              <a:rPr lang="cs-CZ" sz="1400" dirty="0"/>
              <a:t> (PM) chtěl </a:t>
            </a:r>
            <a:r>
              <a:rPr lang="cs-CZ" sz="1400" b="1" dirty="0"/>
              <a:t>zabránit</a:t>
            </a:r>
            <a:r>
              <a:rPr lang="cs-CZ" sz="1400" dirty="0"/>
              <a:t> větším </a:t>
            </a:r>
            <a:r>
              <a:rPr lang="cs-CZ" sz="1400" b="1" dirty="0"/>
              <a:t>změnám</a:t>
            </a:r>
            <a:r>
              <a:rPr lang="cs-CZ" sz="1400" dirty="0"/>
              <a:t> (rok 1848 v E); </a:t>
            </a:r>
            <a:r>
              <a:rPr lang="cs-CZ" sz="1400" b="1" dirty="0"/>
              <a:t>průmysl</a:t>
            </a:r>
            <a:r>
              <a:rPr lang="cs-CZ" sz="1400" dirty="0"/>
              <a:t> měl zájem na </a:t>
            </a:r>
            <a:r>
              <a:rPr lang="cs-CZ" sz="1400" b="1" dirty="0"/>
              <a:t>nízkých</a:t>
            </a:r>
            <a:r>
              <a:rPr lang="cs-CZ" sz="1400" dirty="0"/>
              <a:t> </a:t>
            </a:r>
            <a:r>
              <a:rPr lang="cs-CZ" sz="1400" b="1" dirty="0"/>
              <a:t>mzdách</a:t>
            </a:r>
            <a:r>
              <a:rPr lang="cs-CZ" sz="1400" dirty="0"/>
              <a:t>; další argument: větší </a:t>
            </a:r>
            <a:r>
              <a:rPr lang="cs-CZ" sz="1400" b="1" dirty="0"/>
              <a:t>disponibilní příjem </a:t>
            </a:r>
            <a:r>
              <a:rPr lang="cs-CZ" sz="1400" dirty="0"/>
              <a:t>– poptávka po </a:t>
            </a:r>
            <a:r>
              <a:rPr lang="cs-CZ" sz="1400" dirty="0" err="1"/>
              <a:t>indu.prod</a:t>
            </a:r>
            <a:r>
              <a:rPr lang="cs-CZ" sz="1400" dirty="0"/>
              <a:t>. (pro </a:t>
            </a:r>
            <a:r>
              <a:rPr lang="cs-CZ" sz="1400" dirty="0" err="1"/>
              <a:t>prům</a:t>
            </a:r>
            <a:r>
              <a:rPr lang="cs-CZ" sz="1400" dirty="0"/>
              <a:t>. příznivé i </a:t>
            </a:r>
            <a:r>
              <a:rPr lang="cs-CZ" sz="1400" dirty="0" err="1"/>
              <a:t>ToT</a:t>
            </a:r>
            <a:r>
              <a:rPr lang="cs-CZ" sz="1400" dirty="0"/>
              <a:t>);</a:t>
            </a:r>
          </a:p>
          <a:p>
            <a:pPr>
              <a:lnSpc>
                <a:spcPct val="100000"/>
              </a:lnSpc>
              <a:spcBef>
                <a:spcPts val="0"/>
              </a:spcBef>
            </a:pPr>
            <a:endParaRPr lang="cs-CZ" sz="1000" b="1" dirty="0"/>
          </a:p>
          <a:p>
            <a:pPr>
              <a:lnSpc>
                <a:spcPct val="100000"/>
              </a:lnSpc>
              <a:spcBef>
                <a:spcPts val="0"/>
              </a:spcBef>
            </a:pPr>
            <a:r>
              <a:rPr lang="cs-CZ" sz="1600" b="1" dirty="0"/>
              <a:t>Mimo GB </a:t>
            </a:r>
            <a:r>
              <a:rPr lang="cs-CZ" sz="1600" dirty="0"/>
              <a:t>lobují </a:t>
            </a:r>
            <a:r>
              <a:rPr lang="cs-CZ" sz="1600" b="1" dirty="0"/>
              <a:t>pro </a:t>
            </a:r>
            <a:r>
              <a:rPr lang="cs-CZ" sz="1600" b="1" dirty="0">
                <a:solidFill>
                  <a:srgbClr val="0070C0"/>
                </a:solidFill>
              </a:rPr>
              <a:t>FT </a:t>
            </a:r>
            <a:r>
              <a:rPr lang="cs-CZ" sz="1600" dirty="0">
                <a:solidFill>
                  <a:srgbClr val="0070C0"/>
                </a:solidFill>
              </a:rPr>
              <a:t>spíše </a:t>
            </a:r>
            <a:r>
              <a:rPr lang="cs-CZ" sz="1600" b="1" dirty="0">
                <a:solidFill>
                  <a:srgbClr val="0070C0"/>
                </a:solidFill>
              </a:rPr>
              <a:t>AGRI</a:t>
            </a:r>
            <a:r>
              <a:rPr lang="cs-CZ" sz="1600" dirty="0"/>
              <a:t>; v </a:t>
            </a:r>
            <a:r>
              <a:rPr lang="cs-CZ" sz="1600" b="1" dirty="0"/>
              <a:t>GB</a:t>
            </a:r>
            <a:r>
              <a:rPr lang="cs-CZ" sz="1600" dirty="0"/>
              <a:t> přesun faktorů z AGRI </a:t>
            </a:r>
            <a:r>
              <a:rPr lang="cs-CZ" sz="1600" b="1" dirty="0"/>
              <a:t>do INDU </a:t>
            </a:r>
            <a:r>
              <a:rPr lang="cs-CZ" sz="1600" dirty="0"/>
              <a:t>(přesun do </a:t>
            </a:r>
            <a:r>
              <a:rPr lang="cs-CZ" sz="1600" dirty="0" err="1"/>
              <a:t>živoč</a:t>
            </a:r>
            <a:r>
              <a:rPr lang="cs-CZ" sz="1600" dirty="0"/>
              <a:t>., -28,5% rozlohy půdy do 1885, dováženo až </a:t>
            </a:r>
            <a:r>
              <a:rPr lang="cs-CZ" sz="1600" b="1" dirty="0"/>
              <a:t>65% pšenice </a:t>
            </a:r>
            <a:r>
              <a:rPr lang="cs-CZ" sz="1600" dirty="0"/>
              <a:t>a 45% obilí; cena 31š v 1886);</a:t>
            </a:r>
          </a:p>
          <a:p>
            <a:pPr lvl="1">
              <a:lnSpc>
                <a:spcPct val="100000"/>
              </a:lnSpc>
              <a:spcBef>
                <a:spcPts val="0"/>
              </a:spcBef>
            </a:pPr>
            <a:r>
              <a:rPr lang="cs-CZ" sz="1400" dirty="0"/>
              <a:t>1840 v GB </a:t>
            </a:r>
            <a:r>
              <a:rPr lang="cs-CZ" sz="1400" b="1" dirty="0"/>
              <a:t>47,3% mužů </a:t>
            </a:r>
            <a:r>
              <a:rPr lang="cs-CZ" sz="1400" dirty="0"/>
              <a:t>v </a:t>
            </a:r>
            <a:r>
              <a:rPr lang="cs-CZ" sz="1400" b="1" dirty="0"/>
              <a:t>INDU</a:t>
            </a:r>
            <a:r>
              <a:rPr lang="cs-CZ" sz="1400" dirty="0"/>
              <a:t> (E 25,3%) – posilování </a:t>
            </a:r>
            <a:r>
              <a:rPr lang="cs-CZ" sz="1400" b="1" dirty="0"/>
              <a:t>politického vlivu </a:t>
            </a:r>
            <a:r>
              <a:rPr lang="cs-CZ" sz="1400" b="1" dirty="0" err="1"/>
              <a:t>prům</a:t>
            </a:r>
            <a:r>
              <a:rPr lang="cs-CZ" sz="1400" dirty="0"/>
              <a:t>. (+zapojení šlechty do </a:t>
            </a:r>
            <a:r>
              <a:rPr lang="cs-CZ" sz="1400" b="1" dirty="0"/>
              <a:t>finančního sektoru </a:t>
            </a:r>
            <a:r>
              <a:rPr lang="cs-CZ" sz="1400" dirty="0"/>
              <a:t>– pro </a:t>
            </a:r>
            <a:r>
              <a:rPr lang="cs-CZ" sz="1400" b="1" dirty="0" err="1"/>
              <a:t>inegraci</a:t>
            </a:r>
            <a:r>
              <a:rPr lang="cs-CZ" sz="1400" b="1" dirty="0"/>
              <a:t> SE</a:t>
            </a:r>
            <a:r>
              <a:rPr lang="cs-CZ" sz="1400" dirty="0"/>
              <a:t>) – </a:t>
            </a:r>
            <a:r>
              <a:rPr lang="cs-CZ" sz="1400" dirty="0" err="1"/>
              <a:t>indu</a:t>
            </a:r>
            <a:r>
              <a:rPr lang="cs-CZ" sz="1400" dirty="0"/>
              <a:t> je </a:t>
            </a:r>
            <a:r>
              <a:rPr lang="cs-CZ" sz="1400" b="1" dirty="0"/>
              <a:t>EO</a:t>
            </a:r>
            <a:r>
              <a:rPr lang="cs-CZ" sz="1400" dirty="0"/>
              <a:t>… v 1831 již 14,3% GB produkce na export, 49% INDU produkce!</a:t>
            </a:r>
          </a:p>
          <a:p>
            <a:pPr lvl="1">
              <a:lnSpc>
                <a:spcPct val="100000"/>
              </a:lnSpc>
              <a:spcBef>
                <a:spcPts val="0"/>
              </a:spcBef>
            </a:pPr>
            <a:endParaRPr lang="cs-CZ" sz="900" dirty="0"/>
          </a:p>
          <a:p>
            <a:pPr>
              <a:lnSpc>
                <a:spcPct val="100000"/>
              </a:lnSpc>
              <a:spcBef>
                <a:spcPts val="0"/>
              </a:spcBef>
            </a:pPr>
            <a:r>
              <a:rPr lang="cs-CZ" sz="1600" dirty="0"/>
              <a:t>Nutné udržet </a:t>
            </a:r>
            <a:r>
              <a:rPr lang="cs-CZ" sz="1600" b="1" dirty="0"/>
              <a:t>zahraniční </a:t>
            </a:r>
            <a:r>
              <a:rPr lang="cs-CZ" sz="1600" b="1" dirty="0">
                <a:solidFill>
                  <a:srgbClr val="0070C0"/>
                </a:solidFill>
              </a:rPr>
              <a:t>trhy otevřené </a:t>
            </a:r>
            <a:r>
              <a:rPr lang="cs-CZ" sz="1600" dirty="0"/>
              <a:t>(odbyt produkce moderních továren) + zajistit </a:t>
            </a:r>
            <a:r>
              <a:rPr lang="cs-CZ" sz="1600" b="1" dirty="0"/>
              <a:t>infrastrukturu</a:t>
            </a:r>
            <a:r>
              <a:rPr lang="cs-CZ" sz="1600" dirty="0"/>
              <a:t> </a:t>
            </a:r>
            <a:r>
              <a:rPr lang="cs-CZ" sz="1600" b="1" dirty="0"/>
              <a:t>IT</a:t>
            </a:r>
            <a:r>
              <a:rPr lang="cs-CZ" sz="1600" dirty="0"/>
              <a:t> (možnost nakrmit vlastní populaci a </a:t>
            </a:r>
            <a:r>
              <a:rPr lang="cs-CZ" sz="1600" dirty="0" err="1"/>
              <a:t>prům</a:t>
            </a:r>
            <a:r>
              <a:rPr lang="cs-CZ" sz="1600" dirty="0"/>
              <a:t>.); </a:t>
            </a:r>
          </a:p>
          <a:p>
            <a:pPr lvl="1">
              <a:lnSpc>
                <a:spcPct val="100000"/>
              </a:lnSpc>
              <a:spcBef>
                <a:spcPts val="0"/>
              </a:spcBef>
            </a:pPr>
            <a:r>
              <a:rPr lang="cs-CZ" sz="1400" b="1" dirty="0"/>
              <a:t>R. </a:t>
            </a:r>
            <a:r>
              <a:rPr lang="cs-CZ" sz="1400" b="1" dirty="0" err="1"/>
              <a:t>Cobden</a:t>
            </a:r>
            <a:r>
              <a:rPr lang="cs-CZ" sz="1400" dirty="0"/>
              <a:t> (MP) se setkává s </a:t>
            </a:r>
            <a:r>
              <a:rPr lang="cs-CZ" sz="1400" b="1" dirty="0"/>
              <a:t>Napoleonem III.</a:t>
            </a:r>
            <a:r>
              <a:rPr lang="cs-CZ" sz="1400" dirty="0"/>
              <a:t> (FRA reflektují pozitivní vývoj v GB -&gt; FT) – </a:t>
            </a:r>
            <a:r>
              <a:rPr lang="cs-CZ" sz="1400" b="1" dirty="0"/>
              <a:t>bezpečnostní</a:t>
            </a:r>
            <a:r>
              <a:rPr lang="cs-CZ" sz="1400" dirty="0"/>
              <a:t> </a:t>
            </a:r>
            <a:r>
              <a:rPr lang="cs-CZ" sz="1400" b="1" dirty="0"/>
              <a:t>argument</a:t>
            </a:r>
            <a:r>
              <a:rPr lang="cs-CZ" sz="1400" dirty="0"/>
              <a:t> (FRA méně závislá na IT); </a:t>
            </a:r>
          </a:p>
          <a:p>
            <a:pPr lvl="1">
              <a:lnSpc>
                <a:spcPct val="100000"/>
              </a:lnSpc>
              <a:spcBef>
                <a:spcPts val="0"/>
              </a:spcBef>
            </a:pPr>
            <a:r>
              <a:rPr lang="cs-CZ" sz="1400" dirty="0"/>
              <a:t>přesto </a:t>
            </a:r>
            <a:r>
              <a:rPr lang="cs-CZ" sz="1400" b="1" dirty="0">
                <a:solidFill>
                  <a:srgbClr val="FF0000"/>
                </a:solidFill>
              </a:rPr>
              <a:t>C-CH dohoda 1860 </a:t>
            </a:r>
            <a:r>
              <a:rPr lang="cs-CZ" sz="1400" dirty="0"/>
              <a:t>(snížení dovozních cel FRA na 30% a GB na víno a </a:t>
            </a:r>
            <a:r>
              <a:rPr lang="cs-CZ" sz="1400" dirty="0" err="1"/>
              <a:t>exp.uhlí</a:t>
            </a:r>
            <a:r>
              <a:rPr lang="cs-CZ" sz="1400" dirty="0"/>
              <a:t>) + </a:t>
            </a:r>
            <a:r>
              <a:rPr lang="cs-CZ" sz="1400" b="1" dirty="0"/>
              <a:t>MFN</a:t>
            </a:r>
            <a:r>
              <a:rPr lang="cs-CZ" sz="1400" dirty="0"/>
              <a:t>;</a:t>
            </a:r>
          </a:p>
          <a:p>
            <a:pPr lvl="1">
              <a:lnSpc>
                <a:spcPct val="100000"/>
              </a:lnSpc>
              <a:spcBef>
                <a:spcPts val="0"/>
              </a:spcBef>
            </a:pPr>
            <a:r>
              <a:rPr lang="cs-CZ" sz="1400" dirty="0"/>
              <a:t>C-CH základem pro </a:t>
            </a:r>
            <a:r>
              <a:rPr lang="cs-CZ" sz="1400" b="1" dirty="0"/>
              <a:t>následné bilaterální dohody </a:t>
            </a:r>
            <a:r>
              <a:rPr lang="cs-CZ" sz="1400" dirty="0"/>
              <a:t>– pokles cel v obchodu mezi hlavními ekonomikami;</a:t>
            </a:r>
          </a:p>
          <a:p>
            <a:pPr>
              <a:lnSpc>
                <a:spcPct val="100000"/>
              </a:lnSpc>
              <a:spcBef>
                <a:spcPts val="0"/>
              </a:spcBef>
            </a:pPr>
            <a:endParaRPr lang="cs-CZ" sz="900" dirty="0"/>
          </a:p>
          <a:p>
            <a:pPr>
              <a:lnSpc>
                <a:spcPct val="100000"/>
              </a:lnSpc>
              <a:spcBef>
                <a:spcPts val="0"/>
              </a:spcBef>
            </a:pPr>
            <a:r>
              <a:rPr lang="cs-CZ" sz="1600" dirty="0"/>
              <a:t>Nejvíce liberalizovaly </a:t>
            </a:r>
            <a:r>
              <a:rPr lang="cs-CZ" sz="1600" b="1" dirty="0">
                <a:solidFill>
                  <a:srgbClr val="0070C0"/>
                </a:solidFill>
              </a:rPr>
              <a:t>malé státy </a:t>
            </a:r>
            <a:r>
              <a:rPr lang="cs-CZ" sz="1600" dirty="0"/>
              <a:t>(NED, BEL, SWI, DEN); znatelně </a:t>
            </a:r>
            <a:r>
              <a:rPr lang="cs-CZ" sz="1600" b="1" dirty="0"/>
              <a:t>FRA</a:t>
            </a:r>
            <a:r>
              <a:rPr lang="cs-CZ" sz="1600" dirty="0"/>
              <a:t> a </a:t>
            </a:r>
            <a:r>
              <a:rPr lang="cs-CZ" sz="1600" b="1" dirty="0"/>
              <a:t>GER</a:t>
            </a:r>
            <a:r>
              <a:rPr lang="cs-CZ" sz="1600" dirty="0"/>
              <a:t>; mimo E AUS a CAN (ne </a:t>
            </a:r>
            <a:r>
              <a:rPr lang="cs-CZ" sz="1600" b="1" dirty="0">
                <a:solidFill>
                  <a:srgbClr val="0070C0"/>
                </a:solidFill>
              </a:rPr>
              <a:t>US</a:t>
            </a:r>
            <a:r>
              <a:rPr lang="cs-CZ" sz="1600" dirty="0"/>
              <a:t>);</a:t>
            </a:r>
          </a:p>
          <a:p>
            <a:pPr lvl="1">
              <a:lnSpc>
                <a:spcPct val="100000"/>
              </a:lnSpc>
              <a:spcBef>
                <a:spcPts val="0"/>
              </a:spcBef>
            </a:pPr>
            <a:r>
              <a:rPr lang="cs-CZ" sz="1400" b="1" dirty="0">
                <a:solidFill>
                  <a:srgbClr val="0070C0"/>
                </a:solidFill>
              </a:rPr>
              <a:t>suroviny</a:t>
            </a:r>
            <a:r>
              <a:rPr lang="cs-CZ" sz="1400" dirty="0">
                <a:solidFill>
                  <a:srgbClr val="0070C0"/>
                </a:solidFill>
              </a:rPr>
              <a:t> z </a:t>
            </a:r>
            <a:r>
              <a:rPr lang="cs-CZ" sz="1400" b="1" dirty="0">
                <a:solidFill>
                  <a:srgbClr val="0070C0"/>
                </a:solidFill>
              </a:rPr>
              <a:t>AUS, KAN, RUS </a:t>
            </a:r>
            <a:r>
              <a:rPr lang="cs-CZ" sz="1400" dirty="0"/>
              <a:t>mění trh – </a:t>
            </a:r>
            <a:r>
              <a:rPr lang="cs-CZ" sz="1400" b="1" dirty="0"/>
              <a:t>protekcionistické</a:t>
            </a:r>
            <a:r>
              <a:rPr lang="cs-CZ" sz="1400" dirty="0"/>
              <a:t> </a:t>
            </a:r>
            <a:r>
              <a:rPr lang="cs-CZ" sz="1400" b="1" dirty="0"/>
              <a:t>tendence</a:t>
            </a:r>
            <a:r>
              <a:rPr lang="cs-CZ" sz="1400" dirty="0"/>
              <a:t> – GER a FRA – od 80.let opět růst cel;</a:t>
            </a:r>
          </a:p>
          <a:p>
            <a:pPr>
              <a:lnSpc>
                <a:spcPct val="100000"/>
              </a:lnSpc>
              <a:spcBef>
                <a:spcPts val="0"/>
              </a:spcBef>
            </a:pPr>
            <a:endParaRPr lang="cs-CZ" sz="900" dirty="0"/>
          </a:p>
          <a:p>
            <a:pPr>
              <a:lnSpc>
                <a:spcPct val="100000"/>
              </a:lnSpc>
              <a:spcBef>
                <a:spcPts val="0"/>
              </a:spcBef>
            </a:pPr>
            <a:r>
              <a:rPr lang="cs-CZ" sz="1600" dirty="0"/>
              <a:t>V </a:t>
            </a:r>
            <a:r>
              <a:rPr lang="cs-CZ" sz="1600" b="1" dirty="0"/>
              <a:t>GB pokračování </a:t>
            </a:r>
            <a:r>
              <a:rPr lang="cs-CZ" sz="1600" dirty="0"/>
              <a:t>liberální TP (</a:t>
            </a:r>
            <a:r>
              <a:rPr lang="cs-CZ" sz="1600" b="1" dirty="0"/>
              <a:t>malý AGRI </a:t>
            </a:r>
            <a:r>
              <a:rPr lang="cs-CZ" sz="1600" dirty="0"/>
              <a:t>sektor); </a:t>
            </a:r>
          </a:p>
          <a:p>
            <a:pPr lvl="1">
              <a:lnSpc>
                <a:spcPct val="100000"/>
              </a:lnSpc>
              <a:spcBef>
                <a:spcPts val="0"/>
              </a:spcBef>
            </a:pPr>
            <a:r>
              <a:rPr lang="cs-CZ" sz="1400" dirty="0"/>
              <a:t>vzhledem k </a:t>
            </a:r>
            <a:r>
              <a:rPr lang="cs-CZ" sz="1400" b="1" dirty="0"/>
              <a:t>vytlačování</a:t>
            </a:r>
            <a:r>
              <a:rPr lang="cs-CZ" sz="1400" dirty="0"/>
              <a:t> </a:t>
            </a:r>
            <a:r>
              <a:rPr lang="cs-CZ" sz="1400" b="1" dirty="0"/>
              <a:t>GB</a:t>
            </a:r>
            <a:r>
              <a:rPr lang="cs-CZ" sz="1400" dirty="0"/>
              <a:t> tovární produkce </a:t>
            </a:r>
            <a:r>
              <a:rPr lang="cs-CZ" sz="1400" b="1" dirty="0"/>
              <a:t>z kont. E</a:t>
            </a:r>
            <a:r>
              <a:rPr lang="cs-CZ" sz="1400" dirty="0"/>
              <a:t>, </a:t>
            </a:r>
            <a:r>
              <a:rPr lang="cs-CZ" sz="1400" b="1" dirty="0"/>
              <a:t>reorientace</a:t>
            </a:r>
            <a:r>
              <a:rPr lang="cs-CZ" sz="1400" dirty="0"/>
              <a:t> na mimo E regiony; významná role </a:t>
            </a:r>
            <a:r>
              <a:rPr lang="cs-CZ" sz="1400" b="1" dirty="0">
                <a:solidFill>
                  <a:srgbClr val="0070C0"/>
                </a:solidFill>
              </a:rPr>
              <a:t>reexportu</a:t>
            </a:r>
            <a:r>
              <a:rPr lang="cs-CZ" sz="1400" dirty="0">
                <a:solidFill>
                  <a:srgbClr val="0070C0"/>
                </a:solidFill>
              </a:rPr>
              <a:t> </a:t>
            </a:r>
            <a:r>
              <a:rPr lang="cs-CZ" sz="1400" dirty="0"/>
              <a:t>koloniálu a surovin z mimo E (export </a:t>
            </a:r>
            <a:r>
              <a:rPr lang="cs-CZ" sz="1400" dirty="0" err="1"/>
              <a:t>nezprac</a:t>
            </a:r>
            <a:r>
              <a:rPr lang="cs-CZ" sz="1400" dirty="0"/>
              <a:t>. 57%);</a:t>
            </a:r>
          </a:p>
          <a:p>
            <a:pPr lvl="1">
              <a:lnSpc>
                <a:spcPct val="100000"/>
              </a:lnSpc>
              <a:spcBef>
                <a:spcPts val="0"/>
              </a:spcBef>
            </a:pPr>
            <a:r>
              <a:rPr lang="cs-CZ" sz="1400" b="1" dirty="0" err="1"/>
              <a:t>dezindustrialiace</a:t>
            </a:r>
            <a:r>
              <a:rPr lang="cs-CZ" sz="1400" dirty="0"/>
              <a:t> </a:t>
            </a:r>
            <a:r>
              <a:rPr lang="cs-CZ" sz="1400" b="1" dirty="0">
                <a:solidFill>
                  <a:srgbClr val="0070C0"/>
                </a:solidFill>
              </a:rPr>
              <a:t>Asie</a:t>
            </a:r>
            <a:r>
              <a:rPr lang="cs-CZ" sz="1400" dirty="0">
                <a:solidFill>
                  <a:srgbClr val="0070C0"/>
                </a:solidFill>
              </a:rPr>
              <a:t> </a:t>
            </a:r>
            <a:r>
              <a:rPr lang="cs-CZ" sz="1400" dirty="0"/>
              <a:t>– pokles dovozů </a:t>
            </a:r>
            <a:r>
              <a:rPr lang="cs-CZ" sz="1400" dirty="0" err="1"/>
              <a:t>manuf</a:t>
            </a:r>
            <a:r>
              <a:rPr lang="cs-CZ" sz="1400" dirty="0"/>
              <a:t>. (IND  z 33% 1700 na 1,1% v 1814); dovoz potravin (33% i mírné pásmo) a surovin (68% dovozu z US bavlna);</a:t>
            </a:r>
          </a:p>
        </p:txBody>
      </p:sp>
    </p:spTree>
    <p:extLst>
      <p:ext uri="{BB962C8B-B14F-4D97-AF65-F5344CB8AC3E}">
        <p14:creationId xmlns:p14="http://schemas.microsoft.com/office/powerpoint/2010/main" val="506794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D7251D1A-DB06-4869-BD26-AEC759744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1056" y="17025"/>
            <a:ext cx="4383339" cy="6823950"/>
          </a:xfrm>
          <a:prstGeom prst="rect">
            <a:avLst/>
          </a:prstGeom>
        </p:spPr>
      </p:pic>
      <p:sp>
        <p:nvSpPr>
          <p:cNvPr id="7" name="Obdélník 6">
            <a:extLst>
              <a:ext uri="{FF2B5EF4-FFF2-40B4-BE49-F238E27FC236}">
                <a16:creationId xmlns:a16="http://schemas.microsoft.com/office/drawing/2014/main" id="{84210CBE-8A00-42FF-89CA-B7F246C5F1C2}"/>
              </a:ext>
            </a:extLst>
          </p:cNvPr>
          <p:cNvSpPr/>
          <p:nvPr/>
        </p:nvSpPr>
        <p:spPr>
          <a:xfrm>
            <a:off x="587605" y="978278"/>
            <a:ext cx="6410227" cy="1323439"/>
          </a:xfrm>
          <a:prstGeom prst="rect">
            <a:avLst/>
          </a:prstGeom>
        </p:spPr>
        <p:txBody>
          <a:bodyPr wrap="square">
            <a:spAutoFit/>
          </a:bodyPr>
          <a:lstStyle/>
          <a:p>
            <a:pPr algn="just"/>
            <a:r>
              <a:rPr lang="en-US" sz="2000" i="1" dirty="0">
                <a:solidFill>
                  <a:srgbClr val="FF0000"/>
                </a:solidFill>
                <a:latin typeface="Arial" panose="020B0604020202020204" pitchFamily="34" charset="0"/>
              </a:rPr>
              <a:t>The Economist</a:t>
            </a:r>
            <a:r>
              <a:rPr lang="en-US" sz="2000" dirty="0">
                <a:latin typeface="Arial" panose="020B0604020202020204" pitchFamily="34" charset="0"/>
              </a:rPr>
              <a:t> was founded by the British businessman and banker James Wilson in 1843, to advance the repeal of the Corn Laws, a system of import tariffs.</a:t>
            </a:r>
            <a:endParaRPr lang="cs-CZ" sz="2000" dirty="0"/>
          </a:p>
        </p:txBody>
      </p:sp>
    </p:spTree>
    <p:extLst>
      <p:ext uri="{BB962C8B-B14F-4D97-AF65-F5344CB8AC3E}">
        <p14:creationId xmlns:p14="http://schemas.microsoft.com/office/powerpoint/2010/main" val="692474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e/e4/Ft._Henry_bombardement_1814.jpg">
            <a:extLst>
              <a:ext uri="{FF2B5EF4-FFF2-40B4-BE49-F238E27FC236}">
                <a16:creationId xmlns:a16="http://schemas.microsoft.com/office/drawing/2014/main" id="{A6A935E7-35CB-4866-B4F5-BF522441D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114" y="31750"/>
            <a:ext cx="9159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55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F2AA76F-D057-4514-8AA1-90565D24E9A8}"/>
              </a:ext>
            </a:extLst>
          </p:cNvPr>
          <p:cNvPicPr>
            <a:picLocks noChangeAspect="1"/>
          </p:cNvPicPr>
          <p:nvPr/>
        </p:nvPicPr>
        <p:blipFill>
          <a:blip r:embed="rId2"/>
          <a:stretch>
            <a:fillRect/>
          </a:stretch>
        </p:blipFill>
        <p:spPr>
          <a:xfrm>
            <a:off x="1282046" y="655816"/>
            <a:ext cx="10241532" cy="6079635"/>
          </a:xfrm>
          <a:prstGeom prst="rect">
            <a:avLst/>
          </a:prstGeom>
        </p:spPr>
      </p:pic>
      <p:sp>
        <p:nvSpPr>
          <p:cNvPr id="5" name="Obdélník 4">
            <a:extLst>
              <a:ext uri="{FF2B5EF4-FFF2-40B4-BE49-F238E27FC236}">
                <a16:creationId xmlns:a16="http://schemas.microsoft.com/office/drawing/2014/main" id="{C4E499A8-B41B-4155-A1E0-B4A81906BC35}"/>
              </a:ext>
            </a:extLst>
          </p:cNvPr>
          <p:cNvSpPr/>
          <p:nvPr/>
        </p:nvSpPr>
        <p:spPr>
          <a:xfrm>
            <a:off x="1212035" y="122549"/>
            <a:ext cx="10241532" cy="369332"/>
          </a:xfrm>
          <a:prstGeom prst="rect">
            <a:avLst/>
          </a:prstGeom>
        </p:spPr>
        <p:txBody>
          <a:bodyPr wrap="square">
            <a:spAutoFit/>
          </a:bodyPr>
          <a:lstStyle/>
          <a:p>
            <a:pPr algn="ctr"/>
            <a:r>
              <a:rPr lang="en-US" b="0" i="0" dirty="0">
                <a:solidFill>
                  <a:srgbClr val="323248"/>
                </a:solidFill>
                <a:effectLst/>
                <a:latin typeface="Arial" panose="020B0604020202020204" pitchFamily="34" charset="0"/>
              </a:rPr>
              <a:t>West Dakota</a:t>
            </a:r>
            <a:r>
              <a:rPr lang="cs-CZ" b="0" i="0" dirty="0">
                <a:solidFill>
                  <a:srgbClr val="323248"/>
                </a:solidFill>
                <a:effectLst/>
                <a:latin typeface="Arial" panose="020B0604020202020204" pitchFamily="34" charset="0"/>
              </a:rPr>
              <a:t> 1878 – sklizeň pšenice </a:t>
            </a:r>
            <a:r>
              <a:rPr lang="cs-CZ" dirty="0">
                <a:solidFill>
                  <a:srgbClr val="323248"/>
                </a:solidFill>
                <a:latin typeface="Arial" panose="020B0604020202020204" pitchFamily="34" charset="0"/>
              </a:rPr>
              <a:t>za využití parní mlátičky</a:t>
            </a:r>
            <a:endParaRPr lang="cs-CZ" dirty="0"/>
          </a:p>
        </p:txBody>
      </p:sp>
    </p:spTree>
    <p:extLst>
      <p:ext uri="{BB962C8B-B14F-4D97-AF65-F5344CB8AC3E}">
        <p14:creationId xmlns:p14="http://schemas.microsoft.com/office/powerpoint/2010/main" val="4186359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gbioforum.org/v18n3/v18n3a06-f34.jpg">
            <a:extLst>
              <a:ext uri="{FF2B5EF4-FFF2-40B4-BE49-F238E27FC236}">
                <a16:creationId xmlns:a16="http://schemas.microsoft.com/office/drawing/2014/main" id="{7DD0B2A2-129C-4246-A949-8E1E163D2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452" y="792920"/>
            <a:ext cx="9217984" cy="596974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FC789DA-EC64-48FA-8D75-31ACB3793A0A}"/>
              </a:ext>
            </a:extLst>
          </p:cNvPr>
          <p:cNvSpPr txBox="1"/>
          <p:nvPr/>
        </p:nvSpPr>
        <p:spPr>
          <a:xfrm>
            <a:off x="3299382" y="282495"/>
            <a:ext cx="6023728" cy="369332"/>
          </a:xfrm>
          <a:prstGeom prst="rect">
            <a:avLst/>
          </a:prstGeom>
          <a:noFill/>
        </p:spPr>
        <p:txBody>
          <a:bodyPr wrap="square" rtlCol="0">
            <a:spAutoFit/>
          </a:bodyPr>
          <a:lstStyle/>
          <a:p>
            <a:pPr algn="ctr"/>
            <a:r>
              <a:rPr lang="cs-CZ" dirty="0"/>
              <a:t>Traktory v Kalifornii 1910s</a:t>
            </a:r>
          </a:p>
        </p:txBody>
      </p:sp>
    </p:spTree>
    <p:extLst>
      <p:ext uri="{BB962C8B-B14F-4D97-AF65-F5344CB8AC3E}">
        <p14:creationId xmlns:p14="http://schemas.microsoft.com/office/powerpoint/2010/main" val="3346322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ext uri="{D42A27DB-BD31-4B8C-83A1-F6EECF244321}">
                <p14:modId xmlns:p14="http://schemas.microsoft.com/office/powerpoint/2010/main" val="245152249"/>
              </p:ext>
            </p:extLst>
          </p:nvPr>
        </p:nvGraphicFramePr>
        <p:xfrm>
          <a:off x="2130458" y="331289"/>
          <a:ext cx="7720551" cy="6297095"/>
        </p:xfrm>
        <a:graphic>
          <a:graphicData uri="http://schemas.openxmlformats.org/drawingml/2006/table">
            <a:tbl>
              <a:tblPr firstRow="1" firstCol="1" bandRow="1">
                <a:tableStyleId>{5C22544A-7EE6-4342-B048-85BDC9FD1C3A}</a:tableStyleId>
              </a:tblPr>
              <a:tblGrid>
                <a:gridCol w="2501895">
                  <a:extLst>
                    <a:ext uri="{9D8B030D-6E8A-4147-A177-3AD203B41FA5}">
                      <a16:colId xmlns:a16="http://schemas.microsoft.com/office/drawing/2014/main" val="995100397"/>
                    </a:ext>
                  </a:extLst>
                </a:gridCol>
                <a:gridCol w="986009">
                  <a:extLst>
                    <a:ext uri="{9D8B030D-6E8A-4147-A177-3AD203B41FA5}">
                      <a16:colId xmlns:a16="http://schemas.microsoft.com/office/drawing/2014/main" val="4059700478"/>
                    </a:ext>
                  </a:extLst>
                </a:gridCol>
                <a:gridCol w="695578">
                  <a:extLst>
                    <a:ext uri="{9D8B030D-6E8A-4147-A177-3AD203B41FA5}">
                      <a16:colId xmlns:a16="http://schemas.microsoft.com/office/drawing/2014/main" val="1696536188"/>
                    </a:ext>
                  </a:extLst>
                </a:gridCol>
                <a:gridCol w="1018785">
                  <a:extLst>
                    <a:ext uri="{9D8B030D-6E8A-4147-A177-3AD203B41FA5}">
                      <a16:colId xmlns:a16="http://schemas.microsoft.com/office/drawing/2014/main" val="2677355847"/>
                    </a:ext>
                  </a:extLst>
                </a:gridCol>
                <a:gridCol w="1381141">
                  <a:extLst>
                    <a:ext uri="{9D8B030D-6E8A-4147-A177-3AD203B41FA5}">
                      <a16:colId xmlns:a16="http://schemas.microsoft.com/office/drawing/2014/main" val="2264238637"/>
                    </a:ext>
                  </a:extLst>
                </a:gridCol>
                <a:gridCol w="1137143">
                  <a:extLst>
                    <a:ext uri="{9D8B030D-6E8A-4147-A177-3AD203B41FA5}">
                      <a16:colId xmlns:a16="http://schemas.microsoft.com/office/drawing/2014/main" val="2997022204"/>
                    </a:ext>
                  </a:extLst>
                </a:gridCol>
              </a:tblGrid>
              <a:tr h="320003">
                <a:tc>
                  <a:txBody>
                    <a:bodyPr/>
                    <a:lstStyle/>
                    <a:p>
                      <a:pPr algn="just">
                        <a:lnSpc>
                          <a:spcPct val="115000"/>
                        </a:lnSpc>
                        <a:spcAft>
                          <a:spcPts val="0"/>
                        </a:spcAft>
                      </a:pPr>
                      <a:r>
                        <a:rPr lang="cs-CZ" sz="1800" dirty="0">
                          <a:effectLst/>
                        </a:rPr>
                        <a:t> </a:t>
                      </a:r>
                      <a:endParaRPr lang="cs-CZ" sz="18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cs-CZ" sz="1800">
                          <a:effectLst/>
                        </a:rPr>
                        <a:t>Exporty</a:t>
                      </a:r>
                      <a:endParaRPr lang="cs-CZ" sz="18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cs-CZ" sz="1800">
                          <a:effectLst/>
                        </a:rPr>
                        <a:t>HNP</a:t>
                      </a:r>
                      <a:endParaRPr lang="cs-CZ" sz="18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cs-CZ" sz="1800">
                          <a:effectLst/>
                        </a:rPr>
                        <a:t>Průmysl</a:t>
                      </a:r>
                      <a:endParaRPr lang="cs-CZ" sz="18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cs-CZ" sz="1800">
                          <a:effectLst/>
                        </a:rPr>
                        <a:t>Zemědělství</a:t>
                      </a:r>
                      <a:endParaRPr lang="cs-CZ" sz="18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cs-CZ" sz="1800">
                          <a:effectLst/>
                        </a:rPr>
                        <a:t>Populace</a:t>
                      </a:r>
                      <a:endParaRPr lang="cs-CZ" sz="18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84732343"/>
                  </a:ext>
                </a:extLst>
              </a:tr>
              <a:tr h="320003">
                <a:tc gridSpan="6">
                  <a:txBody>
                    <a:bodyPr/>
                    <a:lstStyle/>
                    <a:p>
                      <a:pPr algn="just">
                        <a:lnSpc>
                          <a:spcPct val="115000"/>
                        </a:lnSpc>
                        <a:spcAft>
                          <a:spcPts val="0"/>
                        </a:spcAft>
                      </a:pPr>
                      <a:r>
                        <a:rPr lang="cs-CZ" sz="1800" b="0" dirty="0">
                          <a:effectLst/>
                        </a:rPr>
                        <a:t>Obchodní politiky – </a:t>
                      </a:r>
                      <a:r>
                        <a:rPr lang="cs-CZ" sz="2000" b="1" dirty="0">
                          <a:effectLst/>
                        </a:rPr>
                        <a:t>Evropa</a:t>
                      </a:r>
                      <a:endParaRPr lang="cs-CZ" sz="18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643859854"/>
                  </a:ext>
                </a:extLst>
              </a:tr>
              <a:tr h="662084">
                <a:tc>
                  <a:txBody>
                    <a:bodyPr/>
                    <a:lstStyle/>
                    <a:p>
                      <a:pPr algn="just">
                        <a:lnSpc>
                          <a:spcPct val="115000"/>
                        </a:lnSpc>
                        <a:spcAft>
                          <a:spcPts val="0"/>
                        </a:spcAft>
                      </a:pPr>
                      <a:r>
                        <a:rPr lang="cs-CZ" sz="1800" dirty="0">
                          <a:effectLst/>
                        </a:rPr>
                        <a:t>Protekcionizmus: </a:t>
                      </a:r>
                    </a:p>
                    <a:p>
                      <a:pPr algn="just">
                        <a:lnSpc>
                          <a:spcPct val="115000"/>
                        </a:lnSpc>
                        <a:spcAft>
                          <a:spcPts val="0"/>
                        </a:spcAft>
                      </a:pPr>
                      <a:r>
                        <a:rPr lang="cs-CZ" sz="1800" b="0" dirty="0">
                          <a:effectLst/>
                        </a:rPr>
                        <a:t>1830-1844/1846</a:t>
                      </a:r>
                      <a:endParaRPr lang="cs-CZ" sz="18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3,5</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1,7</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a:effectLst/>
                        </a:rPr>
                        <a:t>2,7</a:t>
                      </a:r>
                      <a:endParaRPr lang="cs-CZ" sz="2400" b="1">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a:effectLst/>
                        </a:rPr>
                        <a:t>0,8</a:t>
                      </a:r>
                      <a:endParaRPr lang="cs-CZ" sz="2400" b="1">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a:effectLst/>
                        </a:rPr>
                        <a:t>0,6</a:t>
                      </a:r>
                      <a:endParaRPr lang="cs-CZ" sz="2400" b="1">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01451898"/>
                  </a:ext>
                </a:extLst>
              </a:tr>
              <a:tr h="662084">
                <a:tc>
                  <a:txBody>
                    <a:bodyPr/>
                    <a:lstStyle/>
                    <a:p>
                      <a:pPr algn="just">
                        <a:lnSpc>
                          <a:spcPct val="115000"/>
                        </a:lnSpc>
                        <a:spcAft>
                          <a:spcPts val="0"/>
                        </a:spcAft>
                      </a:pPr>
                      <a:r>
                        <a:rPr lang="cs-CZ" sz="1800" dirty="0">
                          <a:effectLst/>
                        </a:rPr>
                        <a:t>Britský liberalizmus: </a:t>
                      </a:r>
                    </a:p>
                    <a:p>
                      <a:pPr algn="just">
                        <a:lnSpc>
                          <a:spcPct val="115000"/>
                        </a:lnSpc>
                        <a:spcAft>
                          <a:spcPts val="0"/>
                        </a:spcAft>
                      </a:pPr>
                      <a:r>
                        <a:rPr lang="cs-CZ" sz="1800" b="0" dirty="0">
                          <a:effectLst/>
                        </a:rPr>
                        <a:t>1844/1846-1858/1860</a:t>
                      </a:r>
                      <a:endParaRPr lang="cs-CZ" sz="18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0070C0"/>
                          </a:solidFill>
                          <a:effectLst/>
                        </a:rPr>
                        <a:t>6,0</a:t>
                      </a:r>
                      <a:endParaRPr lang="cs-CZ" sz="2400" b="1"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1,5</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2,3</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a:effectLst/>
                        </a:rPr>
                        <a:t>0,9</a:t>
                      </a:r>
                      <a:endParaRPr lang="cs-CZ" sz="2400" b="1">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a:effectLst/>
                        </a:rPr>
                        <a:t>0,7</a:t>
                      </a:r>
                      <a:endParaRPr lang="cs-CZ" sz="2400" b="1">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43857902"/>
                  </a:ext>
                </a:extLst>
              </a:tr>
              <a:tr h="662084">
                <a:tc>
                  <a:txBody>
                    <a:bodyPr/>
                    <a:lstStyle/>
                    <a:p>
                      <a:pPr algn="just">
                        <a:lnSpc>
                          <a:spcPct val="115000"/>
                        </a:lnSpc>
                        <a:spcAft>
                          <a:spcPts val="0"/>
                        </a:spcAft>
                      </a:pPr>
                      <a:r>
                        <a:rPr lang="cs-CZ" sz="1800" dirty="0">
                          <a:effectLst/>
                        </a:rPr>
                        <a:t>Evropský liberalizmus: </a:t>
                      </a:r>
                    </a:p>
                    <a:p>
                      <a:pPr algn="just">
                        <a:lnSpc>
                          <a:spcPct val="115000"/>
                        </a:lnSpc>
                        <a:spcAft>
                          <a:spcPts val="0"/>
                        </a:spcAft>
                      </a:pPr>
                      <a:r>
                        <a:rPr lang="cs-CZ" sz="1800" b="0" dirty="0">
                          <a:effectLst/>
                        </a:rPr>
                        <a:t>1858/1860-1877/1879</a:t>
                      </a:r>
                      <a:endParaRPr lang="cs-CZ" sz="18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0070C0"/>
                          </a:solidFill>
                          <a:effectLst/>
                        </a:rPr>
                        <a:t>3,8</a:t>
                      </a:r>
                      <a:endParaRPr lang="cs-CZ" sz="2400" b="1"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1,7</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FF0000"/>
                          </a:solidFill>
                          <a:effectLst/>
                        </a:rPr>
                        <a:t>1,8</a:t>
                      </a:r>
                      <a:endParaRPr lang="cs-CZ" sz="24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FF0000"/>
                          </a:solidFill>
                          <a:effectLst/>
                        </a:rPr>
                        <a:t>0,5</a:t>
                      </a:r>
                      <a:endParaRPr lang="cs-CZ" sz="24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a:effectLst/>
                        </a:rPr>
                        <a:t>0,8</a:t>
                      </a:r>
                      <a:endParaRPr lang="cs-CZ" sz="2400" b="1">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33622452"/>
                  </a:ext>
                </a:extLst>
              </a:tr>
              <a:tr h="703760">
                <a:tc>
                  <a:txBody>
                    <a:bodyPr/>
                    <a:lstStyle/>
                    <a:p>
                      <a:pPr algn="just">
                        <a:lnSpc>
                          <a:spcPct val="115000"/>
                        </a:lnSpc>
                        <a:spcAft>
                          <a:spcPts val="0"/>
                        </a:spcAft>
                      </a:pPr>
                      <a:r>
                        <a:rPr lang="cs-CZ" sz="1800" dirty="0">
                          <a:effectLst/>
                        </a:rPr>
                        <a:t>Nástup protekcionizmu: </a:t>
                      </a:r>
                    </a:p>
                    <a:p>
                      <a:pPr algn="just">
                        <a:lnSpc>
                          <a:spcPct val="115000"/>
                        </a:lnSpc>
                        <a:spcAft>
                          <a:spcPts val="0"/>
                        </a:spcAft>
                      </a:pPr>
                      <a:r>
                        <a:rPr lang="cs-CZ" sz="1800" b="0" dirty="0">
                          <a:effectLst/>
                        </a:rPr>
                        <a:t>1877/1879–1890/1892</a:t>
                      </a:r>
                      <a:endParaRPr lang="cs-CZ" sz="18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a:effectLst/>
                        </a:rPr>
                        <a:t>2,9</a:t>
                      </a:r>
                      <a:endParaRPr lang="cs-CZ" sz="2400" b="1">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FF0000"/>
                          </a:solidFill>
                          <a:effectLst/>
                        </a:rPr>
                        <a:t>1,2</a:t>
                      </a:r>
                      <a:endParaRPr lang="cs-CZ" sz="24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2,2</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0,9</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a:effectLst/>
                        </a:rPr>
                        <a:t>0,9</a:t>
                      </a:r>
                      <a:endParaRPr lang="cs-CZ" sz="2400" b="1">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0178342"/>
                  </a:ext>
                </a:extLst>
              </a:tr>
              <a:tr h="537328">
                <a:tc>
                  <a:txBody>
                    <a:bodyPr/>
                    <a:lstStyle/>
                    <a:p>
                      <a:pPr algn="just">
                        <a:lnSpc>
                          <a:spcPct val="115000"/>
                        </a:lnSpc>
                        <a:spcAft>
                          <a:spcPts val="0"/>
                        </a:spcAft>
                      </a:pPr>
                      <a:r>
                        <a:rPr lang="cs-CZ" sz="1800" dirty="0">
                          <a:effectLst/>
                        </a:rPr>
                        <a:t>Protekcionizmus: </a:t>
                      </a:r>
                    </a:p>
                    <a:p>
                      <a:pPr algn="just">
                        <a:lnSpc>
                          <a:spcPct val="115000"/>
                        </a:lnSpc>
                        <a:spcAft>
                          <a:spcPts val="0"/>
                        </a:spcAft>
                      </a:pPr>
                      <a:r>
                        <a:rPr lang="cs-CZ" sz="1800" b="0" dirty="0">
                          <a:effectLst/>
                        </a:rPr>
                        <a:t>1890/1892-1913</a:t>
                      </a:r>
                      <a:endParaRPr lang="cs-CZ" sz="18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a:effectLst/>
                        </a:rPr>
                        <a:t>3,5</a:t>
                      </a:r>
                      <a:endParaRPr lang="cs-CZ" sz="2400" b="1">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0070C0"/>
                          </a:solidFill>
                          <a:effectLst/>
                        </a:rPr>
                        <a:t>2,4</a:t>
                      </a:r>
                      <a:endParaRPr lang="cs-CZ" sz="2400" b="1"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0070C0"/>
                          </a:solidFill>
                          <a:effectLst/>
                        </a:rPr>
                        <a:t>3,2</a:t>
                      </a:r>
                      <a:endParaRPr lang="cs-CZ" sz="2400" b="1"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0070C0"/>
                          </a:solidFill>
                          <a:effectLst/>
                        </a:rPr>
                        <a:t>1,8</a:t>
                      </a:r>
                      <a:endParaRPr lang="cs-CZ" sz="2400" b="1"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1,0</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14019644"/>
                  </a:ext>
                </a:extLst>
              </a:tr>
              <a:tr h="320003">
                <a:tc gridSpan="6">
                  <a:txBody>
                    <a:bodyPr/>
                    <a:lstStyle/>
                    <a:p>
                      <a:pPr algn="just">
                        <a:lnSpc>
                          <a:spcPct val="115000"/>
                        </a:lnSpc>
                        <a:spcAft>
                          <a:spcPts val="0"/>
                        </a:spcAft>
                      </a:pPr>
                      <a:r>
                        <a:rPr lang="cs-CZ" sz="1800" b="0" dirty="0">
                          <a:effectLst/>
                        </a:rPr>
                        <a:t>Hospodářská období - </a:t>
                      </a:r>
                      <a:r>
                        <a:rPr lang="cs-CZ" sz="2000" b="1" dirty="0">
                          <a:effectLst/>
                        </a:rPr>
                        <a:t>kontinentální Evropa</a:t>
                      </a:r>
                      <a:endParaRPr lang="cs-CZ" sz="18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092466238"/>
                  </a:ext>
                </a:extLst>
              </a:tr>
              <a:tr h="662084">
                <a:tc>
                  <a:txBody>
                    <a:bodyPr/>
                    <a:lstStyle/>
                    <a:p>
                      <a:pPr algn="just">
                        <a:lnSpc>
                          <a:spcPct val="115000"/>
                        </a:lnSpc>
                        <a:spcAft>
                          <a:spcPts val="0"/>
                        </a:spcAft>
                      </a:pPr>
                      <a:r>
                        <a:rPr lang="cs-CZ" sz="1800" dirty="0">
                          <a:effectLst/>
                        </a:rPr>
                        <a:t>Období růstu: </a:t>
                      </a:r>
                    </a:p>
                    <a:p>
                      <a:pPr algn="just">
                        <a:lnSpc>
                          <a:spcPct val="115000"/>
                        </a:lnSpc>
                        <a:spcAft>
                          <a:spcPts val="0"/>
                        </a:spcAft>
                      </a:pPr>
                      <a:r>
                        <a:rPr lang="cs-CZ" sz="1800" b="0" dirty="0">
                          <a:effectLst/>
                        </a:rPr>
                        <a:t>1829/1831–1868/1870</a:t>
                      </a:r>
                      <a:endParaRPr lang="cs-CZ" sz="18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0070C0"/>
                          </a:solidFill>
                          <a:effectLst/>
                        </a:rPr>
                        <a:t>4,3</a:t>
                      </a:r>
                      <a:endParaRPr lang="cs-CZ" sz="2400" b="1"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1,8</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2,0</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1,0</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a:effectLst/>
                        </a:rPr>
                        <a:t>0,7</a:t>
                      </a:r>
                      <a:endParaRPr lang="cs-CZ" sz="2400" b="1">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2317168"/>
                  </a:ext>
                </a:extLst>
              </a:tr>
              <a:tr h="662084">
                <a:tc>
                  <a:txBody>
                    <a:bodyPr/>
                    <a:lstStyle/>
                    <a:p>
                      <a:pPr algn="just">
                        <a:lnSpc>
                          <a:spcPct val="115000"/>
                        </a:lnSpc>
                        <a:spcAft>
                          <a:spcPts val="0"/>
                        </a:spcAft>
                      </a:pPr>
                      <a:r>
                        <a:rPr lang="cs-CZ" sz="1800" dirty="0">
                          <a:effectLst/>
                        </a:rPr>
                        <a:t>Deprese: </a:t>
                      </a:r>
                    </a:p>
                    <a:p>
                      <a:pPr algn="just">
                        <a:lnSpc>
                          <a:spcPct val="115000"/>
                        </a:lnSpc>
                        <a:spcAft>
                          <a:spcPts val="0"/>
                        </a:spcAft>
                      </a:pPr>
                      <a:r>
                        <a:rPr lang="cs-CZ" sz="1800" b="0" dirty="0">
                          <a:effectLst/>
                        </a:rPr>
                        <a:t>1868/1870–1891/1893</a:t>
                      </a:r>
                      <a:endParaRPr lang="cs-CZ" sz="18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FF0000"/>
                          </a:solidFill>
                          <a:effectLst/>
                        </a:rPr>
                        <a:t>2,9</a:t>
                      </a:r>
                      <a:endParaRPr lang="cs-CZ" sz="24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FF0000"/>
                          </a:solidFill>
                          <a:effectLst/>
                        </a:rPr>
                        <a:t>1,0</a:t>
                      </a:r>
                      <a:endParaRPr lang="cs-CZ" sz="24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2,0</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FF0000"/>
                          </a:solidFill>
                          <a:effectLst/>
                        </a:rPr>
                        <a:t>0,8</a:t>
                      </a:r>
                      <a:endParaRPr lang="cs-CZ" sz="24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0,9</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3068638"/>
                  </a:ext>
                </a:extLst>
              </a:tr>
              <a:tr h="478986">
                <a:tc>
                  <a:txBody>
                    <a:bodyPr/>
                    <a:lstStyle/>
                    <a:p>
                      <a:pPr algn="just">
                        <a:lnSpc>
                          <a:spcPct val="115000"/>
                        </a:lnSpc>
                        <a:spcAft>
                          <a:spcPts val="0"/>
                        </a:spcAft>
                      </a:pPr>
                      <a:r>
                        <a:rPr lang="cs-CZ" sz="1800" dirty="0">
                          <a:effectLst/>
                        </a:rPr>
                        <a:t>Období rychlého růstu: </a:t>
                      </a:r>
                    </a:p>
                    <a:p>
                      <a:pPr algn="just">
                        <a:lnSpc>
                          <a:spcPct val="115000"/>
                        </a:lnSpc>
                        <a:spcAft>
                          <a:spcPts val="0"/>
                        </a:spcAft>
                      </a:pPr>
                      <a:r>
                        <a:rPr lang="cs-CZ" sz="1800" b="0" dirty="0">
                          <a:effectLst/>
                        </a:rPr>
                        <a:t>1891/1893-1911/1913</a:t>
                      </a:r>
                      <a:endParaRPr lang="cs-CZ" sz="18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4,0</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0070C0"/>
                          </a:solidFill>
                          <a:effectLst/>
                        </a:rPr>
                        <a:t>2,6</a:t>
                      </a:r>
                      <a:endParaRPr lang="cs-CZ" sz="2400" b="1"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0070C0"/>
                          </a:solidFill>
                          <a:effectLst/>
                        </a:rPr>
                        <a:t>3,8</a:t>
                      </a:r>
                      <a:endParaRPr lang="cs-CZ" sz="2400" b="1"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solidFill>
                            <a:srgbClr val="0070C0"/>
                          </a:solidFill>
                          <a:effectLst/>
                        </a:rPr>
                        <a:t>1,5</a:t>
                      </a:r>
                      <a:endParaRPr lang="cs-CZ" sz="2400" b="1"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cs-CZ" sz="2400" b="1" dirty="0">
                          <a:effectLst/>
                        </a:rPr>
                        <a:t>1,1</a:t>
                      </a:r>
                      <a:endParaRPr lang="cs-CZ" sz="24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74329858"/>
                  </a:ext>
                </a:extLst>
              </a:tr>
            </a:tbl>
          </a:graphicData>
        </a:graphic>
      </p:graphicFrame>
    </p:spTree>
    <p:extLst>
      <p:ext uri="{BB962C8B-B14F-4D97-AF65-F5344CB8AC3E}">
        <p14:creationId xmlns:p14="http://schemas.microsoft.com/office/powerpoint/2010/main" val="162824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116632"/>
            <a:ext cx="8229600" cy="1143000"/>
          </a:xfrm>
        </p:spPr>
        <p:txBody>
          <a:bodyPr>
            <a:normAutofit/>
          </a:bodyPr>
          <a:lstStyle/>
          <a:p>
            <a:pPr algn="ctr"/>
            <a:r>
              <a:rPr lang="cs-CZ" sz="3200" b="1" dirty="0">
                <a:solidFill>
                  <a:srgbClr val="0070C0"/>
                </a:solidFill>
                <a:latin typeface="+mn-lt"/>
              </a:rPr>
              <a:t>Imperializmus v Asii</a:t>
            </a:r>
          </a:p>
        </p:txBody>
      </p:sp>
      <p:sp>
        <p:nvSpPr>
          <p:cNvPr id="3" name="Zástupný symbol pro obsah 2"/>
          <p:cNvSpPr>
            <a:spLocks noGrp="1"/>
          </p:cNvSpPr>
          <p:nvPr>
            <p:ph idx="1"/>
          </p:nvPr>
        </p:nvSpPr>
        <p:spPr>
          <a:xfrm>
            <a:off x="820132" y="1124744"/>
            <a:ext cx="10737130" cy="5544616"/>
          </a:xfrm>
        </p:spPr>
        <p:txBody>
          <a:bodyPr>
            <a:normAutofit fontScale="77500" lnSpcReduction="20000"/>
          </a:bodyPr>
          <a:lstStyle/>
          <a:p>
            <a:r>
              <a:rPr lang="cs-CZ" b="1" dirty="0"/>
              <a:t>Indie</a:t>
            </a:r>
            <a:r>
              <a:rPr lang="cs-CZ" dirty="0"/>
              <a:t>: 209 mil obyvatel v 1820 a 284 mil v 1900; </a:t>
            </a:r>
            <a:r>
              <a:rPr lang="cs-CZ" b="1" dirty="0"/>
              <a:t>EIC</a:t>
            </a:r>
            <a:r>
              <a:rPr lang="cs-CZ" dirty="0"/>
              <a:t> nejvýznamnější obchodně- politická organizace v oblasti (ztráta monopolu 1813); </a:t>
            </a:r>
          </a:p>
          <a:p>
            <a:r>
              <a:rPr lang="cs-CZ" dirty="0"/>
              <a:t>Cílem EIC </a:t>
            </a:r>
            <a:r>
              <a:rPr lang="cs-CZ" b="1" dirty="0"/>
              <a:t>zisk pro akcionáře</a:t>
            </a:r>
            <a:r>
              <a:rPr lang="cs-CZ" dirty="0"/>
              <a:t>; od 1793 výběr daní v Bengálsku přes zprostředkovatele – </a:t>
            </a:r>
            <a:r>
              <a:rPr lang="cs-CZ" b="1" dirty="0"/>
              <a:t>odliv</a:t>
            </a:r>
            <a:r>
              <a:rPr lang="cs-CZ" dirty="0"/>
              <a:t> </a:t>
            </a:r>
            <a:r>
              <a:rPr lang="cs-CZ" b="1" dirty="0"/>
              <a:t>hotovosti</a:t>
            </a:r>
            <a:r>
              <a:rPr lang="cs-CZ" dirty="0"/>
              <a:t> do GB; </a:t>
            </a:r>
            <a:r>
              <a:rPr lang="cs-CZ" b="1" dirty="0"/>
              <a:t>náklady správy </a:t>
            </a:r>
            <a:r>
              <a:rPr lang="cs-CZ" dirty="0"/>
              <a:t>a obrany zatěžují spravované území, indické administrativy si půjčují na hrazení závazků EIC (1805 jen 31tis. Britů v Indii);</a:t>
            </a:r>
          </a:p>
          <a:p>
            <a:r>
              <a:rPr lang="cs-CZ" b="1" dirty="0">
                <a:solidFill>
                  <a:srgbClr val="0070C0"/>
                </a:solidFill>
              </a:rPr>
              <a:t>Otevření trhu </a:t>
            </a:r>
            <a:r>
              <a:rPr lang="cs-CZ" dirty="0"/>
              <a:t>– </a:t>
            </a:r>
            <a:r>
              <a:rPr lang="cs-CZ" b="1" dirty="0"/>
              <a:t>dovoz</a:t>
            </a:r>
            <a:r>
              <a:rPr lang="cs-CZ" dirty="0"/>
              <a:t> strojní </a:t>
            </a:r>
            <a:r>
              <a:rPr lang="cs-CZ" b="1" dirty="0"/>
              <a:t>bavlněné</a:t>
            </a:r>
            <a:r>
              <a:rPr lang="cs-CZ" dirty="0"/>
              <a:t> </a:t>
            </a:r>
            <a:r>
              <a:rPr lang="cs-CZ" b="1" dirty="0"/>
              <a:t>produkce</a:t>
            </a:r>
            <a:r>
              <a:rPr lang="cs-CZ" dirty="0"/>
              <a:t> (z 800k y. v 1814 na 51mil.y. v 1830 a 1mld.y. 1870) – nejde ale o konec místní výroby (existuje vedle moderní produkce);</a:t>
            </a:r>
          </a:p>
          <a:p>
            <a:endParaRPr lang="cs-CZ" sz="1300" dirty="0"/>
          </a:p>
          <a:p>
            <a:r>
              <a:rPr lang="cs-CZ" dirty="0"/>
              <a:t>Od 1820 hlavní exporty </a:t>
            </a:r>
            <a:r>
              <a:rPr lang="cs-CZ" b="1" dirty="0"/>
              <a:t>indigo</a:t>
            </a:r>
            <a:r>
              <a:rPr lang="cs-CZ" dirty="0"/>
              <a:t> a </a:t>
            </a:r>
            <a:r>
              <a:rPr lang="cs-CZ" b="1" dirty="0"/>
              <a:t>opium</a:t>
            </a:r>
            <a:r>
              <a:rPr lang="cs-CZ" dirty="0"/>
              <a:t>; </a:t>
            </a:r>
          </a:p>
          <a:p>
            <a:pPr lvl="1"/>
            <a:r>
              <a:rPr lang="cs-CZ" b="1" dirty="0">
                <a:solidFill>
                  <a:srgbClr val="0070C0"/>
                </a:solidFill>
              </a:rPr>
              <a:t>opium</a:t>
            </a:r>
            <a:r>
              <a:rPr lang="cs-CZ" dirty="0">
                <a:solidFill>
                  <a:srgbClr val="0070C0"/>
                </a:solidFill>
              </a:rPr>
              <a:t> </a:t>
            </a:r>
            <a:r>
              <a:rPr lang="cs-CZ" dirty="0"/>
              <a:t>od 1830 33% exportu, další </a:t>
            </a:r>
            <a:r>
              <a:rPr lang="cs-CZ" b="1" dirty="0"/>
              <a:t>rýže</a:t>
            </a:r>
            <a:r>
              <a:rPr lang="cs-CZ" dirty="0"/>
              <a:t>, </a:t>
            </a:r>
            <a:r>
              <a:rPr lang="cs-CZ" b="1" dirty="0"/>
              <a:t>cukr</a:t>
            </a:r>
            <a:r>
              <a:rPr lang="cs-CZ" dirty="0"/>
              <a:t>, </a:t>
            </a:r>
            <a:r>
              <a:rPr lang="cs-CZ" b="1" dirty="0"/>
              <a:t>čaj</a:t>
            </a:r>
            <a:r>
              <a:rPr lang="cs-CZ" dirty="0"/>
              <a:t>, </a:t>
            </a:r>
            <a:r>
              <a:rPr lang="cs-CZ" b="1" dirty="0"/>
              <a:t>juta</a:t>
            </a:r>
            <a:r>
              <a:rPr lang="cs-CZ" dirty="0"/>
              <a:t>; </a:t>
            </a:r>
          </a:p>
          <a:p>
            <a:pPr lvl="1"/>
            <a:r>
              <a:rPr lang="cs-CZ" b="1" dirty="0"/>
              <a:t>vzpoura</a:t>
            </a:r>
            <a:r>
              <a:rPr lang="cs-CZ" dirty="0"/>
              <a:t> bengálské armády 1857 – přechod pod GB;</a:t>
            </a:r>
          </a:p>
          <a:p>
            <a:endParaRPr lang="cs-CZ" sz="1500" b="1" dirty="0"/>
          </a:p>
          <a:p>
            <a:r>
              <a:rPr lang="cs-CZ" b="1" dirty="0"/>
              <a:t>GB</a:t>
            </a:r>
            <a:r>
              <a:rPr lang="cs-CZ" dirty="0"/>
              <a:t> 1819 </a:t>
            </a:r>
            <a:r>
              <a:rPr lang="cs-CZ" b="1" dirty="0"/>
              <a:t>Singapur</a:t>
            </a:r>
            <a:r>
              <a:rPr lang="cs-CZ" dirty="0"/>
              <a:t>, 1824 </a:t>
            </a:r>
            <a:r>
              <a:rPr lang="cs-CZ" b="1" dirty="0" err="1"/>
              <a:t>Melaka</a:t>
            </a:r>
            <a:r>
              <a:rPr lang="cs-CZ" dirty="0"/>
              <a:t>, </a:t>
            </a:r>
            <a:r>
              <a:rPr lang="cs-CZ" b="1" dirty="0"/>
              <a:t>Malajsie</a:t>
            </a:r>
            <a:r>
              <a:rPr lang="cs-CZ" dirty="0"/>
              <a:t>, </a:t>
            </a:r>
            <a:r>
              <a:rPr lang="cs-CZ" b="1" dirty="0"/>
              <a:t>Barma</a:t>
            </a:r>
            <a:r>
              <a:rPr lang="cs-CZ" dirty="0"/>
              <a:t>… </a:t>
            </a:r>
          </a:p>
          <a:p>
            <a:r>
              <a:rPr lang="cs-CZ" b="1" dirty="0"/>
              <a:t>FRA</a:t>
            </a:r>
            <a:r>
              <a:rPr lang="cs-CZ" dirty="0"/>
              <a:t>: </a:t>
            </a:r>
            <a:r>
              <a:rPr lang="cs-CZ" b="1" dirty="0"/>
              <a:t>Kambodža</a:t>
            </a:r>
            <a:r>
              <a:rPr lang="cs-CZ" dirty="0"/>
              <a:t>, </a:t>
            </a:r>
            <a:r>
              <a:rPr lang="cs-CZ" b="1" dirty="0"/>
              <a:t>Laos</a:t>
            </a:r>
            <a:r>
              <a:rPr lang="cs-CZ" dirty="0"/>
              <a:t> a </a:t>
            </a:r>
            <a:r>
              <a:rPr lang="cs-CZ" b="1" dirty="0" err="1"/>
              <a:t>Kočinčína</a:t>
            </a:r>
            <a:r>
              <a:rPr lang="cs-CZ" dirty="0"/>
              <a:t>, Vietnam;</a:t>
            </a:r>
          </a:p>
          <a:p>
            <a:r>
              <a:rPr lang="cs-CZ" dirty="0"/>
              <a:t>Nejbohatší kolonie – </a:t>
            </a:r>
            <a:r>
              <a:rPr lang="cs-CZ" b="1" dirty="0"/>
              <a:t>Jáva</a:t>
            </a:r>
            <a:r>
              <a:rPr lang="cs-CZ" dirty="0"/>
              <a:t> - </a:t>
            </a:r>
            <a:r>
              <a:rPr lang="cs-CZ" b="1" dirty="0"/>
              <a:t>NED</a:t>
            </a:r>
            <a:r>
              <a:rPr lang="cs-CZ" dirty="0"/>
              <a:t> (během </a:t>
            </a:r>
            <a:r>
              <a:rPr lang="cs-CZ" dirty="0" err="1"/>
              <a:t>Nap.válek</a:t>
            </a:r>
            <a:r>
              <a:rPr lang="cs-CZ" dirty="0"/>
              <a:t> VOC zrušena): </a:t>
            </a:r>
          </a:p>
          <a:p>
            <a:pPr lvl="1"/>
            <a:r>
              <a:rPr lang="cs-CZ" dirty="0"/>
              <a:t>od 1824 Holandská obchodní společnost (</a:t>
            </a:r>
            <a:r>
              <a:rPr lang="cs-CZ" b="1" dirty="0"/>
              <a:t>NHM</a:t>
            </a:r>
            <a:r>
              <a:rPr lang="cs-CZ" dirty="0"/>
              <a:t>) pro obchod s </a:t>
            </a:r>
            <a:r>
              <a:rPr lang="cs-CZ" b="1" dirty="0" err="1">
                <a:solidFill>
                  <a:srgbClr val="0070C0"/>
                </a:solidFill>
              </a:rPr>
              <a:t>Indonesií</a:t>
            </a:r>
            <a:r>
              <a:rPr lang="cs-CZ" dirty="0"/>
              <a:t>; </a:t>
            </a:r>
          </a:p>
          <a:p>
            <a:pPr lvl="1"/>
            <a:r>
              <a:rPr lang="cs-CZ" dirty="0"/>
              <a:t>od 1830 </a:t>
            </a:r>
            <a:r>
              <a:rPr lang="cs-CZ" b="1" dirty="0"/>
              <a:t>kultivační systém </a:t>
            </a:r>
            <a:r>
              <a:rPr lang="cs-CZ" dirty="0"/>
              <a:t>(vesnice vyčlenily půdu na produkci pro NHM – výkup z uměle nízké ceny (občasné hladomory);</a:t>
            </a:r>
          </a:p>
        </p:txBody>
      </p:sp>
    </p:spTree>
    <p:extLst>
      <p:ext uri="{BB962C8B-B14F-4D97-AF65-F5344CB8AC3E}">
        <p14:creationId xmlns:p14="http://schemas.microsoft.com/office/powerpoint/2010/main" val="2548867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23120\Desktop\EEveGE2012\Obrázky\COLLECTIE_TROPENMUSEUM_Thee-kweekbedden_zonder_afdak_Java_TMnr_100119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9" y="836712"/>
            <a:ext cx="7369239"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959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243408"/>
            <a:ext cx="8229600" cy="1143000"/>
          </a:xfrm>
        </p:spPr>
        <p:txBody>
          <a:bodyPr>
            <a:normAutofit/>
          </a:bodyPr>
          <a:lstStyle/>
          <a:p>
            <a:pPr algn="ctr"/>
            <a:r>
              <a:rPr lang="cs-CZ" sz="3000" b="1" dirty="0">
                <a:latin typeface="+mn-lt"/>
              </a:rPr>
              <a:t>Politický vývoj ve </a:t>
            </a:r>
            <a:r>
              <a:rPr lang="cs-CZ" sz="3000" b="1" dirty="0">
                <a:solidFill>
                  <a:srgbClr val="FF0000"/>
                </a:solidFill>
                <a:latin typeface="+mn-lt"/>
              </a:rPr>
              <a:t>Francii</a:t>
            </a:r>
            <a:r>
              <a:rPr lang="cs-CZ" sz="3000" dirty="0">
                <a:latin typeface="+mn-lt"/>
              </a:rPr>
              <a:t>,</a:t>
            </a:r>
            <a:r>
              <a:rPr lang="cs-CZ" sz="3000" b="1" dirty="0">
                <a:latin typeface="+mn-lt"/>
              </a:rPr>
              <a:t> </a:t>
            </a:r>
            <a:r>
              <a:rPr lang="cs-CZ" sz="3000" b="1" dirty="0">
                <a:solidFill>
                  <a:srgbClr val="0070C0"/>
                </a:solidFill>
                <a:latin typeface="+mn-lt"/>
              </a:rPr>
              <a:t>UK</a:t>
            </a:r>
            <a:endParaRPr lang="cs-CZ" sz="3000" b="1" dirty="0">
              <a:latin typeface="+mn-lt"/>
            </a:endParaRPr>
          </a:p>
        </p:txBody>
      </p:sp>
      <p:sp>
        <p:nvSpPr>
          <p:cNvPr id="3" name="Zástupný symbol pro obsah 2"/>
          <p:cNvSpPr>
            <a:spLocks noGrp="1"/>
          </p:cNvSpPr>
          <p:nvPr>
            <p:ph idx="1"/>
          </p:nvPr>
        </p:nvSpPr>
        <p:spPr>
          <a:xfrm>
            <a:off x="480767" y="620688"/>
            <a:ext cx="11331019" cy="6048672"/>
          </a:xfrm>
        </p:spPr>
        <p:txBody>
          <a:bodyPr>
            <a:normAutofit fontScale="70000" lnSpcReduction="20000"/>
          </a:bodyPr>
          <a:lstStyle/>
          <a:p>
            <a:r>
              <a:rPr lang="cs-CZ" dirty="0"/>
              <a:t>1680-1780 </a:t>
            </a:r>
            <a:r>
              <a:rPr lang="cs-CZ" b="1" dirty="0">
                <a:solidFill>
                  <a:srgbClr val="0070C0"/>
                </a:solidFill>
              </a:rPr>
              <a:t>UK</a:t>
            </a:r>
            <a:r>
              <a:rPr lang="cs-CZ" dirty="0"/>
              <a:t> </a:t>
            </a:r>
            <a:r>
              <a:rPr lang="cs-CZ" b="1" dirty="0"/>
              <a:t>arm</a:t>
            </a:r>
            <a:r>
              <a:rPr lang="cs-CZ" dirty="0"/>
              <a:t>. a </a:t>
            </a:r>
            <a:r>
              <a:rPr lang="cs-CZ" b="1" dirty="0"/>
              <a:t>nám</a:t>
            </a:r>
            <a:r>
              <a:rPr lang="cs-CZ" dirty="0"/>
              <a:t>. se ztrojnásobilo (</a:t>
            </a:r>
            <a:r>
              <a:rPr lang="cs-CZ" sz="2900" dirty="0"/>
              <a:t>vojenské </a:t>
            </a:r>
            <a:r>
              <a:rPr lang="cs-CZ" sz="2900" b="1" dirty="0"/>
              <a:t>výdaje</a:t>
            </a:r>
            <a:r>
              <a:rPr lang="cs-CZ" sz="2900" dirty="0"/>
              <a:t> 70%+ výdajů státu a 14% HDP v 1760</a:t>
            </a:r>
            <a:r>
              <a:rPr lang="cs-CZ" dirty="0"/>
              <a:t>); </a:t>
            </a:r>
          </a:p>
          <a:p>
            <a:pPr lvl="1"/>
            <a:r>
              <a:rPr lang="cs-CZ" b="1" dirty="0">
                <a:solidFill>
                  <a:srgbClr val="0070C0"/>
                </a:solidFill>
              </a:rPr>
              <a:t>výběr daní </a:t>
            </a:r>
            <a:r>
              <a:rPr lang="cs-CZ" dirty="0"/>
              <a:t>– centralizovaná správa, nepřímé daně (2x/obyv. vs. FRA); nižší </a:t>
            </a:r>
            <a:r>
              <a:rPr lang="cs-CZ" b="1" dirty="0"/>
              <a:t>úroky</a:t>
            </a:r>
            <a:r>
              <a:rPr lang="cs-CZ" dirty="0"/>
              <a:t> z půjček; (NED top zdanění – ochrana obchodu);</a:t>
            </a:r>
          </a:p>
          <a:p>
            <a:r>
              <a:rPr lang="cs-CZ" b="1" dirty="0">
                <a:solidFill>
                  <a:srgbClr val="FF0000"/>
                </a:solidFill>
              </a:rPr>
              <a:t>FRA</a:t>
            </a:r>
            <a:r>
              <a:rPr lang="cs-CZ" dirty="0"/>
              <a:t>: do revoluce </a:t>
            </a:r>
            <a:r>
              <a:rPr lang="cs-CZ" b="1" dirty="0">
                <a:solidFill>
                  <a:srgbClr val="0070C0"/>
                </a:solidFill>
              </a:rPr>
              <a:t>absolutismus</a:t>
            </a:r>
            <a:r>
              <a:rPr lang="cs-CZ" dirty="0"/>
              <a:t>; </a:t>
            </a:r>
            <a:r>
              <a:rPr lang="cs-CZ" b="1" dirty="0"/>
              <a:t>aristokracie</a:t>
            </a:r>
            <a:r>
              <a:rPr lang="cs-CZ" dirty="0"/>
              <a:t> a </a:t>
            </a:r>
            <a:r>
              <a:rPr lang="cs-CZ" b="1" dirty="0"/>
              <a:t>klérus</a:t>
            </a:r>
            <a:r>
              <a:rPr lang="cs-CZ" dirty="0"/>
              <a:t> neplatí daně a rolnické dávky, </a:t>
            </a:r>
            <a:r>
              <a:rPr lang="cs-CZ" b="1" dirty="0"/>
              <a:t>cechy</a:t>
            </a:r>
            <a:r>
              <a:rPr lang="cs-CZ" dirty="0"/>
              <a:t> nepřipouští trh; </a:t>
            </a:r>
            <a:r>
              <a:rPr lang="cs-CZ" b="1" dirty="0"/>
              <a:t>merkantilismus</a:t>
            </a:r>
            <a:r>
              <a:rPr lang="cs-CZ" dirty="0"/>
              <a:t> </a:t>
            </a:r>
            <a:r>
              <a:rPr lang="cs-CZ" b="1" dirty="0" err="1">
                <a:solidFill>
                  <a:srgbClr val="0070C0"/>
                </a:solidFill>
              </a:rPr>
              <a:t>Colberta</a:t>
            </a:r>
            <a:r>
              <a:rPr lang="cs-CZ" dirty="0">
                <a:solidFill>
                  <a:srgbClr val="0070C0"/>
                </a:solidFill>
              </a:rPr>
              <a:t> </a:t>
            </a:r>
            <a:r>
              <a:rPr lang="cs-CZ" dirty="0"/>
              <a:t>(1665-1683) protekcionismus a státní podpora </a:t>
            </a:r>
            <a:r>
              <a:rPr lang="cs-CZ" b="1" dirty="0"/>
              <a:t>průmyslu</a:t>
            </a:r>
            <a:r>
              <a:rPr lang="cs-CZ" dirty="0"/>
              <a:t>; </a:t>
            </a:r>
          </a:p>
          <a:p>
            <a:r>
              <a:rPr lang="cs-CZ" dirty="0"/>
              <a:t>Neúnosné </a:t>
            </a:r>
            <a:r>
              <a:rPr lang="cs-CZ" b="1" dirty="0">
                <a:solidFill>
                  <a:srgbClr val="0070C0"/>
                </a:solidFill>
              </a:rPr>
              <a:t>náklady</a:t>
            </a:r>
            <a:r>
              <a:rPr lang="cs-CZ" dirty="0">
                <a:solidFill>
                  <a:srgbClr val="0070C0"/>
                </a:solidFill>
              </a:rPr>
              <a:t> </a:t>
            </a:r>
            <a:r>
              <a:rPr lang="cs-CZ" b="1" dirty="0">
                <a:solidFill>
                  <a:srgbClr val="0070C0"/>
                </a:solidFill>
              </a:rPr>
              <a:t>válek</a:t>
            </a:r>
            <a:r>
              <a:rPr lang="cs-CZ" dirty="0">
                <a:solidFill>
                  <a:srgbClr val="0070C0"/>
                </a:solidFill>
              </a:rPr>
              <a:t> </a:t>
            </a:r>
            <a:r>
              <a:rPr lang="cs-CZ" dirty="0"/>
              <a:t>– katastrofální stav rozpočtu a nutnost daňové reformy:</a:t>
            </a:r>
          </a:p>
          <a:p>
            <a:pPr lvl="1"/>
            <a:r>
              <a:rPr lang="cs-CZ" b="1" dirty="0"/>
              <a:t>1787</a:t>
            </a:r>
            <a:r>
              <a:rPr lang="cs-CZ" dirty="0"/>
              <a:t> svolání Shromáždění </a:t>
            </a:r>
            <a:r>
              <a:rPr lang="cs-CZ" b="1" dirty="0"/>
              <a:t>notáblů</a:t>
            </a:r>
            <a:r>
              <a:rPr lang="cs-CZ" dirty="0"/>
              <a:t>, neúspěch a svolání </a:t>
            </a:r>
            <a:r>
              <a:rPr lang="cs-CZ" b="1" dirty="0"/>
              <a:t>Generálních stavů </a:t>
            </a:r>
            <a:r>
              <a:rPr lang="cs-CZ" dirty="0"/>
              <a:t>(od 1614) – snaha o </a:t>
            </a:r>
            <a:r>
              <a:rPr lang="cs-CZ" b="1" dirty="0"/>
              <a:t>udržení privilegií </a:t>
            </a:r>
            <a:r>
              <a:rPr lang="cs-CZ" dirty="0"/>
              <a:t>-&gt; omezení absolutismu;</a:t>
            </a:r>
          </a:p>
          <a:p>
            <a:pPr lvl="1"/>
            <a:r>
              <a:rPr lang="cs-CZ" b="1" dirty="0"/>
              <a:t>Národní shromáždění </a:t>
            </a:r>
            <a:r>
              <a:rPr lang="cs-CZ" dirty="0"/>
              <a:t>– reprezentován </a:t>
            </a:r>
            <a:r>
              <a:rPr lang="cs-CZ" b="1" dirty="0"/>
              <a:t>třetí stav </a:t>
            </a:r>
            <a:r>
              <a:rPr lang="cs-CZ" dirty="0"/>
              <a:t>(podpora </a:t>
            </a:r>
            <a:r>
              <a:rPr lang="cs-CZ" b="1" dirty="0"/>
              <a:t>ulice</a:t>
            </a:r>
            <a:r>
              <a:rPr lang="cs-CZ" dirty="0"/>
              <a:t>, Bastila);</a:t>
            </a:r>
          </a:p>
          <a:p>
            <a:pPr lvl="1"/>
            <a:r>
              <a:rPr lang="cs-CZ" dirty="0"/>
              <a:t>Nová </a:t>
            </a:r>
            <a:r>
              <a:rPr lang="cs-CZ" b="1" dirty="0">
                <a:solidFill>
                  <a:srgbClr val="0070C0"/>
                </a:solidFill>
              </a:rPr>
              <a:t>ústava 1791</a:t>
            </a:r>
            <a:r>
              <a:rPr lang="cs-CZ" dirty="0"/>
              <a:t>: </a:t>
            </a:r>
            <a:r>
              <a:rPr lang="cs-CZ" b="1" dirty="0"/>
              <a:t>radikální</a:t>
            </a:r>
            <a:r>
              <a:rPr lang="cs-CZ" dirty="0"/>
              <a:t> (</a:t>
            </a:r>
            <a:r>
              <a:rPr lang="cs-CZ" b="1" dirty="0"/>
              <a:t>feudální</a:t>
            </a:r>
            <a:r>
              <a:rPr lang="cs-CZ" dirty="0"/>
              <a:t> systém, privilegia, </a:t>
            </a:r>
            <a:r>
              <a:rPr lang="cs-CZ" b="1" dirty="0"/>
              <a:t>způsobilost</a:t>
            </a:r>
            <a:r>
              <a:rPr lang="cs-CZ" dirty="0"/>
              <a:t>, </a:t>
            </a:r>
            <a:r>
              <a:rPr lang="cs-CZ" b="1" dirty="0"/>
              <a:t>cechy</a:t>
            </a:r>
            <a:r>
              <a:rPr lang="cs-CZ" dirty="0"/>
              <a:t>) (útěk a poprava krále 1793);</a:t>
            </a:r>
          </a:p>
          <a:p>
            <a:pPr lvl="1"/>
            <a:r>
              <a:rPr lang="cs-CZ" dirty="0"/>
              <a:t>Od roku 1792 </a:t>
            </a:r>
            <a:r>
              <a:rPr lang="cs-CZ" b="1" dirty="0"/>
              <a:t>protifrancouzské koalice</a:t>
            </a:r>
            <a:r>
              <a:rPr lang="cs-CZ" dirty="0"/>
              <a:t>…</a:t>
            </a:r>
          </a:p>
          <a:p>
            <a:pPr lvl="1"/>
            <a:endParaRPr lang="cs-CZ" sz="1100" dirty="0"/>
          </a:p>
          <a:p>
            <a:r>
              <a:rPr lang="cs-CZ" dirty="0"/>
              <a:t> </a:t>
            </a:r>
            <a:r>
              <a:rPr lang="cs-CZ" sz="3600" b="1" dirty="0">
                <a:solidFill>
                  <a:srgbClr val="0070C0"/>
                </a:solidFill>
              </a:rPr>
              <a:t>UK</a:t>
            </a:r>
            <a:r>
              <a:rPr lang="cs-CZ" dirty="0"/>
              <a:t>: </a:t>
            </a:r>
          </a:p>
          <a:p>
            <a:pPr lvl="1"/>
            <a:r>
              <a:rPr lang="cs-CZ" b="1" dirty="0"/>
              <a:t>moderní průmyslové výroby </a:t>
            </a:r>
            <a:r>
              <a:rPr lang="cs-CZ" dirty="0"/>
              <a:t>(železo, uhlí, papír…bavlna), </a:t>
            </a:r>
            <a:r>
              <a:rPr lang="cs-CZ" b="1" dirty="0"/>
              <a:t>obchod</a:t>
            </a:r>
            <a:r>
              <a:rPr lang="cs-CZ" dirty="0"/>
              <a:t> a </a:t>
            </a:r>
            <a:r>
              <a:rPr lang="cs-CZ" b="1" dirty="0"/>
              <a:t>zpracování</a:t>
            </a:r>
            <a:r>
              <a:rPr lang="cs-CZ" dirty="0"/>
              <a:t> </a:t>
            </a:r>
            <a:r>
              <a:rPr lang="cs-CZ" b="1" dirty="0"/>
              <a:t>koloniálních</a:t>
            </a:r>
            <a:r>
              <a:rPr lang="cs-CZ" dirty="0"/>
              <a:t> produktů; </a:t>
            </a:r>
          </a:p>
          <a:p>
            <a:pPr lvl="1"/>
            <a:r>
              <a:rPr lang="cs-CZ" b="1" dirty="0"/>
              <a:t>Impérium</a:t>
            </a:r>
            <a:r>
              <a:rPr lang="cs-CZ" dirty="0"/>
              <a:t>: 1/3 daňových výnosů z </a:t>
            </a:r>
            <a:r>
              <a:rPr lang="cs-CZ" b="1" dirty="0"/>
              <a:t>koloniálního zboží </a:t>
            </a:r>
            <a:r>
              <a:rPr lang="cs-CZ" dirty="0"/>
              <a:t>(1800); </a:t>
            </a:r>
          </a:p>
          <a:p>
            <a:pPr lvl="1"/>
            <a:r>
              <a:rPr lang="cs-CZ" dirty="0"/>
              <a:t>čaj, cukr, tabák zboží </a:t>
            </a:r>
            <a:r>
              <a:rPr lang="cs-CZ" b="1" dirty="0"/>
              <a:t>masové spotřeby</a:t>
            </a:r>
            <a:r>
              <a:rPr lang="cs-CZ" dirty="0"/>
              <a:t>; </a:t>
            </a:r>
            <a:r>
              <a:rPr lang="cs-CZ" b="1" dirty="0"/>
              <a:t>zámořské exporty </a:t>
            </a:r>
            <a:r>
              <a:rPr lang="cs-CZ" dirty="0"/>
              <a:t>(drobné </a:t>
            </a:r>
            <a:r>
              <a:rPr lang="cs-CZ" dirty="0" err="1"/>
              <a:t>pům</a:t>
            </a:r>
            <a:r>
              <a:rPr lang="cs-CZ" dirty="0" smtClean="0"/>
              <a:t>. zboží</a:t>
            </a:r>
            <a:r>
              <a:rPr lang="cs-CZ" dirty="0"/>
              <a:t>) na konci 18st. 3x více než do E (vs. </a:t>
            </a:r>
            <a:r>
              <a:rPr lang="cs-CZ" b="1" dirty="0"/>
              <a:t>FRA</a:t>
            </a:r>
            <a:r>
              <a:rPr lang="cs-CZ" dirty="0"/>
              <a:t> absence </a:t>
            </a:r>
            <a:r>
              <a:rPr lang="cs-CZ" dirty="0" smtClean="0"/>
              <a:t>dynamického trhu</a:t>
            </a:r>
            <a:r>
              <a:rPr lang="cs-CZ" dirty="0"/>
              <a:t>, reexport cukru ze </a:t>
            </a:r>
            <a:r>
              <a:rPr lang="cs-CZ" dirty="0" smtClean="0"/>
              <a:t>Saint-</a:t>
            </a:r>
            <a:r>
              <a:rPr lang="cs-CZ" dirty="0" err="1" smtClean="0"/>
              <a:t>Domingue</a:t>
            </a:r>
            <a:r>
              <a:rPr lang="cs-CZ" dirty="0" smtClean="0"/>
              <a:t>);</a:t>
            </a:r>
            <a:endParaRPr lang="cs-CZ" dirty="0"/>
          </a:p>
          <a:p>
            <a:pPr lvl="1"/>
            <a:endParaRPr lang="cs-CZ" sz="1500" dirty="0"/>
          </a:p>
          <a:p>
            <a:r>
              <a:rPr lang="cs-CZ" dirty="0"/>
              <a:t>Proměna </a:t>
            </a:r>
            <a:r>
              <a:rPr lang="cs-CZ" b="1" dirty="0"/>
              <a:t>UK </a:t>
            </a:r>
            <a:r>
              <a:rPr lang="cs-CZ" b="1" dirty="0">
                <a:solidFill>
                  <a:srgbClr val="0070C0"/>
                </a:solidFill>
              </a:rPr>
              <a:t>obchodu</a:t>
            </a:r>
            <a:r>
              <a:rPr lang="cs-CZ" dirty="0"/>
              <a:t>: </a:t>
            </a:r>
          </a:p>
          <a:p>
            <a:pPr lvl="1"/>
            <a:r>
              <a:rPr lang="cs-CZ" dirty="0"/>
              <a:t>před občanskou válkou 80% exportů </a:t>
            </a:r>
            <a:r>
              <a:rPr lang="cs-CZ" b="1" dirty="0">
                <a:solidFill>
                  <a:srgbClr val="0070C0"/>
                </a:solidFill>
              </a:rPr>
              <a:t>vlněné produkty </a:t>
            </a:r>
            <a:r>
              <a:rPr lang="cs-CZ" b="1" dirty="0"/>
              <a:t>do E</a:t>
            </a:r>
            <a:r>
              <a:rPr lang="cs-CZ" dirty="0"/>
              <a:t>; v 1700 </a:t>
            </a:r>
            <a:r>
              <a:rPr lang="cs-CZ" b="1" dirty="0"/>
              <a:t>nové </a:t>
            </a:r>
            <a:r>
              <a:rPr lang="cs-CZ" b="1" dirty="0">
                <a:solidFill>
                  <a:srgbClr val="0070C0"/>
                </a:solidFill>
              </a:rPr>
              <a:t>koloniální produkty </a:t>
            </a:r>
            <a:r>
              <a:rPr lang="cs-CZ" dirty="0"/>
              <a:t>již 50% -&gt; rozvoj </a:t>
            </a:r>
            <a:r>
              <a:rPr lang="cs-CZ" b="1" dirty="0"/>
              <a:t>dopravních</a:t>
            </a:r>
            <a:r>
              <a:rPr lang="cs-CZ" dirty="0"/>
              <a:t> a </a:t>
            </a:r>
            <a:r>
              <a:rPr lang="cs-CZ" b="1" dirty="0"/>
              <a:t>finančních</a:t>
            </a:r>
            <a:r>
              <a:rPr lang="cs-CZ" dirty="0"/>
              <a:t> </a:t>
            </a:r>
            <a:r>
              <a:rPr lang="cs-CZ" b="1" dirty="0">
                <a:solidFill>
                  <a:srgbClr val="0070C0"/>
                </a:solidFill>
              </a:rPr>
              <a:t>služeb</a:t>
            </a:r>
            <a:r>
              <a:rPr lang="cs-CZ" dirty="0">
                <a:solidFill>
                  <a:srgbClr val="0070C0"/>
                </a:solidFill>
              </a:rPr>
              <a:t> </a:t>
            </a:r>
            <a:r>
              <a:rPr lang="cs-CZ" dirty="0"/>
              <a:t>(nahrazení NED);</a:t>
            </a:r>
          </a:p>
          <a:p>
            <a:pPr lvl="1"/>
            <a:r>
              <a:rPr lang="cs-CZ" dirty="0"/>
              <a:t>odstranění </a:t>
            </a:r>
            <a:r>
              <a:rPr lang="cs-CZ" b="1" dirty="0"/>
              <a:t>korporátních monopolistických </a:t>
            </a:r>
            <a:r>
              <a:rPr lang="cs-CZ" b="1" dirty="0">
                <a:solidFill>
                  <a:srgbClr val="0070C0"/>
                </a:solidFill>
              </a:rPr>
              <a:t>privilegií</a:t>
            </a:r>
            <a:r>
              <a:rPr lang="cs-CZ" b="1" dirty="0"/>
              <a:t> </a:t>
            </a:r>
            <a:r>
              <a:rPr lang="cs-CZ" dirty="0"/>
              <a:t>–&gt; </a:t>
            </a:r>
            <a:r>
              <a:rPr lang="cs-CZ" b="1" dirty="0"/>
              <a:t>národní „monopoly“</a:t>
            </a:r>
            <a:r>
              <a:rPr lang="cs-CZ" dirty="0"/>
              <a:t>; </a:t>
            </a:r>
            <a:r>
              <a:rPr lang="cs-CZ" b="1" dirty="0"/>
              <a:t>parlament</a:t>
            </a:r>
            <a:r>
              <a:rPr lang="cs-CZ" dirty="0"/>
              <a:t> – </a:t>
            </a:r>
            <a:r>
              <a:rPr lang="cs-CZ" b="1" dirty="0"/>
              <a:t>podnikatelská</a:t>
            </a:r>
            <a:r>
              <a:rPr lang="cs-CZ" dirty="0"/>
              <a:t> </a:t>
            </a:r>
            <a:r>
              <a:rPr lang="cs-CZ" b="1" dirty="0"/>
              <a:t>třída</a:t>
            </a:r>
            <a:r>
              <a:rPr lang="cs-CZ" dirty="0"/>
              <a:t> – </a:t>
            </a:r>
            <a:r>
              <a:rPr lang="cs-CZ" b="1" dirty="0">
                <a:solidFill>
                  <a:srgbClr val="0070C0"/>
                </a:solidFill>
              </a:rPr>
              <a:t>národní zájem </a:t>
            </a:r>
            <a:r>
              <a:rPr lang="cs-CZ" dirty="0"/>
              <a:t>-</a:t>
            </a:r>
            <a:r>
              <a:rPr lang="cs-CZ" b="1" dirty="0"/>
              <a:t> národní stát</a:t>
            </a:r>
            <a:r>
              <a:rPr lang="cs-CZ" dirty="0"/>
              <a:t>;</a:t>
            </a:r>
          </a:p>
        </p:txBody>
      </p:sp>
    </p:spTree>
    <p:extLst>
      <p:ext uri="{BB962C8B-B14F-4D97-AF65-F5344CB8AC3E}">
        <p14:creationId xmlns:p14="http://schemas.microsoft.com/office/powerpoint/2010/main" val="3464443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47528" y="-99392"/>
            <a:ext cx="8229600" cy="1143000"/>
          </a:xfrm>
        </p:spPr>
        <p:txBody>
          <a:bodyPr>
            <a:normAutofit/>
          </a:bodyPr>
          <a:lstStyle/>
          <a:p>
            <a:pPr algn="ctr"/>
            <a:r>
              <a:rPr lang="cs-CZ" sz="3200" b="1" dirty="0">
                <a:latin typeface="+mn-lt"/>
              </a:rPr>
              <a:t>Mandžuská </a:t>
            </a:r>
            <a:r>
              <a:rPr lang="cs-CZ" sz="3200" b="1" dirty="0">
                <a:solidFill>
                  <a:srgbClr val="FFC000"/>
                </a:solidFill>
                <a:latin typeface="+mn-lt"/>
              </a:rPr>
              <a:t>Čína</a:t>
            </a:r>
            <a:r>
              <a:rPr lang="cs-CZ" sz="3200" b="1" dirty="0">
                <a:latin typeface="+mn-lt"/>
              </a:rPr>
              <a:t> </a:t>
            </a:r>
            <a:r>
              <a:rPr lang="cs-CZ" sz="3200" dirty="0">
                <a:latin typeface="+mn-lt"/>
              </a:rPr>
              <a:t>a pozemní obchod</a:t>
            </a:r>
          </a:p>
        </p:txBody>
      </p:sp>
      <p:sp>
        <p:nvSpPr>
          <p:cNvPr id="3" name="Zástupný symbol pro obsah 2"/>
          <p:cNvSpPr>
            <a:spLocks noGrp="1"/>
          </p:cNvSpPr>
          <p:nvPr>
            <p:ph idx="1"/>
          </p:nvPr>
        </p:nvSpPr>
        <p:spPr>
          <a:xfrm>
            <a:off x="527901" y="764704"/>
            <a:ext cx="11462994" cy="5904656"/>
          </a:xfrm>
        </p:spPr>
        <p:txBody>
          <a:bodyPr>
            <a:normAutofit lnSpcReduction="10000"/>
          </a:bodyPr>
          <a:lstStyle/>
          <a:p>
            <a:r>
              <a:rPr lang="cs-CZ" sz="1600" dirty="0" err="1"/>
              <a:t>Džurdženi</a:t>
            </a:r>
            <a:r>
              <a:rPr lang="cs-CZ" sz="1600" dirty="0"/>
              <a:t> -&gt; </a:t>
            </a:r>
            <a:r>
              <a:rPr lang="cs-CZ" sz="1600" b="1" dirty="0">
                <a:solidFill>
                  <a:srgbClr val="0070C0"/>
                </a:solidFill>
              </a:rPr>
              <a:t>Mandžuové</a:t>
            </a:r>
            <a:r>
              <a:rPr lang="cs-CZ" sz="1600" dirty="0"/>
              <a:t>; </a:t>
            </a:r>
            <a:r>
              <a:rPr lang="cs-CZ" sz="1600" dirty="0" err="1"/>
              <a:t>Nurhači</a:t>
            </a:r>
            <a:r>
              <a:rPr lang="cs-CZ" sz="1600" dirty="0"/>
              <a:t> (1607-1626) a </a:t>
            </a:r>
            <a:r>
              <a:rPr lang="cs-CZ" sz="1600" dirty="0" err="1"/>
              <a:t>Abachaj</a:t>
            </a:r>
            <a:r>
              <a:rPr lang="cs-CZ" sz="1600" dirty="0"/>
              <a:t> (1635-1643) ovládli Mongolsko a Koreu; 1635 pečeť chánů a </a:t>
            </a:r>
            <a:r>
              <a:rPr lang="cs-CZ" sz="1600" b="1" dirty="0"/>
              <a:t>nástupnictví</a:t>
            </a:r>
            <a:r>
              <a:rPr lang="cs-CZ" sz="1600" dirty="0"/>
              <a:t> k </a:t>
            </a:r>
            <a:r>
              <a:rPr lang="cs-CZ" sz="1600" b="1" dirty="0" err="1"/>
              <a:t>Jüan</a:t>
            </a:r>
            <a:r>
              <a:rPr lang="cs-CZ" sz="1600" dirty="0"/>
              <a:t> jako </a:t>
            </a:r>
            <a:r>
              <a:rPr lang="cs-CZ" sz="1600" b="1" dirty="0" err="1">
                <a:solidFill>
                  <a:srgbClr val="0070C0"/>
                </a:solidFill>
              </a:rPr>
              <a:t>Čhing</a:t>
            </a:r>
            <a:r>
              <a:rPr lang="cs-CZ" sz="1600" dirty="0"/>
              <a:t>;</a:t>
            </a:r>
          </a:p>
          <a:p>
            <a:r>
              <a:rPr lang="cs-CZ" sz="1600" b="1" dirty="0">
                <a:solidFill>
                  <a:srgbClr val="0070C0"/>
                </a:solidFill>
              </a:rPr>
              <a:t>Nájezdy</a:t>
            </a:r>
            <a:r>
              <a:rPr lang="cs-CZ" sz="1600" dirty="0">
                <a:solidFill>
                  <a:srgbClr val="0070C0"/>
                </a:solidFill>
              </a:rPr>
              <a:t> </a:t>
            </a:r>
            <a:r>
              <a:rPr lang="cs-CZ" sz="1600" dirty="0"/>
              <a:t>na Čínu od </a:t>
            </a:r>
            <a:r>
              <a:rPr lang="cs-CZ" sz="1600" b="1" dirty="0"/>
              <a:t>1644</a:t>
            </a:r>
            <a:r>
              <a:rPr lang="cs-CZ" sz="1600" dirty="0"/>
              <a:t>, režim </a:t>
            </a:r>
            <a:r>
              <a:rPr lang="cs-CZ" sz="1600" b="1" dirty="0"/>
              <a:t>Ming</a:t>
            </a:r>
            <a:r>
              <a:rPr lang="cs-CZ" sz="1600" dirty="0"/>
              <a:t> čelí </a:t>
            </a:r>
            <a:r>
              <a:rPr lang="cs-CZ" sz="1600" b="1" dirty="0"/>
              <a:t>povstáním</a:t>
            </a:r>
            <a:r>
              <a:rPr lang="cs-CZ" sz="1600" dirty="0"/>
              <a:t> a </a:t>
            </a:r>
            <a:r>
              <a:rPr lang="cs-CZ" sz="1600" b="1" dirty="0"/>
              <a:t>zve</a:t>
            </a:r>
            <a:r>
              <a:rPr lang="cs-CZ" sz="1600" dirty="0"/>
              <a:t> Mandžui do severní Číny – ti rozdrtili povstání a </a:t>
            </a:r>
            <a:r>
              <a:rPr lang="cs-CZ" sz="1600" b="1" dirty="0"/>
              <a:t>zmocnili</a:t>
            </a:r>
            <a:r>
              <a:rPr lang="cs-CZ" sz="1600" dirty="0"/>
              <a:t> se </a:t>
            </a:r>
            <a:r>
              <a:rPr lang="cs-CZ" sz="1600" b="1" dirty="0"/>
              <a:t>severu</a:t>
            </a:r>
            <a:r>
              <a:rPr lang="cs-CZ" sz="1600" dirty="0"/>
              <a:t> Číny;</a:t>
            </a:r>
          </a:p>
          <a:p>
            <a:r>
              <a:rPr lang="cs-CZ" sz="1600" dirty="0"/>
              <a:t>V 80. letech 17st. </a:t>
            </a:r>
            <a:r>
              <a:rPr lang="cs-CZ" sz="1600" b="1" dirty="0">
                <a:solidFill>
                  <a:srgbClr val="0070C0"/>
                </a:solidFill>
              </a:rPr>
              <a:t>dobyli Čínu</a:t>
            </a:r>
            <a:r>
              <a:rPr lang="cs-CZ" sz="1600" dirty="0">
                <a:solidFill>
                  <a:srgbClr val="0070C0"/>
                </a:solidFill>
              </a:rPr>
              <a:t>, </a:t>
            </a:r>
            <a:r>
              <a:rPr lang="cs-CZ" sz="1600" dirty="0"/>
              <a:t>odpor </a:t>
            </a:r>
            <a:r>
              <a:rPr lang="cs-CZ" sz="1600" b="1" dirty="0"/>
              <a:t>loajalistů Ming </a:t>
            </a:r>
            <a:r>
              <a:rPr lang="cs-CZ" sz="1600" dirty="0"/>
              <a:t>v </a:t>
            </a:r>
            <a:r>
              <a:rPr lang="cs-CZ" sz="1600" b="1" dirty="0"/>
              <a:t>jižní</a:t>
            </a:r>
            <a:r>
              <a:rPr lang="cs-CZ" sz="1600" dirty="0"/>
              <a:t> </a:t>
            </a:r>
            <a:r>
              <a:rPr lang="cs-CZ" sz="1600" b="1" dirty="0"/>
              <a:t>Číně</a:t>
            </a:r>
            <a:r>
              <a:rPr lang="cs-CZ" sz="1600" dirty="0"/>
              <a:t>;</a:t>
            </a:r>
          </a:p>
          <a:p>
            <a:r>
              <a:rPr lang="cs-CZ" sz="1600" b="1" dirty="0"/>
              <a:t>„</a:t>
            </a:r>
            <a:r>
              <a:rPr lang="cs-CZ" sz="1600" b="1" dirty="0">
                <a:solidFill>
                  <a:srgbClr val="0070C0"/>
                </a:solidFill>
              </a:rPr>
              <a:t>Dynamičtí</a:t>
            </a:r>
            <a:r>
              <a:rPr lang="cs-CZ" sz="1600" b="1" dirty="0"/>
              <a:t>“ císaři: </a:t>
            </a:r>
          </a:p>
          <a:p>
            <a:pPr lvl="1"/>
            <a:r>
              <a:rPr lang="cs-CZ" sz="1800" dirty="0"/>
              <a:t>zničili </a:t>
            </a:r>
            <a:r>
              <a:rPr lang="cs-CZ" sz="1800" b="1" dirty="0" err="1"/>
              <a:t>Ojratskou</a:t>
            </a:r>
            <a:r>
              <a:rPr lang="cs-CZ" sz="1800" b="1" dirty="0"/>
              <a:t> říši </a:t>
            </a:r>
            <a:r>
              <a:rPr lang="cs-CZ" sz="1800" dirty="0"/>
              <a:t>a </a:t>
            </a:r>
            <a:r>
              <a:rPr lang="cs-CZ" sz="1800" b="1" dirty="0"/>
              <a:t>západní Mongoly</a:t>
            </a:r>
            <a:r>
              <a:rPr lang="cs-CZ" sz="1800" dirty="0"/>
              <a:t>; </a:t>
            </a:r>
          </a:p>
          <a:p>
            <a:pPr lvl="1"/>
            <a:r>
              <a:rPr lang="cs-CZ" sz="1800" b="1" dirty="0"/>
              <a:t>náklonost</a:t>
            </a:r>
            <a:r>
              <a:rPr lang="cs-CZ" sz="1800" dirty="0"/>
              <a:t> čínských vzdělanců, přijali </a:t>
            </a:r>
            <a:r>
              <a:rPr lang="cs-CZ" sz="1800" b="1" dirty="0"/>
              <a:t>čínskou administrativu</a:t>
            </a:r>
            <a:r>
              <a:rPr lang="cs-CZ" sz="1800" dirty="0"/>
              <a:t>, udrželi </a:t>
            </a:r>
            <a:r>
              <a:rPr lang="cs-CZ" sz="1800" b="1" dirty="0"/>
              <a:t>kulturu a identitu </a:t>
            </a:r>
            <a:r>
              <a:rPr lang="cs-CZ" sz="1800" dirty="0"/>
              <a:t>(duální vedení úřadů a zákaz sňatků);</a:t>
            </a:r>
          </a:p>
          <a:p>
            <a:pPr lvl="1"/>
            <a:r>
              <a:rPr lang="cs-CZ" sz="1800" dirty="0"/>
              <a:t>místo spoléhání na </a:t>
            </a:r>
            <a:r>
              <a:rPr lang="cs-CZ" sz="1800" b="1" dirty="0"/>
              <a:t>zeď</a:t>
            </a:r>
            <a:r>
              <a:rPr lang="cs-CZ" sz="1800" dirty="0"/>
              <a:t> zničili </a:t>
            </a:r>
            <a:r>
              <a:rPr lang="cs-CZ" sz="1800" b="1" dirty="0" err="1"/>
              <a:t>džungarskou</a:t>
            </a:r>
            <a:r>
              <a:rPr lang="cs-CZ" sz="1800" b="1" dirty="0"/>
              <a:t> říši </a:t>
            </a:r>
            <a:r>
              <a:rPr lang="cs-CZ" sz="1800" dirty="0"/>
              <a:t>1757 a ovládli </a:t>
            </a:r>
            <a:r>
              <a:rPr lang="cs-CZ" sz="1800" b="1" dirty="0"/>
              <a:t>nomádské oblasti</a:t>
            </a:r>
            <a:r>
              <a:rPr lang="cs-CZ" sz="1800" dirty="0"/>
              <a:t>; </a:t>
            </a:r>
          </a:p>
          <a:p>
            <a:pPr lvl="1"/>
            <a:r>
              <a:rPr lang="cs-CZ" sz="1800" b="1" dirty="0"/>
              <a:t>tributární síť</a:t>
            </a:r>
            <a:r>
              <a:rPr lang="cs-CZ" sz="1800" dirty="0"/>
              <a:t> států (Korea, Barma, Vietnam); </a:t>
            </a:r>
          </a:p>
          <a:p>
            <a:pPr lvl="1"/>
            <a:r>
              <a:rPr lang="cs-CZ" sz="1800" dirty="0"/>
              <a:t>zvětšení oblasti </a:t>
            </a:r>
            <a:r>
              <a:rPr lang="cs-CZ" sz="1800" b="1" dirty="0"/>
              <a:t>kultivace</a:t>
            </a:r>
            <a:r>
              <a:rPr lang="cs-CZ" sz="1800" dirty="0"/>
              <a:t> – </a:t>
            </a:r>
            <a:r>
              <a:rPr lang="cs-CZ" sz="1800" b="1" dirty="0"/>
              <a:t>růst populace </a:t>
            </a:r>
            <a:r>
              <a:rPr lang="cs-CZ" sz="1800" dirty="0"/>
              <a:t>(1600-160mil, 1680 – 126mil, 1700-138 mil, 1710-157 mil, 1820-381mil a 1850-412mil);</a:t>
            </a:r>
          </a:p>
          <a:p>
            <a:endParaRPr lang="cs-CZ" sz="1000" b="1" dirty="0"/>
          </a:p>
          <a:p>
            <a:r>
              <a:rPr lang="cs-CZ" sz="1600" b="1" dirty="0"/>
              <a:t>Obchodní komunity </a:t>
            </a:r>
            <a:r>
              <a:rPr lang="cs-CZ" sz="1600" dirty="0"/>
              <a:t>na </a:t>
            </a:r>
            <a:r>
              <a:rPr lang="cs-CZ" sz="1600" b="1" dirty="0"/>
              <a:t>jihu</a:t>
            </a:r>
            <a:r>
              <a:rPr lang="cs-CZ" sz="1600" dirty="0"/>
              <a:t> – povstání </a:t>
            </a:r>
            <a:r>
              <a:rPr lang="cs-CZ" sz="1600" b="1" dirty="0" err="1"/>
              <a:t>Zheng</a:t>
            </a:r>
            <a:r>
              <a:rPr lang="cs-CZ" sz="1600" dirty="0"/>
              <a:t> </a:t>
            </a:r>
            <a:r>
              <a:rPr lang="cs-CZ" sz="1600" b="1" dirty="0"/>
              <a:t>poraženo</a:t>
            </a:r>
            <a:r>
              <a:rPr lang="cs-CZ" sz="1600" dirty="0"/>
              <a:t> (multietnická armáda); </a:t>
            </a:r>
            <a:r>
              <a:rPr lang="cs-CZ" sz="1600" b="1" dirty="0">
                <a:solidFill>
                  <a:srgbClr val="0070C0"/>
                </a:solidFill>
              </a:rPr>
              <a:t>vnitrozemské</a:t>
            </a:r>
            <a:r>
              <a:rPr lang="cs-CZ" sz="1600" dirty="0">
                <a:solidFill>
                  <a:srgbClr val="0070C0"/>
                </a:solidFill>
              </a:rPr>
              <a:t>, </a:t>
            </a:r>
            <a:r>
              <a:rPr lang="cs-CZ" sz="1600" b="1" dirty="0">
                <a:solidFill>
                  <a:srgbClr val="0070C0"/>
                </a:solidFill>
              </a:rPr>
              <a:t>vojenské</a:t>
            </a:r>
            <a:r>
              <a:rPr lang="cs-CZ" sz="1600" dirty="0">
                <a:solidFill>
                  <a:srgbClr val="0070C0"/>
                </a:solidFill>
              </a:rPr>
              <a:t>, </a:t>
            </a:r>
            <a:r>
              <a:rPr lang="cs-CZ" sz="1600" b="1" dirty="0">
                <a:solidFill>
                  <a:srgbClr val="0070C0"/>
                </a:solidFill>
              </a:rPr>
              <a:t>agrární</a:t>
            </a:r>
            <a:r>
              <a:rPr lang="cs-CZ" sz="1600" dirty="0">
                <a:solidFill>
                  <a:srgbClr val="0070C0"/>
                </a:solidFill>
              </a:rPr>
              <a:t> </a:t>
            </a:r>
            <a:r>
              <a:rPr lang="cs-CZ" sz="1600" b="1" dirty="0">
                <a:solidFill>
                  <a:srgbClr val="0070C0"/>
                </a:solidFill>
              </a:rPr>
              <a:t>impérium</a:t>
            </a:r>
            <a:r>
              <a:rPr lang="cs-CZ" sz="1600" dirty="0">
                <a:solidFill>
                  <a:srgbClr val="0070C0"/>
                </a:solidFill>
              </a:rPr>
              <a:t> </a:t>
            </a:r>
            <a:r>
              <a:rPr lang="cs-CZ" sz="1600" dirty="0"/>
              <a:t>(vnitřní Mongolsko);</a:t>
            </a:r>
          </a:p>
          <a:p>
            <a:r>
              <a:rPr lang="cs-CZ" sz="1800" b="1" dirty="0">
                <a:solidFill>
                  <a:srgbClr val="FF0000"/>
                </a:solidFill>
              </a:rPr>
              <a:t>Zámořský ochod</a:t>
            </a:r>
            <a:r>
              <a:rPr lang="cs-CZ" sz="1600" b="1" dirty="0"/>
              <a:t>:</a:t>
            </a:r>
            <a:r>
              <a:rPr lang="cs-CZ" sz="1600" dirty="0"/>
              <a:t> </a:t>
            </a:r>
          </a:p>
          <a:p>
            <a:pPr lvl="1"/>
            <a:r>
              <a:rPr lang="cs-CZ" sz="1400" dirty="0"/>
              <a:t>monopolistická </a:t>
            </a:r>
            <a:r>
              <a:rPr lang="cs-CZ" sz="1400" b="1" dirty="0"/>
              <a:t>gilda</a:t>
            </a:r>
            <a:r>
              <a:rPr lang="cs-CZ" sz="1400" dirty="0"/>
              <a:t> (odpovědnost za cizince); </a:t>
            </a:r>
          </a:p>
          <a:p>
            <a:pPr lvl="1"/>
            <a:r>
              <a:rPr lang="cs-CZ" sz="1400" b="1" dirty="0"/>
              <a:t>čaj</a:t>
            </a:r>
            <a:r>
              <a:rPr lang="cs-CZ" sz="1400" dirty="0"/>
              <a:t> (GB růst z 1 </a:t>
            </a:r>
            <a:r>
              <a:rPr lang="cs-CZ" sz="1400" dirty="0" err="1"/>
              <a:t>tis.tun</a:t>
            </a:r>
            <a:r>
              <a:rPr lang="cs-CZ" sz="1400" dirty="0"/>
              <a:t> 1720 na 18tis.tun 1850);  dovoz </a:t>
            </a:r>
            <a:r>
              <a:rPr lang="cs-CZ" sz="1400" b="1" dirty="0"/>
              <a:t>opia</a:t>
            </a:r>
            <a:r>
              <a:rPr lang="cs-CZ" sz="1400" dirty="0"/>
              <a:t> do CH v roce 1821 převyšuje export čaje;</a:t>
            </a:r>
          </a:p>
          <a:p>
            <a:pPr lvl="1"/>
            <a:r>
              <a:rPr lang="cs-CZ" sz="1400" b="1" dirty="0"/>
              <a:t>regulace obchodu </a:t>
            </a:r>
            <a:r>
              <a:rPr lang="cs-CZ" sz="1400" dirty="0"/>
              <a:t>– obava ze ztráty kontroly nad čínskými obchodními komunitami;</a:t>
            </a:r>
          </a:p>
          <a:p>
            <a:pPr marL="457200" lvl="1" indent="0">
              <a:buNone/>
            </a:pPr>
            <a:r>
              <a:rPr lang="cs-CZ" sz="900" dirty="0"/>
              <a:t> </a:t>
            </a:r>
          </a:p>
          <a:p>
            <a:r>
              <a:rPr lang="cs-CZ" sz="1600" b="1" dirty="0">
                <a:solidFill>
                  <a:srgbClr val="0070C0"/>
                </a:solidFill>
              </a:rPr>
              <a:t>RUS</a:t>
            </a:r>
            <a:r>
              <a:rPr lang="cs-CZ" sz="1600" dirty="0">
                <a:solidFill>
                  <a:srgbClr val="FF0000"/>
                </a:solidFill>
              </a:rPr>
              <a:t> </a:t>
            </a:r>
            <a:r>
              <a:rPr lang="cs-CZ" sz="1600" dirty="0"/>
              <a:t>– otevřeli </a:t>
            </a:r>
            <a:r>
              <a:rPr lang="cs-CZ" sz="1600" b="1" dirty="0"/>
              <a:t>Sibiř</a:t>
            </a:r>
            <a:r>
              <a:rPr lang="cs-CZ" sz="1600" dirty="0"/>
              <a:t> v 17st. – </a:t>
            </a:r>
            <a:r>
              <a:rPr lang="cs-CZ" sz="1600" b="1" dirty="0"/>
              <a:t>kožešiny</a:t>
            </a:r>
            <a:r>
              <a:rPr lang="cs-CZ" sz="1600" dirty="0"/>
              <a:t>; 1689 </a:t>
            </a:r>
            <a:r>
              <a:rPr lang="cs-CZ" sz="1600" b="1" dirty="0" err="1"/>
              <a:t>Nerčinská</a:t>
            </a:r>
            <a:r>
              <a:rPr lang="cs-CZ" sz="1600" b="1" dirty="0"/>
              <a:t> smlouva </a:t>
            </a:r>
            <a:r>
              <a:rPr lang="cs-CZ" sz="1600" dirty="0"/>
              <a:t>– obchod s </a:t>
            </a:r>
            <a:r>
              <a:rPr lang="cs-CZ" sz="1600" b="1" dirty="0"/>
              <a:t>hedvábím</a:t>
            </a:r>
            <a:r>
              <a:rPr lang="cs-CZ" sz="1600" dirty="0"/>
              <a:t> a </a:t>
            </a:r>
            <a:r>
              <a:rPr lang="cs-CZ" sz="1600" b="1" dirty="0"/>
              <a:t>kožešinami</a:t>
            </a:r>
            <a:r>
              <a:rPr lang="cs-CZ" sz="1600" dirty="0"/>
              <a:t>, státní karavany; </a:t>
            </a:r>
            <a:r>
              <a:rPr lang="cs-CZ" sz="1600" b="1" dirty="0"/>
              <a:t>1727</a:t>
            </a:r>
            <a:r>
              <a:rPr lang="cs-CZ" sz="1600" dirty="0"/>
              <a:t> otevřena obchodní osada </a:t>
            </a:r>
            <a:r>
              <a:rPr lang="cs-CZ" sz="1600" b="1" dirty="0" err="1"/>
              <a:t>Kjachta</a:t>
            </a:r>
            <a:r>
              <a:rPr lang="cs-CZ" sz="1600" dirty="0"/>
              <a:t> (systém fungoval do 1860); přátelské vztahy (ale dodávky po moři neakceptovány), později i vlněné látky; </a:t>
            </a:r>
          </a:p>
        </p:txBody>
      </p:sp>
    </p:spTree>
    <p:extLst>
      <p:ext uri="{BB962C8B-B14F-4D97-AF65-F5344CB8AC3E}">
        <p14:creationId xmlns:p14="http://schemas.microsoft.com/office/powerpoint/2010/main" val="654830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D:\23120\Desktop\Čína ming-čching.gif"/>
          <p:cNvPicPr/>
          <p:nvPr/>
        </p:nvPicPr>
        <p:blipFill>
          <a:blip r:embed="rId2">
            <a:extLst>
              <a:ext uri="{28A0092B-C50C-407E-A947-70E740481C1C}">
                <a14:useLocalDpi xmlns:a14="http://schemas.microsoft.com/office/drawing/2010/main" val="0"/>
              </a:ext>
            </a:extLst>
          </a:blip>
          <a:srcRect/>
          <a:stretch>
            <a:fillRect/>
          </a:stretch>
        </p:blipFill>
        <p:spPr bwMode="auto">
          <a:xfrm>
            <a:off x="2063552" y="260648"/>
            <a:ext cx="8136904" cy="6264696"/>
          </a:xfrm>
          <a:prstGeom prst="rect">
            <a:avLst/>
          </a:prstGeom>
          <a:noFill/>
          <a:ln>
            <a:noFill/>
          </a:ln>
        </p:spPr>
      </p:pic>
    </p:spTree>
    <p:extLst>
      <p:ext uri="{BB962C8B-B14F-4D97-AF65-F5344CB8AC3E}">
        <p14:creationId xmlns:p14="http://schemas.microsoft.com/office/powerpoint/2010/main" val="2221823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99392"/>
            <a:ext cx="8229600" cy="1143000"/>
          </a:xfrm>
        </p:spPr>
        <p:txBody>
          <a:bodyPr>
            <a:normAutofit/>
          </a:bodyPr>
          <a:lstStyle/>
          <a:p>
            <a:pPr algn="ctr"/>
            <a:r>
              <a:rPr lang="cs-CZ" sz="2400" b="1" dirty="0">
                <a:latin typeface="+mn-lt"/>
              </a:rPr>
              <a:t>Otevření </a:t>
            </a:r>
            <a:r>
              <a:rPr lang="cs-CZ" sz="2800" b="1" dirty="0">
                <a:solidFill>
                  <a:srgbClr val="FFC000"/>
                </a:solidFill>
                <a:latin typeface="+mn-lt"/>
              </a:rPr>
              <a:t>Číny</a:t>
            </a:r>
            <a:endParaRPr lang="cs-CZ" sz="2400" b="1" dirty="0">
              <a:solidFill>
                <a:srgbClr val="FFC000"/>
              </a:solidFill>
              <a:latin typeface="+mn-lt"/>
            </a:endParaRPr>
          </a:p>
        </p:txBody>
      </p:sp>
      <p:sp>
        <p:nvSpPr>
          <p:cNvPr id="3" name="Zástupný symbol pro obsah 2"/>
          <p:cNvSpPr>
            <a:spLocks noGrp="1"/>
          </p:cNvSpPr>
          <p:nvPr>
            <p:ph idx="1"/>
          </p:nvPr>
        </p:nvSpPr>
        <p:spPr>
          <a:xfrm>
            <a:off x="395925" y="764704"/>
            <a:ext cx="11434713" cy="5976664"/>
          </a:xfrm>
        </p:spPr>
        <p:txBody>
          <a:bodyPr>
            <a:normAutofit fontScale="92500" lnSpcReduction="10000"/>
          </a:bodyPr>
          <a:lstStyle/>
          <a:p>
            <a:pPr>
              <a:lnSpc>
                <a:spcPct val="120000"/>
              </a:lnSpc>
              <a:spcBef>
                <a:spcPts val="0"/>
              </a:spcBef>
            </a:pPr>
            <a:r>
              <a:rPr lang="cs-CZ" sz="1800" b="1" dirty="0"/>
              <a:t>Čína</a:t>
            </a:r>
            <a:r>
              <a:rPr lang="cs-CZ" sz="1800" dirty="0"/>
              <a:t>: 381 mil. </a:t>
            </a:r>
            <a:r>
              <a:rPr lang="cs-CZ" sz="1800" b="1" dirty="0"/>
              <a:t>1820</a:t>
            </a:r>
            <a:r>
              <a:rPr lang="cs-CZ" sz="1800" dirty="0"/>
              <a:t> (358 v 1870); </a:t>
            </a:r>
            <a:r>
              <a:rPr lang="cs-CZ" sz="1800" b="1" dirty="0"/>
              <a:t>32,9% světového produktu </a:t>
            </a:r>
            <a:r>
              <a:rPr lang="cs-CZ" sz="1800" dirty="0"/>
              <a:t>(GB 1820 5,2% a ZE 23%) (1870 CH 17,2% a ZE 33,6%);</a:t>
            </a:r>
          </a:p>
          <a:p>
            <a:pPr>
              <a:lnSpc>
                <a:spcPct val="120000"/>
              </a:lnSpc>
              <a:spcBef>
                <a:spcPts val="0"/>
              </a:spcBef>
            </a:pPr>
            <a:r>
              <a:rPr lang="cs-CZ" sz="1800" b="1" dirty="0"/>
              <a:t>Mandžuové</a:t>
            </a:r>
            <a:r>
              <a:rPr lang="cs-CZ" sz="1800" dirty="0"/>
              <a:t> – preventivní vypořádání s nebezpečím střední Asie, konfuciánství; soběstačnost, </a:t>
            </a:r>
            <a:r>
              <a:rPr lang="cs-CZ" sz="1800" b="1" dirty="0"/>
              <a:t>malá poptávka </a:t>
            </a:r>
            <a:r>
              <a:rPr lang="cs-CZ" sz="1800" dirty="0"/>
              <a:t>po </a:t>
            </a:r>
            <a:r>
              <a:rPr lang="cs-CZ" sz="1800" b="1" dirty="0" err="1"/>
              <a:t>záp</a:t>
            </a:r>
            <a:r>
              <a:rPr lang="cs-CZ" sz="1800" b="1" dirty="0"/>
              <a:t>. produktech </a:t>
            </a:r>
            <a:r>
              <a:rPr lang="cs-CZ" sz="1800" dirty="0"/>
              <a:t>(E naopak);</a:t>
            </a:r>
          </a:p>
          <a:p>
            <a:pPr>
              <a:lnSpc>
                <a:spcPct val="120000"/>
              </a:lnSpc>
              <a:spcBef>
                <a:spcPts val="0"/>
              </a:spcBef>
            </a:pPr>
            <a:endParaRPr lang="cs-CZ" sz="1100" dirty="0"/>
          </a:p>
          <a:p>
            <a:pPr>
              <a:lnSpc>
                <a:spcPct val="120000"/>
              </a:lnSpc>
              <a:spcBef>
                <a:spcPts val="0"/>
              </a:spcBef>
            </a:pPr>
            <a:r>
              <a:rPr lang="cs-CZ" sz="1800" dirty="0"/>
              <a:t>1660s/1757-1842 </a:t>
            </a:r>
            <a:r>
              <a:rPr lang="cs-CZ" sz="1800" b="1" dirty="0">
                <a:solidFill>
                  <a:srgbClr val="0070C0"/>
                </a:solidFill>
              </a:rPr>
              <a:t>Kantonský systém</a:t>
            </a:r>
            <a:r>
              <a:rPr lang="cs-CZ" sz="1800" dirty="0"/>
              <a:t>: cizinci v Kantonu (</a:t>
            </a:r>
            <a:r>
              <a:rPr lang="cs-CZ" sz="1800" dirty="0" err="1"/>
              <a:t>Guangzhou</a:t>
            </a:r>
            <a:r>
              <a:rPr lang="cs-CZ" sz="1800" dirty="0"/>
              <a:t>, zákaz vstupu do země), nad rámec šedá ekonomika a korupce v přístavních městech;</a:t>
            </a:r>
          </a:p>
          <a:p>
            <a:pPr>
              <a:lnSpc>
                <a:spcPct val="120000"/>
              </a:lnSpc>
              <a:spcBef>
                <a:spcPts val="0"/>
              </a:spcBef>
            </a:pPr>
            <a:endParaRPr lang="cs-CZ" sz="1000" dirty="0"/>
          </a:p>
          <a:p>
            <a:pPr>
              <a:lnSpc>
                <a:spcPct val="120000"/>
              </a:lnSpc>
              <a:spcBef>
                <a:spcPts val="0"/>
              </a:spcBef>
            </a:pPr>
            <a:r>
              <a:rPr lang="cs-CZ" sz="1800" dirty="0"/>
              <a:t>Oficiální vztahy CH-ostatní na základě </a:t>
            </a:r>
            <a:r>
              <a:rPr lang="cs-CZ" sz="1800" b="1" dirty="0"/>
              <a:t>tributárního systému</a:t>
            </a:r>
            <a:r>
              <a:rPr lang="cs-CZ" sz="1800" dirty="0"/>
              <a:t>: syn nebes – přijímá od ostatních panovníků tribut, kterým uznávají podřízenost, na oplátku dary a tituly (vyšší hodnoty – velkorysost) + po dobu pobytu obchod (velmi výnosné);</a:t>
            </a:r>
          </a:p>
          <a:p>
            <a:pPr>
              <a:lnSpc>
                <a:spcPct val="120000"/>
              </a:lnSpc>
              <a:spcBef>
                <a:spcPts val="0"/>
              </a:spcBef>
            </a:pPr>
            <a:endParaRPr lang="cs-CZ" sz="1000" dirty="0"/>
          </a:p>
          <a:p>
            <a:pPr>
              <a:lnSpc>
                <a:spcPct val="120000"/>
              </a:lnSpc>
              <a:spcBef>
                <a:spcPts val="0"/>
              </a:spcBef>
            </a:pPr>
            <a:r>
              <a:rPr lang="cs-CZ" sz="1800" dirty="0"/>
              <a:t>Západ tlačí na flexibilnější systém – odmítnuto, vyhrocenu v důsledku </a:t>
            </a:r>
            <a:r>
              <a:rPr lang="cs-CZ" sz="1800" b="1" dirty="0"/>
              <a:t>obchodu s </a:t>
            </a:r>
            <a:r>
              <a:rPr lang="cs-CZ" sz="1800" b="1" dirty="0">
                <a:solidFill>
                  <a:srgbClr val="0070C0"/>
                </a:solidFill>
              </a:rPr>
              <a:t>opiem</a:t>
            </a:r>
            <a:r>
              <a:rPr lang="cs-CZ" sz="1800" dirty="0"/>
              <a:t>:</a:t>
            </a:r>
          </a:p>
          <a:p>
            <a:pPr lvl="1">
              <a:lnSpc>
                <a:spcPct val="120000"/>
              </a:lnSpc>
              <a:spcBef>
                <a:spcPts val="0"/>
              </a:spcBef>
            </a:pPr>
            <a:r>
              <a:rPr lang="cs-CZ" sz="1600" dirty="0"/>
              <a:t>Jediná komodita na export </a:t>
            </a:r>
            <a:r>
              <a:rPr lang="cs-CZ" sz="1600" b="1" dirty="0">
                <a:solidFill>
                  <a:srgbClr val="0070C0"/>
                </a:solidFill>
              </a:rPr>
              <a:t>stříbro</a:t>
            </a:r>
            <a:r>
              <a:rPr lang="cs-CZ" sz="1600" dirty="0">
                <a:solidFill>
                  <a:srgbClr val="0070C0"/>
                </a:solidFill>
              </a:rPr>
              <a:t> </a:t>
            </a:r>
            <a:r>
              <a:rPr lang="cs-CZ" sz="1600" dirty="0"/>
              <a:t>(pro E „nevýhodné“ GB na zlatě); </a:t>
            </a:r>
          </a:p>
          <a:p>
            <a:pPr lvl="1">
              <a:lnSpc>
                <a:spcPct val="120000"/>
              </a:lnSpc>
              <a:spcBef>
                <a:spcPts val="0"/>
              </a:spcBef>
            </a:pPr>
            <a:r>
              <a:rPr lang="cs-CZ" sz="1600" dirty="0"/>
              <a:t>GB hledá způsob jak </a:t>
            </a:r>
            <a:r>
              <a:rPr lang="cs-CZ" sz="1600" b="1" dirty="0"/>
              <a:t>vyrovnat bilanci </a:t>
            </a:r>
            <a:r>
              <a:rPr lang="cs-CZ" sz="1600" dirty="0"/>
              <a:t>(bavlna neuspěla) – za čaj </a:t>
            </a:r>
            <a:r>
              <a:rPr lang="cs-CZ" sz="1600" b="1" dirty="0"/>
              <a:t>opium</a:t>
            </a:r>
            <a:r>
              <a:rPr lang="cs-CZ" sz="1600" dirty="0"/>
              <a:t> (z 15t 1730 na 900t v 1820) – </a:t>
            </a:r>
            <a:r>
              <a:rPr lang="cs-CZ" sz="1600" b="1" dirty="0"/>
              <a:t>obrácení</a:t>
            </a:r>
            <a:r>
              <a:rPr lang="cs-CZ" sz="1600" dirty="0"/>
              <a:t> toku </a:t>
            </a:r>
            <a:r>
              <a:rPr lang="cs-CZ" sz="1600" b="1" dirty="0"/>
              <a:t>stříbra</a:t>
            </a:r>
            <a:r>
              <a:rPr lang="cs-CZ" sz="1600" dirty="0"/>
              <a:t>; dovoz do </a:t>
            </a:r>
            <a:r>
              <a:rPr lang="cs-CZ" sz="1600" b="1" dirty="0"/>
              <a:t>CH ilegální </a:t>
            </a:r>
            <a:r>
              <a:rPr lang="cs-CZ" sz="1600" dirty="0"/>
              <a:t>– pašování soukromými obchodníky (nákup v BENG);</a:t>
            </a:r>
          </a:p>
          <a:p>
            <a:pPr lvl="1">
              <a:lnSpc>
                <a:spcPct val="120000"/>
              </a:lnSpc>
              <a:spcBef>
                <a:spcPts val="0"/>
              </a:spcBef>
            </a:pPr>
            <a:r>
              <a:rPr lang="cs-CZ" sz="1600" dirty="0"/>
              <a:t>V CH převládl </a:t>
            </a:r>
            <a:r>
              <a:rPr lang="cs-CZ" sz="1600" b="1" dirty="0"/>
              <a:t>tvrdý postup</a:t>
            </a:r>
            <a:r>
              <a:rPr lang="cs-CZ" sz="1600" dirty="0"/>
              <a:t>: </a:t>
            </a:r>
            <a:r>
              <a:rPr lang="cs-CZ" sz="1600" b="1" dirty="0"/>
              <a:t>1838</a:t>
            </a:r>
            <a:r>
              <a:rPr lang="cs-CZ" sz="1600" dirty="0"/>
              <a:t> Lin </a:t>
            </a:r>
            <a:r>
              <a:rPr lang="cs-CZ" sz="1600" dirty="0" err="1"/>
              <a:t>Zexu</a:t>
            </a:r>
            <a:r>
              <a:rPr lang="cs-CZ" sz="1600" dirty="0"/>
              <a:t> – v oblehl Kanton, zničil opium; </a:t>
            </a:r>
          </a:p>
          <a:p>
            <a:pPr lvl="1">
              <a:lnSpc>
                <a:spcPct val="120000"/>
              </a:lnSpc>
              <a:spcBef>
                <a:spcPts val="0"/>
              </a:spcBef>
            </a:pPr>
            <a:r>
              <a:rPr lang="cs-CZ" sz="1600" b="1" dirty="0">
                <a:solidFill>
                  <a:srgbClr val="0070C0"/>
                </a:solidFill>
              </a:rPr>
              <a:t>1840 GB expedice </a:t>
            </a:r>
            <a:r>
              <a:rPr lang="cs-CZ" sz="1600" dirty="0"/>
              <a:t>z Indie – kolesový parník </a:t>
            </a:r>
            <a:r>
              <a:rPr lang="cs-CZ" sz="1600" b="1" dirty="0"/>
              <a:t>Nemesis</a:t>
            </a:r>
            <a:r>
              <a:rPr lang="cs-CZ" sz="1600" dirty="0"/>
              <a:t>, obsazení Kantonu a plavba po J-c-J; 1842 žádost o mír a </a:t>
            </a:r>
            <a:r>
              <a:rPr lang="cs-CZ" sz="1600" b="1" dirty="0">
                <a:solidFill>
                  <a:srgbClr val="0070C0"/>
                </a:solidFill>
              </a:rPr>
              <a:t>dohoda z </a:t>
            </a:r>
            <a:r>
              <a:rPr lang="cs-CZ" sz="1600" b="1" dirty="0" err="1">
                <a:solidFill>
                  <a:srgbClr val="0070C0"/>
                </a:solidFill>
              </a:rPr>
              <a:t>Nankingu</a:t>
            </a:r>
            <a:r>
              <a:rPr lang="cs-CZ" sz="1600" b="1" dirty="0">
                <a:solidFill>
                  <a:srgbClr val="0070C0"/>
                </a:solidFill>
              </a:rPr>
              <a:t> </a:t>
            </a:r>
            <a:r>
              <a:rPr lang="cs-CZ" sz="1600" dirty="0"/>
              <a:t>(odškodné, H-K, </a:t>
            </a:r>
            <a:r>
              <a:rPr lang="cs-CZ" sz="1600" dirty="0" err="1"/>
              <a:t>otevtření</a:t>
            </a:r>
            <a:r>
              <a:rPr lang="cs-CZ" sz="1600" dirty="0"/>
              <a:t> přístavů, rovné postavení a extra v přístavech - také FRA a US); </a:t>
            </a:r>
            <a:r>
              <a:rPr lang="cs-CZ" sz="1600" dirty="0" err="1"/>
              <a:t>Gladstone-Palmerston-J.Q.Adams</a:t>
            </a:r>
            <a:r>
              <a:rPr lang="cs-CZ" sz="1600" dirty="0"/>
              <a:t>;</a:t>
            </a:r>
          </a:p>
          <a:p>
            <a:pPr lvl="1">
              <a:lnSpc>
                <a:spcPct val="120000"/>
              </a:lnSpc>
              <a:spcBef>
                <a:spcPts val="0"/>
              </a:spcBef>
            </a:pPr>
            <a:r>
              <a:rPr lang="cs-CZ" sz="1600" dirty="0"/>
              <a:t>Nedodržování smlouvy – </a:t>
            </a:r>
            <a:r>
              <a:rPr lang="cs-CZ" sz="1600" b="1" dirty="0"/>
              <a:t>1856 zajetí </a:t>
            </a:r>
            <a:r>
              <a:rPr lang="cs-CZ" sz="1600" b="1" dirty="0" err="1">
                <a:solidFill>
                  <a:srgbClr val="0070C0"/>
                </a:solidFill>
              </a:rPr>
              <a:t>Arrow</a:t>
            </a:r>
            <a:r>
              <a:rPr lang="cs-CZ" sz="1600" dirty="0"/>
              <a:t>; GB konzul žádá propuštění a omluvu –&gt; využil guvernér H-K a ostřeloval Kanton –&gt; </a:t>
            </a:r>
            <a:r>
              <a:rPr lang="cs-CZ" sz="1600" b="1" dirty="0"/>
              <a:t>FRA</a:t>
            </a:r>
            <a:r>
              <a:rPr lang="cs-CZ" sz="1600" dirty="0"/>
              <a:t> se přidali, obsadili </a:t>
            </a:r>
            <a:r>
              <a:rPr lang="cs-CZ" sz="1600" b="1" dirty="0"/>
              <a:t>Kanton</a:t>
            </a:r>
            <a:r>
              <a:rPr lang="cs-CZ" sz="1600" dirty="0"/>
              <a:t> a postup na </a:t>
            </a:r>
            <a:r>
              <a:rPr lang="cs-CZ" sz="1600" b="1" dirty="0" err="1">
                <a:solidFill>
                  <a:srgbClr val="0070C0"/>
                </a:solidFill>
              </a:rPr>
              <a:t>Tientsin</a:t>
            </a:r>
            <a:r>
              <a:rPr lang="cs-CZ" sz="1600" dirty="0">
                <a:solidFill>
                  <a:srgbClr val="0070C0"/>
                </a:solidFill>
              </a:rPr>
              <a:t> </a:t>
            </a:r>
            <a:r>
              <a:rPr lang="cs-CZ" sz="1600" dirty="0"/>
              <a:t>(</a:t>
            </a:r>
            <a:r>
              <a:rPr lang="cs-CZ" sz="1600" b="1" dirty="0"/>
              <a:t>dohoda</a:t>
            </a:r>
            <a:r>
              <a:rPr lang="cs-CZ" sz="1600" dirty="0"/>
              <a:t> </a:t>
            </a:r>
            <a:r>
              <a:rPr lang="cs-CZ" sz="1600" b="1" dirty="0"/>
              <a:t>pěti států</a:t>
            </a:r>
            <a:r>
              <a:rPr lang="cs-CZ" sz="1600" dirty="0"/>
              <a:t>: +přístup do Pekingu);</a:t>
            </a:r>
          </a:p>
          <a:p>
            <a:pPr lvl="1">
              <a:lnSpc>
                <a:spcPct val="120000"/>
              </a:lnSpc>
              <a:spcBef>
                <a:spcPts val="0"/>
              </a:spcBef>
            </a:pPr>
            <a:r>
              <a:rPr lang="cs-CZ" sz="1600" b="1" dirty="0"/>
              <a:t>Nedodrženo</a:t>
            </a:r>
            <a:r>
              <a:rPr lang="cs-CZ" sz="1600" dirty="0"/>
              <a:t> –&gt; </a:t>
            </a:r>
            <a:r>
              <a:rPr lang="cs-CZ" sz="1600" b="1" dirty="0"/>
              <a:t>1859</a:t>
            </a:r>
            <a:r>
              <a:rPr lang="cs-CZ" sz="1600" dirty="0"/>
              <a:t> </a:t>
            </a:r>
            <a:r>
              <a:rPr lang="cs-CZ" sz="1600" b="1" dirty="0"/>
              <a:t>výsadek</a:t>
            </a:r>
            <a:r>
              <a:rPr lang="cs-CZ" sz="1600" dirty="0"/>
              <a:t> GB a FRA na Peking („delegace“), </a:t>
            </a:r>
            <a:r>
              <a:rPr lang="cs-CZ" sz="1600" b="1" dirty="0"/>
              <a:t>porážka</a:t>
            </a:r>
            <a:r>
              <a:rPr lang="cs-CZ" sz="1600" dirty="0"/>
              <a:t> čínských sil – </a:t>
            </a:r>
            <a:r>
              <a:rPr lang="cs-CZ" sz="1600" b="1" dirty="0"/>
              <a:t>kapitulace</a:t>
            </a:r>
            <a:r>
              <a:rPr lang="cs-CZ" sz="1600" dirty="0"/>
              <a:t> CH;</a:t>
            </a:r>
          </a:p>
          <a:p>
            <a:pPr lvl="1">
              <a:lnSpc>
                <a:spcPct val="120000"/>
              </a:lnSpc>
              <a:spcBef>
                <a:spcPts val="0"/>
              </a:spcBef>
            </a:pPr>
            <a:r>
              <a:rPr lang="cs-CZ" sz="1600" dirty="0"/>
              <a:t>Potvrzení předchozích smluv a oficiální opiový obchod; </a:t>
            </a:r>
            <a:r>
              <a:rPr lang="cs-CZ" sz="1600" b="1" dirty="0"/>
              <a:t>cla</a:t>
            </a:r>
            <a:r>
              <a:rPr lang="cs-CZ" sz="1600" dirty="0"/>
              <a:t> nesmí překročit </a:t>
            </a:r>
            <a:r>
              <a:rPr lang="cs-CZ" sz="1600" b="1" dirty="0"/>
              <a:t>5%</a:t>
            </a:r>
            <a:r>
              <a:rPr lang="cs-CZ" sz="1600" dirty="0"/>
              <a:t>;  </a:t>
            </a:r>
          </a:p>
          <a:p>
            <a:pPr>
              <a:lnSpc>
                <a:spcPct val="120000"/>
              </a:lnSpc>
              <a:spcBef>
                <a:spcPts val="0"/>
              </a:spcBef>
            </a:pPr>
            <a:r>
              <a:rPr lang="cs-CZ" sz="1800" dirty="0"/>
              <a:t> Století ponížení…</a:t>
            </a:r>
          </a:p>
        </p:txBody>
      </p:sp>
    </p:spTree>
    <p:extLst>
      <p:ext uri="{BB962C8B-B14F-4D97-AF65-F5344CB8AC3E}">
        <p14:creationId xmlns:p14="http://schemas.microsoft.com/office/powerpoint/2010/main" val="2553290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23120\Desktop\EEveGE2012\Obrázky\View_of_Canton_factor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4908"/>
            <a:ext cx="9144000" cy="6508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0171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23120\Desktop\EEveGE2012\Obrázky\HEICo_steamer_Neme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6710"/>
            <a:ext cx="9144000" cy="620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082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D056A9F8-5E01-450F-AC8A-E2461F6582D4}"/>
              </a:ext>
            </a:extLst>
          </p:cNvPr>
          <p:cNvSpPr>
            <a:spLocks noGrp="1"/>
          </p:cNvSpPr>
          <p:nvPr>
            <p:ph idx="1"/>
          </p:nvPr>
        </p:nvSpPr>
        <p:spPr>
          <a:xfrm>
            <a:off x="452487" y="128800"/>
            <a:ext cx="11510127" cy="2864336"/>
          </a:xfrm>
        </p:spPr>
        <p:txBody>
          <a:bodyPr>
            <a:normAutofit/>
          </a:bodyPr>
          <a:lstStyle/>
          <a:p>
            <a:pPr>
              <a:lnSpc>
                <a:spcPct val="80000"/>
              </a:lnSpc>
              <a:buNone/>
              <a:defRPr/>
            </a:pPr>
            <a:r>
              <a:rPr lang="cs-CZ" altLang="cs-CZ" sz="2400" b="1" dirty="0">
                <a:solidFill>
                  <a:srgbClr val="FF0000"/>
                </a:solidFill>
                <a:latin typeface="Calibri" pitchFamily="34" charset="0"/>
              </a:rPr>
              <a:t>Japonsko</a:t>
            </a:r>
            <a:endParaRPr lang="cs-CZ" altLang="cs-CZ" sz="1800" b="1" dirty="0">
              <a:solidFill>
                <a:srgbClr val="FF0000"/>
              </a:solidFill>
              <a:latin typeface="Calibri" pitchFamily="34" charset="0"/>
            </a:endParaRPr>
          </a:p>
          <a:p>
            <a:pPr>
              <a:lnSpc>
                <a:spcPct val="80000"/>
              </a:lnSpc>
              <a:buFontTx/>
              <a:buChar char="-"/>
              <a:defRPr/>
            </a:pPr>
            <a:r>
              <a:rPr lang="cs-CZ" altLang="cs-CZ" sz="1800" b="1" dirty="0">
                <a:latin typeface="Calibri" pitchFamily="34" charset="0"/>
              </a:rPr>
              <a:t>uzavřené</a:t>
            </a:r>
            <a:r>
              <a:rPr lang="cs-CZ" altLang="cs-CZ" sz="1800" dirty="0">
                <a:latin typeface="Calibri" pitchFamily="34" charset="0"/>
              </a:rPr>
              <a:t> po staletí (1633) - nuceno otevřít své území koncem padesátých let 19. století;</a:t>
            </a:r>
          </a:p>
          <a:p>
            <a:pPr>
              <a:lnSpc>
                <a:spcPct val="80000"/>
              </a:lnSpc>
              <a:buFontTx/>
              <a:buChar char="-"/>
              <a:defRPr/>
            </a:pPr>
            <a:r>
              <a:rPr lang="cs-CZ" altLang="cs-CZ" sz="1800" dirty="0">
                <a:latin typeface="Calibri" pitchFamily="34" charset="0"/>
              </a:rPr>
              <a:t>Americká </a:t>
            </a:r>
            <a:r>
              <a:rPr lang="cs-CZ" altLang="cs-CZ" sz="1800" b="1" dirty="0">
                <a:latin typeface="Calibri" pitchFamily="34" charset="0"/>
              </a:rPr>
              <a:t>expedice</a:t>
            </a:r>
            <a:r>
              <a:rPr lang="cs-CZ" altLang="cs-CZ" sz="1800" dirty="0">
                <a:latin typeface="Calibri" pitchFamily="34" charset="0"/>
              </a:rPr>
              <a:t> komodora </a:t>
            </a:r>
            <a:r>
              <a:rPr lang="cs-CZ" altLang="cs-CZ" sz="1800" b="1" dirty="0" err="1">
                <a:latin typeface="Calibri" pitchFamily="34" charset="0"/>
              </a:rPr>
              <a:t>Perryho</a:t>
            </a:r>
            <a:r>
              <a:rPr lang="cs-CZ" altLang="cs-CZ" sz="1800" dirty="0">
                <a:latin typeface="Calibri" pitchFamily="34" charset="0"/>
              </a:rPr>
              <a:t> - </a:t>
            </a:r>
            <a:r>
              <a:rPr lang="cs-CZ" altLang="cs-CZ" sz="1800" b="1" dirty="0">
                <a:latin typeface="Calibri" pitchFamily="34" charset="0"/>
              </a:rPr>
              <a:t>smlouva</a:t>
            </a:r>
            <a:r>
              <a:rPr lang="cs-CZ" altLang="cs-CZ" sz="1800" dirty="0">
                <a:latin typeface="Calibri" pitchFamily="34" charset="0"/>
              </a:rPr>
              <a:t> z roku </a:t>
            </a:r>
            <a:r>
              <a:rPr lang="cs-CZ" altLang="cs-CZ" sz="1800" b="1" dirty="0">
                <a:latin typeface="Calibri" pitchFamily="34" charset="0"/>
              </a:rPr>
              <a:t>1866</a:t>
            </a:r>
            <a:r>
              <a:rPr lang="cs-CZ" altLang="cs-CZ" sz="1800" dirty="0">
                <a:latin typeface="Calibri" pitchFamily="34" charset="0"/>
              </a:rPr>
              <a:t>: nezvyšovat cla nad 5% a zároveň dávat cizincům </a:t>
            </a:r>
            <a:r>
              <a:rPr lang="cs-CZ" altLang="cs-CZ" sz="1800" dirty="0" err="1">
                <a:latin typeface="Calibri" pitchFamily="34" charset="0"/>
              </a:rPr>
              <a:t>extrateritoriální</a:t>
            </a:r>
            <a:r>
              <a:rPr lang="cs-CZ" altLang="cs-CZ" sz="1800" dirty="0">
                <a:latin typeface="Calibri" pitchFamily="34" charset="0"/>
              </a:rPr>
              <a:t> práva;</a:t>
            </a:r>
          </a:p>
          <a:p>
            <a:pPr>
              <a:lnSpc>
                <a:spcPct val="80000"/>
              </a:lnSpc>
              <a:buFontTx/>
              <a:buChar char="-"/>
              <a:defRPr/>
            </a:pPr>
            <a:r>
              <a:rPr lang="cs-CZ" altLang="cs-CZ" sz="1800" dirty="0">
                <a:latin typeface="Calibri" pitchFamily="34" charset="0"/>
              </a:rPr>
              <a:t>po epizodě </a:t>
            </a:r>
            <a:r>
              <a:rPr lang="cs-CZ" altLang="cs-CZ" sz="1800" b="1" dirty="0">
                <a:latin typeface="Calibri" pitchFamily="34" charset="0"/>
              </a:rPr>
              <a:t>protizápadních povstání </a:t>
            </a:r>
            <a:r>
              <a:rPr lang="cs-CZ" altLang="cs-CZ" sz="1800" dirty="0">
                <a:latin typeface="Calibri" pitchFamily="34" charset="0"/>
              </a:rPr>
              <a:t>- obnovení císařské moci - </a:t>
            </a:r>
            <a:r>
              <a:rPr lang="cs-CZ" altLang="cs-CZ" sz="1800" b="1" dirty="0" err="1">
                <a:latin typeface="Calibri" pitchFamily="34" charset="0"/>
              </a:rPr>
              <a:t>Meidži</a:t>
            </a:r>
            <a:r>
              <a:rPr lang="cs-CZ" altLang="cs-CZ" sz="1800" b="1" dirty="0">
                <a:latin typeface="Calibri" pitchFamily="34" charset="0"/>
              </a:rPr>
              <a:t> 1868</a:t>
            </a:r>
            <a:r>
              <a:rPr lang="cs-CZ" altLang="cs-CZ" sz="1800" dirty="0">
                <a:latin typeface="Calibri" pitchFamily="34" charset="0"/>
              </a:rPr>
              <a:t>; liberální politické </a:t>
            </a:r>
            <a:r>
              <a:rPr lang="cs-CZ" altLang="cs-CZ" sz="1800" b="1" dirty="0">
                <a:latin typeface="Calibri" pitchFamily="34" charset="0"/>
              </a:rPr>
              <a:t>reformy</a:t>
            </a:r>
            <a:r>
              <a:rPr lang="cs-CZ" altLang="cs-CZ" sz="1800" dirty="0">
                <a:latin typeface="Calibri" pitchFamily="34" charset="0"/>
              </a:rPr>
              <a:t> (veřejný zájem; úřady na základě schopností; zrušení kast; vlastnická práva; 1890 konstituční monarchie); </a:t>
            </a:r>
          </a:p>
          <a:p>
            <a:pPr>
              <a:lnSpc>
                <a:spcPct val="80000"/>
              </a:lnSpc>
              <a:buFontTx/>
              <a:buChar char="-"/>
              <a:defRPr/>
            </a:pPr>
            <a:r>
              <a:rPr lang="cs-CZ" altLang="cs-CZ" sz="1800" b="1" dirty="0">
                <a:latin typeface="Calibri" pitchFamily="34" charset="0"/>
              </a:rPr>
              <a:t>modernizace</a:t>
            </a:r>
            <a:r>
              <a:rPr lang="cs-CZ" altLang="cs-CZ" sz="1800" dirty="0">
                <a:latin typeface="Calibri" pitchFamily="34" charset="0"/>
              </a:rPr>
              <a:t> (průmysl, doprava); ekonomika byla transformována pozoruhodnou rychlostí od 70. let 19. století - modernizace (enklávy), </a:t>
            </a:r>
            <a:r>
              <a:rPr lang="cs-CZ" altLang="cs-CZ" sz="1800" b="1" dirty="0">
                <a:latin typeface="Calibri" pitchFamily="34" charset="0"/>
              </a:rPr>
              <a:t>industrializace</a:t>
            </a:r>
            <a:r>
              <a:rPr lang="cs-CZ" altLang="cs-CZ" sz="1800" dirty="0">
                <a:latin typeface="Calibri" pitchFamily="34" charset="0"/>
              </a:rPr>
              <a:t> - železnice, uhlí, ocel; </a:t>
            </a:r>
          </a:p>
          <a:p>
            <a:pPr>
              <a:lnSpc>
                <a:spcPct val="80000"/>
              </a:lnSpc>
              <a:buFontTx/>
              <a:buChar char="-"/>
              <a:defRPr/>
            </a:pPr>
            <a:r>
              <a:rPr lang="cs-CZ" altLang="cs-CZ" sz="1800" dirty="0">
                <a:latin typeface="Calibri" pitchFamily="34" charset="0"/>
              </a:rPr>
              <a:t>růst populace (1800 – 30,3; 1868 – 34,4; 1900 – 44,3; 1929 – 62.5; 1941 – 74,1) závislost na exportu -&gt; </a:t>
            </a:r>
            <a:r>
              <a:rPr lang="cs-CZ" altLang="cs-CZ" sz="1800" b="1" dirty="0">
                <a:latin typeface="Calibri" pitchFamily="34" charset="0"/>
              </a:rPr>
              <a:t>imperializmus</a:t>
            </a:r>
            <a:r>
              <a:rPr lang="cs-CZ" altLang="cs-CZ" sz="1800" dirty="0">
                <a:latin typeface="Calibri" pitchFamily="34" charset="0"/>
              </a:rPr>
              <a:t>…</a:t>
            </a:r>
            <a:endParaRPr lang="cs-CZ" sz="2000" dirty="0"/>
          </a:p>
        </p:txBody>
      </p:sp>
      <p:pic>
        <p:nvPicPr>
          <p:cNvPr id="4" name="Picture 4" descr="https://upload.wikimedia.org/wikipedia/commons/8/8f/Brooklyn_Museum_-_Commodore_Matthew_Perry%27s_%22Black_Ship%22.jpg">
            <a:extLst>
              <a:ext uri="{FF2B5EF4-FFF2-40B4-BE49-F238E27FC236}">
                <a16:creationId xmlns:a16="http://schemas.microsoft.com/office/drawing/2014/main" id="{07925016-50D8-49B8-90AC-05204C0D7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084" y="2993136"/>
            <a:ext cx="5059052" cy="360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cdn.kastatic.org/ka-perseus-images/991ce2a506e8f7c5cb4d9195af7e67c96a1e37f4.jpg">
            <a:extLst>
              <a:ext uri="{FF2B5EF4-FFF2-40B4-BE49-F238E27FC236}">
                <a16:creationId xmlns:a16="http://schemas.microsoft.com/office/drawing/2014/main" id="{FE9F4850-20FF-4F97-978B-B6E3A1347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475" y="3056767"/>
            <a:ext cx="4733325" cy="360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81372449-6FD4-4C92-B6BF-138C7D1C7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184" y="3082691"/>
            <a:ext cx="6407269" cy="3604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066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upload.wikimedia.org/wikipedia/commons/7/72/Yokohama-Sumo-Wrestler-Defeating-a-Foreigner-1861-Ipposai-Yoshifuji.png">
            <a:extLst>
              <a:ext uri="{FF2B5EF4-FFF2-40B4-BE49-F238E27FC236}">
                <a16:creationId xmlns:a16="http://schemas.microsoft.com/office/drawing/2014/main" id="{99239A5B-1E70-4ACF-A34D-B95BFEB2BF7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35310" y="1716537"/>
            <a:ext cx="3373819" cy="496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ovéPole 3">
            <a:extLst>
              <a:ext uri="{FF2B5EF4-FFF2-40B4-BE49-F238E27FC236}">
                <a16:creationId xmlns:a16="http://schemas.microsoft.com/office/drawing/2014/main" id="{738E7DCD-B916-4634-A3E5-53D91360BD16}"/>
              </a:ext>
            </a:extLst>
          </p:cNvPr>
          <p:cNvSpPr txBox="1">
            <a:spLocks noChangeArrowheads="1"/>
          </p:cNvSpPr>
          <p:nvPr/>
        </p:nvSpPr>
        <p:spPr bwMode="auto">
          <a:xfrm>
            <a:off x="535310" y="173814"/>
            <a:ext cx="353706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cs-CZ" b="1" i="1" dirty="0" err="1"/>
              <a:t>Sonnō</a:t>
            </a:r>
            <a:r>
              <a:rPr lang="en-US" altLang="cs-CZ" b="1" i="1" dirty="0"/>
              <a:t> </a:t>
            </a:r>
            <a:r>
              <a:rPr lang="en-US" altLang="cs-CZ" b="1" i="1" dirty="0" err="1"/>
              <a:t>jōi</a:t>
            </a:r>
            <a:r>
              <a:rPr lang="en-US" altLang="cs-CZ" b="1" dirty="0"/>
              <a:t> </a:t>
            </a:r>
            <a:r>
              <a:rPr lang="cs-CZ" altLang="cs-CZ" b="1" dirty="0"/>
              <a:t> </a:t>
            </a:r>
            <a:r>
              <a:rPr lang="ja-JP" altLang="en-US" b="1" dirty="0">
                <a:ea typeface="MS PGothic" panose="020B0600070205080204" pitchFamily="34" charset="-128"/>
                <a:hlinkClick r:id="rId3" tooltip="wikt:尊">
                  <a:extLst>
                    <a:ext uri="{A12FA001-AC4F-418D-AE19-62706E023703}">
                      <ahyp:hlinkClr xmlns:ahyp="http://schemas.microsoft.com/office/drawing/2018/hyperlinkcolor" xmlns="" val="tx"/>
                    </a:ext>
                  </a:extLst>
                </a:hlinkClick>
              </a:rPr>
              <a:t>尊</a:t>
            </a:r>
            <a:r>
              <a:rPr lang="ja-JP" altLang="en-US" b="1" dirty="0">
                <a:ea typeface="MS PGothic" panose="020B0600070205080204" pitchFamily="34" charset="-128"/>
                <a:hlinkClick r:id="rId4" tooltip="wikt:皇">
                  <a:extLst>
                    <a:ext uri="{A12FA001-AC4F-418D-AE19-62706E023703}">
                      <ahyp:hlinkClr xmlns:ahyp="http://schemas.microsoft.com/office/drawing/2018/hyperlinkcolor" xmlns="" val="tx"/>
                    </a:ext>
                  </a:extLst>
                </a:hlinkClick>
              </a:rPr>
              <a:t>皇</a:t>
            </a:r>
            <a:r>
              <a:rPr lang="ja-JP" altLang="en-US" b="1" dirty="0">
                <a:ea typeface="MS PGothic" panose="020B0600070205080204" pitchFamily="34" charset="-128"/>
                <a:hlinkClick r:id="rId5" tooltip="wikt:攘">
                  <a:extLst>
                    <a:ext uri="{A12FA001-AC4F-418D-AE19-62706E023703}">
                      <ahyp:hlinkClr xmlns:ahyp="http://schemas.microsoft.com/office/drawing/2018/hyperlinkcolor" xmlns="" val="tx"/>
                    </a:ext>
                  </a:extLst>
                </a:hlinkClick>
              </a:rPr>
              <a:t>攘</a:t>
            </a:r>
            <a:r>
              <a:rPr lang="ja-JP" altLang="en-US" b="1" dirty="0">
                <a:ea typeface="MS PGothic" panose="020B0600070205080204" pitchFamily="34" charset="-128"/>
                <a:hlinkClick r:id="rId6" tooltip="wikt:夷">
                  <a:extLst>
                    <a:ext uri="{A12FA001-AC4F-418D-AE19-62706E023703}">
                      <ahyp:hlinkClr xmlns:ahyp="http://schemas.microsoft.com/office/drawing/2018/hyperlinkcolor" xmlns="" val="tx"/>
                    </a:ext>
                  </a:extLst>
                </a:hlinkClick>
              </a:rPr>
              <a:t>夷</a:t>
            </a:r>
            <a:r>
              <a:rPr lang="en-US" altLang="cs-CZ" b="1" dirty="0"/>
              <a:t> </a:t>
            </a:r>
            <a:endParaRPr lang="cs-CZ" altLang="cs-CZ" b="1" dirty="0"/>
          </a:p>
          <a:p>
            <a:endParaRPr lang="cs-CZ" altLang="cs-CZ" b="1" dirty="0"/>
          </a:p>
          <a:p>
            <a:r>
              <a:rPr lang="en-US" altLang="cs-CZ" sz="2000" b="1" dirty="0"/>
              <a:t>Revere the Emperor, </a:t>
            </a:r>
            <a:endParaRPr lang="cs-CZ" altLang="cs-CZ" sz="2000" b="1" dirty="0"/>
          </a:p>
          <a:p>
            <a:r>
              <a:rPr lang="en-US" altLang="cs-CZ" sz="2000" b="1" dirty="0"/>
              <a:t>expel the barbarians</a:t>
            </a:r>
            <a:r>
              <a:rPr lang="cs-CZ" altLang="cs-CZ" sz="2000" b="1" dirty="0"/>
              <a:t>!</a:t>
            </a:r>
            <a:r>
              <a:rPr lang="en-US" altLang="cs-CZ" b="1" dirty="0"/>
              <a:t> </a:t>
            </a:r>
            <a:endParaRPr lang="cs-CZ" altLang="cs-CZ" b="1" dirty="0"/>
          </a:p>
        </p:txBody>
      </p:sp>
      <p:sp>
        <p:nvSpPr>
          <p:cNvPr id="6" name="Obdélník 3">
            <a:extLst>
              <a:ext uri="{FF2B5EF4-FFF2-40B4-BE49-F238E27FC236}">
                <a16:creationId xmlns:a16="http://schemas.microsoft.com/office/drawing/2014/main" id="{DF306303-237C-451F-B00E-CB1DD76099A2}"/>
              </a:ext>
            </a:extLst>
          </p:cNvPr>
          <p:cNvSpPr>
            <a:spLocks noChangeArrowheads="1"/>
          </p:cNvSpPr>
          <p:nvPr/>
        </p:nvSpPr>
        <p:spPr bwMode="auto">
          <a:xfrm>
            <a:off x="6881568" y="173814"/>
            <a:ext cx="3219401"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b="1" i="1" dirty="0" err="1">
                <a:solidFill>
                  <a:srgbClr val="202122"/>
                </a:solidFill>
              </a:rPr>
              <a:t>Fukoku</a:t>
            </a:r>
            <a:r>
              <a:rPr lang="cs-CZ" altLang="cs-CZ" b="1" i="1" dirty="0">
                <a:solidFill>
                  <a:srgbClr val="202122"/>
                </a:solidFill>
              </a:rPr>
              <a:t> </a:t>
            </a:r>
            <a:r>
              <a:rPr lang="cs-CZ" altLang="cs-CZ" b="1" i="1" dirty="0" err="1">
                <a:solidFill>
                  <a:srgbClr val="202122"/>
                </a:solidFill>
              </a:rPr>
              <a:t>kyōhei</a:t>
            </a:r>
            <a:r>
              <a:rPr lang="cs-CZ" altLang="cs-CZ" dirty="0">
                <a:solidFill>
                  <a:srgbClr val="202122"/>
                </a:solidFill>
              </a:rPr>
              <a:t> </a:t>
            </a:r>
            <a:r>
              <a:rPr lang="ja-JP" altLang="en-US" dirty="0">
                <a:solidFill>
                  <a:srgbClr val="202122"/>
                </a:solidFill>
                <a:ea typeface="MS PGothic" panose="020B0600070205080204" pitchFamily="34" charset="-128"/>
              </a:rPr>
              <a:t>富国強兵</a:t>
            </a:r>
            <a:r>
              <a:rPr lang="en-US" altLang="ja-JP" dirty="0">
                <a:solidFill>
                  <a:srgbClr val="202122"/>
                </a:solidFill>
                <a:ea typeface="MS PGothic" panose="020B0600070205080204" pitchFamily="34" charset="-128"/>
              </a:rPr>
              <a:t> </a:t>
            </a:r>
            <a:endParaRPr lang="cs-CZ" altLang="ja-JP" dirty="0">
              <a:solidFill>
                <a:srgbClr val="202122"/>
              </a:solidFill>
            </a:endParaRPr>
          </a:p>
          <a:p>
            <a:endParaRPr lang="cs-CZ" altLang="ja-JP" dirty="0">
              <a:solidFill>
                <a:srgbClr val="202122"/>
              </a:solidFill>
            </a:endParaRPr>
          </a:p>
          <a:p>
            <a:r>
              <a:rPr lang="cs-CZ" altLang="cs-CZ" sz="2000" b="1" dirty="0" err="1"/>
              <a:t>Enrich</a:t>
            </a:r>
            <a:r>
              <a:rPr lang="cs-CZ" altLang="cs-CZ" sz="2000" b="1" dirty="0"/>
              <a:t> </a:t>
            </a:r>
            <a:r>
              <a:rPr lang="cs-CZ" altLang="cs-CZ" sz="2000" b="1" dirty="0" err="1"/>
              <a:t>the</a:t>
            </a:r>
            <a:r>
              <a:rPr lang="cs-CZ" altLang="cs-CZ" sz="2000" b="1" dirty="0"/>
              <a:t> Country, </a:t>
            </a:r>
            <a:r>
              <a:rPr lang="cs-CZ" altLang="cs-CZ" sz="2000" b="1" dirty="0" err="1"/>
              <a:t>Strengthen</a:t>
            </a:r>
            <a:r>
              <a:rPr lang="cs-CZ" altLang="cs-CZ" sz="2000" b="1" dirty="0"/>
              <a:t> </a:t>
            </a:r>
            <a:r>
              <a:rPr lang="cs-CZ" altLang="cs-CZ" sz="2000" b="1" dirty="0" err="1"/>
              <a:t>the</a:t>
            </a:r>
            <a:r>
              <a:rPr lang="cs-CZ" altLang="cs-CZ" sz="2000" b="1" dirty="0"/>
              <a:t> </a:t>
            </a:r>
            <a:r>
              <a:rPr lang="cs-CZ" altLang="cs-CZ" sz="2000" b="1" dirty="0" err="1"/>
              <a:t>Army</a:t>
            </a:r>
            <a:r>
              <a:rPr lang="cs-CZ" altLang="cs-CZ" dirty="0"/>
              <a:t>!</a:t>
            </a:r>
            <a:endParaRPr lang="cs-CZ" altLang="cs-CZ" u="sng" dirty="0"/>
          </a:p>
        </p:txBody>
      </p:sp>
      <p:pic>
        <p:nvPicPr>
          <p:cNvPr id="7" name="Picture 2" descr="Posted Image">
            <a:extLst>
              <a:ext uri="{FF2B5EF4-FFF2-40B4-BE49-F238E27FC236}">
                <a16:creationId xmlns:a16="http://schemas.microsoft.com/office/drawing/2014/main" id="{D57D202D-9DE8-4FB1-A6C0-A85E44A45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4175" y="1539804"/>
            <a:ext cx="6182722" cy="448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délník 7"/>
          <p:cNvSpPr/>
          <p:nvPr/>
        </p:nvSpPr>
        <p:spPr>
          <a:xfrm>
            <a:off x="6379866" y="6279325"/>
            <a:ext cx="3818288" cy="369332"/>
          </a:xfrm>
          <a:prstGeom prst="rect">
            <a:avLst/>
          </a:prstGeom>
        </p:spPr>
        <p:txBody>
          <a:bodyPr wrap="none">
            <a:spAutoFit/>
          </a:bodyPr>
          <a:lstStyle/>
          <a:p>
            <a:pPr algn="r">
              <a:spcBef>
                <a:spcPct val="0"/>
              </a:spcBef>
              <a:buFontTx/>
              <a:buNone/>
            </a:pPr>
            <a:r>
              <a:rPr lang="en-US" altLang="cs-CZ" b="1" dirty="0">
                <a:latin typeface="Calibri" panose="020F0502020204030204" pitchFamily="34" charset="0"/>
                <a:cs typeface="Calibri" panose="020F0502020204030204" pitchFamily="34" charset="0"/>
              </a:rPr>
              <a:t>Battle of Tsushima</a:t>
            </a:r>
            <a:r>
              <a:rPr lang="en-US" altLang="cs-CZ" dirty="0">
                <a:latin typeface="Calibri" panose="020F0502020204030204" pitchFamily="34" charset="0"/>
                <a:cs typeface="Calibri" panose="020F0502020204030204" pitchFamily="34" charset="0"/>
              </a:rPr>
              <a:t>, (May 27–29, 1905)</a:t>
            </a:r>
            <a:endParaRPr lang="cs-CZ" altLang="cs-CZ" dirty="0">
              <a:latin typeface="Calibri" panose="020F0502020204030204" pitchFamily="34" charset="0"/>
              <a:cs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bdélník 3">
            <a:extLst>
              <a:ext uri="{FF2B5EF4-FFF2-40B4-BE49-F238E27FC236}">
                <a16:creationId xmlns:a16="http://schemas.microsoft.com/office/drawing/2014/main" id="{7B495B21-5626-44E7-90FB-BB5DAD9C4D79}"/>
              </a:ext>
            </a:extLst>
          </p:cNvPr>
          <p:cNvSpPr>
            <a:spLocks noChangeArrowheads="1"/>
          </p:cNvSpPr>
          <p:nvPr/>
        </p:nvSpPr>
        <p:spPr bwMode="auto">
          <a:xfrm>
            <a:off x="3345051" y="5836485"/>
            <a:ext cx="66281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dirty="0">
                <a:solidFill>
                  <a:srgbClr val="000000"/>
                </a:solidFill>
                <a:latin typeface="+mn-lt"/>
              </a:rPr>
              <a:t>The state-owned Yahata Steel Mill (Kita Kyushu City) was completed in 1901 using German technology with Japanese adjustments</a:t>
            </a:r>
            <a:endParaRPr lang="cs-CZ" altLang="cs-CZ" sz="1800" dirty="0">
              <a:latin typeface="+mn-lt"/>
            </a:endParaRPr>
          </a:p>
        </p:txBody>
      </p:sp>
      <p:pic>
        <p:nvPicPr>
          <p:cNvPr id="21507" name="Obrázek 5">
            <a:extLst>
              <a:ext uri="{FF2B5EF4-FFF2-40B4-BE49-F238E27FC236}">
                <a16:creationId xmlns:a16="http://schemas.microsoft.com/office/drawing/2014/main" id="{FBD7654F-3E10-40D2-91DB-B62AEB296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692151"/>
            <a:ext cx="69119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819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0"/>
            <a:ext cx="8229600" cy="1143000"/>
          </a:xfrm>
        </p:spPr>
        <p:txBody>
          <a:bodyPr>
            <a:normAutofit/>
          </a:bodyPr>
          <a:lstStyle/>
          <a:p>
            <a:pPr algn="ctr"/>
            <a:r>
              <a:rPr lang="cs-CZ" sz="3200" b="1" dirty="0">
                <a:latin typeface="+mn-lt"/>
              </a:rPr>
              <a:t>Imperialismus</a:t>
            </a:r>
            <a:r>
              <a:rPr lang="cs-CZ" sz="4000" dirty="0">
                <a:latin typeface="+mn-lt"/>
              </a:rPr>
              <a:t> v </a:t>
            </a:r>
            <a:r>
              <a:rPr lang="cs-CZ" sz="4000" b="1" dirty="0">
                <a:solidFill>
                  <a:srgbClr val="FF0000"/>
                </a:solidFill>
                <a:latin typeface="+mn-lt"/>
              </a:rPr>
              <a:t>Africe</a:t>
            </a:r>
          </a:p>
        </p:txBody>
      </p:sp>
      <p:sp>
        <p:nvSpPr>
          <p:cNvPr id="3" name="Zástupný symbol pro obsah 2"/>
          <p:cNvSpPr>
            <a:spLocks noGrp="1"/>
          </p:cNvSpPr>
          <p:nvPr>
            <p:ph idx="1"/>
          </p:nvPr>
        </p:nvSpPr>
        <p:spPr>
          <a:xfrm>
            <a:off x="716437" y="1052736"/>
            <a:ext cx="10492033" cy="5400600"/>
          </a:xfrm>
        </p:spPr>
        <p:txBody>
          <a:bodyPr>
            <a:normAutofit fontScale="70000" lnSpcReduction="20000"/>
          </a:bodyPr>
          <a:lstStyle/>
          <a:p>
            <a:r>
              <a:rPr lang="cs-CZ" b="1" dirty="0"/>
              <a:t>1870</a:t>
            </a:r>
            <a:r>
              <a:rPr lang="cs-CZ" dirty="0"/>
              <a:t> – jen </a:t>
            </a:r>
            <a:r>
              <a:rPr lang="cs-CZ" b="1" dirty="0"/>
              <a:t>10%</a:t>
            </a:r>
            <a:r>
              <a:rPr lang="cs-CZ" dirty="0"/>
              <a:t> území, pobřeží (klima, nejasné benefity, militantní státy); expedice; strategické ohledy: námořní základny, nové koloniální mocnosti (</a:t>
            </a:r>
            <a:r>
              <a:rPr lang="cs-CZ" b="1" dirty="0"/>
              <a:t>GER</a:t>
            </a:r>
            <a:r>
              <a:rPr lang="cs-CZ" dirty="0"/>
              <a:t> a </a:t>
            </a:r>
            <a:r>
              <a:rPr lang="cs-CZ" b="1" dirty="0"/>
              <a:t>ITA</a:t>
            </a:r>
            <a:r>
              <a:rPr lang="cs-CZ" dirty="0"/>
              <a:t>), zdroje vojáků, export civilizace;</a:t>
            </a:r>
          </a:p>
          <a:p>
            <a:r>
              <a:rPr lang="cs-CZ" b="1" dirty="0"/>
              <a:t>GB</a:t>
            </a:r>
            <a:r>
              <a:rPr lang="cs-CZ" dirty="0"/>
              <a:t> – 1806 získali na NED </a:t>
            </a:r>
            <a:r>
              <a:rPr lang="cs-CZ" b="1" dirty="0">
                <a:solidFill>
                  <a:srgbClr val="0070C0"/>
                </a:solidFill>
              </a:rPr>
              <a:t>mys</a:t>
            </a:r>
            <a:r>
              <a:rPr lang="cs-CZ" dirty="0">
                <a:solidFill>
                  <a:srgbClr val="0070C0"/>
                </a:solidFill>
              </a:rPr>
              <a:t> </a:t>
            </a:r>
            <a:r>
              <a:rPr lang="cs-CZ" dirty="0"/>
              <a:t>– 1866 zlato a diamanty (ze 175k v 1854 na 1,5mil 1877), zemědělství (90%), export vlny 100x 1840-1872;</a:t>
            </a:r>
          </a:p>
          <a:p>
            <a:pPr lvl="1"/>
            <a:r>
              <a:rPr lang="cs-CZ" dirty="0"/>
              <a:t>válka proti Zulu  1879 a </a:t>
            </a:r>
            <a:r>
              <a:rPr lang="cs-CZ" dirty="0" err="1"/>
              <a:t>Boerské</a:t>
            </a:r>
            <a:r>
              <a:rPr lang="cs-CZ" dirty="0"/>
              <a:t> války (1880-1881 a 1899-1903, spálená země); </a:t>
            </a:r>
            <a:r>
              <a:rPr lang="cs-CZ" b="1" dirty="0"/>
              <a:t>zemědělská reforma 1913 </a:t>
            </a:r>
            <a:r>
              <a:rPr lang="cs-CZ" dirty="0"/>
              <a:t>(80% obyv. má 13% půdy, těžba a diskriminace);</a:t>
            </a:r>
          </a:p>
          <a:p>
            <a:endParaRPr lang="cs-CZ" sz="1300" b="1" dirty="0"/>
          </a:p>
          <a:p>
            <a:r>
              <a:rPr lang="cs-CZ" b="1" dirty="0"/>
              <a:t>Závody</a:t>
            </a:r>
            <a:r>
              <a:rPr lang="cs-CZ" dirty="0"/>
              <a:t>: </a:t>
            </a:r>
          </a:p>
          <a:p>
            <a:pPr lvl="1"/>
            <a:r>
              <a:rPr lang="cs-CZ" dirty="0"/>
              <a:t>plán </a:t>
            </a:r>
            <a:r>
              <a:rPr lang="cs-CZ" b="1" dirty="0">
                <a:solidFill>
                  <a:srgbClr val="0070C0"/>
                </a:solidFill>
              </a:rPr>
              <a:t>GB</a:t>
            </a:r>
            <a:r>
              <a:rPr lang="cs-CZ" b="1" dirty="0"/>
              <a:t>: </a:t>
            </a:r>
            <a:r>
              <a:rPr lang="cs-CZ" dirty="0"/>
              <a:t>Egypt &lt;–&gt; Mys (</a:t>
            </a:r>
            <a:r>
              <a:rPr lang="cs-CZ" dirty="0" err="1"/>
              <a:t>Botsw</a:t>
            </a:r>
            <a:r>
              <a:rPr lang="cs-CZ" dirty="0"/>
              <a:t>, Zim, </a:t>
            </a:r>
            <a:r>
              <a:rPr lang="cs-CZ" dirty="0" err="1"/>
              <a:t>Zam</a:t>
            </a:r>
            <a:r>
              <a:rPr lang="cs-CZ" dirty="0"/>
              <a:t>, </a:t>
            </a:r>
            <a:r>
              <a:rPr lang="cs-CZ" dirty="0" err="1"/>
              <a:t>Ken</a:t>
            </a:r>
            <a:r>
              <a:rPr lang="cs-CZ" dirty="0"/>
              <a:t>);</a:t>
            </a:r>
          </a:p>
          <a:p>
            <a:pPr lvl="1"/>
            <a:r>
              <a:rPr lang="cs-CZ" b="1" dirty="0">
                <a:solidFill>
                  <a:srgbClr val="0070C0"/>
                </a:solidFill>
              </a:rPr>
              <a:t>FRA</a:t>
            </a:r>
            <a:r>
              <a:rPr lang="cs-CZ" b="1" dirty="0"/>
              <a:t>:</a:t>
            </a:r>
            <a:r>
              <a:rPr lang="cs-CZ" dirty="0"/>
              <a:t> Sen&lt;-&gt;Rudém m.: střet ve </a:t>
            </a:r>
            <a:r>
              <a:rPr lang="cs-CZ" b="1" dirty="0" err="1"/>
              <a:t>Fashodě</a:t>
            </a:r>
            <a:r>
              <a:rPr lang="cs-CZ" dirty="0"/>
              <a:t> (1899 Súdán); </a:t>
            </a:r>
          </a:p>
          <a:p>
            <a:pPr lvl="2"/>
            <a:r>
              <a:rPr lang="cs-CZ" b="1" dirty="0"/>
              <a:t>FRA:</a:t>
            </a:r>
            <a:r>
              <a:rPr lang="cs-CZ" dirty="0"/>
              <a:t> 1827-1847 angažmá v Alžíru (spolu s ním Tunis a Maroko); </a:t>
            </a:r>
          </a:p>
          <a:p>
            <a:pPr lvl="1"/>
            <a:r>
              <a:rPr lang="cs-CZ" b="1" dirty="0"/>
              <a:t>GER</a:t>
            </a:r>
            <a:r>
              <a:rPr lang="cs-CZ" dirty="0"/>
              <a:t>: </a:t>
            </a:r>
            <a:r>
              <a:rPr lang="cs-CZ" dirty="0" err="1"/>
              <a:t>Togoland</a:t>
            </a:r>
            <a:r>
              <a:rPr lang="cs-CZ" dirty="0"/>
              <a:t>, Kam, Namibie – střet s GB v Tanganice; </a:t>
            </a:r>
          </a:p>
          <a:p>
            <a:pPr lvl="1"/>
            <a:r>
              <a:rPr lang="cs-CZ" b="1" dirty="0"/>
              <a:t>ITA:</a:t>
            </a:r>
            <a:r>
              <a:rPr lang="cs-CZ" dirty="0"/>
              <a:t> </a:t>
            </a:r>
            <a:r>
              <a:rPr lang="cs-CZ" dirty="0" err="1"/>
              <a:t>Som</a:t>
            </a:r>
            <a:r>
              <a:rPr lang="cs-CZ" dirty="0"/>
              <a:t>, </a:t>
            </a:r>
            <a:r>
              <a:rPr lang="cs-CZ" dirty="0" err="1"/>
              <a:t>Erit</a:t>
            </a:r>
            <a:r>
              <a:rPr lang="cs-CZ" dirty="0"/>
              <a:t>, Libye;</a:t>
            </a:r>
          </a:p>
          <a:p>
            <a:endParaRPr lang="cs-CZ" sz="1300" dirty="0"/>
          </a:p>
          <a:p>
            <a:r>
              <a:rPr lang="cs-CZ" dirty="0"/>
              <a:t>1884 </a:t>
            </a:r>
            <a:r>
              <a:rPr lang="cs-CZ" b="1" dirty="0">
                <a:solidFill>
                  <a:srgbClr val="0070C0"/>
                </a:solidFill>
              </a:rPr>
              <a:t>Berlínská konference</a:t>
            </a:r>
            <a:r>
              <a:rPr lang="cs-CZ" dirty="0"/>
              <a:t>: notifikace a efektivní obsazení; Kongo</a:t>
            </a:r>
          </a:p>
          <a:p>
            <a:endParaRPr lang="cs-CZ" sz="1300" b="1" dirty="0"/>
          </a:p>
          <a:p>
            <a:r>
              <a:rPr lang="cs-CZ" sz="2900" b="1" dirty="0"/>
              <a:t>Svobodný stát </a:t>
            </a:r>
            <a:r>
              <a:rPr lang="cs-CZ" sz="2900" b="1" dirty="0">
                <a:solidFill>
                  <a:srgbClr val="0070C0"/>
                </a:solidFill>
              </a:rPr>
              <a:t>Kongo</a:t>
            </a:r>
            <a:r>
              <a:rPr lang="cs-CZ" sz="2900" b="1" dirty="0"/>
              <a:t> </a:t>
            </a:r>
            <a:r>
              <a:rPr lang="cs-CZ" sz="2900" dirty="0"/>
              <a:t>1885-1908 (Leopold I.): zóna volného obchodu (koncese na 10-15 let) + území krále; </a:t>
            </a:r>
            <a:r>
              <a:rPr lang="cs-CZ" sz="2900" dirty="0" err="1"/>
              <a:t>Katanga</a:t>
            </a:r>
            <a:r>
              <a:rPr lang="cs-CZ" sz="2900" dirty="0"/>
              <a:t> (měď, GB) a </a:t>
            </a:r>
            <a:r>
              <a:rPr lang="cs-CZ" sz="2900" dirty="0" err="1"/>
              <a:t>zanzibar</a:t>
            </a:r>
            <a:r>
              <a:rPr lang="cs-CZ" sz="2900" dirty="0"/>
              <a:t> (</a:t>
            </a:r>
            <a:r>
              <a:rPr lang="cs-CZ" sz="2900" dirty="0" err="1"/>
              <a:t>Tippu</a:t>
            </a:r>
            <a:r>
              <a:rPr lang="cs-CZ" sz="2900" dirty="0"/>
              <a:t> </a:t>
            </a:r>
            <a:r>
              <a:rPr lang="cs-CZ" sz="2900" dirty="0" err="1"/>
              <a:t>Tipa</a:t>
            </a:r>
            <a:r>
              <a:rPr lang="cs-CZ" sz="2900" dirty="0"/>
              <a:t>); </a:t>
            </a:r>
          </a:p>
          <a:p>
            <a:pPr lvl="1"/>
            <a:r>
              <a:rPr lang="cs-CZ" dirty="0"/>
              <a:t>90. léta – kaučukový boom (</a:t>
            </a:r>
            <a:r>
              <a:rPr lang="cs-CZ" dirty="0" err="1"/>
              <a:t>Force</a:t>
            </a:r>
            <a:r>
              <a:rPr lang="cs-CZ" dirty="0"/>
              <a:t> </a:t>
            </a:r>
            <a:r>
              <a:rPr lang="cs-CZ" dirty="0" err="1"/>
              <a:t>Publique</a:t>
            </a:r>
            <a:r>
              <a:rPr lang="cs-CZ" dirty="0"/>
              <a:t>); redukce obyvatel na polovinu;    </a:t>
            </a:r>
          </a:p>
          <a:p>
            <a:endParaRPr lang="cs-CZ" dirty="0"/>
          </a:p>
        </p:txBody>
      </p:sp>
    </p:spTree>
    <p:extLst>
      <p:ext uri="{BB962C8B-B14F-4D97-AF65-F5344CB8AC3E}">
        <p14:creationId xmlns:p14="http://schemas.microsoft.com/office/powerpoint/2010/main" val="3534977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46EAC79E-BAB3-4284-8996-CF126E472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188914"/>
            <a:ext cx="6724650" cy="626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171400"/>
            <a:ext cx="8229600" cy="1143000"/>
          </a:xfrm>
        </p:spPr>
        <p:txBody>
          <a:bodyPr>
            <a:normAutofit/>
          </a:bodyPr>
          <a:lstStyle/>
          <a:p>
            <a:r>
              <a:rPr lang="cs-CZ" sz="2800" b="1" dirty="0">
                <a:solidFill>
                  <a:srgbClr val="FF0000"/>
                </a:solidFill>
                <a:latin typeface="+mn-lt"/>
              </a:rPr>
              <a:t>Napoleonské války </a:t>
            </a:r>
            <a:r>
              <a:rPr lang="cs-CZ" sz="2800" b="1" dirty="0">
                <a:latin typeface="+mn-lt"/>
              </a:rPr>
              <a:t>a kontinentální blokáda</a:t>
            </a:r>
          </a:p>
        </p:txBody>
      </p:sp>
      <p:sp>
        <p:nvSpPr>
          <p:cNvPr id="3" name="Zástupný symbol pro obsah 2"/>
          <p:cNvSpPr>
            <a:spLocks noGrp="1"/>
          </p:cNvSpPr>
          <p:nvPr>
            <p:ph idx="1"/>
          </p:nvPr>
        </p:nvSpPr>
        <p:spPr>
          <a:xfrm>
            <a:off x="707010" y="692696"/>
            <a:ext cx="11010508" cy="5904656"/>
          </a:xfrm>
        </p:spPr>
        <p:txBody>
          <a:bodyPr>
            <a:normAutofit fontScale="47500" lnSpcReduction="20000"/>
          </a:bodyPr>
          <a:lstStyle/>
          <a:p>
            <a:pPr>
              <a:lnSpc>
                <a:spcPct val="120000"/>
              </a:lnSpc>
              <a:spcBef>
                <a:spcPts val="0"/>
              </a:spcBef>
            </a:pPr>
            <a:r>
              <a:rPr lang="cs-CZ" sz="3300" dirty="0"/>
              <a:t>Proti revoluční FRA </a:t>
            </a:r>
            <a:r>
              <a:rPr lang="cs-CZ" sz="3300" b="1" dirty="0"/>
              <a:t>koalice</a:t>
            </a:r>
            <a:r>
              <a:rPr lang="cs-CZ" sz="3300" dirty="0"/>
              <a:t> SŘŘ a Pruska, pak GB, SPA, Italské státy;</a:t>
            </a:r>
          </a:p>
          <a:p>
            <a:pPr>
              <a:lnSpc>
                <a:spcPct val="120000"/>
              </a:lnSpc>
              <a:spcBef>
                <a:spcPts val="0"/>
              </a:spcBef>
            </a:pPr>
            <a:r>
              <a:rPr lang="cs-CZ" sz="3300" b="1" dirty="0"/>
              <a:t>Egypt 1798 </a:t>
            </a:r>
            <a:r>
              <a:rPr lang="cs-CZ" sz="3300" dirty="0"/>
              <a:t>– neúspěch zpět do E; stabilizace poměrů ve FRA a </a:t>
            </a:r>
            <a:r>
              <a:rPr lang="cs-CZ" sz="3300" b="1" dirty="0"/>
              <a:t>obsazení ITA</a:t>
            </a:r>
            <a:r>
              <a:rPr lang="cs-CZ" sz="3300" dirty="0"/>
              <a:t>; plán </a:t>
            </a:r>
            <a:r>
              <a:rPr lang="cs-CZ" sz="3300" b="1" dirty="0"/>
              <a:t>invaze do GB </a:t>
            </a:r>
            <a:r>
              <a:rPr lang="cs-CZ" sz="3300" dirty="0"/>
              <a:t>(</a:t>
            </a:r>
            <a:r>
              <a:rPr lang="cs-CZ" sz="3300" dirty="0" err="1"/>
              <a:t>Trafalgar</a:t>
            </a:r>
            <a:r>
              <a:rPr lang="cs-CZ" sz="3300" dirty="0"/>
              <a:t> 1805);</a:t>
            </a:r>
          </a:p>
          <a:p>
            <a:pPr>
              <a:lnSpc>
                <a:spcPct val="120000"/>
              </a:lnSpc>
              <a:spcBef>
                <a:spcPts val="0"/>
              </a:spcBef>
            </a:pPr>
            <a:r>
              <a:rPr lang="cs-CZ" sz="3300" dirty="0"/>
              <a:t>Směr </a:t>
            </a:r>
            <a:r>
              <a:rPr lang="cs-CZ" sz="3300" b="1" dirty="0"/>
              <a:t>Vídeň</a:t>
            </a:r>
            <a:r>
              <a:rPr lang="cs-CZ" sz="3300" dirty="0"/>
              <a:t> (Slavkov 1805), ovládnutí </a:t>
            </a:r>
            <a:r>
              <a:rPr lang="cs-CZ" sz="3300" b="1" dirty="0"/>
              <a:t>německých států </a:t>
            </a:r>
            <a:r>
              <a:rPr lang="cs-CZ" sz="3300" dirty="0"/>
              <a:t>a </a:t>
            </a:r>
            <a:r>
              <a:rPr lang="cs-CZ" sz="3300" b="1" dirty="0"/>
              <a:t>Rýnský spolek</a:t>
            </a:r>
            <a:r>
              <a:rPr lang="cs-CZ" sz="3300" dirty="0"/>
              <a:t>; porážka Pruska a vstup do </a:t>
            </a:r>
            <a:r>
              <a:rPr lang="cs-CZ" sz="3300" b="1" dirty="0"/>
              <a:t>Berlína</a:t>
            </a:r>
            <a:r>
              <a:rPr lang="cs-CZ" sz="3300" dirty="0"/>
              <a:t>;</a:t>
            </a:r>
          </a:p>
          <a:p>
            <a:pPr>
              <a:lnSpc>
                <a:spcPct val="120000"/>
              </a:lnSpc>
              <a:spcBef>
                <a:spcPts val="0"/>
              </a:spcBef>
            </a:pPr>
            <a:r>
              <a:rPr lang="cs-CZ" sz="3300" b="1" dirty="0"/>
              <a:t>1806 </a:t>
            </a:r>
            <a:r>
              <a:rPr lang="cs-CZ" sz="3300" b="1" dirty="0">
                <a:solidFill>
                  <a:srgbClr val="0070C0"/>
                </a:solidFill>
              </a:rPr>
              <a:t>Berlínský dekret</a:t>
            </a:r>
            <a:r>
              <a:rPr lang="cs-CZ" sz="3300" dirty="0"/>
              <a:t>:</a:t>
            </a:r>
          </a:p>
          <a:p>
            <a:pPr lvl="1">
              <a:lnSpc>
                <a:spcPct val="120000"/>
              </a:lnSpc>
              <a:spcBef>
                <a:spcPts val="0"/>
              </a:spcBef>
            </a:pPr>
            <a:r>
              <a:rPr lang="cs-CZ" sz="2900" b="1" dirty="0"/>
              <a:t>Kontinentální blokáda </a:t>
            </a:r>
            <a:r>
              <a:rPr lang="cs-CZ" sz="2900" dirty="0"/>
              <a:t>(zákaz obchodu, konfiskace zboží, uzavření přístavů GB lodím); </a:t>
            </a:r>
            <a:r>
              <a:rPr lang="cs-CZ" sz="2900" b="1" dirty="0"/>
              <a:t>režim</a:t>
            </a:r>
            <a:r>
              <a:rPr lang="cs-CZ" sz="2900" dirty="0"/>
              <a:t> </a:t>
            </a:r>
            <a:r>
              <a:rPr lang="cs-CZ" sz="2900" b="1" dirty="0"/>
              <a:t>prosazen</a:t>
            </a:r>
            <a:r>
              <a:rPr lang="cs-CZ" sz="2900" dirty="0"/>
              <a:t> do všech zemí E kromě POR a TUR;</a:t>
            </a:r>
          </a:p>
          <a:p>
            <a:pPr lvl="1">
              <a:lnSpc>
                <a:spcPct val="120000"/>
              </a:lnSpc>
              <a:spcBef>
                <a:spcPts val="0"/>
              </a:spcBef>
            </a:pPr>
            <a:r>
              <a:rPr lang="cs-CZ" sz="2900" dirty="0"/>
              <a:t>1807 donuceno </a:t>
            </a:r>
            <a:r>
              <a:rPr lang="cs-CZ" sz="2900" b="1" dirty="0"/>
              <a:t>RUS</a:t>
            </a:r>
            <a:r>
              <a:rPr lang="cs-CZ" sz="2900" dirty="0"/>
              <a:t> k účasti; snaha vyhnat </a:t>
            </a:r>
            <a:r>
              <a:rPr lang="cs-CZ" sz="2900" b="1" dirty="0"/>
              <a:t>GB </a:t>
            </a:r>
            <a:r>
              <a:rPr lang="cs-CZ" sz="2900" dirty="0"/>
              <a:t>z</a:t>
            </a:r>
            <a:r>
              <a:rPr lang="cs-CZ" sz="2900" b="1" dirty="0"/>
              <a:t> Baltu </a:t>
            </a:r>
            <a:r>
              <a:rPr lang="cs-CZ" sz="2900" dirty="0"/>
              <a:t>(Dánsko a SKAN);</a:t>
            </a:r>
          </a:p>
          <a:p>
            <a:pPr lvl="1">
              <a:lnSpc>
                <a:spcPct val="120000"/>
              </a:lnSpc>
              <a:spcBef>
                <a:spcPts val="0"/>
              </a:spcBef>
            </a:pPr>
            <a:r>
              <a:rPr lang="cs-CZ" sz="2900" b="1" dirty="0">
                <a:solidFill>
                  <a:srgbClr val="0070C0"/>
                </a:solidFill>
              </a:rPr>
              <a:t>USA</a:t>
            </a:r>
            <a:r>
              <a:rPr lang="cs-CZ" sz="2900" dirty="0">
                <a:solidFill>
                  <a:srgbClr val="0070C0"/>
                </a:solidFill>
              </a:rPr>
              <a:t> </a:t>
            </a:r>
            <a:r>
              <a:rPr lang="cs-CZ" sz="2900" dirty="0"/>
              <a:t>– </a:t>
            </a:r>
            <a:r>
              <a:rPr lang="cs-CZ" sz="2900" b="1" dirty="0"/>
              <a:t>neutrální</a:t>
            </a:r>
            <a:r>
              <a:rPr lang="cs-CZ" sz="2900" dirty="0"/>
              <a:t> </a:t>
            </a:r>
            <a:r>
              <a:rPr lang="cs-CZ" sz="2900" b="1" dirty="0"/>
              <a:t>obchod</a:t>
            </a:r>
            <a:r>
              <a:rPr lang="cs-CZ" sz="2900" dirty="0"/>
              <a:t> (FRA kolonie &lt;–&gt; FRA); </a:t>
            </a:r>
            <a:r>
              <a:rPr lang="cs-CZ" sz="2900" b="1" dirty="0"/>
              <a:t>GB protiopatření </a:t>
            </a:r>
            <a:r>
              <a:rPr lang="cs-CZ" sz="2900" dirty="0"/>
              <a:t>(licence nebo zabavení) -&gt; FRA </a:t>
            </a:r>
            <a:r>
              <a:rPr lang="cs-CZ" sz="2900" b="1" dirty="0"/>
              <a:t>Milánský dekret </a:t>
            </a:r>
            <a:r>
              <a:rPr lang="cs-CZ" sz="2900" dirty="0"/>
              <a:t>(konfiskace lodí v kontaktu s Brity); </a:t>
            </a:r>
            <a:r>
              <a:rPr lang="cs-CZ" sz="2900" b="1" dirty="0"/>
              <a:t>USA embargo </a:t>
            </a:r>
            <a:r>
              <a:rPr lang="cs-CZ" sz="2900" dirty="0"/>
              <a:t>(</a:t>
            </a:r>
            <a:r>
              <a:rPr lang="cs-CZ" sz="2900" dirty="0">
                <a:solidFill>
                  <a:srgbClr val="0070C0"/>
                </a:solidFill>
              </a:rPr>
              <a:t>válka</a:t>
            </a:r>
            <a:r>
              <a:rPr lang="cs-CZ" sz="2900" dirty="0"/>
              <a:t> </a:t>
            </a:r>
            <a:r>
              <a:rPr lang="cs-CZ" sz="2900" b="1" dirty="0">
                <a:solidFill>
                  <a:srgbClr val="0070C0"/>
                </a:solidFill>
              </a:rPr>
              <a:t>1812</a:t>
            </a:r>
            <a:r>
              <a:rPr lang="cs-CZ" sz="2900" dirty="0"/>
              <a:t>);</a:t>
            </a:r>
          </a:p>
          <a:p>
            <a:pPr lvl="1">
              <a:lnSpc>
                <a:spcPct val="120000"/>
              </a:lnSpc>
              <a:spcBef>
                <a:spcPts val="0"/>
              </a:spcBef>
            </a:pPr>
            <a:r>
              <a:rPr lang="cs-CZ" sz="2900" dirty="0"/>
              <a:t>GB narušuje blokádu </a:t>
            </a:r>
            <a:r>
              <a:rPr lang="cs-CZ" sz="2900" b="1" dirty="0"/>
              <a:t>pašováním</a:t>
            </a:r>
            <a:r>
              <a:rPr lang="cs-CZ" sz="2900" dirty="0"/>
              <a:t> (Helgoland, Soluň, Malta) + růst </a:t>
            </a:r>
            <a:r>
              <a:rPr lang="cs-CZ" sz="2900" b="1" dirty="0"/>
              <a:t>obchodu s mimo E</a:t>
            </a:r>
            <a:r>
              <a:rPr lang="cs-CZ" sz="2900" dirty="0"/>
              <a:t>; GB obchod během blokády vzrostl;</a:t>
            </a:r>
          </a:p>
          <a:p>
            <a:pPr lvl="1">
              <a:lnSpc>
                <a:spcPct val="120000"/>
              </a:lnSpc>
              <a:spcBef>
                <a:spcPts val="0"/>
              </a:spcBef>
            </a:pPr>
            <a:endParaRPr lang="cs-CZ" sz="2000" dirty="0"/>
          </a:p>
          <a:p>
            <a:pPr>
              <a:lnSpc>
                <a:spcPct val="120000"/>
              </a:lnSpc>
              <a:spcBef>
                <a:spcPts val="0"/>
              </a:spcBef>
            </a:pPr>
            <a:r>
              <a:rPr lang="cs-CZ" sz="3300" dirty="0"/>
              <a:t>Napoleon musel </a:t>
            </a:r>
            <a:r>
              <a:rPr lang="cs-CZ" sz="3300" b="1" dirty="0"/>
              <a:t>povolit</a:t>
            </a:r>
            <a:r>
              <a:rPr lang="cs-CZ" sz="3300" dirty="0"/>
              <a:t> </a:t>
            </a:r>
            <a:r>
              <a:rPr lang="cs-CZ" sz="3300" b="1" dirty="0"/>
              <a:t>dovozy</a:t>
            </a:r>
            <a:r>
              <a:rPr lang="cs-CZ" sz="3300" dirty="0"/>
              <a:t> vstupů pro </a:t>
            </a:r>
            <a:r>
              <a:rPr lang="cs-CZ" sz="3300" dirty="0" err="1"/>
              <a:t>prům</a:t>
            </a:r>
            <a:r>
              <a:rPr lang="cs-CZ" sz="3300" dirty="0"/>
              <a:t>.+ vývoz </a:t>
            </a:r>
            <a:r>
              <a:rPr lang="cs-CZ" sz="3300" b="1" dirty="0">
                <a:solidFill>
                  <a:srgbClr val="0070C0"/>
                </a:solidFill>
              </a:rPr>
              <a:t>pšenice</a:t>
            </a:r>
            <a:r>
              <a:rPr lang="cs-CZ" sz="3300" dirty="0">
                <a:solidFill>
                  <a:srgbClr val="0070C0"/>
                </a:solidFill>
              </a:rPr>
              <a:t> </a:t>
            </a:r>
            <a:r>
              <a:rPr lang="cs-CZ" sz="3300" b="1" dirty="0">
                <a:solidFill>
                  <a:srgbClr val="0070C0"/>
                </a:solidFill>
              </a:rPr>
              <a:t>1810</a:t>
            </a:r>
            <a:r>
              <a:rPr lang="cs-CZ" sz="3300" dirty="0"/>
              <a:t>; </a:t>
            </a:r>
            <a:r>
              <a:rPr lang="cs-CZ" sz="3300" b="1" dirty="0"/>
              <a:t>GB</a:t>
            </a:r>
            <a:r>
              <a:rPr lang="cs-CZ" sz="3300" dirty="0"/>
              <a:t> situaci zvládá </a:t>
            </a:r>
            <a:r>
              <a:rPr lang="cs-CZ" sz="3300" b="1" dirty="0"/>
              <a:t>cly</a:t>
            </a:r>
            <a:r>
              <a:rPr lang="cs-CZ" sz="3300" dirty="0"/>
              <a:t>, </a:t>
            </a:r>
            <a:r>
              <a:rPr lang="cs-CZ" sz="3300" b="1" dirty="0"/>
              <a:t>zdaněním</a:t>
            </a:r>
            <a:r>
              <a:rPr lang="cs-CZ" sz="3300" dirty="0"/>
              <a:t> a </a:t>
            </a:r>
            <a:r>
              <a:rPr lang="cs-CZ" sz="3300" b="1" dirty="0"/>
              <a:t>půjčkami</a:t>
            </a:r>
            <a:r>
              <a:rPr lang="cs-CZ" sz="3300" dirty="0"/>
              <a:t>;</a:t>
            </a:r>
          </a:p>
          <a:p>
            <a:pPr>
              <a:lnSpc>
                <a:spcPct val="120000"/>
              </a:lnSpc>
              <a:spcBef>
                <a:spcPts val="0"/>
              </a:spcBef>
            </a:pPr>
            <a:r>
              <a:rPr lang="cs-CZ" sz="3300" b="1" dirty="0">
                <a:solidFill>
                  <a:srgbClr val="FF0000"/>
                </a:solidFill>
              </a:rPr>
              <a:t>FRA</a:t>
            </a:r>
            <a:r>
              <a:rPr lang="cs-CZ" sz="3300" dirty="0"/>
              <a:t>: propad cel, neochota zavést daně -&gt; válečné </a:t>
            </a:r>
            <a:r>
              <a:rPr lang="cs-CZ" sz="3300" b="1" dirty="0"/>
              <a:t>retribuce</a:t>
            </a:r>
            <a:r>
              <a:rPr lang="cs-CZ" sz="3300" dirty="0"/>
              <a:t>, země pokrývají </a:t>
            </a:r>
            <a:r>
              <a:rPr lang="cs-CZ" sz="3300" b="1" dirty="0"/>
              <a:t>náklady okupačních armád</a:t>
            </a:r>
            <a:r>
              <a:rPr lang="cs-CZ" sz="3300" dirty="0"/>
              <a:t>, </a:t>
            </a:r>
            <a:r>
              <a:rPr lang="cs-CZ" sz="3300" b="1" dirty="0"/>
              <a:t>bezcelní přístup </a:t>
            </a:r>
            <a:r>
              <a:rPr lang="cs-CZ" sz="3300" dirty="0"/>
              <a:t>na trhy pro FRA zboží; </a:t>
            </a:r>
            <a:r>
              <a:rPr lang="cs-CZ" sz="3300" b="1" dirty="0"/>
              <a:t>italské daně</a:t>
            </a:r>
            <a:r>
              <a:rPr lang="cs-CZ" sz="3300" dirty="0"/>
              <a:t>; </a:t>
            </a:r>
            <a:r>
              <a:rPr lang="cs-CZ" sz="3300" b="1" dirty="0"/>
              <a:t>branná povinnost </a:t>
            </a:r>
            <a:r>
              <a:rPr lang="cs-CZ" sz="3300" dirty="0"/>
              <a:t>od 1793 (obrovská síla);</a:t>
            </a:r>
          </a:p>
          <a:p>
            <a:pPr>
              <a:lnSpc>
                <a:spcPct val="120000"/>
              </a:lnSpc>
              <a:spcBef>
                <a:spcPts val="0"/>
              </a:spcBef>
            </a:pPr>
            <a:r>
              <a:rPr lang="cs-CZ" sz="3300" b="1" dirty="0"/>
              <a:t>Zvrat</a:t>
            </a:r>
            <a:r>
              <a:rPr lang="cs-CZ" sz="3300" dirty="0"/>
              <a:t>: 1810 </a:t>
            </a:r>
            <a:r>
              <a:rPr lang="cs-CZ" sz="3300" b="1" dirty="0">
                <a:solidFill>
                  <a:srgbClr val="FF0000"/>
                </a:solidFill>
              </a:rPr>
              <a:t>RUS</a:t>
            </a:r>
            <a:r>
              <a:rPr lang="cs-CZ" sz="3300" dirty="0">
                <a:solidFill>
                  <a:srgbClr val="FF0000"/>
                </a:solidFill>
              </a:rPr>
              <a:t> </a:t>
            </a:r>
            <a:r>
              <a:rPr lang="cs-CZ" sz="3300" dirty="0"/>
              <a:t>neakceptují škody z přerušení obchodu, otevírají přístavy neutrálním lodím; </a:t>
            </a:r>
            <a:r>
              <a:rPr lang="cs-CZ" sz="3300" b="1" dirty="0">
                <a:solidFill>
                  <a:srgbClr val="0070C0"/>
                </a:solidFill>
              </a:rPr>
              <a:t>1812</a:t>
            </a:r>
            <a:r>
              <a:rPr lang="cs-CZ" sz="3300" dirty="0">
                <a:solidFill>
                  <a:srgbClr val="0070C0"/>
                </a:solidFill>
              </a:rPr>
              <a:t> </a:t>
            </a:r>
            <a:r>
              <a:rPr lang="cs-CZ" sz="3300" b="1" dirty="0"/>
              <a:t>invaze</a:t>
            </a:r>
            <a:r>
              <a:rPr lang="cs-CZ" sz="3300" dirty="0"/>
              <a:t> Napoleona do RUS – </a:t>
            </a:r>
            <a:r>
              <a:rPr lang="cs-CZ" sz="3300" b="1" dirty="0"/>
              <a:t>katastrofa</a:t>
            </a:r>
            <a:r>
              <a:rPr lang="cs-CZ" sz="3300" dirty="0"/>
              <a:t>; prohra u Lipska (1813) a </a:t>
            </a:r>
            <a:r>
              <a:rPr lang="cs-CZ" sz="3300" b="1" dirty="0"/>
              <a:t>invaze</a:t>
            </a:r>
            <a:r>
              <a:rPr lang="cs-CZ" sz="3300" dirty="0"/>
              <a:t> do </a:t>
            </a:r>
            <a:r>
              <a:rPr lang="cs-CZ" sz="3300" b="1" dirty="0"/>
              <a:t>FRA</a:t>
            </a:r>
            <a:r>
              <a:rPr lang="cs-CZ" sz="3300" dirty="0"/>
              <a:t>;</a:t>
            </a:r>
          </a:p>
          <a:p>
            <a:pPr>
              <a:lnSpc>
                <a:spcPct val="120000"/>
              </a:lnSpc>
              <a:spcBef>
                <a:spcPts val="0"/>
              </a:spcBef>
            </a:pPr>
            <a:r>
              <a:rPr lang="cs-CZ" sz="3300" b="1" dirty="0"/>
              <a:t>GB</a:t>
            </a:r>
            <a:r>
              <a:rPr lang="cs-CZ" sz="3300" dirty="0"/>
              <a:t> obchod zasažen málo, </a:t>
            </a:r>
            <a:r>
              <a:rPr lang="cs-CZ" sz="3300" b="1" dirty="0"/>
              <a:t>FRA</a:t>
            </a:r>
            <a:r>
              <a:rPr lang="cs-CZ" sz="3300" dirty="0"/>
              <a:t> pokles na polovinu;</a:t>
            </a:r>
          </a:p>
          <a:p>
            <a:pPr marL="0" indent="0">
              <a:lnSpc>
                <a:spcPct val="120000"/>
              </a:lnSpc>
              <a:spcBef>
                <a:spcPts val="0"/>
              </a:spcBef>
              <a:buNone/>
            </a:pPr>
            <a:r>
              <a:rPr lang="cs-CZ" sz="2000" dirty="0"/>
              <a:t> </a:t>
            </a:r>
          </a:p>
          <a:p>
            <a:pPr>
              <a:lnSpc>
                <a:spcPct val="120000"/>
              </a:lnSpc>
              <a:spcBef>
                <a:spcPts val="0"/>
              </a:spcBef>
            </a:pPr>
            <a:r>
              <a:rPr lang="cs-CZ" sz="3300" dirty="0"/>
              <a:t>Válka -&gt; utrpení, ale také zásadní </a:t>
            </a:r>
            <a:r>
              <a:rPr lang="cs-CZ" sz="3300" b="1" dirty="0">
                <a:solidFill>
                  <a:srgbClr val="0070C0"/>
                </a:solidFill>
              </a:rPr>
              <a:t>externí šok</a:t>
            </a:r>
            <a:r>
              <a:rPr lang="cs-CZ" sz="3300" dirty="0"/>
              <a:t>, který </a:t>
            </a:r>
            <a:r>
              <a:rPr lang="cs-CZ" sz="3300" b="1" dirty="0"/>
              <a:t>změnil</a:t>
            </a:r>
            <a:r>
              <a:rPr lang="cs-CZ" sz="3300" dirty="0"/>
              <a:t> absolutistické </a:t>
            </a:r>
            <a:r>
              <a:rPr lang="cs-CZ" sz="3300" b="1" dirty="0">
                <a:solidFill>
                  <a:srgbClr val="0070C0"/>
                </a:solidFill>
              </a:rPr>
              <a:t>feudální režimy</a:t>
            </a:r>
            <a:r>
              <a:rPr lang="cs-CZ" sz="3300" dirty="0"/>
              <a:t>:</a:t>
            </a:r>
          </a:p>
          <a:p>
            <a:pPr lvl="1">
              <a:lnSpc>
                <a:spcPct val="120000"/>
              </a:lnSpc>
              <a:spcBef>
                <a:spcPts val="0"/>
              </a:spcBef>
            </a:pPr>
            <a:r>
              <a:rPr lang="cs-CZ" sz="2900" dirty="0"/>
              <a:t>Prusko, Belgie, Nizozemí, Německo, Švýcarsko – </a:t>
            </a:r>
            <a:r>
              <a:rPr lang="cs-CZ" sz="2900" b="1" dirty="0"/>
              <a:t>radikální reformy</a:t>
            </a:r>
            <a:r>
              <a:rPr lang="cs-CZ" sz="2900" dirty="0"/>
              <a:t> (zrušeny feudální pozemkové vztahy a cechy, rovnost před zákonem, klérus zbaven výsad, zlomeny cechy); změny </a:t>
            </a:r>
            <a:r>
              <a:rPr lang="cs-CZ" sz="2900" b="1" dirty="0"/>
              <a:t>přežily</a:t>
            </a:r>
            <a:r>
              <a:rPr lang="cs-CZ" sz="2900" dirty="0"/>
              <a:t> i </a:t>
            </a:r>
            <a:r>
              <a:rPr lang="cs-CZ" sz="2900" b="1" dirty="0"/>
              <a:t>restaurace</a:t>
            </a:r>
            <a:r>
              <a:rPr lang="cs-CZ" sz="2900" dirty="0"/>
              <a:t>;</a:t>
            </a:r>
          </a:p>
          <a:p>
            <a:pPr lvl="1">
              <a:lnSpc>
                <a:spcPct val="120000"/>
              </a:lnSpc>
              <a:spcBef>
                <a:spcPts val="0"/>
              </a:spcBef>
            </a:pPr>
            <a:endParaRPr lang="cs-CZ" sz="2000" dirty="0"/>
          </a:p>
          <a:p>
            <a:pPr>
              <a:lnSpc>
                <a:spcPct val="120000"/>
              </a:lnSpc>
              <a:spcBef>
                <a:spcPts val="0"/>
              </a:spcBef>
            </a:pPr>
            <a:r>
              <a:rPr lang="cs-CZ" sz="3300" dirty="0"/>
              <a:t>Blokády nastartovaly </a:t>
            </a:r>
            <a:r>
              <a:rPr lang="cs-CZ" sz="3300" b="1" dirty="0"/>
              <a:t>protekcionistickou </a:t>
            </a:r>
            <a:r>
              <a:rPr lang="cs-CZ" sz="3300" b="1" dirty="0">
                <a:solidFill>
                  <a:srgbClr val="0070C0"/>
                </a:solidFill>
              </a:rPr>
              <a:t>průmyslovou loby</a:t>
            </a:r>
            <a:r>
              <a:rPr lang="cs-CZ" sz="3300" dirty="0"/>
              <a:t>:</a:t>
            </a:r>
            <a:endParaRPr lang="cs-CZ" sz="3300" b="1" dirty="0"/>
          </a:p>
          <a:p>
            <a:pPr lvl="1">
              <a:lnSpc>
                <a:spcPct val="120000"/>
              </a:lnSpc>
              <a:spcBef>
                <a:spcPts val="0"/>
              </a:spcBef>
            </a:pPr>
            <a:r>
              <a:rPr lang="cs-CZ" sz="2900" b="1" dirty="0"/>
              <a:t>absence</a:t>
            </a:r>
            <a:r>
              <a:rPr lang="cs-CZ" sz="2900" dirty="0"/>
              <a:t> </a:t>
            </a:r>
            <a:r>
              <a:rPr lang="cs-CZ" sz="2900" b="1" dirty="0"/>
              <a:t>GB</a:t>
            </a:r>
            <a:r>
              <a:rPr lang="cs-CZ" sz="2900" dirty="0"/>
              <a:t> (strojní) </a:t>
            </a:r>
            <a:r>
              <a:rPr lang="cs-CZ" sz="2900" b="1" dirty="0"/>
              <a:t>konkurence</a:t>
            </a:r>
            <a:r>
              <a:rPr lang="cs-CZ" sz="2900" dirty="0"/>
              <a:t>; ve </a:t>
            </a:r>
            <a:r>
              <a:rPr lang="cs-CZ" sz="2900" b="1" dirty="0"/>
              <a:t>FRA</a:t>
            </a:r>
            <a:r>
              <a:rPr lang="cs-CZ" sz="2900" dirty="0"/>
              <a:t> přesun zpracovatelských odvětví z Atlantického pobřeží (cukr, len, oděvy pro Karibik) do </a:t>
            </a:r>
            <a:r>
              <a:rPr lang="cs-CZ" sz="2900" b="1" dirty="0"/>
              <a:t>vnitrozemí</a:t>
            </a:r>
            <a:r>
              <a:rPr lang="cs-CZ" sz="2900" dirty="0"/>
              <a:t> a SZM – </a:t>
            </a:r>
            <a:r>
              <a:rPr lang="cs-CZ" sz="2900" b="1" dirty="0"/>
              <a:t>reorientace</a:t>
            </a:r>
            <a:r>
              <a:rPr lang="cs-CZ" sz="2900" dirty="0"/>
              <a:t> na </a:t>
            </a:r>
            <a:r>
              <a:rPr lang="cs-CZ" sz="2900" b="1" dirty="0"/>
              <a:t>E trh</a:t>
            </a:r>
            <a:r>
              <a:rPr lang="cs-CZ" sz="2900" dirty="0"/>
              <a:t>; </a:t>
            </a:r>
          </a:p>
          <a:p>
            <a:pPr lvl="1">
              <a:lnSpc>
                <a:spcPct val="120000"/>
              </a:lnSpc>
              <a:spcBef>
                <a:spcPts val="0"/>
              </a:spcBef>
            </a:pPr>
            <a:r>
              <a:rPr lang="cs-CZ" sz="2900" dirty="0"/>
              <a:t>po válce </a:t>
            </a:r>
            <a:r>
              <a:rPr lang="cs-CZ" sz="2900" b="1" dirty="0"/>
              <a:t>návrat GB </a:t>
            </a:r>
            <a:r>
              <a:rPr lang="cs-CZ" sz="2900" dirty="0"/>
              <a:t>a požadavek </a:t>
            </a:r>
            <a:r>
              <a:rPr lang="cs-CZ" sz="2900" b="1" dirty="0"/>
              <a:t>ochrany</a:t>
            </a:r>
            <a:r>
              <a:rPr lang="cs-CZ" sz="2900" dirty="0"/>
              <a:t>; klíčovým odvětvím pak zpracování bavlny.</a:t>
            </a:r>
          </a:p>
          <a:p>
            <a:endParaRPr lang="cs-CZ" dirty="0"/>
          </a:p>
        </p:txBody>
      </p:sp>
    </p:spTree>
    <p:extLst>
      <p:ext uri="{BB962C8B-B14F-4D97-AF65-F5344CB8AC3E}">
        <p14:creationId xmlns:p14="http://schemas.microsoft.com/office/powerpoint/2010/main" val="855310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23120\Desktop\EEveGE2012\Obrázky\BelgianCongoSoldie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4" y="908721"/>
            <a:ext cx="5715000" cy="458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488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23120\Desktop\EEveGE2012\Obrázky\MutilatedChildrenFromCon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8619" y="107186"/>
            <a:ext cx="4416322"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2566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25" y="0"/>
            <a:ext cx="9144000" cy="6804660"/>
          </a:xfrm>
          <a:prstGeom prst="rect">
            <a:avLst/>
          </a:prstGeom>
        </p:spPr>
      </p:pic>
      <p:sp>
        <p:nvSpPr>
          <p:cNvPr id="2" name="TextovéPole 1">
            <a:extLst>
              <a:ext uri="{FF2B5EF4-FFF2-40B4-BE49-F238E27FC236}">
                <a16:creationId xmlns:a16="http://schemas.microsoft.com/office/drawing/2014/main" id="{E760DB2B-587F-4903-8E44-502F7F315175}"/>
              </a:ext>
            </a:extLst>
          </p:cNvPr>
          <p:cNvSpPr txBox="1"/>
          <p:nvPr/>
        </p:nvSpPr>
        <p:spPr>
          <a:xfrm>
            <a:off x="9916999" y="6020431"/>
            <a:ext cx="2039331" cy="646331"/>
          </a:xfrm>
          <a:prstGeom prst="rect">
            <a:avLst/>
          </a:prstGeom>
          <a:noFill/>
        </p:spPr>
        <p:txBody>
          <a:bodyPr wrap="square" rtlCol="0">
            <a:spAutoFit/>
          </a:bodyPr>
          <a:lstStyle/>
          <a:p>
            <a:r>
              <a:rPr lang="cs-CZ" i="1" dirty="0" err="1"/>
              <a:t>American</a:t>
            </a:r>
            <a:r>
              <a:rPr lang="cs-CZ" i="1" dirty="0"/>
              <a:t> </a:t>
            </a:r>
            <a:r>
              <a:rPr lang="cs-CZ" i="1" dirty="0" err="1"/>
              <a:t>Progress</a:t>
            </a:r>
            <a:r>
              <a:rPr lang="cs-CZ" dirty="0"/>
              <a:t>, John </a:t>
            </a:r>
            <a:r>
              <a:rPr lang="cs-CZ" dirty="0" err="1"/>
              <a:t>Gast</a:t>
            </a:r>
            <a:r>
              <a:rPr lang="cs-CZ" dirty="0"/>
              <a:t> (1972)</a:t>
            </a:r>
          </a:p>
        </p:txBody>
      </p:sp>
    </p:spTree>
    <p:extLst>
      <p:ext uri="{BB962C8B-B14F-4D97-AF65-F5344CB8AC3E}">
        <p14:creationId xmlns:p14="http://schemas.microsoft.com/office/powerpoint/2010/main" val="9921431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3/34/Editorial_cartoon_about_Jacob_Smith%27s_retaliation_for_Balangig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751" y="89305"/>
            <a:ext cx="7899661" cy="6666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781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KwW7GeyHJZ0/TzSDuaqPdoI/AAAAAAAASaE/LpIhK6mVLkg/s1600/HMS_Dreadnou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260649"/>
            <a:ext cx="8236694" cy="6434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1462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_grand_fleet_at_sea_during_the_battle_of_jut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628" y="1628800"/>
            <a:ext cx="9139475"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3431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3A80A2-2F85-492D-82A0-17A6B4E5E476}"/>
              </a:ext>
            </a:extLst>
          </p:cNvPr>
          <p:cNvSpPr>
            <a:spLocks noGrp="1"/>
          </p:cNvSpPr>
          <p:nvPr>
            <p:ph type="title"/>
          </p:nvPr>
        </p:nvSpPr>
        <p:spPr>
          <a:xfrm>
            <a:off x="951321" y="732770"/>
            <a:ext cx="10515600" cy="1325563"/>
          </a:xfrm>
        </p:spPr>
        <p:txBody>
          <a:bodyPr>
            <a:normAutofit/>
          </a:bodyPr>
          <a:lstStyle/>
          <a:p>
            <a:pPr algn="ctr"/>
            <a:r>
              <a:rPr lang="cs-CZ" b="1" dirty="0" err="1">
                <a:latin typeface="+mn-lt"/>
              </a:rPr>
              <a:t>Growing</a:t>
            </a:r>
            <a:r>
              <a:rPr lang="cs-CZ" b="1" dirty="0">
                <a:latin typeface="+mn-lt"/>
              </a:rPr>
              <a:t> „</a:t>
            </a:r>
            <a:r>
              <a:rPr lang="cs-CZ" b="1" dirty="0" err="1">
                <a:latin typeface="+mn-lt"/>
              </a:rPr>
              <a:t>productivity</a:t>
            </a:r>
            <a:r>
              <a:rPr lang="cs-CZ" b="1" dirty="0">
                <a:latin typeface="+mn-lt"/>
              </a:rPr>
              <a:t>“ in </a:t>
            </a:r>
            <a:r>
              <a:rPr lang="cs-CZ" b="1" dirty="0" err="1">
                <a:latin typeface="+mn-lt"/>
              </a:rPr>
              <a:t>warfare</a:t>
            </a:r>
            <a:r>
              <a:rPr lang="cs-CZ" dirty="0">
                <a:latin typeface="+mn-lt"/>
              </a:rPr>
              <a:t/>
            </a:r>
            <a:br>
              <a:rPr lang="cs-CZ" dirty="0">
                <a:latin typeface="+mn-lt"/>
              </a:rPr>
            </a:br>
            <a:r>
              <a:rPr lang="cs-CZ" sz="3600" dirty="0">
                <a:latin typeface="+mn-lt"/>
              </a:rPr>
              <a:t>Civil </a:t>
            </a:r>
            <a:r>
              <a:rPr lang="cs-CZ" sz="3600" dirty="0" err="1">
                <a:latin typeface="+mn-lt"/>
              </a:rPr>
              <a:t>War</a:t>
            </a:r>
            <a:r>
              <a:rPr lang="cs-CZ" sz="3600" dirty="0">
                <a:latin typeface="+mn-lt"/>
              </a:rPr>
              <a:t> 1861-65 vs. </a:t>
            </a:r>
            <a:r>
              <a:rPr lang="cs-CZ" sz="3600" b="1" dirty="0">
                <a:solidFill>
                  <a:srgbClr val="FF0000"/>
                </a:solidFill>
                <a:latin typeface="+mn-lt"/>
              </a:rPr>
              <a:t>1897 75mm </a:t>
            </a:r>
            <a:r>
              <a:rPr lang="cs-CZ" sz="3600" b="1" dirty="0" err="1">
                <a:solidFill>
                  <a:srgbClr val="FF0000"/>
                </a:solidFill>
                <a:latin typeface="+mn-lt"/>
              </a:rPr>
              <a:t>French</a:t>
            </a:r>
            <a:r>
              <a:rPr lang="cs-CZ" sz="3600" b="1" dirty="0">
                <a:solidFill>
                  <a:srgbClr val="FF0000"/>
                </a:solidFill>
                <a:latin typeface="+mn-lt"/>
              </a:rPr>
              <a:t> </a:t>
            </a:r>
            <a:r>
              <a:rPr lang="cs-CZ" sz="3600" b="1" dirty="0" err="1">
                <a:solidFill>
                  <a:srgbClr val="FF0000"/>
                </a:solidFill>
                <a:latin typeface="+mn-lt"/>
              </a:rPr>
              <a:t>gun</a:t>
            </a:r>
            <a:endParaRPr lang="cs-CZ" b="1" dirty="0">
              <a:solidFill>
                <a:srgbClr val="FF0000"/>
              </a:solidFill>
              <a:latin typeface="+mn-lt"/>
            </a:endParaRPr>
          </a:p>
        </p:txBody>
      </p:sp>
      <p:sp>
        <p:nvSpPr>
          <p:cNvPr id="3" name="Zástupný symbol pro obsah 2">
            <a:extLst>
              <a:ext uri="{FF2B5EF4-FFF2-40B4-BE49-F238E27FC236}">
                <a16:creationId xmlns:a16="http://schemas.microsoft.com/office/drawing/2014/main" id="{9261E216-FEAB-462D-A7A6-90D27E30DF94}"/>
              </a:ext>
            </a:extLst>
          </p:cNvPr>
          <p:cNvSpPr>
            <a:spLocks noGrp="1"/>
          </p:cNvSpPr>
          <p:nvPr>
            <p:ph idx="1"/>
          </p:nvPr>
        </p:nvSpPr>
        <p:spPr>
          <a:xfrm>
            <a:off x="838200" y="2506662"/>
            <a:ext cx="10515600" cy="4351338"/>
          </a:xfrm>
        </p:spPr>
        <p:txBody>
          <a:bodyPr>
            <a:normAutofit lnSpcReduction="10000"/>
          </a:bodyPr>
          <a:lstStyle/>
          <a:p>
            <a:r>
              <a:rPr lang="en-US" dirty="0"/>
              <a:t>anti-personnel weapon system for delivering large volumes of </a:t>
            </a:r>
            <a:r>
              <a:rPr lang="en-US" b="1" dirty="0"/>
              <a:t>time-fused shrapnel shells</a:t>
            </a:r>
            <a:r>
              <a:rPr lang="en-US" dirty="0"/>
              <a:t> on enemy troops advancing in the open</a:t>
            </a:r>
            <a:r>
              <a:rPr lang="cs-CZ" dirty="0"/>
              <a:t>;</a:t>
            </a:r>
          </a:p>
          <a:p>
            <a:r>
              <a:rPr lang="en-US" dirty="0"/>
              <a:t>first field gun to include a </a:t>
            </a:r>
            <a:r>
              <a:rPr lang="en-US" b="1" dirty="0"/>
              <a:t>hydro-pneumatic recoil mechanism</a:t>
            </a:r>
            <a:r>
              <a:rPr lang="en-US" dirty="0"/>
              <a:t>, which kept the gun's trail and wheels perfectly still during the firing sequence. Since it did not need to be </a:t>
            </a:r>
            <a:r>
              <a:rPr lang="en-US" b="1" dirty="0"/>
              <a:t>re-aimed </a:t>
            </a:r>
            <a:r>
              <a:rPr lang="en-US" dirty="0"/>
              <a:t>after each shot, the crew could reload and fire as soon as the barrel returned to its resting position.</a:t>
            </a:r>
            <a:endParaRPr lang="cs-CZ" dirty="0">
              <a:hlinkClick r:id=""/>
            </a:endParaRPr>
          </a:p>
          <a:p>
            <a:pPr marL="0" indent="0">
              <a:buNone/>
            </a:pPr>
            <a:endParaRPr lang="cs-CZ" dirty="0">
              <a:hlinkClick r:id=""/>
            </a:endParaRPr>
          </a:p>
          <a:p>
            <a:r>
              <a:rPr lang="cs-CZ" dirty="0">
                <a:hlinkClick r:id=""/>
              </a:rPr>
              <a:t>https://www.youtube.com/watch?v=QVZkuK0NjoA</a:t>
            </a:r>
            <a:endParaRPr lang="cs-CZ" dirty="0"/>
          </a:p>
          <a:p>
            <a:r>
              <a:rPr lang="cs-CZ" dirty="0">
                <a:hlinkClick r:id="rId2"/>
              </a:rPr>
              <a:t>https://www.youtube.com/watch?v=lhwXGd28kjk&amp;t=29s</a:t>
            </a:r>
            <a:endParaRPr lang="cs-CZ" dirty="0"/>
          </a:p>
        </p:txBody>
      </p:sp>
    </p:spTree>
    <p:extLst>
      <p:ext uri="{BB962C8B-B14F-4D97-AF65-F5344CB8AC3E}">
        <p14:creationId xmlns:p14="http://schemas.microsoft.com/office/powerpoint/2010/main" val="11262939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6633"/>
            <a:ext cx="9144000" cy="6636183"/>
          </a:xfrm>
          <a:prstGeom prst="rect">
            <a:avLst/>
          </a:prstGeom>
        </p:spPr>
      </p:pic>
    </p:spTree>
    <p:extLst>
      <p:ext uri="{BB962C8B-B14F-4D97-AF65-F5344CB8AC3E}">
        <p14:creationId xmlns:p14="http://schemas.microsoft.com/office/powerpoint/2010/main" val="1848324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B2A34967-A6B2-4E30-93F1-60FEC26483CC}"/>
              </a:ext>
            </a:extLst>
          </p:cNvPr>
          <p:cNvSpPr/>
          <p:nvPr/>
        </p:nvSpPr>
        <p:spPr>
          <a:xfrm>
            <a:off x="3004191" y="6216516"/>
            <a:ext cx="7561263" cy="254000"/>
          </a:xfrm>
          <a:prstGeom prst="rect">
            <a:avLst/>
          </a:prstGeom>
        </p:spPr>
        <p:txBody>
          <a:bodyPr>
            <a:spAutoFit/>
          </a:bodyPr>
          <a:lstStyle/>
          <a:p>
            <a:pPr>
              <a:defRPr/>
            </a:pPr>
            <a:r>
              <a:rPr lang="en-US" sz="1050" dirty="0">
                <a:solidFill>
                  <a:srgbClr val="212121"/>
                </a:solidFill>
                <a:latin typeface="Calibri" panose="020F0502020204030204" pitchFamily="34" charset="0"/>
                <a:cs typeface="Calibri" panose="020F0502020204030204" pitchFamily="34" charset="0"/>
              </a:rPr>
              <a:t>The conscripts of 1807 passing in front of the Porte Saint Denis in Paris </a:t>
            </a:r>
            <a:r>
              <a:rPr lang="cs-CZ" sz="1050" dirty="0">
                <a:solidFill>
                  <a:srgbClr val="212121"/>
                </a:solidFill>
                <a:latin typeface="Calibri" panose="020F0502020204030204" pitchFamily="34" charset="0"/>
                <a:cs typeface="Calibri" panose="020F0502020204030204" pitchFamily="34" charset="0"/>
              </a:rPr>
              <a:t>(</a:t>
            </a:r>
            <a:r>
              <a:rPr lang="en-US" sz="1050" dirty="0" smtClean="0">
                <a:solidFill>
                  <a:srgbClr val="212121"/>
                </a:solidFill>
                <a:latin typeface="Calibri" panose="020F0502020204030204" pitchFamily="34" charset="0"/>
                <a:cs typeface="Calibri" panose="020F0502020204030204" pitchFamily="34" charset="0"/>
              </a:rPr>
              <a:t>Louis </a:t>
            </a:r>
            <a:r>
              <a:rPr lang="en-US" sz="1050" dirty="0">
                <a:solidFill>
                  <a:srgbClr val="212121"/>
                </a:solidFill>
                <a:latin typeface="Calibri" panose="020F0502020204030204" pitchFamily="34" charset="0"/>
                <a:cs typeface="Calibri" panose="020F0502020204030204" pitchFamily="34" charset="0"/>
              </a:rPr>
              <a:t>Leopold </a:t>
            </a:r>
            <a:r>
              <a:rPr lang="en-US" sz="1050" dirty="0" err="1" smtClean="0">
                <a:solidFill>
                  <a:srgbClr val="212121"/>
                </a:solidFill>
                <a:latin typeface="Calibri" panose="020F0502020204030204" pitchFamily="34" charset="0"/>
                <a:cs typeface="Calibri" panose="020F0502020204030204" pitchFamily="34" charset="0"/>
              </a:rPr>
              <a:t>Boilly</a:t>
            </a:r>
            <a:r>
              <a:rPr lang="cs-CZ" sz="1050" dirty="0" smtClean="0">
                <a:solidFill>
                  <a:srgbClr val="212121"/>
                </a:solidFill>
                <a:latin typeface="Calibri" panose="020F0502020204030204" pitchFamily="34" charset="0"/>
                <a:cs typeface="Calibri" panose="020F0502020204030204" pitchFamily="34" charset="0"/>
              </a:rPr>
              <a:t>).</a:t>
            </a:r>
            <a:r>
              <a:rPr lang="en-US" sz="1050" dirty="0">
                <a:solidFill>
                  <a:srgbClr val="212121"/>
                </a:solidFill>
                <a:latin typeface="Calibri" panose="020F0502020204030204" pitchFamily="34" charset="0"/>
                <a:cs typeface="Calibri" panose="020F0502020204030204" pitchFamily="34" charset="0"/>
              </a:rPr>
              <a:t> </a:t>
            </a:r>
            <a:endParaRPr lang="cs-CZ" sz="1050" dirty="0">
              <a:latin typeface="Calibri" panose="020F0502020204030204" pitchFamily="34" charset="0"/>
              <a:cs typeface="Calibri" panose="020F0502020204030204" pitchFamily="34" charset="0"/>
            </a:endParaRPr>
          </a:p>
        </p:txBody>
      </p:sp>
      <p:pic>
        <p:nvPicPr>
          <p:cNvPr id="28675" name="Obrázek 4">
            <a:extLst>
              <a:ext uri="{FF2B5EF4-FFF2-40B4-BE49-F238E27FC236}">
                <a16:creationId xmlns:a16="http://schemas.microsoft.com/office/drawing/2014/main" id="{57BAF28D-747B-420F-BBDC-7FFF48816B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250"/>
            <a:ext cx="91440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722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redd.it/bc2jmrw3klh51.jpg">
            <a:extLst>
              <a:ext uri="{FF2B5EF4-FFF2-40B4-BE49-F238E27FC236}">
                <a16:creationId xmlns:a16="http://schemas.microsoft.com/office/drawing/2014/main" id="{B7CC09C6-D922-4AAB-9E95-4013DA2A7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334" y="0"/>
            <a:ext cx="9720485" cy="643760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1B307D0A-42FF-49B8-9360-435787D5DA6D}"/>
              </a:ext>
            </a:extLst>
          </p:cNvPr>
          <p:cNvSpPr/>
          <p:nvPr/>
        </p:nvSpPr>
        <p:spPr>
          <a:xfrm>
            <a:off x="621632" y="6451356"/>
            <a:ext cx="11915553" cy="307777"/>
          </a:xfrm>
          <a:prstGeom prst="rect">
            <a:avLst/>
          </a:prstGeom>
        </p:spPr>
        <p:txBody>
          <a:bodyPr wrap="square">
            <a:spAutoFit/>
          </a:bodyPr>
          <a:lstStyle/>
          <a:p>
            <a:r>
              <a:rPr lang="en-US" sz="1400" dirty="0" smtClean="0"/>
              <a:t>HMS </a:t>
            </a:r>
            <a:r>
              <a:rPr lang="en-US" sz="1400" dirty="0"/>
              <a:t>Victory, HMS </a:t>
            </a:r>
            <a:r>
              <a:rPr lang="en-US" sz="1400" dirty="0" err="1"/>
              <a:t>Temeraire</a:t>
            </a:r>
            <a:r>
              <a:rPr lang="en-US" sz="1400" dirty="0"/>
              <a:t> and HMS Neptune lead the </a:t>
            </a:r>
            <a:r>
              <a:rPr lang="en-US" sz="1400" dirty="0" smtClean="0"/>
              <a:t>column </a:t>
            </a:r>
            <a:r>
              <a:rPr lang="en-US" sz="1400" dirty="0"/>
              <a:t>towards the combined fleet, off Cape Trafalgar, 21st October </a:t>
            </a:r>
            <a:r>
              <a:rPr lang="en-US" sz="1400" dirty="0" smtClean="0"/>
              <a:t>1805</a:t>
            </a:r>
            <a:r>
              <a:rPr lang="cs-CZ" sz="1400" dirty="0" smtClean="0"/>
              <a:t> (</a:t>
            </a:r>
            <a:r>
              <a:rPr lang="en-US" sz="1400" dirty="0"/>
              <a:t>Geoff </a:t>
            </a:r>
            <a:r>
              <a:rPr lang="en-US" sz="1400" dirty="0" smtClean="0"/>
              <a:t>Hunt</a:t>
            </a:r>
            <a:r>
              <a:rPr lang="cs-CZ" sz="1400" dirty="0" smtClean="0"/>
              <a:t>)</a:t>
            </a:r>
            <a:endParaRPr lang="cs-CZ" sz="1400" dirty="0"/>
          </a:p>
        </p:txBody>
      </p:sp>
    </p:spTree>
    <p:extLst>
      <p:ext uri="{BB962C8B-B14F-4D97-AF65-F5344CB8AC3E}">
        <p14:creationId xmlns:p14="http://schemas.microsoft.com/office/powerpoint/2010/main" val="3211118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Ã½sledek obrÃ¡zku pro HMS Vic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789" y="503216"/>
            <a:ext cx="9913633"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118409"/>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21420</TotalTime>
  <Words>5035</Words>
  <Application>Microsoft Office PowerPoint</Application>
  <PresentationFormat>Širokoúhlá obrazovka</PresentationFormat>
  <Paragraphs>408</Paragraphs>
  <Slides>67</Slides>
  <Notes>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67</vt:i4>
      </vt:variant>
    </vt:vector>
  </HeadingPairs>
  <TitlesOfParts>
    <vt:vector size="77" baseType="lpstr">
      <vt:lpstr>MS PGothic</vt:lpstr>
      <vt:lpstr>游ゴシック</vt:lpstr>
      <vt:lpstr>Arial</vt:lpstr>
      <vt:lpstr>Calibri</vt:lpstr>
      <vt:lpstr>Calibri Light</vt:lpstr>
      <vt:lpstr>Cambria</vt:lpstr>
      <vt:lpstr>proxima-nova</vt:lpstr>
      <vt:lpstr>Times New Roman</vt:lpstr>
      <vt:lpstr>verdana</vt:lpstr>
      <vt:lpstr>Motiv Office</vt:lpstr>
      <vt:lpstr>Evropský Imperializmus, průmyslová revoluce </vt:lpstr>
      <vt:lpstr>Britské impérium v Asii</vt:lpstr>
      <vt:lpstr>Prezentace aplikace PowerPoint</vt:lpstr>
      <vt:lpstr>Prezentace aplikace PowerPoint</vt:lpstr>
      <vt:lpstr>Politický vývoj ve Francii, UK</vt:lpstr>
      <vt:lpstr>Napoleonské války a kontinentální blokáda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Hospodářský a politický vývoj Francie po restauraci </vt:lpstr>
      <vt:lpstr>Prezentace aplikace PowerPoint</vt:lpstr>
      <vt:lpstr>Německo a další země</vt:lpstr>
      <vt:lpstr>Prezentace aplikace PowerPoint</vt:lpstr>
      <vt:lpstr>Tovární produkce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Zpracování bavlny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Mezinárodní obchod a pokroky v dopravní technologii</vt:lpstr>
      <vt:lpstr>Prezentace aplikace PowerPoint</vt:lpstr>
      <vt:lpstr>Prezentace aplikace PowerPoint</vt:lpstr>
      <vt:lpstr>Únik z Malthusovské rovnováhy</vt:lpstr>
      <vt:lpstr>Diskuze o obilných zákonech a volný obchod</vt:lpstr>
      <vt:lpstr>Prezentace aplikace PowerPoint</vt:lpstr>
      <vt:lpstr>Prezentace aplikace PowerPoint</vt:lpstr>
      <vt:lpstr>Prezentace aplikace PowerPoint</vt:lpstr>
      <vt:lpstr>Prezentace aplikace PowerPoint</vt:lpstr>
      <vt:lpstr>Prezentace aplikace PowerPoint</vt:lpstr>
      <vt:lpstr>Imperializmus v Asii</vt:lpstr>
      <vt:lpstr>Prezentace aplikace PowerPoint</vt:lpstr>
      <vt:lpstr>Mandžuská Čína a pozemní obchod</vt:lpstr>
      <vt:lpstr>Prezentace aplikace PowerPoint</vt:lpstr>
      <vt:lpstr>Otevření Číny</vt:lpstr>
      <vt:lpstr>Prezentace aplikace PowerPoint</vt:lpstr>
      <vt:lpstr>Prezentace aplikace PowerPoint</vt:lpstr>
      <vt:lpstr>Prezentace aplikace PowerPoint</vt:lpstr>
      <vt:lpstr>Prezentace aplikace PowerPoint</vt:lpstr>
      <vt:lpstr>Prezentace aplikace PowerPoint</vt:lpstr>
      <vt:lpstr>Imperialismus v Africe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Growing „productivity“ in warfare Civil War 1861-65 vs. 1897 75mm French gun</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Španělské a Nizozemské impérium a nástup Anglie</dc:title>
  <dc:creator>Julie Krpcová</dc:creator>
  <cp:lastModifiedBy>Oldřich Krpec</cp:lastModifiedBy>
  <cp:revision>64</cp:revision>
  <dcterms:created xsi:type="dcterms:W3CDTF">2021-03-21T12:10:00Z</dcterms:created>
  <dcterms:modified xsi:type="dcterms:W3CDTF">2022-04-04T09:59:37Z</dcterms:modified>
</cp:coreProperties>
</file>