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277" r:id="rId3"/>
    <p:sldId id="382" r:id="rId4"/>
    <p:sldId id="400" r:id="rId5"/>
    <p:sldId id="401" r:id="rId6"/>
    <p:sldId id="320" r:id="rId7"/>
    <p:sldId id="329" r:id="rId8"/>
    <p:sldId id="322" r:id="rId9"/>
    <p:sldId id="344" r:id="rId10"/>
    <p:sldId id="319" r:id="rId11"/>
    <p:sldId id="330" r:id="rId12"/>
    <p:sldId id="331" r:id="rId13"/>
    <p:sldId id="279" r:id="rId14"/>
    <p:sldId id="346" r:id="rId15"/>
    <p:sldId id="345" r:id="rId16"/>
    <p:sldId id="348" r:id="rId17"/>
    <p:sldId id="285" r:id="rId18"/>
    <p:sldId id="351" r:id="rId19"/>
    <p:sldId id="318" r:id="rId20"/>
    <p:sldId id="280" r:id="rId21"/>
    <p:sldId id="350" r:id="rId22"/>
    <p:sldId id="383" r:id="rId23"/>
    <p:sldId id="353" r:id="rId24"/>
    <p:sldId id="352" r:id="rId25"/>
    <p:sldId id="354" r:id="rId26"/>
    <p:sldId id="403" r:id="rId27"/>
    <p:sldId id="281" r:id="rId28"/>
    <p:sldId id="404" r:id="rId29"/>
    <p:sldId id="278" r:id="rId30"/>
    <p:sldId id="291" r:id="rId31"/>
    <p:sldId id="349" r:id="rId32"/>
    <p:sldId id="308" r:id="rId33"/>
    <p:sldId id="316" r:id="rId34"/>
    <p:sldId id="314" r:id="rId35"/>
    <p:sldId id="311" r:id="rId36"/>
    <p:sldId id="313" r:id="rId37"/>
    <p:sldId id="310" r:id="rId38"/>
    <p:sldId id="307" r:id="rId39"/>
    <p:sldId id="315" r:id="rId40"/>
    <p:sldId id="317" r:id="rId41"/>
    <p:sldId id="386" r:id="rId42"/>
    <p:sldId id="334" r:id="rId43"/>
    <p:sldId id="335" r:id="rId44"/>
    <p:sldId id="338" r:id="rId45"/>
    <p:sldId id="337" r:id="rId46"/>
    <p:sldId id="387" r:id="rId47"/>
    <p:sldId id="342" r:id="rId48"/>
    <p:sldId id="339" r:id="rId49"/>
    <p:sldId id="388" r:id="rId50"/>
    <p:sldId id="343" r:id="rId51"/>
    <p:sldId id="377" r:id="rId52"/>
    <p:sldId id="402" r:id="rId53"/>
    <p:sldId id="390" r:id="rId54"/>
    <p:sldId id="389" r:id="rId55"/>
    <p:sldId id="341" r:id="rId56"/>
    <p:sldId id="391" r:id="rId57"/>
    <p:sldId id="332" r:id="rId58"/>
    <p:sldId id="333" r:id="rId59"/>
    <p:sldId id="392" r:id="rId60"/>
    <p:sldId id="393" r:id="rId61"/>
    <p:sldId id="296" r:id="rId62"/>
    <p:sldId id="336" r:id="rId63"/>
    <p:sldId id="394" r:id="rId64"/>
    <p:sldId id="395" r:id="rId65"/>
    <p:sldId id="396" r:id="rId66"/>
    <p:sldId id="397" r:id="rId67"/>
    <p:sldId id="297" r:id="rId68"/>
    <p:sldId id="380" r:id="rId69"/>
    <p:sldId id="381" r:id="rId70"/>
    <p:sldId id="303" r:id="rId71"/>
    <p:sldId id="304" r:id="rId72"/>
    <p:sldId id="398" r:id="rId73"/>
    <p:sldId id="298" r:id="rId74"/>
    <p:sldId id="405" r:id="rId75"/>
    <p:sldId id="399" r:id="rId76"/>
    <p:sldId id="306" r:id="rId77"/>
    <p:sldId id="321" r:id="rId78"/>
    <p:sldId id="276" r:id="rId79"/>
    <p:sldId id="286" r:id="rId80"/>
    <p:sldId id="289" r:id="rId81"/>
    <p:sldId id="384" r:id="rId82"/>
    <p:sldId id="284" r:id="rId83"/>
    <p:sldId id="287" r:id="rId84"/>
    <p:sldId id="290" r:id="rId85"/>
    <p:sldId id="385" r:id="rId86"/>
    <p:sldId id="326" r:id="rId87"/>
    <p:sldId id="288" r:id="rId88"/>
    <p:sldId id="294" r:id="rId89"/>
    <p:sldId id="299" r:id="rId90"/>
    <p:sldId id="309" r:id="rId9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3CCD8-F74D-4A60-AF8D-7CFF44B83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1922"/>
            <a:ext cx="9144000" cy="2387600"/>
          </a:xfrm>
        </p:spPr>
        <p:txBody>
          <a:bodyPr>
            <a:noAutofit/>
          </a:bodyPr>
          <a:lstStyle/>
          <a:p>
            <a:r>
              <a:rPr lang="cs-CZ" sz="4800" dirty="0">
                <a:latin typeface="+mn-lt"/>
              </a:rPr>
              <a:t>Vojenská (r)evoluce; </a:t>
            </a:r>
            <a:r>
              <a:rPr lang="cs-CZ" sz="4800" b="1" dirty="0">
                <a:solidFill>
                  <a:srgbClr val="00B050"/>
                </a:solidFill>
                <a:latin typeface="+mn-lt"/>
              </a:rPr>
              <a:t>Portugalské</a:t>
            </a:r>
            <a:r>
              <a:rPr lang="cs-CZ" sz="4800" b="1" dirty="0">
                <a:latin typeface="+mn-lt"/>
              </a:rPr>
              <a:t> a </a:t>
            </a:r>
            <a:r>
              <a:rPr lang="cs-CZ" sz="4800" b="1" dirty="0">
                <a:solidFill>
                  <a:srgbClr val="EB7115"/>
                </a:solidFill>
                <a:latin typeface="+mn-lt"/>
              </a:rPr>
              <a:t>Nizozemské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dirty="0">
                <a:latin typeface="+mn-lt"/>
              </a:rPr>
              <a:t>impérium obchodních stanic, </a:t>
            </a:r>
            <a:r>
              <a:rPr lang="cs-CZ" sz="4800" b="1" dirty="0">
                <a:solidFill>
                  <a:srgbClr val="FF0000"/>
                </a:solidFill>
                <a:latin typeface="+mn-lt"/>
              </a:rPr>
              <a:t>Španělské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dirty="0" err="1">
                <a:latin typeface="+mn-lt"/>
              </a:rPr>
              <a:t>teoritoriální</a:t>
            </a:r>
            <a:r>
              <a:rPr lang="cs-CZ" sz="4800" dirty="0">
                <a:latin typeface="+mn-lt"/>
              </a:rPr>
              <a:t> impérium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520D12-C64C-4AF0-8F10-7518EF5EE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1963" y="4987778"/>
            <a:ext cx="9144000" cy="1655762"/>
          </a:xfrm>
        </p:spPr>
        <p:txBody>
          <a:bodyPr>
            <a:normAutofit/>
          </a:bodyPr>
          <a:lstStyle/>
          <a:p>
            <a:r>
              <a:rPr lang="cs-CZ" sz="2800" dirty="0"/>
              <a:t>Evropa ve světové ekonomice 2022</a:t>
            </a:r>
          </a:p>
        </p:txBody>
      </p:sp>
    </p:spTree>
    <p:extLst>
      <p:ext uri="{BB962C8B-B14F-4D97-AF65-F5344CB8AC3E}">
        <p14:creationId xmlns:p14="http://schemas.microsoft.com/office/powerpoint/2010/main" val="162837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eteckÃ½ poh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07" y="642709"/>
            <a:ext cx="8204889" cy="60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4262F26-A3E7-4181-ACC1-9B608A874F3C}"/>
              </a:ext>
            </a:extLst>
          </p:cNvPr>
          <p:cNvSpPr txBox="1"/>
          <p:nvPr/>
        </p:nvSpPr>
        <p:spPr>
          <a:xfrm>
            <a:off x="4368000" y="127262"/>
            <a:ext cx="327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1742</a:t>
            </a:r>
          </a:p>
        </p:txBody>
      </p:sp>
    </p:spTree>
    <p:extLst>
      <p:ext uri="{BB962C8B-B14F-4D97-AF65-F5344CB8AC3E}">
        <p14:creationId xmlns:p14="http://schemas.microsoft.com/office/powerpoint/2010/main" val="39255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725489"/>
            <a:ext cx="83566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95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7675"/>
            <a:ext cx="9144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49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2212" y="-2612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B050"/>
                </a:solidFill>
                <a:latin typeface="+mn-lt"/>
              </a:rPr>
              <a:t>Portugalská</a:t>
            </a:r>
            <a:r>
              <a:rPr lang="cs-CZ" sz="3200" b="1" dirty="0">
                <a:latin typeface="+mn-lt"/>
              </a:rPr>
              <a:t> expanze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9451" y="772999"/>
            <a:ext cx="10913097" cy="582576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Alfons (král, 1139-1186) dobyl s křižáky </a:t>
            </a:r>
            <a:r>
              <a:rPr lang="cs-CZ" b="1" dirty="0"/>
              <a:t>Lisabon</a:t>
            </a:r>
            <a:r>
              <a:rPr lang="cs-CZ" dirty="0"/>
              <a:t> na Maurech (1147);</a:t>
            </a:r>
          </a:p>
          <a:p>
            <a:r>
              <a:rPr lang="cs-CZ" b="1" dirty="0" err="1">
                <a:solidFill>
                  <a:srgbClr val="0070C0"/>
                </a:solidFill>
              </a:rPr>
              <a:t>Reconquista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skončila 1249 dobytím </a:t>
            </a:r>
            <a:r>
              <a:rPr lang="cs-CZ" dirty="0" err="1"/>
              <a:t>Algarve</a:t>
            </a:r>
            <a:r>
              <a:rPr lang="cs-CZ" dirty="0"/>
              <a:t> (dnešní hranice Portugalska);</a:t>
            </a:r>
          </a:p>
          <a:p>
            <a:r>
              <a:rPr lang="cs-CZ" b="1" dirty="0"/>
              <a:t>Jindřich</a:t>
            </a:r>
            <a:r>
              <a:rPr lang="cs-CZ" dirty="0"/>
              <a:t> Mořeplavec (až 1460);</a:t>
            </a:r>
          </a:p>
          <a:p>
            <a:r>
              <a:rPr lang="cs-CZ" b="1" dirty="0"/>
              <a:t>Nájezdy</a:t>
            </a:r>
            <a:r>
              <a:rPr lang="cs-CZ" dirty="0"/>
              <a:t> na muslimskou Afriku (zlato a otroci);</a:t>
            </a:r>
          </a:p>
          <a:p>
            <a:endParaRPr lang="cs-CZ" sz="1000" dirty="0"/>
          </a:p>
          <a:p>
            <a:r>
              <a:rPr lang="cs-CZ" dirty="0"/>
              <a:t>Dobytí </a:t>
            </a:r>
            <a:r>
              <a:rPr lang="cs-CZ" b="1" dirty="0" err="1"/>
              <a:t>Ceuty</a:t>
            </a:r>
            <a:r>
              <a:rPr lang="cs-CZ" b="1" dirty="0"/>
              <a:t> 1415</a:t>
            </a:r>
            <a:r>
              <a:rPr lang="cs-CZ" dirty="0"/>
              <a:t>, Madeiry 1419, Azor 1427;</a:t>
            </a:r>
          </a:p>
          <a:p>
            <a:pPr lvl="1"/>
            <a:r>
              <a:rPr lang="cs-CZ" dirty="0"/>
              <a:t>Obchod s </a:t>
            </a:r>
            <a:r>
              <a:rPr lang="cs-CZ" b="1" dirty="0"/>
              <a:t>cukrem</a:t>
            </a:r>
            <a:r>
              <a:rPr lang="cs-CZ" dirty="0"/>
              <a:t> (Madeira, </a:t>
            </a:r>
            <a:r>
              <a:rPr lang="cs-CZ" dirty="0" err="1"/>
              <a:t>Sao</a:t>
            </a:r>
            <a:r>
              <a:rPr lang="cs-CZ" dirty="0"/>
              <a:t> </a:t>
            </a:r>
            <a:r>
              <a:rPr lang="cs-CZ" dirty="0" err="1"/>
              <a:t>Tomé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Monopolní právo na obchod s africkými </a:t>
            </a:r>
            <a:r>
              <a:rPr lang="cs-CZ" b="1" dirty="0"/>
              <a:t>otroky</a:t>
            </a:r>
            <a:r>
              <a:rPr lang="cs-CZ" dirty="0"/>
              <a:t> od papeže</a:t>
            </a:r>
            <a:r>
              <a:rPr lang="cs-CZ" dirty="0" smtClean="0"/>
              <a:t>;</a:t>
            </a:r>
            <a:endParaRPr lang="cs-CZ" dirty="0"/>
          </a:p>
          <a:p>
            <a:r>
              <a:rPr lang="cs-CZ" dirty="0"/>
              <a:t>1469 – </a:t>
            </a:r>
            <a:r>
              <a:rPr lang="cs-CZ" dirty="0" err="1"/>
              <a:t>Fernão</a:t>
            </a:r>
            <a:r>
              <a:rPr lang="cs-CZ" dirty="0"/>
              <a:t> </a:t>
            </a:r>
            <a:r>
              <a:rPr lang="cs-CZ" dirty="0" err="1"/>
              <a:t>Gomes</a:t>
            </a:r>
            <a:r>
              <a:rPr lang="cs-CZ" dirty="0"/>
              <a:t> – na 5 let monopol na obchod s Afrikou – 300 mil na jih ročně: Pobřeží slonoviny, Zlaté (Ghana) a Otroků (Togo</a:t>
            </a:r>
            <a:r>
              <a:rPr lang="cs-CZ" dirty="0" smtClean="0"/>
              <a:t>);</a:t>
            </a:r>
          </a:p>
          <a:p>
            <a:r>
              <a:rPr lang="cs-CZ" dirty="0" smtClean="0"/>
              <a:t>Princ Jan (král </a:t>
            </a:r>
            <a:r>
              <a:rPr lang="cs-CZ" b="1" dirty="0" smtClean="0"/>
              <a:t>Jan II. </a:t>
            </a:r>
            <a:r>
              <a:rPr lang="cs-CZ" dirty="0" smtClean="0"/>
              <a:t>1481-95) potřeboval k potlačení šlechty dodatečné příjmy:</a:t>
            </a:r>
            <a:endParaRPr lang="cs-CZ" dirty="0"/>
          </a:p>
          <a:p>
            <a:pPr lvl="1"/>
            <a:r>
              <a:rPr lang="cs-CZ" b="1" u="sng" dirty="0">
                <a:solidFill>
                  <a:srgbClr val="0070C0"/>
                </a:solidFill>
              </a:rPr>
              <a:t>Strategie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obejít Benátky a mameluky, prorazit monopol s </a:t>
            </a:r>
            <a:r>
              <a:rPr lang="cs-CZ" b="1" dirty="0" smtClean="0"/>
              <a:t>kořením;</a:t>
            </a:r>
          </a:p>
          <a:p>
            <a:pPr lvl="1"/>
            <a:r>
              <a:rPr lang="cs-CZ" dirty="0" smtClean="0"/>
              <a:t>1487: </a:t>
            </a:r>
            <a:r>
              <a:rPr lang="pt-BR" dirty="0" smtClean="0"/>
              <a:t>Pero </a:t>
            </a:r>
            <a:r>
              <a:rPr lang="pt-BR" dirty="0"/>
              <a:t>da Covilhã and Afonso de </a:t>
            </a:r>
            <a:r>
              <a:rPr lang="pt-BR" dirty="0" smtClean="0"/>
              <a:t>Paiva</a:t>
            </a:r>
            <a:r>
              <a:rPr lang="cs-CZ" dirty="0" smtClean="0"/>
              <a:t> po souši pronikli přes Egypt do Indie aby prozkoumali obchod s kořením;</a:t>
            </a:r>
            <a:endParaRPr lang="cs-CZ" b="1" dirty="0" smtClean="0"/>
          </a:p>
          <a:p>
            <a:pPr lvl="1"/>
            <a:r>
              <a:rPr lang="cs-CZ" dirty="0" err="1" smtClean="0"/>
              <a:t>Bartolomeo</a:t>
            </a:r>
            <a:r>
              <a:rPr lang="cs-CZ" dirty="0" smtClean="0"/>
              <a:t> </a:t>
            </a:r>
            <a:r>
              <a:rPr lang="cs-CZ" b="1" dirty="0" err="1"/>
              <a:t>Diaz</a:t>
            </a:r>
            <a:r>
              <a:rPr lang="cs-CZ" dirty="0"/>
              <a:t> 1488 dosáhl </a:t>
            </a:r>
            <a:r>
              <a:rPr lang="cs-CZ" b="1" dirty="0" smtClean="0"/>
              <a:t>Mysu</a:t>
            </a:r>
            <a:r>
              <a:rPr lang="cs-CZ" dirty="0" smtClean="0"/>
              <a:t>;</a:t>
            </a:r>
            <a:endParaRPr lang="cs-CZ" dirty="0"/>
          </a:p>
          <a:p>
            <a:r>
              <a:rPr lang="cs-CZ" b="1" dirty="0"/>
              <a:t>Da</a:t>
            </a:r>
            <a:r>
              <a:rPr lang="cs-CZ" dirty="0"/>
              <a:t> </a:t>
            </a:r>
            <a:r>
              <a:rPr lang="cs-CZ" b="1" dirty="0"/>
              <a:t>Gama</a:t>
            </a:r>
            <a:r>
              <a:rPr lang="cs-CZ" dirty="0"/>
              <a:t> </a:t>
            </a:r>
            <a:r>
              <a:rPr lang="cs-CZ" dirty="0" smtClean="0"/>
              <a:t>měl úsilí </a:t>
            </a:r>
            <a:r>
              <a:rPr lang="cs-CZ" dirty="0" err="1" smtClean="0"/>
              <a:t>prpojit</a:t>
            </a:r>
            <a:r>
              <a:rPr lang="cs-CZ" dirty="0" smtClean="0"/>
              <a:t> - přistál </a:t>
            </a:r>
            <a:r>
              <a:rPr lang="cs-CZ" dirty="0"/>
              <a:t>v </a:t>
            </a:r>
            <a:r>
              <a:rPr lang="cs-CZ" b="1" dirty="0" err="1"/>
              <a:t>Calicutu</a:t>
            </a:r>
            <a:r>
              <a:rPr lang="cs-CZ" dirty="0"/>
              <a:t>, </a:t>
            </a:r>
            <a:r>
              <a:rPr lang="cs-CZ" dirty="0" err="1"/>
              <a:t>Malabar</a:t>
            </a:r>
            <a:r>
              <a:rPr lang="cs-CZ" dirty="0"/>
              <a:t> (Indie) 1498;</a:t>
            </a:r>
          </a:p>
          <a:p>
            <a:pPr lvl="1"/>
            <a:r>
              <a:rPr lang="cs-CZ" dirty="0"/>
              <a:t>Muslimská obchodní komunita/hindský obchodní stát (nízká cla, infrastruktura, svoboda podnikání), dostupné veškeré zboží; agrese a návrat;</a:t>
            </a:r>
          </a:p>
          <a:p>
            <a:pPr lvl="1"/>
            <a:r>
              <a:rPr lang="cs-CZ" dirty="0"/>
              <a:t>Druhá </a:t>
            </a:r>
            <a:r>
              <a:rPr lang="cs-CZ" dirty="0" err="1"/>
              <a:t>Armada</a:t>
            </a:r>
            <a:r>
              <a:rPr lang="cs-CZ" dirty="0"/>
              <a:t> (13 lodí) – </a:t>
            </a:r>
            <a:r>
              <a:rPr lang="cs-CZ" dirty="0" err="1"/>
              <a:t>Cabral</a:t>
            </a:r>
            <a:r>
              <a:rPr lang="cs-CZ" dirty="0"/>
              <a:t> </a:t>
            </a:r>
            <a:r>
              <a:rPr lang="cs-CZ" dirty="0" smtClean="0"/>
              <a:t>1500-1501; odmítnutí výhradních práv na obchod s kořením -&gt; </a:t>
            </a:r>
            <a:r>
              <a:rPr lang="cs-CZ" dirty="0"/>
              <a:t>válka s </a:t>
            </a:r>
            <a:r>
              <a:rPr lang="cs-CZ" dirty="0" err="1" smtClean="0"/>
              <a:t>K</a:t>
            </a:r>
            <a:r>
              <a:rPr lang="cs-CZ" dirty="0" err="1" smtClean="0"/>
              <a:t>alikutem</a:t>
            </a:r>
            <a:r>
              <a:rPr lang="cs-CZ" dirty="0" smtClean="0"/>
              <a:t> </a:t>
            </a:r>
            <a:r>
              <a:rPr lang="cs-CZ" dirty="0"/>
              <a:t>a aliance s </a:t>
            </a:r>
            <a:r>
              <a:rPr lang="cs-CZ" dirty="0" err="1"/>
              <a:t>Kochin</a:t>
            </a:r>
            <a:r>
              <a:rPr lang="cs-CZ" dirty="0"/>
              <a:t>;</a:t>
            </a:r>
          </a:p>
          <a:p>
            <a:pPr lvl="1"/>
            <a:r>
              <a:rPr lang="cs-CZ" dirty="0"/>
              <a:t>Třetí (komerce) a čtvrtá </a:t>
            </a:r>
            <a:r>
              <a:rPr lang="cs-CZ" dirty="0" err="1"/>
              <a:t>A</a:t>
            </a:r>
            <a:r>
              <a:rPr lang="cs-CZ" dirty="0" err="1" smtClean="0"/>
              <a:t>rmada</a:t>
            </a:r>
            <a:r>
              <a:rPr lang="cs-CZ" dirty="0" smtClean="0"/>
              <a:t> </a:t>
            </a:r>
            <a:r>
              <a:rPr lang="cs-CZ" dirty="0"/>
              <a:t>(da Gama, 20 lodí) – </a:t>
            </a:r>
            <a:r>
              <a:rPr lang="cs-CZ" b="1" dirty="0"/>
              <a:t>trestná výprava</a:t>
            </a:r>
            <a:r>
              <a:rPr lang="cs-CZ" dirty="0" smtClean="0"/>
              <a:t>… mimořádná brutalita;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921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b/b1/Lisbon_-_Lisbonne_-_Lisboa_1572.png/1920px-Lisbon_-_Lisbonne_-_Lisboa_1572.png">
            <a:extLst>
              <a:ext uri="{FF2B5EF4-FFF2-40B4-BE49-F238E27FC236}">
                <a16:creationId xmlns:a16="http://schemas.microsoft.com/office/drawing/2014/main" id="{5EFBF1A8-FE4B-4830-850E-413594FE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21920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21F873-E1BC-41B6-9186-E42DD5684E2C}"/>
              </a:ext>
            </a:extLst>
          </p:cNvPr>
          <p:cNvSpPr txBox="1"/>
          <p:nvPr/>
        </p:nvSpPr>
        <p:spPr>
          <a:xfrm>
            <a:off x="5354425" y="160256"/>
            <a:ext cx="159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1572</a:t>
            </a:r>
          </a:p>
        </p:txBody>
      </p:sp>
    </p:spTree>
    <p:extLst>
      <p:ext uri="{BB962C8B-B14F-4D97-AF65-F5344CB8AC3E}">
        <p14:creationId xmlns:p14="http://schemas.microsoft.com/office/powerpoint/2010/main" val="3303426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www.fundacionnaovictoria.org/wp-content/uploads/2017/05/carabela_flag.jpg">
            <a:extLst>
              <a:ext uri="{FF2B5EF4-FFF2-40B4-BE49-F238E27FC236}">
                <a16:creationId xmlns:a16="http://schemas.microsoft.com/office/drawing/2014/main" id="{D0916A21-83A7-4CAD-8238-2D6F052A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45" y="698173"/>
            <a:ext cx="10749699" cy="604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09F47A1-162D-4518-B68C-04202D6527F7}"/>
              </a:ext>
            </a:extLst>
          </p:cNvPr>
          <p:cNvSpPr txBox="1"/>
          <p:nvPr/>
        </p:nvSpPr>
        <p:spPr>
          <a:xfrm>
            <a:off x="4769963" y="169682"/>
            <a:ext cx="305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Diaz</a:t>
            </a:r>
            <a:r>
              <a:rPr lang="cs-CZ" dirty="0"/>
              <a:t> 1488 (Boa </a:t>
            </a:r>
            <a:r>
              <a:rPr lang="cs-CZ" dirty="0" err="1"/>
              <a:t>Esperanza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9666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c/c3/Vila_do_Conde_2018_%289%29.jpg/1280px-Vila_do_Conde_2018_%289%29.jpg">
            <a:extLst>
              <a:ext uri="{FF2B5EF4-FFF2-40B4-BE49-F238E27FC236}">
                <a16:creationId xmlns:a16="http://schemas.microsoft.com/office/drawing/2014/main" id="{126EDC62-643B-4C18-B5A3-99F13D3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55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Portugal - OK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86" y="332656"/>
            <a:ext cx="856895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13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d/Descobrimentos_e_explora%C3%A7%C3%B5es_portuguesesV2.png">
            <a:extLst>
              <a:ext uri="{FF2B5EF4-FFF2-40B4-BE49-F238E27FC236}">
                <a16:creationId xmlns:a16="http://schemas.microsoft.com/office/drawing/2014/main" id="{8BE4E873-710A-45FA-81DD-AA5D5535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013"/>
            <a:ext cx="12192000" cy="56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808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c/c5/Map_of_Portuguese_Carreira_da_Ind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268761"/>
            <a:ext cx="8447028" cy="47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7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-440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Vojenská revoluce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818" y="1381883"/>
            <a:ext cx="10256363" cy="485740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Evropa - </a:t>
            </a:r>
            <a:r>
              <a:rPr lang="cs-CZ" b="1" dirty="0"/>
              <a:t>fragmentovaný</a:t>
            </a:r>
            <a:r>
              <a:rPr lang="cs-CZ" dirty="0"/>
              <a:t> </a:t>
            </a:r>
            <a:r>
              <a:rPr lang="cs-CZ" b="1" dirty="0"/>
              <a:t>region</a:t>
            </a:r>
            <a:r>
              <a:rPr lang="cs-CZ" dirty="0"/>
              <a:t> – vzájemné konflikty (Japonsko, Indie);</a:t>
            </a:r>
          </a:p>
          <a:p>
            <a:r>
              <a:rPr lang="cs-CZ" b="1" dirty="0">
                <a:solidFill>
                  <a:srgbClr val="0070C0"/>
                </a:solidFill>
              </a:rPr>
              <a:t>Žoldnéřské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armády vs. </a:t>
            </a:r>
            <a:r>
              <a:rPr lang="cs-CZ" b="1" dirty="0"/>
              <a:t>feudální jízda </a:t>
            </a:r>
            <a:r>
              <a:rPr lang="cs-CZ" dirty="0"/>
              <a:t>(étos);</a:t>
            </a:r>
          </a:p>
          <a:p>
            <a:r>
              <a:rPr lang="cs-CZ" dirty="0"/>
              <a:t>Odražení </a:t>
            </a:r>
            <a:r>
              <a:rPr lang="cs-CZ" b="1" dirty="0"/>
              <a:t>vnějších nepřátel </a:t>
            </a:r>
            <a:r>
              <a:rPr lang="cs-CZ" dirty="0"/>
              <a:t>(inovace a kopírování);</a:t>
            </a:r>
          </a:p>
          <a:p>
            <a:r>
              <a:rPr lang="cs-CZ" dirty="0"/>
              <a:t>Luk (</a:t>
            </a:r>
            <a:r>
              <a:rPr lang="cs-CZ" dirty="0" err="1"/>
              <a:t>Crésy</a:t>
            </a:r>
            <a:r>
              <a:rPr lang="cs-CZ" dirty="0"/>
              <a:t> 1346), </a:t>
            </a:r>
            <a:r>
              <a:rPr lang="cs-CZ" b="1" dirty="0"/>
              <a:t>střelné zbraně </a:t>
            </a:r>
            <a:r>
              <a:rPr lang="cs-CZ" dirty="0"/>
              <a:t>(kapitál), střelný </a:t>
            </a:r>
            <a:r>
              <a:rPr lang="cs-CZ" b="1" dirty="0"/>
              <a:t>prach</a:t>
            </a:r>
            <a:r>
              <a:rPr lang="cs-CZ" dirty="0"/>
              <a:t> (děla), </a:t>
            </a:r>
            <a:r>
              <a:rPr lang="cs-CZ" b="1" dirty="0"/>
              <a:t>opevnění</a:t>
            </a:r>
            <a:r>
              <a:rPr lang="cs-CZ" dirty="0"/>
              <a:t>, taktika, logistika, </a:t>
            </a:r>
            <a:r>
              <a:rPr lang="cs-CZ" b="1" dirty="0"/>
              <a:t>důstojnický</a:t>
            </a:r>
            <a:r>
              <a:rPr lang="cs-CZ" dirty="0"/>
              <a:t> sbor a výcvik;</a:t>
            </a:r>
          </a:p>
          <a:p>
            <a:r>
              <a:rPr lang="cs-CZ" dirty="0"/>
              <a:t>Pokles počtu politických jednotek – </a:t>
            </a:r>
            <a:r>
              <a:rPr lang="cs-CZ" b="1" dirty="0">
                <a:solidFill>
                  <a:srgbClr val="0070C0"/>
                </a:solidFill>
              </a:rPr>
              <a:t>centralizace</a:t>
            </a:r>
            <a:r>
              <a:rPr lang="cs-CZ" dirty="0"/>
              <a:t>, bezpečnostní dilema (fiskální nároky); zdroje prostředků:</a:t>
            </a:r>
          </a:p>
          <a:p>
            <a:pPr lvl="1"/>
            <a:r>
              <a:rPr lang="cs-CZ" b="1" dirty="0"/>
              <a:t>Zdanění</a:t>
            </a:r>
            <a:r>
              <a:rPr lang="cs-CZ" dirty="0"/>
              <a:t> (přetížení, subsistence-rebelie);</a:t>
            </a:r>
          </a:p>
          <a:p>
            <a:pPr lvl="1"/>
            <a:r>
              <a:rPr lang="cs-CZ" b="1" dirty="0"/>
              <a:t>Kořistění</a:t>
            </a:r>
            <a:r>
              <a:rPr lang="cs-CZ" dirty="0"/>
              <a:t> (vyčerpání; </a:t>
            </a:r>
            <a:r>
              <a:rPr lang="cs-CZ" dirty="0" err="1"/>
              <a:t>Fidalgo</a:t>
            </a:r>
            <a:r>
              <a:rPr lang="cs-CZ" dirty="0"/>
              <a:t>);</a:t>
            </a:r>
          </a:p>
          <a:p>
            <a:pPr lvl="1"/>
            <a:r>
              <a:rPr lang="cs-CZ" b="1" dirty="0"/>
              <a:t>Obchod</a:t>
            </a:r>
            <a:r>
              <a:rPr lang="cs-CZ" dirty="0"/>
              <a:t> (vnitřní – </a:t>
            </a:r>
            <a:r>
              <a:rPr lang="cs-CZ" b="1" dirty="0"/>
              <a:t>úvěr</a:t>
            </a:r>
            <a:r>
              <a:rPr lang="cs-CZ" dirty="0"/>
              <a:t>), mezinárodní (boj o </a:t>
            </a:r>
            <a:r>
              <a:rPr lang="cs-CZ" b="1" dirty="0"/>
              <a:t>renty</a:t>
            </a:r>
            <a:r>
              <a:rPr lang="cs-CZ" dirty="0"/>
              <a:t>), pobídky pro inovace, </a:t>
            </a:r>
            <a:r>
              <a:rPr lang="cs-CZ" b="1" dirty="0"/>
              <a:t>monopoly</a:t>
            </a:r>
            <a:r>
              <a:rPr lang="cs-CZ" dirty="0"/>
              <a:t> (nástroj politického boje – uvnitř i navenek);</a:t>
            </a:r>
          </a:p>
        </p:txBody>
      </p:sp>
    </p:spTree>
    <p:extLst>
      <p:ext uri="{BB962C8B-B14F-4D97-AF65-F5344CB8AC3E}">
        <p14:creationId xmlns:p14="http://schemas.microsoft.com/office/powerpoint/2010/main" val="85840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8544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+mn-lt"/>
              </a:rPr>
              <a:t>Indie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5864" y="1325563"/>
            <a:ext cx="11217896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přechod… – rozpad turkického </a:t>
            </a:r>
            <a:r>
              <a:rPr lang="cs-CZ" b="1" dirty="0"/>
              <a:t>sultanátu</a:t>
            </a:r>
            <a:r>
              <a:rPr lang="cs-CZ" dirty="0"/>
              <a:t> otrokářů z </a:t>
            </a:r>
            <a:r>
              <a:rPr lang="cs-CZ" b="1" dirty="0"/>
              <a:t>Dillí</a:t>
            </a:r>
            <a:r>
              <a:rPr lang="cs-CZ" dirty="0"/>
              <a:t>, slabší Afghánské dynastie;</a:t>
            </a:r>
          </a:p>
          <a:p>
            <a:r>
              <a:rPr lang="cs-CZ" dirty="0"/>
              <a:t>1526 vítězství </a:t>
            </a:r>
            <a:r>
              <a:rPr lang="cs-CZ" dirty="0" err="1"/>
              <a:t>Baburů</a:t>
            </a:r>
            <a:r>
              <a:rPr lang="cs-CZ" dirty="0"/>
              <a:t> – zakladatelé </a:t>
            </a:r>
            <a:r>
              <a:rPr lang="cs-CZ" b="1" dirty="0" err="1">
                <a:solidFill>
                  <a:srgbClr val="0070C0"/>
                </a:solidFill>
              </a:rPr>
              <a:t>Mughálské</a:t>
            </a:r>
            <a:r>
              <a:rPr lang="cs-CZ" b="1" dirty="0">
                <a:solidFill>
                  <a:srgbClr val="0070C0"/>
                </a:solidFill>
              </a:rPr>
              <a:t> dynastie</a:t>
            </a:r>
            <a:r>
              <a:rPr lang="cs-CZ" dirty="0"/>
              <a:t>;</a:t>
            </a:r>
          </a:p>
          <a:p>
            <a:r>
              <a:rPr lang="cs-CZ" dirty="0"/>
              <a:t>Střední a jižní Indie – soupeření </a:t>
            </a:r>
            <a:r>
              <a:rPr lang="cs-CZ" dirty="0" err="1"/>
              <a:t>Vidžajanagar</a:t>
            </a:r>
            <a:r>
              <a:rPr lang="cs-CZ" dirty="0"/>
              <a:t> (hindu) s </a:t>
            </a:r>
            <a:r>
              <a:rPr lang="cs-CZ" dirty="0" err="1"/>
              <a:t>Bahmanským</a:t>
            </a:r>
            <a:r>
              <a:rPr lang="cs-CZ" dirty="0"/>
              <a:t> sultanátem (muslimové) – odtržené od Dillí;</a:t>
            </a:r>
          </a:p>
          <a:p>
            <a:r>
              <a:rPr lang="cs-CZ" dirty="0"/>
              <a:t>Sever – bohatý sultanát </a:t>
            </a:r>
            <a:r>
              <a:rPr lang="cs-CZ" b="1" dirty="0" err="1"/>
              <a:t>Gudžarát</a:t>
            </a:r>
            <a:r>
              <a:rPr lang="cs-CZ" dirty="0"/>
              <a:t> (bavlna, </a:t>
            </a:r>
            <a:r>
              <a:rPr lang="cs-CZ" dirty="0" err="1"/>
              <a:t>Cambay</a:t>
            </a:r>
            <a:r>
              <a:rPr lang="cs-CZ" dirty="0"/>
              <a:t>);</a:t>
            </a:r>
          </a:p>
          <a:p>
            <a:r>
              <a:rPr lang="cs-CZ" dirty="0"/>
              <a:t>Východ – </a:t>
            </a:r>
            <a:r>
              <a:rPr lang="cs-CZ" b="1" dirty="0"/>
              <a:t>Bengálsko</a:t>
            </a:r>
            <a:r>
              <a:rPr lang="cs-CZ" dirty="0"/>
              <a:t> (muslimské</a:t>
            </a:r>
            <a:r>
              <a:rPr lang="cs-CZ" dirty="0" smtClean="0"/>
              <a:t>);</a:t>
            </a:r>
          </a:p>
          <a:p>
            <a:r>
              <a:rPr lang="cs-CZ" dirty="0" err="1" smtClean="0"/>
              <a:t>Mughalové</a:t>
            </a:r>
            <a:r>
              <a:rPr lang="cs-CZ" dirty="0" smtClean="0"/>
              <a:t> oslabují v první polovině 18. století – pak nejsilnější </a:t>
            </a:r>
            <a:r>
              <a:rPr lang="cs-CZ" b="1" dirty="0" err="1" smtClean="0"/>
              <a:t>Marátská</a:t>
            </a:r>
            <a:r>
              <a:rPr lang="cs-CZ" b="1" dirty="0" smtClean="0"/>
              <a:t> říše</a:t>
            </a:r>
            <a:r>
              <a:rPr lang="cs-CZ" dirty="0" smtClean="0"/>
              <a:t>, nakonec poražena Angličany;</a:t>
            </a:r>
            <a:endParaRPr lang="cs-CZ" b="1" dirty="0"/>
          </a:p>
          <a:p>
            <a:r>
              <a:rPr lang="cs-CZ" dirty="0"/>
              <a:t>Intenzivní </a:t>
            </a:r>
            <a:r>
              <a:rPr lang="cs-CZ" b="1" dirty="0"/>
              <a:t>obchod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Malabar</a:t>
            </a:r>
            <a:r>
              <a:rPr lang="cs-CZ" dirty="0"/>
              <a:t> – islámský svět (Hormuz, Aden), koně a koberce, sloni ze Srí lanky; otroci a zlato z Afriky;</a:t>
            </a:r>
          </a:p>
          <a:p>
            <a:pPr lvl="1"/>
            <a:r>
              <a:rPr lang="cs-CZ" dirty="0"/>
              <a:t>Z východu porcelán a hedvábí z Číny a koření z JVA; vývoz na východ - bavlněné látky;</a:t>
            </a:r>
          </a:p>
          <a:p>
            <a:pPr lvl="1"/>
            <a:r>
              <a:rPr lang="cs-CZ" dirty="0"/>
              <a:t>Městské obchodní státy na pobřeží (cla a poplatky jediný příjem, svoboda moří);</a:t>
            </a:r>
          </a:p>
        </p:txBody>
      </p:sp>
    </p:spTree>
    <p:extLst>
      <p:ext uri="{BB962C8B-B14F-4D97-AF65-F5344CB8AC3E}">
        <p14:creationId xmlns:p14="http://schemas.microsoft.com/office/powerpoint/2010/main" val="1164232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A chegada de Vasco da Gama a Calicute em 1498.jpg">
            <a:extLst>
              <a:ext uri="{FF2B5EF4-FFF2-40B4-BE49-F238E27FC236}">
                <a16:creationId xmlns:a16="http://schemas.microsoft.com/office/drawing/2014/main" id="{10B14D9D-A0B9-45CA-B42B-47A92A93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91" y="774264"/>
            <a:ext cx="8059917" cy="530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09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le:Mughal-empire-map.jpg - Wikipedia">
            <a:extLst>
              <a:ext uri="{FF2B5EF4-FFF2-40B4-BE49-F238E27FC236}">
                <a16:creationId xmlns:a16="http://schemas.microsoft.com/office/drawing/2014/main" id="{3F1164A8-D795-4627-9FD1-727DCD25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2" y="115889"/>
            <a:ext cx="3736275" cy="374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bdélník 3">
            <a:extLst>
              <a:ext uri="{FF2B5EF4-FFF2-40B4-BE49-F238E27FC236}">
                <a16:creationId xmlns:a16="http://schemas.microsoft.com/office/drawing/2014/main" id="{25F03354-0ACC-492A-B189-196511C91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1" y="6237289"/>
            <a:ext cx="8353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600">
                <a:latin typeface="Calibri" panose="020F0502020204030204" pitchFamily="34" charset="0"/>
                <a:cs typeface="Calibri" panose="020F0502020204030204" pitchFamily="34" charset="0"/>
              </a:rPr>
              <a:t>Vasco da Gama in Calicut, granted audience by the Zamorin of Calicut</a:t>
            </a:r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cs-CZ" sz="1600">
                <a:latin typeface="Calibri" panose="020F0502020204030204" pitchFamily="34" charset="0"/>
                <a:cs typeface="Calibri" panose="020F0502020204030204" pitchFamily="34" charset="0"/>
              </a:rPr>
              <a:t> May 1498</a:t>
            </a:r>
            <a:r>
              <a:rPr lang="cs-CZ" altLang="cs-CZ" sz="16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cs-CZ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2" name="Picture 6" descr="Vasco Da Gama In Calicut Photograph by Patrick Landmann/science Photo  Library">
            <a:extLst>
              <a:ext uri="{FF2B5EF4-FFF2-40B4-BE49-F238E27FC236}">
                <a16:creationId xmlns:a16="http://schemas.microsoft.com/office/drawing/2014/main" id="{B4C31A9F-6EEA-4355-B520-461CA66C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15889"/>
            <a:ext cx="475615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8/81/Gama_armada_in_India%2C_1502.gif">
            <a:extLst>
              <a:ext uri="{FF2B5EF4-FFF2-40B4-BE49-F238E27FC236}">
                <a16:creationId xmlns:a16="http://schemas.microsoft.com/office/drawing/2014/main" id="{54210CEB-7DC4-429D-BA17-954F1680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54" y="133996"/>
            <a:ext cx="4851153" cy="59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7/75/Gama_route_1.svg/1024px-Gama_route_1.svg.png">
            <a:extLst>
              <a:ext uri="{FF2B5EF4-FFF2-40B4-BE49-F238E27FC236}">
                <a16:creationId xmlns:a16="http://schemas.microsoft.com/office/drawing/2014/main" id="{D03D97D6-8AD4-4935-891B-44A683C8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5" y="227984"/>
            <a:ext cx="4559283" cy="37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516624B9-D0D3-4A3E-B8B2-62DBB127A397}"/>
              </a:ext>
            </a:extLst>
          </p:cNvPr>
          <p:cNvSpPr/>
          <p:nvPr/>
        </p:nvSpPr>
        <p:spPr>
          <a:xfrm>
            <a:off x="0" y="4605933"/>
            <a:ext cx="5388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02122"/>
                </a:solidFill>
              </a:rPr>
              <a:t>July 1497 </a:t>
            </a:r>
            <a:r>
              <a:rPr lang="en-US" dirty="0" smtClean="0">
                <a:solidFill>
                  <a:srgbClr val="202122"/>
                </a:solidFill>
              </a:rPr>
              <a:t>da Gama </a:t>
            </a:r>
            <a:r>
              <a:rPr lang="en-US" dirty="0">
                <a:solidFill>
                  <a:srgbClr val="202122"/>
                </a:solidFill>
              </a:rPr>
              <a:t>fleet of four ships</a:t>
            </a:r>
            <a:r>
              <a:rPr lang="cs-CZ" dirty="0">
                <a:solidFill>
                  <a:srgbClr val="202122"/>
                </a:solidFill>
              </a:rPr>
              <a:t> </a:t>
            </a:r>
            <a:r>
              <a:rPr lang="en-US" dirty="0">
                <a:solidFill>
                  <a:srgbClr val="202122"/>
                </a:solidFill>
              </a:rPr>
              <a:t>with a crew of 170 </a:t>
            </a:r>
            <a:r>
              <a:rPr lang="en-US" dirty="0" smtClean="0">
                <a:solidFill>
                  <a:srgbClr val="202122"/>
                </a:solidFill>
              </a:rPr>
              <a:t>men. </a:t>
            </a:r>
            <a:r>
              <a:rPr lang="cs-CZ" dirty="0">
                <a:solidFill>
                  <a:srgbClr val="202122"/>
                </a:solidFill>
              </a:rPr>
              <a:t>A</a:t>
            </a:r>
            <a:r>
              <a:rPr lang="en-US" dirty="0" smtClean="0">
                <a:solidFill>
                  <a:srgbClr val="202122"/>
                </a:solidFill>
              </a:rPr>
              <a:t>pp</a:t>
            </a:r>
            <a:r>
              <a:rPr lang="cs-CZ" dirty="0" smtClean="0">
                <a:solidFill>
                  <a:srgbClr val="202122"/>
                </a:solidFill>
              </a:rPr>
              <a:t>.</a:t>
            </a:r>
            <a:r>
              <a:rPr lang="en-US" dirty="0" smtClean="0">
                <a:solidFill>
                  <a:srgbClr val="202122"/>
                </a:solidFill>
              </a:rPr>
              <a:t> </a:t>
            </a:r>
            <a:r>
              <a:rPr lang="en-US" dirty="0">
                <a:solidFill>
                  <a:srgbClr val="202122"/>
                </a:solidFill>
              </a:rPr>
              <a:t>55 returned, and two ships were lost.</a:t>
            </a:r>
            <a:endParaRPr lang="cs-CZ" dirty="0">
              <a:solidFill>
                <a:srgbClr val="20212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On the outgoing journey, da Gama's fleet crossed the Indian Ocean in only 23 days; on the return trip, sailing against the wind, it took 132 days.</a:t>
            </a:r>
            <a:r>
              <a:rPr lang="en-US" dirty="0">
                <a:solidFill>
                  <a:srgbClr val="202122"/>
                </a:solidFill>
              </a:rPr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64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9A9069E-2F5F-41CB-8A88-F9DDE46AC227}"/>
              </a:ext>
            </a:extLst>
          </p:cNvPr>
          <p:cNvSpPr/>
          <p:nvPr/>
        </p:nvSpPr>
        <p:spPr>
          <a:xfrm>
            <a:off x="1010728" y="507417"/>
            <a:ext cx="10435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02122"/>
                </a:solidFill>
              </a:rPr>
              <a:t>The fleet arrived in </a:t>
            </a:r>
            <a:r>
              <a:rPr lang="en-US" b="1" dirty="0">
                <a:solidFill>
                  <a:srgbClr val="0645AD"/>
                </a:solidFill>
              </a:rPr>
              <a:t>Kappadu</a:t>
            </a:r>
            <a:r>
              <a:rPr lang="en-US" dirty="0">
                <a:solidFill>
                  <a:srgbClr val="202122"/>
                </a:solidFill>
              </a:rPr>
              <a:t> near Kozhikode (</a:t>
            </a:r>
            <a:r>
              <a:rPr lang="en-US" b="1" dirty="0">
                <a:solidFill>
                  <a:srgbClr val="202122"/>
                </a:solidFill>
              </a:rPr>
              <a:t>Calicut</a:t>
            </a:r>
            <a:r>
              <a:rPr lang="en-US" dirty="0">
                <a:solidFill>
                  <a:srgbClr val="202122"/>
                </a:solidFill>
              </a:rPr>
              <a:t>), in </a:t>
            </a:r>
            <a:r>
              <a:rPr lang="en-US" dirty="0">
                <a:solidFill>
                  <a:srgbClr val="0645AD"/>
                </a:solidFill>
              </a:rPr>
              <a:t>Malabar Coast</a:t>
            </a:r>
            <a:r>
              <a:rPr lang="en-US" dirty="0">
                <a:solidFill>
                  <a:srgbClr val="202122"/>
                </a:solidFill>
              </a:rPr>
              <a:t> (present day </a:t>
            </a:r>
            <a:r>
              <a:rPr lang="en-US" dirty="0">
                <a:solidFill>
                  <a:srgbClr val="0645AD"/>
                </a:solidFill>
              </a:rPr>
              <a:t>Kerala</a:t>
            </a:r>
            <a:r>
              <a:rPr lang="en-US" dirty="0">
                <a:solidFill>
                  <a:srgbClr val="202122"/>
                </a:solidFill>
              </a:rPr>
              <a:t> state of India), on 20 May 1498. </a:t>
            </a:r>
            <a:endParaRPr lang="cs-CZ" dirty="0">
              <a:solidFill>
                <a:srgbClr val="20212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02122"/>
                </a:solidFill>
              </a:rPr>
              <a:t>The King of Calicut, the </a:t>
            </a:r>
            <a:r>
              <a:rPr lang="en-US" b="1" dirty="0">
                <a:solidFill>
                  <a:srgbClr val="0645AD"/>
                </a:solidFill>
              </a:rPr>
              <a:t>Samudiri</a:t>
            </a:r>
            <a:r>
              <a:rPr lang="en-US" dirty="0">
                <a:solidFill>
                  <a:srgbClr val="202122"/>
                </a:solidFill>
              </a:rPr>
              <a:t> (</a:t>
            </a:r>
            <a:r>
              <a:rPr lang="en-US" dirty="0" err="1" smtClean="0">
                <a:solidFill>
                  <a:srgbClr val="202122"/>
                </a:solidFill>
              </a:rPr>
              <a:t>Zamorin</a:t>
            </a:r>
            <a:r>
              <a:rPr lang="en-US" dirty="0" smtClean="0">
                <a:solidFill>
                  <a:srgbClr val="202122"/>
                </a:solidFill>
              </a:rPr>
              <a:t>)</a:t>
            </a:r>
            <a:r>
              <a:rPr lang="cs-CZ" dirty="0" smtClean="0">
                <a:solidFill>
                  <a:srgbClr val="202122"/>
                </a:solidFill>
              </a:rPr>
              <a:t> </a:t>
            </a:r>
            <a:r>
              <a:rPr lang="en-US" dirty="0" smtClean="0">
                <a:solidFill>
                  <a:srgbClr val="202122"/>
                </a:solidFill>
              </a:rPr>
              <a:t>returned </a:t>
            </a:r>
            <a:r>
              <a:rPr lang="en-US" dirty="0">
                <a:solidFill>
                  <a:srgbClr val="202122"/>
                </a:solidFill>
              </a:rPr>
              <a:t>to Calicut on hearing the news of the foreign fleet's arrival. The navigator was received with traditional </a:t>
            </a:r>
            <a:r>
              <a:rPr lang="en-US" dirty="0" smtClean="0">
                <a:solidFill>
                  <a:srgbClr val="202122"/>
                </a:solidFill>
              </a:rPr>
              <a:t>hospitality, </a:t>
            </a:r>
            <a:r>
              <a:rPr lang="en-US" dirty="0">
                <a:solidFill>
                  <a:srgbClr val="202122"/>
                </a:solidFill>
              </a:rPr>
              <a:t>but an interview with the Zamorin failed to produce any concrete results. </a:t>
            </a:r>
            <a:endParaRPr lang="cs-CZ" dirty="0">
              <a:solidFill>
                <a:srgbClr val="20212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02122"/>
                </a:solidFill>
              </a:rPr>
              <a:t>When local authorities asked da Gama's fleet, "</a:t>
            </a:r>
            <a:r>
              <a:rPr lang="en-US" b="1" dirty="0">
                <a:solidFill>
                  <a:srgbClr val="202122"/>
                </a:solidFill>
              </a:rPr>
              <a:t>What brought you hither</a:t>
            </a:r>
            <a:r>
              <a:rPr lang="en-US" dirty="0">
                <a:solidFill>
                  <a:srgbClr val="202122"/>
                </a:solidFill>
              </a:rPr>
              <a:t>?", they replied that they had come "in search of </a:t>
            </a:r>
            <a:r>
              <a:rPr lang="en-US" b="1" dirty="0">
                <a:solidFill>
                  <a:srgbClr val="202122"/>
                </a:solidFill>
              </a:rPr>
              <a:t>Christians</a:t>
            </a:r>
            <a:r>
              <a:rPr lang="en-US" dirty="0">
                <a:solidFill>
                  <a:srgbClr val="202122"/>
                </a:solidFill>
              </a:rPr>
              <a:t> and </a:t>
            </a:r>
            <a:r>
              <a:rPr lang="en-US" b="1" dirty="0">
                <a:solidFill>
                  <a:srgbClr val="202122"/>
                </a:solidFill>
              </a:rPr>
              <a:t>spices</a:t>
            </a:r>
            <a:r>
              <a:rPr lang="en-US" dirty="0">
                <a:solidFill>
                  <a:srgbClr val="202122"/>
                </a:solidFill>
              </a:rPr>
              <a:t>.„</a:t>
            </a:r>
            <a:endParaRPr lang="cs-CZ" baseline="30000" dirty="0">
              <a:solidFill>
                <a:srgbClr val="0645AD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02122"/>
                </a:solidFill>
              </a:rPr>
              <a:t>The </a:t>
            </a:r>
            <a:r>
              <a:rPr lang="en-US" b="1" dirty="0">
                <a:solidFill>
                  <a:srgbClr val="202122"/>
                </a:solidFill>
              </a:rPr>
              <a:t>presents</a:t>
            </a:r>
            <a:r>
              <a:rPr lang="en-US" dirty="0">
                <a:solidFill>
                  <a:srgbClr val="202122"/>
                </a:solidFill>
              </a:rPr>
              <a:t> that da Gama sent to the </a:t>
            </a:r>
            <a:r>
              <a:rPr lang="en-US" dirty="0" err="1" smtClean="0">
                <a:solidFill>
                  <a:srgbClr val="202122"/>
                </a:solidFill>
              </a:rPr>
              <a:t>Zamorin</a:t>
            </a:r>
            <a:r>
              <a:rPr lang="en-US" dirty="0">
                <a:solidFill>
                  <a:srgbClr val="202122"/>
                </a:solidFill>
              </a:rPr>
              <a:t> – four cloaks of scarlet cloth, six hats, four branches of corals, twelve </a:t>
            </a:r>
            <a:r>
              <a:rPr lang="en-US" i="1" dirty="0" err="1">
                <a:solidFill>
                  <a:srgbClr val="202122"/>
                </a:solidFill>
              </a:rPr>
              <a:t>almasares</a:t>
            </a:r>
            <a:r>
              <a:rPr lang="en-US" dirty="0">
                <a:solidFill>
                  <a:srgbClr val="202122"/>
                </a:solidFill>
              </a:rPr>
              <a:t>, a box with seven brass vessels, a chest of sugar, two barrels of oil and a cask of honey – were trivial, and failed to impress. </a:t>
            </a:r>
            <a:endParaRPr lang="cs-CZ" dirty="0">
              <a:solidFill>
                <a:srgbClr val="20212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02122"/>
                </a:solidFill>
              </a:rPr>
              <a:t>While Zamorin's officials wondered at why there was </a:t>
            </a:r>
            <a:r>
              <a:rPr lang="en-US" b="1" dirty="0">
                <a:solidFill>
                  <a:srgbClr val="202122"/>
                </a:solidFill>
              </a:rPr>
              <a:t>no gold or silver</a:t>
            </a:r>
            <a:r>
              <a:rPr lang="en-US" dirty="0">
                <a:solidFill>
                  <a:srgbClr val="202122"/>
                </a:solidFill>
              </a:rPr>
              <a:t>, the </a:t>
            </a:r>
            <a:r>
              <a:rPr lang="en-US" b="1" dirty="0">
                <a:solidFill>
                  <a:srgbClr val="202122"/>
                </a:solidFill>
              </a:rPr>
              <a:t>Muslim merchants </a:t>
            </a:r>
            <a:r>
              <a:rPr lang="en-US" dirty="0">
                <a:solidFill>
                  <a:srgbClr val="202122"/>
                </a:solidFill>
              </a:rPr>
              <a:t>who considered da Gama their </a:t>
            </a:r>
            <a:r>
              <a:rPr lang="en-US" b="1" dirty="0">
                <a:solidFill>
                  <a:srgbClr val="202122"/>
                </a:solidFill>
              </a:rPr>
              <a:t>rival</a:t>
            </a:r>
            <a:r>
              <a:rPr lang="en-US" dirty="0">
                <a:solidFill>
                  <a:srgbClr val="202122"/>
                </a:solidFill>
              </a:rPr>
              <a:t> suggested that </a:t>
            </a:r>
            <a:r>
              <a:rPr lang="cs-CZ" dirty="0" smtClean="0">
                <a:solidFill>
                  <a:srgbClr val="202122"/>
                </a:solidFill>
              </a:rPr>
              <a:t>he </a:t>
            </a:r>
            <a:r>
              <a:rPr lang="cs-CZ" dirty="0" err="1" smtClean="0">
                <a:solidFill>
                  <a:srgbClr val="202122"/>
                </a:solidFill>
              </a:rPr>
              <a:t>is</a:t>
            </a:r>
            <a:r>
              <a:rPr lang="en-US" dirty="0" smtClean="0">
                <a:solidFill>
                  <a:srgbClr val="202122"/>
                </a:solidFill>
              </a:rPr>
              <a:t> </a:t>
            </a:r>
            <a:r>
              <a:rPr lang="en-US" dirty="0">
                <a:solidFill>
                  <a:srgbClr val="202122"/>
                </a:solidFill>
              </a:rPr>
              <a:t>only an ordinary pirate and not a royal ambassador.</a:t>
            </a:r>
            <a:endParaRPr lang="cs-CZ" baseline="30000" dirty="0">
              <a:solidFill>
                <a:srgbClr val="0645AD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202122"/>
                </a:solidFill>
              </a:rPr>
              <a:t>Vasco da Gama's request for </a:t>
            </a:r>
            <a:r>
              <a:rPr lang="en-US" b="1" dirty="0">
                <a:solidFill>
                  <a:srgbClr val="202122"/>
                </a:solidFill>
              </a:rPr>
              <a:t>permission</a:t>
            </a:r>
            <a:r>
              <a:rPr lang="en-US" dirty="0">
                <a:solidFill>
                  <a:srgbClr val="202122"/>
                </a:solidFill>
              </a:rPr>
              <a:t> to </a:t>
            </a:r>
            <a:r>
              <a:rPr lang="en-US" b="1" dirty="0">
                <a:solidFill>
                  <a:srgbClr val="202122"/>
                </a:solidFill>
              </a:rPr>
              <a:t>leave a factor behind him </a:t>
            </a:r>
            <a:r>
              <a:rPr lang="en-US" dirty="0">
                <a:solidFill>
                  <a:srgbClr val="202122"/>
                </a:solidFill>
              </a:rPr>
              <a:t>in charge of the merchandise he could not sell was turned down by the </a:t>
            </a:r>
            <a:r>
              <a:rPr lang="en-US" b="1" dirty="0">
                <a:solidFill>
                  <a:srgbClr val="202122"/>
                </a:solidFill>
              </a:rPr>
              <a:t>King</a:t>
            </a:r>
            <a:r>
              <a:rPr lang="en-US" dirty="0">
                <a:solidFill>
                  <a:srgbClr val="202122"/>
                </a:solidFill>
              </a:rPr>
              <a:t>, who </a:t>
            </a:r>
            <a:r>
              <a:rPr lang="en-US" b="1" dirty="0">
                <a:solidFill>
                  <a:srgbClr val="202122"/>
                </a:solidFill>
              </a:rPr>
              <a:t>insisted</a:t>
            </a:r>
            <a:r>
              <a:rPr lang="en-US" dirty="0">
                <a:solidFill>
                  <a:srgbClr val="202122"/>
                </a:solidFill>
              </a:rPr>
              <a:t> that da </a:t>
            </a:r>
            <a:r>
              <a:rPr lang="en-US" b="1" dirty="0">
                <a:solidFill>
                  <a:srgbClr val="202122"/>
                </a:solidFill>
              </a:rPr>
              <a:t>Gama</a:t>
            </a:r>
            <a:r>
              <a:rPr lang="en-US" dirty="0">
                <a:solidFill>
                  <a:srgbClr val="202122"/>
                </a:solidFill>
              </a:rPr>
              <a:t> </a:t>
            </a:r>
            <a:r>
              <a:rPr lang="en-US" b="1" dirty="0">
                <a:solidFill>
                  <a:srgbClr val="202122"/>
                </a:solidFill>
              </a:rPr>
              <a:t>pay customs duty</a:t>
            </a:r>
            <a:r>
              <a:rPr lang="en-US" dirty="0">
                <a:solidFill>
                  <a:srgbClr val="202122"/>
                </a:solidFill>
              </a:rPr>
              <a:t> – preferably in gold – </a:t>
            </a:r>
            <a:r>
              <a:rPr lang="en-US" b="1" dirty="0">
                <a:solidFill>
                  <a:srgbClr val="202122"/>
                </a:solidFill>
              </a:rPr>
              <a:t>like</a:t>
            </a:r>
            <a:r>
              <a:rPr lang="en-US" dirty="0">
                <a:solidFill>
                  <a:srgbClr val="202122"/>
                </a:solidFill>
              </a:rPr>
              <a:t> </a:t>
            </a:r>
            <a:r>
              <a:rPr lang="en-US" b="1" dirty="0">
                <a:solidFill>
                  <a:srgbClr val="202122"/>
                </a:solidFill>
              </a:rPr>
              <a:t>any other </a:t>
            </a:r>
            <a:r>
              <a:rPr lang="en-US" b="1" dirty="0" smtClean="0">
                <a:solidFill>
                  <a:srgbClr val="202122"/>
                </a:solidFill>
              </a:rPr>
              <a:t>trader</a:t>
            </a:r>
            <a:r>
              <a:rPr lang="cs-CZ" dirty="0" smtClean="0">
                <a:solidFill>
                  <a:srgbClr val="202122"/>
                </a:solidFill>
              </a:rPr>
              <a:t>. </a:t>
            </a:r>
            <a:r>
              <a:rPr lang="cs-CZ" dirty="0">
                <a:solidFill>
                  <a:srgbClr val="202122"/>
                </a:solidFill>
              </a:rPr>
              <a:t>D</a:t>
            </a:r>
            <a:r>
              <a:rPr lang="en-US" dirty="0" smtClean="0">
                <a:solidFill>
                  <a:srgbClr val="202122"/>
                </a:solidFill>
              </a:rPr>
              <a:t>a </a:t>
            </a:r>
            <a:r>
              <a:rPr lang="en-US" dirty="0">
                <a:solidFill>
                  <a:srgbClr val="202122"/>
                </a:solidFill>
              </a:rPr>
              <a:t>Gama carried a few </a:t>
            </a:r>
            <a:r>
              <a:rPr lang="en-US" dirty="0" err="1">
                <a:solidFill>
                  <a:srgbClr val="202122"/>
                </a:solidFill>
              </a:rPr>
              <a:t>Nairs</a:t>
            </a:r>
            <a:r>
              <a:rPr lang="en-US" dirty="0">
                <a:solidFill>
                  <a:srgbClr val="202122"/>
                </a:solidFill>
              </a:rPr>
              <a:t> and sixteen fishermen (</a:t>
            </a:r>
            <a:r>
              <a:rPr lang="en-US" dirty="0" err="1">
                <a:solidFill>
                  <a:srgbClr val="202122"/>
                </a:solidFill>
              </a:rPr>
              <a:t>mukkuva</a:t>
            </a:r>
            <a:r>
              <a:rPr lang="en-US" dirty="0">
                <a:solidFill>
                  <a:srgbClr val="202122"/>
                </a:solidFill>
              </a:rPr>
              <a:t>) off with him by force.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4838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D20363-BD25-4AF9-8E43-87437CAD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44" y="435171"/>
            <a:ext cx="11162122" cy="6422829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T</a:t>
            </a:r>
            <a:r>
              <a:rPr lang="en-US" dirty="0"/>
              <a:t>he </a:t>
            </a:r>
            <a:r>
              <a:rPr lang="en-US" b="1" dirty="0"/>
              <a:t>Second India Armada</a:t>
            </a:r>
            <a:r>
              <a:rPr lang="en-US" dirty="0"/>
              <a:t>, launched in </a:t>
            </a:r>
            <a:r>
              <a:rPr lang="en-US" b="1" dirty="0"/>
              <a:t>1500</a:t>
            </a:r>
            <a:r>
              <a:rPr lang="en-US" dirty="0"/>
              <a:t> under the command of </a:t>
            </a:r>
            <a:r>
              <a:rPr lang="en-US" b="1" dirty="0"/>
              <a:t>Pedro </a:t>
            </a:r>
            <a:r>
              <a:rPr lang="en-US" b="1" dirty="0" err="1"/>
              <a:t>Álvares</a:t>
            </a:r>
            <a:r>
              <a:rPr lang="en-US" b="1" dirty="0"/>
              <a:t> Cabral</a:t>
            </a:r>
            <a:r>
              <a:rPr lang="en-US" dirty="0"/>
              <a:t> with the mission of making a treaty with the </a:t>
            </a:r>
            <a:r>
              <a:rPr lang="en-US" b="1" dirty="0"/>
              <a:t>Zamorin</a:t>
            </a:r>
            <a:r>
              <a:rPr lang="en-US" dirty="0"/>
              <a:t> of Calicut and setting up a Portuguese </a:t>
            </a:r>
            <a:r>
              <a:rPr lang="en-US" b="1" dirty="0"/>
              <a:t>factory</a:t>
            </a:r>
            <a:r>
              <a:rPr lang="en-US" dirty="0"/>
              <a:t> in the city. </a:t>
            </a:r>
            <a:endParaRPr lang="cs-CZ" dirty="0"/>
          </a:p>
          <a:p>
            <a:r>
              <a:rPr lang="en-US" dirty="0" smtClean="0"/>
              <a:t>Cabral </a:t>
            </a:r>
            <a:r>
              <a:rPr lang="en-US" dirty="0"/>
              <a:t>entered into a </a:t>
            </a:r>
            <a:r>
              <a:rPr lang="en-US" b="1" dirty="0"/>
              <a:t>conflict</a:t>
            </a:r>
            <a:r>
              <a:rPr lang="en-US" dirty="0"/>
              <a:t> with the </a:t>
            </a:r>
            <a:r>
              <a:rPr lang="en-US" b="1" dirty="0"/>
              <a:t>local Arab merchant guilds</a:t>
            </a:r>
            <a:r>
              <a:rPr lang="en-US" dirty="0"/>
              <a:t>, with the result that the Portuguese </a:t>
            </a:r>
            <a:r>
              <a:rPr lang="en-US" b="1" dirty="0"/>
              <a:t>factory</a:t>
            </a:r>
            <a:r>
              <a:rPr lang="en-US" dirty="0"/>
              <a:t> was </a:t>
            </a:r>
            <a:r>
              <a:rPr lang="en-US" b="1" dirty="0"/>
              <a:t>overrun</a:t>
            </a:r>
            <a:r>
              <a:rPr lang="en-US" dirty="0"/>
              <a:t> in a riot</a:t>
            </a:r>
            <a:r>
              <a:rPr lang="cs-CZ" dirty="0"/>
              <a:t>.</a:t>
            </a:r>
            <a:r>
              <a:rPr lang="en-US" dirty="0"/>
              <a:t> Cabral blamed the Zamorin for the incident and </a:t>
            </a:r>
            <a:r>
              <a:rPr lang="en-US" b="1" dirty="0"/>
              <a:t>bombarded </a:t>
            </a:r>
            <a:r>
              <a:rPr lang="en-US" dirty="0"/>
              <a:t>the </a:t>
            </a:r>
            <a:r>
              <a:rPr lang="en-US" b="1" dirty="0"/>
              <a:t>city</a:t>
            </a:r>
            <a:r>
              <a:rPr lang="en-US" dirty="0"/>
              <a:t>. Thus </a:t>
            </a:r>
            <a:r>
              <a:rPr lang="en-US" b="1" dirty="0"/>
              <a:t>war</a:t>
            </a:r>
            <a:r>
              <a:rPr lang="en-US" dirty="0"/>
              <a:t> broke out between Portugal and Calicut.</a:t>
            </a:r>
            <a:endParaRPr lang="cs-CZ" dirty="0"/>
          </a:p>
          <a:p>
            <a:r>
              <a:rPr lang="cs-CZ" dirty="0" err="1"/>
              <a:t>Gama´s</a:t>
            </a:r>
            <a:r>
              <a:rPr lang="cs-CZ" dirty="0"/>
              <a:t> </a:t>
            </a:r>
            <a:r>
              <a:rPr lang="en-US" b="1" dirty="0"/>
              <a:t>4th India Armada </a:t>
            </a:r>
            <a:r>
              <a:rPr lang="cs-CZ" dirty="0"/>
              <a:t>-  </a:t>
            </a:r>
            <a:r>
              <a:rPr lang="en-US" dirty="0"/>
              <a:t>aim of taking </a:t>
            </a:r>
            <a:r>
              <a:rPr lang="en-US" b="1" dirty="0"/>
              <a:t>revenge</a:t>
            </a:r>
            <a:r>
              <a:rPr lang="en-US" dirty="0"/>
              <a:t> upon the Zamorin and </a:t>
            </a:r>
            <a:r>
              <a:rPr lang="en-US" b="1" dirty="0"/>
              <a:t>force</a:t>
            </a:r>
            <a:r>
              <a:rPr lang="en-US" dirty="0"/>
              <a:t> him to </a:t>
            </a:r>
            <a:r>
              <a:rPr lang="en-US" b="1" dirty="0"/>
              <a:t>submit</a:t>
            </a:r>
            <a:r>
              <a:rPr lang="en-US" dirty="0"/>
              <a:t> to </a:t>
            </a:r>
            <a:r>
              <a:rPr lang="en-US" b="1" dirty="0"/>
              <a:t>Portuguese terms</a:t>
            </a:r>
            <a:r>
              <a:rPr lang="en-US" dirty="0"/>
              <a:t>. The </a:t>
            </a:r>
            <a:r>
              <a:rPr lang="en-US" b="1" dirty="0"/>
              <a:t>heavily armed </a:t>
            </a:r>
            <a:r>
              <a:rPr lang="en-US" dirty="0"/>
              <a:t>fleet of fifteen ships and eight hundred men left Lisbon on 12 February </a:t>
            </a:r>
            <a:r>
              <a:rPr lang="en-US" b="1" dirty="0"/>
              <a:t>1502</a:t>
            </a:r>
            <a:r>
              <a:rPr lang="en-US" dirty="0"/>
              <a:t>.</a:t>
            </a:r>
            <a:endParaRPr lang="cs-CZ" dirty="0"/>
          </a:p>
          <a:p>
            <a:r>
              <a:rPr lang="en-US" dirty="0"/>
              <a:t>intercepted a ship of </a:t>
            </a:r>
            <a:r>
              <a:rPr lang="en-US" b="1" dirty="0"/>
              <a:t>Muslim pilgrims </a:t>
            </a:r>
            <a:r>
              <a:rPr lang="en-US" dirty="0"/>
              <a:t>at Madayi travelling from Calicut to </a:t>
            </a:r>
            <a:r>
              <a:rPr lang="en-US" b="1" dirty="0"/>
              <a:t>Mecca</a:t>
            </a:r>
            <a:r>
              <a:rPr lang="en-US" dirty="0"/>
              <a:t>. da Gama looted the ship with over 400 pilgrims </a:t>
            </a:r>
            <a:r>
              <a:rPr lang="cs-CZ" dirty="0"/>
              <a:t>- </a:t>
            </a:r>
            <a:r>
              <a:rPr lang="en-US" b="1" dirty="0"/>
              <a:t>burned</a:t>
            </a:r>
            <a:r>
              <a:rPr lang="en-US" dirty="0"/>
              <a:t> them to death. </a:t>
            </a:r>
            <a:endParaRPr lang="cs-CZ" dirty="0"/>
          </a:p>
          <a:p>
            <a:r>
              <a:rPr lang="en-US" b="1" dirty="0" err="1" smtClean="0"/>
              <a:t>Zamorin</a:t>
            </a:r>
            <a:r>
              <a:rPr lang="en-US" dirty="0" smtClean="0"/>
              <a:t> </a:t>
            </a:r>
            <a:r>
              <a:rPr lang="en-US" dirty="0"/>
              <a:t>expressed </a:t>
            </a:r>
            <a:r>
              <a:rPr lang="en-US" b="1" dirty="0"/>
              <a:t>willingness</a:t>
            </a:r>
            <a:r>
              <a:rPr lang="en-US" dirty="0"/>
              <a:t> to sign a new treaty but da </a:t>
            </a:r>
            <a:r>
              <a:rPr lang="en-US" b="1" dirty="0"/>
              <a:t>Gama</a:t>
            </a:r>
            <a:r>
              <a:rPr lang="en-US" dirty="0"/>
              <a:t> made a </a:t>
            </a:r>
            <a:r>
              <a:rPr lang="en-US" b="1" dirty="0"/>
              <a:t>call</a:t>
            </a:r>
            <a:r>
              <a:rPr lang="en-US" dirty="0"/>
              <a:t> to the Hindu king to </a:t>
            </a:r>
            <a:r>
              <a:rPr lang="en-US" b="1" dirty="0"/>
              <a:t>expel all Muslims </a:t>
            </a:r>
            <a:r>
              <a:rPr lang="en-US" dirty="0"/>
              <a:t>from Calicut before beginning negotiations, which was turned down.</a:t>
            </a:r>
            <a:endParaRPr lang="cs-CZ" dirty="0"/>
          </a:p>
          <a:p>
            <a:r>
              <a:rPr lang="en-US" b="1" dirty="0"/>
              <a:t>Zamorin</a:t>
            </a:r>
            <a:r>
              <a:rPr lang="en-US" dirty="0"/>
              <a:t>, sent the high </a:t>
            </a:r>
            <a:r>
              <a:rPr lang="en-US" b="1" dirty="0"/>
              <a:t>priest</a:t>
            </a:r>
            <a:r>
              <a:rPr lang="en-US" dirty="0"/>
              <a:t> </a:t>
            </a:r>
            <a:r>
              <a:rPr lang="en-US" dirty="0" err="1"/>
              <a:t>Talappana</a:t>
            </a:r>
            <a:r>
              <a:rPr lang="en-US" dirty="0"/>
              <a:t> Namboothiri for talks. Da Gama ordered the priests' </a:t>
            </a:r>
            <a:r>
              <a:rPr lang="en-US" b="1" dirty="0"/>
              <a:t>lips and ears </a:t>
            </a:r>
            <a:r>
              <a:rPr lang="en-US" dirty="0"/>
              <a:t>to be cut off and after sewing a pair of dog's ears to his head, sent him away.</a:t>
            </a:r>
            <a:r>
              <a:rPr lang="cs-CZ" baseline="30000" dirty="0"/>
              <a:t> </a:t>
            </a:r>
            <a:r>
              <a:rPr lang="en-US" dirty="0"/>
              <a:t>The Portuguese fleet then </a:t>
            </a:r>
            <a:r>
              <a:rPr lang="en-US" b="1" dirty="0"/>
              <a:t>bombarded</a:t>
            </a:r>
            <a:r>
              <a:rPr lang="en-US" dirty="0"/>
              <a:t> the unfortified city for nearly two days from the sea, severely damaging it. He also captured several </a:t>
            </a:r>
            <a:r>
              <a:rPr lang="en-US" b="1" dirty="0"/>
              <a:t>rice vessels </a:t>
            </a:r>
            <a:r>
              <a:rPr lang="en-US" dirty="0"/>
              <a:t>and cut off the crew's hands, ears and noses, dispatching them with a note to the Zamorin, in which Gama declared that he would be open to </a:t>
            </a:r>
            <a:r>
              <a:rPr lang="en-US" b="1" dirty="0"/>
              <a:t>friendly relations </a:t>
            </a:r>
            <a:r>
              <a:rPr lang="en-US" dirty="0"/>
              <a:t>once the Zamorin had </a:t>
            </a:r>
            <a:r>
              <a:rPr lang="en-US" b="1" dirty="0"/>
              <a:t>paid</a:t>
            </a:r>
            <a:r>
              <a:rPr lang="en-US" dirty="0"/>
              <a:t> for the items plundered from the </a:t>
            </a:r>
            <a:r>
              <a:rPr lang="en-US" dirty="0" err="1"/>
              <a:t>feitoria</a:t>
            </a:r>
            <a:r>
              <a:rPr lang="en-US" dirty="0"/>
              <a:t> as well as the gunpowder and cannonballs.</a:t>
            </a:r>
            <a:endParaRPr lang="cs-CZ" dirty="0"/>
          </a:p>
          <a:p>
            <a:r>
              <a:rPr lang="en-US" dirty="0"/>
              <a:t>The violent treatment brought </a:t>
            </a:r>
            <a:r>
              <a:rPr lang="en-US" b="1" dirty="0"/>
              <a:t>trade</a:t>
            </a:r>
            <a:r>
              <a:rPr lang="en-US" dirty="0"/>
              <a:t> along the </a:t>
            </a:r>
            <a:r>
              <a:rPr lang="en-US" b="1" dirty="0"/>
              <a:t>Malabar Coast</a:t>
            </a:r>
            <a:r>
              <a:rPr lang="en-US" dirty="0"/>
              <a:t> of India, upon which </a:t>
            </a:r>
            <a:r>
              <a:rPr lang="en-US" b="1" dirty="0"/>
              <a:t>Calicut</a:t>
            </a:r>
            <a:r>
              <a:rPr lang="en-US" dirty="0"/>
              <a:t> </a:t>
            </a:r>
            <a:r>
              <a:rPr lang="en-US" b="1" dirty="0"/>
              <a:t>depended</a:t>
            </a:r>
            <a:r>
              <a:rPr lang="en-US" dirty="0"/>
              <a:t>, to a </a:t>
            </a:r>
            <a:r>
              <a:rPr lang="en-US" b="1" dirty="0"/>
              <a:t>standstill</a:t>
            </a:r>
            <a:r>
              <a:rPr lang="en-US" dirty="0"/>
              <a:t>. The </a:t>
            </a:r>
            <a:r>
              <a:rPr lang="en-US" b="1" dirty="0"/>
              <a:t>Zamorin</a:t>
            </a:r>
            <a:r>
              <a:rPr lang="en-US" dirty="0"/>
              <a:t> ventured to dispatch a </a:t>
            </a:r>
            <a:r>
              <a:rPr lang="en-US" b="1" dirty="0"/>
              <a:t>fleet </a:t>
            </a:r>
            <a:r>
              <a:rPr lang="en-US" dirty="0"/>
              <a:t>of strong warships to challenge da Gama's armada, but which </a:t>
            </a:r>
            <a:r>
              <a:rPr lang="cs-CZ" dirty="0" err="1" smtClean="0"/>
              <a:t>Portuguese</a:t>
            </a:r>
            <a:r>
              <a:rPr lang="en-US" dirty="0" smtClean="0"/>
              <a:t> </a:t>
            </a:r>
            <a:r>
              <a:rPr lang="en-US" dirty="0"/>
              <a:t>managed to </a:t>
            </a:r>
            <a:r>
              <a:rPr lang="cs-CZ" dirty="0" err="1" smtClean="0"/>
              <a:t>embarase</a:t>
            </a:r>
            <a:r>
              <a:rPr lang="en-US" dirty="0"/>
              <a:t> </a:t>
            </a:r>
            <a:r>
              <a:rPr lang="cs-CZ" dirty="0" err="1" smtClean="0"/>
              <a:t>Zamorin</a:t>
            </a:r>
            <a:r>
              <a:rPr lang="cs-CZ" dirty="0" smtClean="0"/>
              <a:t> and his </a:t>
            </a:r>
            <a:r>
              <a:rPr lang="cs-CZ" dirty="0" err="1" smtClean="0"/>
              <a:t>vassals</a:t>
            </a:r>
            <a:r>
              <a:rPr lang="en-US" dirty="0" smtClean="0"/>
              <a:t> </a:t>
            </a:r>
            <a:r>
              <a:rPr lang="cs-CZ" dirty="0" smtClean="0"/>
              <a:t>in</a:t>
            </a:r>
            <a:r>
              <a:rPr lang="en-US" dirty="0" smtClean="0"/>
              <a:t> </a:t>
            </a:r>
            <a:r>
              <a:rPr lang="en-US" b="1" dirty="0" smtClean="0"/>
              <a:t>Calicut harbor</a:t>
            </a:r>
            <a:r>
              <a:rPr lang="cs-CZ" b="1" dirty="0" smtClean="0"/>
              <a:t> 1503 </a:t>
            </a:r>
            <a:r>
              <a:rPr lang="cs-CZ" dirty="0" smtClean="0"/>
              <a:t>(Gama and </a:t>
            </a:r>
            <a:r>
              <a:rPr lang="cs-CZ" dirty="0" err="1" smtClean="0"/>
              <a:t>Sodré</a:t>
            </a:r>
            <a:r>
              <a:rPr lang="cs-CZ" dirty="0" smtClean="0"/>
              <a:t> 10+6 vs. Arab </a:t>
            </a:r>
            <a:r>
              <a:rPr lang="cs-CZ" dirty="0" err="1" smtClean="0"/>
              <a:t>privateers</a:t>
            </a:r>
            <a:r>
              <a:rPr lang="cs-CZ" dirty="0" smtClean="0"/>
              <a:t> </a:t>
            </a:r>
            <a:r>
              <a:rPr lang="cs-CZ" dirty="0" err="1" smtClean="0"/>
              <a:t>hired</a:t>
            </a:r>
            <a:r>
              <a:rPr lang="cs-CZ" dirty="0" smtClean="0"/>
              <a:t> by </a:t>
            </a:r>
            <a:r>
              <a:rPr lang="cs-CZ" dirty="0" err="1" smtClean="0"/>
              <a:t>Zamorin</a:t>
            </a:r>
            <a:r>
              <a:rPr lang="cs-CZ" dirty="0" smtClean="0"/>
              <a:t>) and </a:t>
            </a:r>
            <a:r>
              <a:rPr lang="cs-CZ" b="1" dirty="0" err="1" smtClean="0"/>
              <a:t>Battle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Cochin</a:t>
            </a:r>
            <a:r>
              <a:rPr lang="cs-CZ" b="1" dirty="0" smtClean="0"/>
              <a:t> 1504 </a:t>
            </a:r>
            <a:r>
              <a:rPr lang="cs-CZ" dirty="0" smtClean="0"/>
              <a:t>(130 </a:t>
            </a:r>
            <a:r>
              <a:rPr lang="cs-CZ" dirty="0" err="1" smtClean="0"/>
              <a:t>Portuguese</a:t>
            </a:r>
            <a:r>
              <a:rPr lang="cs-CZ" dirty="0" smtClean="0"/>
              <a:t>, 3 </a:t>
            </a:r>
            <a:r>
              <a:rPr lang="cs-CZ" dirty="0" err="1" smtClean="0"/>
              <a:t>ships</a:t>
            </a:r>
            <a:r>
              <a:rPr lang="cs-CZ" dirty="0" smtClean="0"/>
              <a:t> + </a:t>
            </a:r>
            <a:r>
              <a:rPr lang="cs-CZ" dirty="0" err="1" smtClean="0"/>
              <a:t>locals</a:t>
            </a:r>
            <a:r>
              <a:rPr lang="cs-CZ" dirty="0" smtClean="0"/>
              <a:t> vs. 84 000 </a:t>
            </a:r>
            <a:r>
              <a:rPr lang="cs-CZ" dirty="0" err="1" smtClean="0"/>
              <a:t>army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Zamorin</a:t>
            </a:r>
            <a:r>
              <a:rPr lang="cs-CZ" dirty="0" smtClean="0"/>
              <a:t>)</a:t>
            </a:r>
            <a:r>
              <a:rPr lang="en-US" dirty="0" smtClean="0"/>
              <a:t>.</a:t>
            </a:r>
            <a:endParaRPr lang="cs-CZ" dirty="0"/>
          </a:p>
          <a:p>
            <a:r>
              <a:rPr lang="en-US" dirty="0" smtClean="0"/>
              <a:t>The </a:t>
            </a:r>
            <a:r>
              <a:rPr lang="en-US" dirty="0"/>
              <a:t>4th armada </a:t>
            </a:r>
            <a:r>
              <a:rPr lang="en-US" b="1" dirty="0"/>
              <a:t>left</a:t>
            </a:r>
            <a:r>
              <a:rPr lang="en-US" dirty="0"/>
              <a:t> India in early </a:t>
            </a:r>
            <a:r>
              <a:rPr lang="en-US" b="1" dirty="0"/>
              <a:t>1503</a:t>
            </a:r>
            <a:r>
              <a:rPr lang="en-US" dirty="0"/>
              <a:t>. Da Gama left behind a small squadron of caravels under the command of his uncle, Vicente </a:t>
            </a:r>
            <a:r>
              <a:rPr lang="en-US" b="1" dirty="0" err="1"/>
              <a:t>Sodré</a:t>
            </a:r>
            <a:r>
              <a:rPr lang="en-US" dirty="0"/>
              <a:t>, to </a:t>
            </a:r>
            <a:r>
              <a:rPr lang="en-US" b="1" dirty="0"/>
              <a:t>patrol</a:t>
            </a:r>
            <a:r>
              <a:rPr lang="en-US" dirty="0"/>
              <a:t> the Indian </a:t>
            </a:r>
            <a:r>
              <a:rPr lang="en-US" b="1" dirty="0"/>
              <a:t>coast</a:t>
            </a:r>
            <a:r>
              <a:rPr lang="en-US" dirty="0"/>
              <a:t>, to continue </a:t>
            </a:r>
            <a:r>
              <a:rPr lang="en-US" b="1" dirty="0"/>
              <a:t>harassing Calicut shipping</a:t>
            </a:r>
            <a:r>
              <a:rPr lang="en-US" dirty="0"/>
              <a:t>, and to </a:t>
            </a:r>
            <a:r>
              <a:rPr lang="en-US" b="1" dirty="0"/>
              <a:t>protect</a:t>
            </a:r>
            <a:r>
              <a:rPr lang="en-US" dirty="0"/>
              <a:t> the </a:t>
            </a:r>
            <a:r>
              <a:rPr lang="en-US" b="1" dirty="0"/>
              <a:t>Portuguese factories </a:t>
            </a:r>
            <a:r>
              <a:rPr lang="en-US" dirty="0"/>
              <a:t>at </a:t>
            </a:r>
            <a:r>
              <a:rPr lang="en-US" b="1" dirty="0"/>
              <a:t>Cochin</a:t>
            </a:r>
            <a:r>
              <a:rPr lang="en-US" dirty="0"/>
              <a:t> and </a:t>
            </a:r>
            <a:r>
              <a:rPr lang="en-US" b="1" dirty="0" smtClean="0"/>
              <a:t>Cannanore</a:t>
            </a:r>
            <a:r>
              <a:rPr lang="en-US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6214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9/Mughals_India_17th_century-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45" y="23054"/>
            <a:ext cx="3943101" cy="58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7/India1760_1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99" y="253573"/>
            <a:ext cx="4329301" cy="55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3-ap-southeast-1.amazonaws.com/scrollstorage/1430101618-323_india1500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301"/>
            <a:ext cx="3808493" cy="54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95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669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err="1">
                <a:solidFill>
                  <a:srgbClr val="00B050"/>
                </a:solidFill>
                <a:latin typeface="+mn-lt"/>
              </a:rPr>
              <a:t>Estado</a:t>
            </a:r>
            <a:r>
              <a:rPr lang="cs-CZ" sz="3600" b="1" dirty="0">
                <a:latin typeface="+mn-lt"/>
              </a:rPr>
              <a:t> da India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0045" y="773338"/>
            <a:ext cx="11151909" cy="6048672"/>
          </a:xfrm>
        </p:spPr>
        <p:txBody>
          <a:bodyPr>
            <a:normAutofit fontScale="92500" lnSpcReduction="20000"/>
          </a:bodyPr>
          <a:lstStyle/>
          <a:p>
            <a:pPr marL="342900" lvl="1" indent="-342900"/>
            <a:r>
              <a:rPr lang="cs-CZ" dirty="0"/>
              <a:t>Návrat Gamy – právo </a:t>
            </a:r>
            <a:r>
              <a:rPr lang="cs-CZ" b="1" dirty="0">
                <a:solidFill>
                  <a:srgbClr val="0070C0"/>
                </a:solidFill>
              </a:rPr>
              <a:t>monopolizovat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plavbu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 </a:t>
            </a:r>
            <a:r>
              <a:rPr lang="cs-CZ" b="1" dirty="0"/>
              <a:t>obchod</a:t>
            </a:r>
            <a:r>
              <a:rPr lang="cs-CZ" dirty="0"/>
              <a:t> ve východních mořích;</a:t>
            </a:r>
          </a:p>
          <a:p>
            <a:pPr marL="742950" lvl="2" indent="-342900"/>
            <a:r>
              <a:rPr lang="cs-CZ" dirty="0"/>
              <a:t>muslimské lodě – </a:t>
            </a:r>
            <a:r>
              <a:rPr lang="cs-CZ" b="1" dirty="0"/>
              <a:t>nepřátelé</a:t>
            </a:r>
            <a:r>
              <a:rPr lang="cs-CZ" dirty="0"/>
              <a:t>; </a:t>
            </a:r>
            <a:r>
              <a:rPr lang="cs-CZ" b="1" dirty="0"/>
              <a:t>licence</a:t>
            </a:r>
            <a:r>
              <a:rPr lang="cs-CZ" dirty="0"/>
              <a:t> – poplatek a povinnost proclít v POR přístavu; </a:t>
            </a:r>
          </a:p>
          <a:p>
            <a:r>
              <a:rPr lang="cs-CZ" dirty="0"/>
              <a:t>Základem ambiciózní a agresivní strategie </a:t>
            </a:r>
            <a:r>
              <a:rPr lang="cs-CZ" b="1" dirty="0">
                <a:solidFill>
                  <a:srgbClr val="0070C0"/>
                </a:solidFill>
              </a:rPr>
              <a:t>síť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pevností (TPE)</a:t>
            </a:r>
            <a:r>
              <a:rPr lang="cs-CZ" dirty="0"/>
              <a:t>: </a:t>
            </a:r>
          </a:p>
          <a:p>
            <a:pPr lvl="1"/>
            <a:r>
              <a:rPr lang="cs-CZ" b="1" dirty="0" err="1"/>
              <a:t>Malaka</a:t>
            </a:r>
            <a:r>
              <a:rPr lang="cs-CZ" dirty="0"/>
              <a:t> (klíčový strategický bod 1511, </a:t>
            </a:r>
            <a:r>
              <a:rPr lang="cs-CZ" i="1" dirty="0"/>
              <a:t>T. </a:t>
            </a:r>
            <a:r>
              <a:rPr lang="cs-CZ" i="1" dirty="0" err="1"/>
              <a:t>Pirés</a:t>
            </a:r>
            <a:r>
              <a:rPr lang="cs-CZ" dirty="0"/>
              <a:t>);</a:t>
            </a:r>
          </a:p>
          <a:p>
            <a:pPr lvl="1"/>
            <a:r>
              <a:rPr lang="cs-CZ" b="1" dirty="0"/>
              <a:t>Hormuz</a:t>
            </a:r>
            <a:r>
              <a:rPr lang="cs-CZ" dirty="0"/>
              <a:t> (PG, 1514) a </a:t>
            </a:r>
            <a:r>
              <a:rPr lang="cs-CZ" b="1" dirty="0"/>
              <a:t>Aden</a:t>
            </a:r>
            <a:r>
              <a:rPr lang="cs-CZ" dirty="0"/>
              <a:t> (RS, 1513 neúspěch), </a:t>
            </a:r>
            <a:r>
              <a:rPr lang="cs-CZ" b="1" dirty="0" err="1"/>
              <a:t>Goa</a:t>
            </a:r>
            <a:r>
              <a:rPr lang="cs-CZ" dirty="0"/>
              <a:t> (1510);</a:t>
            </a:r>
          </a:p>
          <a:p>
            <a:pPr lvl="1"/>
            <a:r>
              <a:rPr lang="cs-CZ" dirty="0"/>
              <a:t>Omezené </a:t>
            </a:r>
            <a:r>
              <a:rPr lang="cs-CZ" b="1" dirty="0"/>
              <a:t>prostředky</a:t>
            </a:r>
            <a:r>
              <a:rPr lang="cs-CZ" dirty="0"/>
              <a:t> (1,25mil. obyv.; 10k v Asii, 300 lodí), logistické problémy, nemožnost zdanění (</a:t>
            </a:r>
            <a:r>
              <a:rPr lang="cs-CZ" b="1" dirty="0">
                <a:solidFill>
                  <a:srgbClr val="0070C0"/>
                </a:solidFill>
              </a:rPr>
              <a:t>mořské impérium </a:t>
            </a:r>
            <a:r>
              <a:rPr lang="cs-CZ" dirty="0"/>
              <a:t>vs. vnitrozemní říše); patrimoniální systém - vyčerpání kořisti, aristokracie (</a:t>
            </a:r>
            <a:r>
              <a:rPr lang="cs-CZ" b="1" dirty="0" err="1"/>
              <a:t>Fidalgo</a:t>
            </a:r>
            <a:r>
              <a:rPr lang="cs-CZ" dirty="0"/>
              <a:t>);</a:t>
            </a:r>
          </a:p>
          <a:p>
            <a:pPr lvl="1"/>
            <a:r>
              <a:rPr lang="cs-CZ" dirty="0"/>
              <a:t>Převaha ve </a:t>
            </a:r>
            <a:r>
              <a:rPr lang="cs-CZ" b="1" dirty="0">
                <a:solidFill>
                  <a:srgbClr val="0070C0"/>
                </a:solidFill>
              </a:rPr>
              <a:t>vojenské síle </a:t>
            </a:r>
            <a:r>
              <a:rPr lang="cs-CZ" dirty="0"/>
              <a:t>(lodní děla);</a:t>
            </a:r>
          </a:p>
          <a:p>
            <a:pPr marL="457200" lvl="1" indent="0">
              <a:buNone/>
            </a:pPr>
            <a:endParaRPr lang="cs-CZ" sz="900" dirty="0"/>
          </a:p>
          <a:p>
            <a:pPr marL="342900" lvl="1" indent="-342900"/>
            <a:r>
              <a:rPr lang="cs-CZ" b="1" dirty="0"/>
              <a:t>Nejednotnost</a:t>
            </a:r>
            <a:r>
              <a:rPr lang="cs-CZ" dirty="0"/>
              <a:t> soupeřů, nemožnost konfrontovat </a:t>
            </a:r>
            <a:r>
              <a:rPr lang="cs-CZ" b="1" dirty="0"/>
              <a:t>říše</a:t>
            </a:r>
            <a:r>
              <a:rPr lang="cs-CZ" dirty="0"/>
              <a:t> (Čína 1520, Macao 1550);</a:t>
            </a:r>
          </a:p>
          <a:p>
            <a:pPr marL="342900" lvl="1" indent="-342900"/>
            <a:r>
              <a:rPr lang="cs-CZ" b="1" dirty="0"/>
              <a:t>Kompromis</a:t>
            </a:r>
            <a:r>
              <a:rPr lang="cs-CZ" dirty="0"/>
              <a:t> – muslimští obchodníci platí za ochranu, Portugalci se účastní obchodu v </a:t>
            </a:r>
            <a:r>
              <a:rPr lang="cs-CZ" b="1" dirty="0"/>
              <a:t>partnerství</a:t>
            </a:r>
            <a:r>
              <a:rPr lang="cs-CZ" dirty="0"/>
              <a:t> s muslimy a hindy (</a:t>
            </a:r>
            <a:r>
              <a:rPr lang="cs-CZ" b="1" dirty="0"/>
              <a:t>konflikt zájmu </a:t>
            </a:r>
            <a:r>
              <a:rPr lang="cs-CZ" dirty="0"/>
              <a:t>– na vlastní účet, klientelismus a korupce, </a:t>
            </a:r>
            <a:r>
              <a:rPr lang="cs-CZ" i="1" dirty="0"/>
              <a:t>soudce v </a:t>
            </a:r>
            <a:r>
              <a:rPr lang="cs-CZ" i="1" dirty="0" err="1"/>
              <a:t>Goa</a:t>
            </a:r>
            <a:r>
              <a:rPr lang="cs-CZ" dirty="0"/>
              <a:t>);</a:t>
            </a:r>
          </a:p>
          <a:p>
            <a:pPr marL="0" lvl="1" indent="0">
              <a:buNone/>
            </a:pPr>
            <a:endParaRPr lang="cs-CZ" sz="900" dirty="0"/>
          </a:p>
          <a:p>
            <a:pPr marL="342900" lvl="1" indent="-342900"/>
            <a:r>
              <a:rPr lang="cs-CZ" b="1" dirty="0"/>
              <a:t>Alternativní</a:t>
            </a:r>
            <a:r>
              <a:rPr lang="cs-CZ" dirty="0"/>
              <a:t> (muslimská) cesta – </a:t>
            </a:r>
            <a:r>
              <a:rPr lang="cs-CZ" b="1" dirty="0"/>
              <a:t>Aden</a:t>
            </a:r>
            <a:r>
              <a:rPr lang="cs-CZ" dirty="0"/>
              <a:t>, </a:t>
            </a:r>
            <a:r>
              <a:rPr lang="cs-CZ" b="1" dirty="0" err="1"/>
              <a:t>Aceh</a:t>
            </a:r>
            <a:r>
              <a:rPr lang="cs-CZ" dirty="0"/>
              <a:t>, </a:t>
            </a:r>
            <a:r>
              <a:rPr lang="cs-CZ" b="1" dirty="0"/>
              <a:t>Bantam</a:t>
            </a:r>
            <a:r>
              <a:rPr lang="cs-CZ" dirty="0"/>
              <a:t>; </a:t>
            </a:r>
          </a:p>
          <a:p>
            <a:pPr marL="342900" lvl="1" indent="-342900"/>
            <a:r>
              <a:rPr lang="cs-CZ" dirty="0"/>
              <a:t>POR </a:t>
            </a:r>
            <a:r>
              <a:rPr lang="cs-CZ" b="1" dirty="0"/>
              <a:t>nedokázali</a:t>
            </a:r>
            <a:r>
              <a:rPr lang="cs-CZ" dirty="0"/>
              <a:t> obchodní toky </a:t>
            </a:r>
            <a:r>
              <a:rPr lang="cs-CZ" b="1" dirty="0"/>
              <a:t>ovládnout</a:t>
            </a:r>
            <a:r>
              <a:rPr lang="cs-CZ" dirty="0"/>
              <a:t> (Evropa 25% pepře a 7% hřebíčku 1600), většina obchodu </a:t>
            </a:r>
            <a:r>
              <a:rPr lang="cs-CZ" b="1" dirty="0">
                <a:solidFill>
                  <a:srgbClr val="0070C0"/>
                </a:solidFill>
              </a:rPr>
              <a:t>stále Asie-Asie</a:t>
            </a:r>
            <a:r>
              <a:rPr lang="cs-CZ" dirty="0"/>
              <a:t>; Evropa soupeří mezi sebou o </a:t>
            </a:r>
            <a:r>
              <a:rPr lang="cs-CZ" b="1" dirty="0"/>
              <a:t>marže</a:t>
            </a:r>
            <a:r>
              <a:rPr lang="cs-CZ" dirty="0"/>
              <a:t> nad asijskou cenu; nejde o transfer bohatství z Asie do Evropy…;</a:t>
            </a:r>
          </a:p>
          <a:p>
            <a:pPr marL="342900" lvl="1" indent="-342900"/>
            <a:endParaRPr lang="cs-CZ" sz="1300" dirty="0"/>
          </a:p>
          <a:p>
            <a:pPr marL="342900" lvl="1" indent="-342900"/>
            <a:r>
              <a:rPr lang="cs-CZ" dirty="0"/>
              <a:t>POR </a:t>
            </a:r>
            <a:r>
              <a:rPr lang="cs-CZ" b="1" dirty="0"/>
              <a:t>impérium</a:t>
            </a:r>
            <a:r>
              <a:rPr lang="cs-CZ" dirty="0"/>
              <a:t> především </a:t>
            </a:r>
            <a:r>
              <a:rPr lang="cs-CZ" b="1" dirty="0"/>
              <a:t>zkomplikovalo</a:t>
            </a:r>
            <a:r>
              <a:rPr lang="cs-CZ" dirty="0"/>
              <a:t> pozici </a:t>
            </a:r>
            <a:r>
              <a:rPr lang="cs-CZ" b="1" dirty="0"/>
              <a:t>Benátek</a:t>
            </a:r>
            <a:r>
              <a:rPr lang="cs-CZ" dirty="0"/>
              <a:t> a </a:t>
            </a:r>
            <a:r>
              <a:rPr lang="cs-CZ" b="1" dirty="0"/>
              <a:t>Islámského</a:t>
            </a:r>
            <a:r>
              <a:rPr lang="cs-CZ" dirty="0"/>
              <a:t> </a:t>
            </a:r>
            <a:r>
              <a:rPr lang="cs-CZ" b="1" dirty="0"/>
              <a:t>zprostředkování</a:t>
            </a:r>
            <a:r>
              <a:rPr lang="cs-CZ" dirty="0"/>
              <a:t>… </a:t>
            </a:r>
          </a:p>
          <a:p>
            <a:pPr marL="742950" lvl="2" indent="-342900"/>
            <a:r>
              <a:rPr lang="cs-CZ" dirty="0"/>
              <a:t>To do míry do které bylo schopno zásobovat Evropu cestou kolem Mysu (konkurence NED a ENG);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8187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trato de Afonso de Albuquerque (após 1545) - Autor desconheci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9" y="484062"/>
            <a:ext cx="3043314" cy="56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01" y="6211669"/>
            <a:ext cx="3701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202122"/>
                </a:solidFill>
              </a:rPr>
              <a:t> </a:t>
            </a:r>
            <a:r>
              <a:rPr lang="pt-BR" sz="1200" b="1" dirty="0">
                <a:solidFill>
                  <a:srgbClr val="202122"/>
                </a:solidFill>
              </a:rPr>
              <a:t>Afonso de Albuquerque</a:t>
            </a:r>
            <a:r>
              <a:rPr lang="pt-BR" sz="1200" dirty="0">
                <a:solidFill>
                  <a:srgbClr val="202122"/>
                </a:solidFill>
              </a:rPr>
              <a:t>, governor of Portuguese Indies (1509-1515</a:t>
            </a:r>
            <a:r>
              <a:rPr lang="pt-BR" sz="1200" dirty="0" smtClean="0">
                <a:solidFill>
                  <a:srgbClr val="202122"/>
                </a:solidFill>
              </a:rPr>
              <a:t>)</a:t>
            </a:r>
            <a:r>
              <a:rPr lang="cs-CZ" sz="1200" dirty="0" smtClean="0">
                <a:solidFill>
                  <a:srgbClr val="202122"/>
                </a:solidFill>
              </a:rPr>
              <a:t>, </a:t>
            </a:r>
            <a:r>
              <a:rPr lang="cs-CZ" sz="1200" dirty="0" err="1" smtClean="0">
                <a:solidFill>
                  <a:srgbClr val="202122"/>
                </a:solidFill>
              </a:rPr>
              <a:t>conquered</a:t>
            </a:r>
            <a:r>
              <a:rPr lang="cs-CZ" sz="1200" dirty="0" smtClean="0">
                <a:solidFill>
                  <a:srgbClr val="202122"/>
                </a:solidFill>
              </a:rPr>
              <a:t> </a:t>
            </a:r>
            <a:r>
              <a:rPr lang="cs-CZ" sz="1200" dirty="0" err="1" smtClean="0">
                <a:solidFill>
                  <a:srgbClr val="202122"/>
                </a:solidFill>
              </a:rPr>
              <a:t>Goa</a:t>
            </a:r>
            <a:r>
              <a:rPr lang="cs-CZ" sz="1200" dirty="0" smtClean="0">
                <a:solidFill>
                  <a:srgbClr val="202122"/>
                </a:solidFill>
              </a:rPr>
              <a:t>, Diu, Hormuz and </a:t>
            </a:r>
            <a:r>
              <a:rPr lang="cs-CZ" sz="1200" dirty="0" err="1" smtClean="0">
                <a:solidFill>
                  <a:srgbClr val="202122"/>
                </a:solidFill>
              </a:rPr>
              <a:t>Malaka</a:t>
            </a:r>
            <a:endParaRPr 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3204162" y="37921"/>
            <a:ext cx="581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122"/>
                </a:solidFill>
                <a:latin typeface="Arial" panose="020B0604020202020204" pitchFamily="34" charset="0"/>
              </a:rPr>
              <a:t>Despair not, spare your enemies not, for God is with us</a:t>
            </a:r>
            <a:endParaRPr lang="cs-CZ" dirty="0"/>
          </a:p>
        </p:txBody>
      </p:sp>
      <p:pic>
        <p:nvPicPr>
          <p:cNvPr id="3080" name="Picture 8" descr="http://photos.geni.com/p13/dd/ac/e6/72/534448393000507f/jan_pietersz_coen_original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47" y="535493"/>
            <a:ext cx="4074466" cy="55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92347" y="6165502"/>
            <a:ext cx="4128808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Jan </a:t>
            </a:r>
            <a:r>
              <a:rPr kumimoji="0" lang="cs-CZ" altLang="cs-CZ" sz="10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Pieterszoon</a:t>
            </a:r>
            <a:r>
              <a:rPr kumimoji="0" lang="cs-CZ" altLang="cs-CZ" sz="10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Coen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1618-1629 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officer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of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the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Dutch East India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Company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(VOC)  Governor-General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of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the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Dutch East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Indies</a:t>
            </a:r>
            <a:r>
              <a:rPr lang="cs-CZ" altLang="cs-CZ" sz="1000" dirty="0" smtClean="0">
                <a:latin typeface="+mn-lt"/>
                <a:cs typeface="Arial" panose="020B0604020202020204" pitchFamily="34" charset="0"/>
              </a:rPr>
              <a:t>,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founder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of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Batavia,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conqueror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of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Molucas</a:t>
            </a:r>
            <a:r>
              <a:rPr kumimoji="0" lang="cs-CZ" altLang="cs-CZ" sz="1000" b="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.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3083" name="Picture 11" descr="Robert Clive, 1st Baron Clive by Nathaniel Dance, (later Sir Nathaniel Dance-Holland, Bt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38" y="535493"/>
            <a:ext cx="4209862" cy="5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8088727" y="6150114"/>
            <a:ext cx="3829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Robert Clive, </a:t>
            </a:r>
            <a:r>
              <a:rPr lang="cs-CZ" sz="1400" b="1" dirty="0" smtClean="0"/>
              <a:t>1744-1760</a:t>
            </a:r>
            <a:r>
              <a:rPr lang="en-US" sz="1400" dirty="0" smtClean="0"/>
              <a:t>, first </a:t>
            </a:r>
            <a:r>
              <a:rPr lang="en-US" sz="1400" dirty="0"/>
              <a:t>British Governor of the Bengal Presidency. </a:t>
            </a:r>
            <a:r>
              <a:rPr lang="cs-CZ" sz="1400" dirty="0" smtClean="0"/>
              <a:t>Victor </a:t>
            </a:r>
            <a:r>
              <a:rPr lang="cs-CZ" sz="1400" dirty="0" err="1" smtClean="0"/>
              <a:t>from</a:t>
            </a:r>
            <a:r>
              <a:rPr lang="cs-CZ" sz="1400" dirty="0" smtClean="0"/>
              <a:t> </a:t>
            </a:r>
            <a:r>
              <a:rPr lang="cs-CZ" sz="1400" dirty="0" err="1" smtClean="0"/>
              <a:t>Plassey</a:t>
            </a:r>
            <a:r>
              <a:rPr lang="en-US" sz="1400" dirty="0" smtClean="0"/>
              <a:t>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90454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6/Hidal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28" y="116631"/>
            <a:ext cx="5026845" cy="667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48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d/03/67/9d036738aea0f06b4749225117c25e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" y="62018"/>
            <a:ext cx="6991262" cy="303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powerful was the Chinese army during the Tang Dynasty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95" y="2955143"/>
            <a:ext cx="2882846" cy="390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Why did the Chinese have such a weak military pre-Opium Wars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8" descr="https://qph.fs.quoracdn.net/main-qimg-c28f005ed16ab9bdd8055047f87ce9f3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501" y="3160027"/>
            <a:ext cx="2976989" cy="360226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39829" y="6155277"/>
            <a:ext cx="3316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Chinese</a:t>
            </a:r>
            <a:r>
              <a:rPr lang="cs-CZ" sz="1400" dirty="0"/>
              <a:t> </a:t>
            </a:r>
            <a:r>
              <a:rPr lang="cs-CZ" sz="1400" dirty="0" err="1"/>
              <a:t>army</a:t>
            </a:r>
            <a:r>
              <a:rPr lang="cs-CZ" sz="1400" dirty="0"/>
              <a:t> Tang dynasty 9-10th </a:t>
            </a:r>
            <a:r>
              <a:rPr lang="cs-CZ" sz="1400" dirty="0" err="1"/>
              <a:t>century</a:t>
            </a:r>
            <a:r>
              <a:rPr lang="cs-CZ" sz="1400" dirty="0"/>
              <a:t>; </a:t>
            </a:r>
          </a:p>
          <a:p>
            <a:r>
              <a:rPr lang="cs-CZ" sz="1400" dirty="0" err="1"/>
              <a:t>Qing</a:t>
            </a:r>
            <a:r>
              <a:rPr lang="cs-CZ" sz="1400" dirty="0"/>
              <a:t> </a:t>
            </a:r>
            <a:r>
              <a:rPr lang="cs-CZ" sz="1400" dirty="0" err="1"/>
              <a:t>army</a:t>
            </a:r>
            <a:r>
              <a:rPr lang="cs-CZ" sz="1400" dirty="0"/>
              <a:t> 1840s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6A80969-1072-4F53-A358-F523703092F6}"/>
              </a:ext>
            </a:extLst>
          </p:cNvPr>
          <p:cNvSpPr txBox="1"/>
          <p:nvPr/>
        </p:nvSpPr>
        <p:spPr>
          <a:xfrm>
            <a:off x="7299237" y="312738"/>
            <a:ext cx="4459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600" b="1" dirty="0" err="1"/>
              <a:t>Military</a:t>
            </a:r>
            <a:r>
              <a:rPr lang="cs-CZ" sz="3600" b="1" dirty="0"/>
              <a:t> </a:t>
            </a:r>
            <a:r>
              <a:rPr lang="cs-CZ" sz="3600" b="1" dirty="0" err="1"/>
              <a:t>evolution</a:t>
            </a:r>
            <a:r>
              <a:rPr lang="cs-CZ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1252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Jihovýchodní Asie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60649"/>
            <a:ext cx="6912768" cy="6408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69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Portugal - OK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386" y="332656"/>
            <a:ext cx="8568952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79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5/5e/Assault_on_A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21" y="533161"/>
            <a:ext cx="9623887" cy="551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52180" y="63057"/>
            <a:ext cx="393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Siege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Aden 1513</a:t>
            </a:r>
          </a:p>
        </p:txBody>
      </p:sp>
      <p:sp>
        <p:nvSpPr>
          <p:cNvPr id="3" name="Obdélník 2"/>
          <p:cNvSpPr/>
          <p:nvPr/>
        </p:nvSpPr>
        <p:spPr>
          <a:xfrm>
            <a:off x="267052" y="6217868"/>
            <a:ext cx="11502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Aden was an independent city-state whose strategic location allowed it to control the entrance of the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</a:rPr>
              <a:t>Red Sea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04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5/5e/Ottoman_fleet_Indian_Ocean_16th_cent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77" y="417679"/>
            <a:ext cx="3456384" cy="55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7433" y="6073079"/>
            <a:ext cx="11794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Aden finally fell in 1538 to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</a:rPr>
              <a:t>Suleiman Pasha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, the commander of a large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</a:rPr>
              <a:t>Ottoman fleet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. Under Ottoman control, Aden was valued primarily as a barrier to European penetration of the holy cities rather than as an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entrepôt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for trade.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5294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Ã½sledek obrÃ¡zku pro aden 18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37" y="451053"/>
            <a:ext cx="9267467" cy="59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382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501" y="831881"/>
            <a:ext cx="8073083" cy="54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47928" y="3326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Aden 1932 (</a:t>
            </a:r>
            <a:r>
              <a:rPr lang="cs-CZ" dirty="0" err="1"/>
              <a:t>British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7033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60" y="206620"/>
            <a:ext cx="74850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891023" y="6033565"/>
            <a:ext cx="1058091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Aden </a:t>
            </a:r>
            <a:r>
              <a:rPr lang="cs-CZ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Emergency</a:t>
            </a:r>
            <a:r>
              <a:rPr lang="cs-CZ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1963-67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cs-CZ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armed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insurgency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by </a:t>
            </a:r>
            <a:r>
              <a:rPr lang="cs-CZ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National Liberation Front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 and </a:t>
            </a:r>
            <a:r>
              <a:rPr lang="en-US" sz="1600" b="1" dirty="0"/>
              <a:t>Front for the Liberation of Occupied South Yemen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against</a:t>
            </a:r>
            <a:r>
              <a:rPr lang="cs-CZ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Federation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South Arabia, a protectorate 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 United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Kingdom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now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forms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 part </a:t>
            </a:r>
            <a:r>
              <a:rPr lang="cs-CZ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ea typeface="Calibri" panose="020F0502020204030204" pitchFamily="34" charset="0"/>
                <a:cs typeface="Times New Roman" panose="02020603050405020304" pitchFamily="18" charset="0"/>
              </a:rPr>
              <a:t> Yemen.</a:t>
            </a: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300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ort of A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96752"/>
            <a:ext cx="844412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31904" y="4766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1967 Egypt-</a:t>
            </a:r>
            <a:r>
              <a:rPr lang="cs-CZ" dirty="0" err="1"/>
              <a:t>Israel</a:t>
            </a:r>
            <a:r>
              <a:rPr lang="cs-CZ" dirty="0"/>
              <a:t> </a:t>
            </a:r>
            <a:r>
              <a:rPr lang="cs-CZ" dirty="0" err="1"/>
              <a:t>war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9363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orage.googleapis.com/afs-prod/media/media:7578df958c45496d89398eeae6edc6d3/8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72" y="975896"/>
            <a:ext cx="6971928" cy="51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03912" y="4766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USS </a:t>
            </a:r>
            <a:r>
              <a:rPr lang="cs-CZ" dirty="0" err="1"/>
              <a:t>Cole</a:t>
            </a:r>
            <a:r>
              <a:rPr lang="cs-CZ" dirty="0"/>
              <a:t> </a:t>
            </a:r>
            <a:r>
              <a:rPr lang="cs-CZ" dirty="0" err="1"/>
              <a:t>bombing</a:t>
            </a:r>
            <a:r>
              <a:rPr lang="cs-CZ" dirty="0"/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1030922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ar Saad, pictured above, is the area of Aden most affected by the war. Mohammed Al Qalisi for The National&#10;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268760"/>
            <a:ext cx="870496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31904" y="6206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Yemen civil </a:t>
            </a:r>
            <a:r>
              <a:rPr lang="cs-CZ" dirty="0" err="1"/>
              <a:t>war</a:t>
            </a:r>
            <a:r>
              <a:rPr lang="cs-CZ" dirty="0"/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821601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man Battle Wallpapers - Top Free Roman Battle Backgrounds -  Wallpaper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50858" cy="33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physics of a cavalry charge – Direct Hi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228" y="3200722"/>
            <a:ext cx="6737091" cy="365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85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Ã½sledek obrÃ¡zku pro a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90" y="970060"/>
            <a:ext cx="9144711" cy="51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63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199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  <a:latin typeface="+mn-lt"/>
              </a:rPr>
              <a:t>Španělské </a:t>
            </a:r>
            <a:r>
              <a:rPr lang="cs-CZ" sz="3600" b="1" dirty="0">
                <a:latin typeface="+mn-lt"/>
              </a:rPr>
              <a:t>impérium v Americe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319" y="1086007"/>
            <a:ext cx="11029361" cy="619268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b="1" u="sng" dirty="0"/>
              <a:t>Kastilie</a:t>
            </a:r>
            <a:r>
              <a:rPr lang="cs-CZ" sz="7200" dirty="0"/>
              <a:t> – vnitrozemní stát (obchod s vlnou, </a:t>
            </a:r>
            <a:r>
              <a:rPr lang="cs-CZ" sz="7200" b="1" dirty="0" err="1">
                <a:solidFill>
                  <a:srgbClr val="0070C0"/>
                </a:solidFill>
              </a:rPr>
              <a:t>reconquista</a:t>
            </a:r>
            <a:r>
              <a:rPr lang="cs-CZ" sz="7200" dirty="0"/>
              <a:t>, </a:t>
            </a:r>
            <a:r>
              <a:rPr lang="cs-CZ" sz="7200" dirty="0" err="1"/>
              <a:t>Hidalgos</a:t>
            </a:r>
            <a:r>
              <a:rPr lang="cs-CZ" sz="7200" dirty="0"/>
              <a:t>); </a:t>
            </a:r>
            <a:r>
              <a:rPr lang="cs-CZ" sz="7200" b="1" u="sng" dirty="0"/>
              <a:t>Aragonie</a:t>
            </a:r>
            <a:r>
              <a:rPr lang="cs-CZ" sz="7200" dirty="0"/>
              <a:t> SZM mocnost; 1492 – spojení a dobytí </a:t>
            </a:r>
            <a:r>
              <a:rPr lang="cs-CZ" sz="7200" b="1" dirty="0"/>
              <a:t>Granady</a:t>
            </a:r>
            <a:r>
              <a:rPr lang="cs-CZ" sz="72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3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SZM stále dominují italské státy –&gt; dobytí </a:t>
            </a:r>
            <a:r>
              <a:rPr lang="cs-CZ" sz="7200" b="1" dirty="0"/>
              <a:t>Kanárských</a:t>
            </a:r>
            <a:r>
              <a:rPr lang="cs-CZ" sz="7200" dirty="0"/>
              <a:t> </a:t>
            </a:r>
            <a:r>
              <a:rPr lang="cs-CZ" sz="7200" b="1" dirty="0"/>
              <a:t>o</a:t>
            </a:r>
            <a:r>
              <a:rPr lang="cs-CZ" sz="7200" dirty="0"/>
              <a:t>. a nájezdy na </a:t>
            </a:r>
            <a:r>
              <a:rPr lang="cs-CZ" sz="7200" b="1" dirty="0"/>
              <a:t>Afriku</a:t>
            </a:r>
            <a:r>
              <a:rPr lang="cs-CZ" sz="72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1492 Kolumbus (</a:t>
            </a:r>
            <a:r>
              <a:rPr lang="cs-CZ" sz="7200" b="1" dirty="0"/>
              <a:t>Karibik</a:t>
            </a:r>
            <a:r>
              <a:rPr lang="cs-CZ" sz="7200" dirty="0"/>
              <a:t>), 1513 Balboa (</a:t>
            </a:r>
            <a:r>
              <a:rPr lang="cs-CZ" sz="7200" b="1" dirty="0"/>
              <a:t>Pacifik</a:t>
            </a:r>
            <a:r>
              <a:rPr lang="cs-CZ" sz="7200" dirty="0"/>
              <a:t>); 1521 </a:t>
            </a:r>
            <a:r>
              <a:rPr lang="cs-CZ" sz="7200" dirty="0" err="1"/>
              <a:t>Cortez</a:t>
            </a:r>
            <a:r>
              <a:rPr lang="cs-CZ" sz="7200" dirty="0"/>
              <a:t> dobyl </a:t>
            </a:r>
            <a:r>
              <a:rPr lang="cs-CZ" sz="7200" dirty="0" err="1"/>
              <a:t>Tenochtitlán</a:t>
            </a:r>
            <a:r>
              <a:rPr lang="cs-CZ" sz="7200" dirty="0"/>
              <a:t> –&gt; </a:t>
            </a:r>
            <a:r>
              <a:rPr lang="cs-CZ" sz="7200" b="1" dirty="0"/>
              <a:t>Nové Španělsko </a:t>
            </a:r>
            <a:r>
              <a:rPr lang="cs-CZ" sz="7200" dirty="0"/>
              <a:t>(Mexiko); 1532 </a:t>
            </a:r>
            <a:r>
              <a:rPr lang="cs-CZ" sz="7200" dirty="0" err="1"/>
              <a:t>Pizarro</a:t>
            </a:r>
            <a:r>
              <a:rPr lang="cs-CZ" sz="7200" dirty="0"/>
              <a:t> dobyl Cuzco –&gt; </a:t>
            </a:r>
            <a:r>
              <a:rPr lang="cs-CZ" sz="7200" b="1" dirty="0"/>
              <a:t>Nová Kastilie </a:t>
            </a:r>
            <a:r>
              <a:rPr lang="cs-CZ" sz="7200" dirty="0"/>
              <a:t>(Peru);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6400" b="1" dirty="0"/>
              <a:t>Aztékové</a:t>
            </a:r>
            <a:r>
              <a:rPr lang="cs-CZ" sz="6400" dirty="0"/>
              <a:t>: vyspělá zemědělská civilizace s několika velkými městy (cca 11mil.); vládnoucí náboženská a vojenská aristokracie – masa ovládaných zemědělců prostřednictvím lokálních vládců v jednotlivých (městských) státech – nebyla plně integrovaná (dobytí 1427);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6400" b="1" dirty="0"/>
              <a:t>Inkové</a:t>
            </a:r>
            <a:r>
              <a:rPr lang="cs-CZ" sz="6400" dirty="0"/>
              <a:t> – obrovská, multietnická, málo soudržná říše vzniklá dobytím; tribut pastevecké a zemědělské populace (20mil.);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6400" i="1" dirty="0"/>
              <a:t>Příklad: </a:t>
            </a:r>
            <a:r>
              <a:rPr lang="cs-CZ" sz="6400" i="1" dirty="0" err="1"/>
              <a:t>Solís</a:t>
            </a:r>
            <a:r>
              <a:rPr lang="cs-CZ" sz="6400" i="1" dirty="0"/>
              <a:t> 1516 La Plata; </a:t>
            </a:r>
            <a:r>
              <a:rPr lang="cs-CZ" sz="6400" b="1" i="1" dirty="0"/>
              <a:t>Buenos Aires </a:t>
            </a:r>
            <a:r>
              <a:rPr lang="cs-CZ" sz="6400" i="1" dirty="0"/>
              <a:t>(</a:t>
            </a:r>
            <a:r>
              <a:rPr lang="cs-CZ" sz="6400" i="1" dirty="0" err="1"/>
              <a:t>Mendoza</a:t>
            </a:r>
            <a:r>
              <a:rPr lang="cs-CZ" sz="6400" i="1" dirty="0"/>
              <a:t>) 1536-47; Asunción (Guaraní) – BA 1580</a:t>
            </a:r>
            <a:r>
              <a:rPr lang="cs-CZ" sz="64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3200" b="1" u="sng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b="1" u="sng" dirty="0"/>
              <a:t>Strategie</a:t>
            </a:r>
            <a:r>
              <a:rPr lang="cs-CZ" sz="7200" dirty="0"/>
              <a:t>: zajetí vládce, převzetí nucené práce, </a:t>
            </a:r>
            <a:r>
              <a:rPr lang="cs-CZ" sz="7200" b="1" i="1" dirty="0" err="1">
                <a:solidFill>
                  <a:srgbClr val="0070C0"/>
                </a:solidFill>
              </a:rPr>
              <a:t>encomienda</a:t>
            </a:r>
            <a:r>
              <a:rPr lang="cs-CZ" sz="7200" b="1" i="1" dirty="0">
                <a:solidFill>
                  <a:srgbClr val="0070C0"/>
                </a:solidFill>
              </a:rPr>
              <a:t> </a:t>
            </a:r>
            <a:r>
              <a:rPr lang="cs-CZ" sz="7200" i="1" dirty="0"/>
              <a:t>(křest za práci);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Karibské</a:t>
            </a:r>
            <a:r>
              <a:rPr lang="cs-CZ" sz="7200" b="1" dirty="0"/>
              <a:t> ostrovy </a:t>
            </a:r>
            <a:r>
              <a:rPr lang="cs-CZ" sz="7200" dirty="0"/>
              <a:t>– čisté kořistění (populace vybita); posouvání hranice plundrování; dobytek na pevnině a </a:t>
            </a:r>
            <a:r>
              <a:rPr lang="cs-CZ" sz="7200" b="1" dirty="0"/>
              <a:t>cukr</a:t>
            </a:r>
            <a:r>
              <a:rPr lang="cs-CZ" sz="7200" dirty="0"/>
              <a:t> na ostrovech;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36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02071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aragon  15th century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764704"/>
            <a:ext cx="844655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89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azteca inca emp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250759"/>
            <a:ext cx="6192688" cy="46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94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1/Lake_Texcoco_c_1519.png">
            <a:extLst>
              <a:ext uri="{FF2B5EF4-FFF2-40B4-BE49-F238E27FC236}">
                <a16:creationId xmlns:a16="http://schemas.microsoft.com/office/drawing/2014/main" id="{83CC33C2-6144-4971-BA83-42BAC015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0"/>
            <a:ext cx="508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06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3C38B6F-06B8-438E-BB22-05C58B4C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390"/>
            <a:ext cx="12191999" cy="481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08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ilKQHtxEDfM/USvbS-94r0I/AAAAAAAABFo/-tcolhts4fk/s1600/encomie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6194"/>
            <a:ext cx="8956663" cy="631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889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CD7A7F-0F7E-457B-906A-44B05DDE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  <a:latin typeface="+mn-lt"/>
              </a:rPr>
              <a:t>Španělská</a:t>
            </a:r>
            <a:r>
              <a:rPr lang="cs-CZ" sz="4000" b="1" dirty="0">
                <a:latin typeface="+mn-lt"/>
              </a:rPr>
              <a:t> a </a:t>
            </a:r>
            <a:r>
              <a:rPr lang="cs-CZ" sz="4000" b="1" dirty="0">
                <a:solidFill>
                  <a:srgbClr val="00B050"/>
                </a:solidFill>
                <a:latin typeface="+mn-lt"/>
              </a:rPr>
              <a:t>portugalská</a:t>
            </a:r>
            <a:r>
              <a:rPr lang="cs-CZ" sz="4000" b="1" dirty="0">
                <a:latin typeface="+mn-lt"/>
              </a:rPr>
              <a:t> Amerika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5B17D2-9C5E-44E0-B34C-BE0F43D9C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400" b="1" i="1" dirty="0"/>
              <a:t>Kolumbovská výměna </a:t>
            </a:r>
            <a:r>
              <a:rPr lang="cs-CZ" sz="2400" i="1" dirty="0"/>
              <a:t>– koně, krávy, ovce, prasata, bavlna, pšenice, káva, banány, třtina </a:t>
            </a:r>
            <a:r>
              <a:rPr lang="cs-CZ" sz="2400" i="1" dirty="0">
                <a:solidFill>
                  <a:srgbClr val="0070C0"/>
                </a:solidFill>
              </a:rPr>
              <a:t>X </a:t>
            </a:r>
            <a:r>
              <a:rPr lang="cs-CZ" sz="2400" i="1" dirty="0"/>
              <a:t>kukuřice, brambory, buráky, rajčata, okurky, kakao;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5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Kovy</a:t>
            </a:r>
            <a:r>
              <a:rPr lang="cs-CZ" dirty="0"/>
              <a:t> – kořist </a:t>
            </a:r>
            <a:r>
              <a:rPr lang="cs-CZ" b="1" dirty="0"/>
              <a:t>zlata</a:t>
            </a:r>
            <a:r>
              <a:rPr lang="cs-CZ" dirty="0"/>
              <a:t>, od 1540 </a:t>
            </a:r>
            <a:r>
              <a:rPr lang="cs-CZ" b="1" dirty="0"/>
              <a:t>stříbro</a:t>
            </a:r>
            <a:r>
              <a:rPr lang="cs-CZ" dirty="0"/>
              <a:t> v Mexiku a Bolívii (</a:t>
            </a:r>
            <a:r>
              <a:rPr lang="cs-CZ" dirty="0" err="1"/>
              <a:t>Potosí</a:t>
            </a:r>
            <a:r>
              <a:rPr lang="cs-CZ" dirty="0"/>
              <a:t> 160tis.); stříbrná flotila;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Regulace</a:t>
            </a:r>
            <a:r>
              <a:rPr lang="cs-CZ" dirty="0"/>
              <a:t> exportů a importů – licencuje Sevillská gilda </a:t>
            </a:r>
            <a:r>
              <a:rPr lang="cs-CZ" b="1" dirty="0" err="1">
                <a:solidFill>
                  <a:srgbClr val="0070C0"/>
                </a:solidFill>
              </a:rPr>
              <a:t>Consulado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(infrastruktura a regulace počtu lodí, výběr daní a poplatků - </a:t>
            </a:r>
            <a:r>
              <a:rPr lang="cs-CZ" i="1" dirty="0" err="1">
                <a:solidFill>
                  <a:srgbClr val="0070C0"/>
                </a:solidFill>
              </a:rPr>
              <a:t>quinto</a:t>
            </a:r>
            <a:r>
              <a:rPr lang="cs-CZ" dirty="0"/>
              <a:t>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Nový svět </a:t>
            </a:r>
            <a:r>
              <a:rPr lang="cs-CZ" dirty="0"/>
              <a:t>se konsoliduje v 17st. (imigrace za 16. a 17st. 700tis. lidí); kůže, cukr, košenila;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5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u="sng" dirty="0"/>
              <a:t>Portugalci</a:t>
            </a:r>
            <a:r>
              <a:rPr lang="cs-CZ" dirty="0"/>
              <a:t>: 1500 </a:t>
            </a:r>
            <a:r>
              <a:rPr lang="cs-CZ" dirty="0" err="1"/>
              <a:t>Cabral</a:t>
            </a:r>
            <a:r>
              <a:rPr lang="cs-CZ" dirty="0"/>
              <a:t> </a:t>
            </a:r>
            <a:r>
              <a:rPr lang="cs-CZ" dirty="0" smtClean="0"/>
              <a:t>(Porto </a:t>
            </a:r>
            <a:r>
              <a:rPr lang="cs-CZ" dirty="0" err="1" smtClean="0"/>
              <a:t>Seguro</a:t>
            </a:r>
            <a:r>
              <a:rPr lang="cs-CZ" dirty="0" smtClean="0"/>
              <a:t>) – </a:t>
            </a:r>
            <a:r>
              <a:rPr lang="cs-CZ" b="1" dirty="0">
                <a:solidFill>
                  <a:srgbClr val="0070C0"/>
                </a:solidFill>
              </a:rPr>
              <a:t>Brazílie</a:t>
            </a:r>
            <a:r>
              <a:rPr lang="cs-CZ" dirty="0"/>
              <a:t>, model atlantických ostrovů, cukr a otroci; (</a:t>
            </a:r>
            <a:r>
              <a:rPr lang="cs-CZ" dirty="0" err="1"/>
              <a:t>Pernambuco</a:t>
            </a:r>
            <a:r>
              <a:rPr lang="cs-CZ" dirty="0"/>
              <a:t>) – pokles v 18st. (konkurence FRA a GB Karibiku), oživení zlato a diamanty;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Nizozemské</a:t>
            </a:r>
            <a:r>
              <a:rPr lang="cs-CZ" dirty="0"/>
              <a:t> ovládnutí </a:t>
            </a:r>
            <a:r>
              <a:rPr lang="cs-CZ" dirty="0" err="1"/>
              <a:t>Pernambuca</a:t>
            </a:r>
            <a:r>
              <a:rPr lang="cs-CZ" dirty="0"/>
              <a:t> a Brazílie 1630-1654; jen částečně úspěšné a prodělečné…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9040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D1D32-3919-44FE-876E-F3695257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437" y="285801"/>
            <a:ext cx="8743125" cy="8669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100" dirty="0" err="1">
                <a:latin typeface="+mn-lt"/>
              </a:rPr>
              <a:t>Consulado</a:t>
            </a:r>
            <a:r>
              <a:rPr lang="cs-CZ" sz="3100" dirty="0">
                <a:latin typeface="+mn-lt"/>
              </a:rPr>
              <a:t> de </a:t>
            </a:r>
            <a:r>
              <a:rPr lang="cs-CZ" sz="3100" dirty="0" err="1">
                <a:latin typeface="+mn-lt"/>
              </a:rPr>
              <a:t>mercaderes</a:t>
            </a:r>
            <a:r>
              <a:rPr lang="cs-CZ" sz="3100" dirty="0">
                <a:latin typeface="+mn-lt"/>
              </a:rPr>
              <a:t> 1543 (Filip II.)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074" name="Picture 2" descr="https://upload.wikimedia.org/wikipedia/commons/7/73/Cathedral_and_Archivo_de_Indias_-_Seville.jpg">
            <a:extLst>
              <a:ext uri="{FF2B5EF4-FFF2-40B4-BE49-F238E27FC236}">
                <a16:creationId xmlns:a16="http://schemas.microsoft.com/office/drawing/2014/main" id="{99DBFBC4-FF22-4A9E-B5D6-DAC8A6EE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2" y="810705"/>
            <a:ext cx="10884281" cy="60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49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loximages.chicago2.vip.townnews.com/record-eagle.com/content/tncms/assets/v3/editorial/1/ff/1ffaf507-c45f-5ef3-ab17-08051f3a7dff/578fdfd095e67.image.jpg">
            <a:extLst>
              <a:ext uri="{FF2B5EF4-FFF2-40B4-BE49-F238E27FC236}">
                <a16:creationId xmlns:a16="http://schemas.microsoft.com/office/drawing/2014/main" id="{BBC2A8B1-9A9D-4EC4-9AA4-092FFBC4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96" y="448654"/>
            <a:ext cx="8652235" cy="579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02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upload.wikimedia.org/wikipedia/commons/thumb/7/7e/Jacob_de_Gheyn_-_Wapenhandelinge_4.jpg/800px-Jacob_de_Gheyn_-_Wapenhandeling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40" y="567098"/>
            <a:ext cx="3088920" cy="43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ull chain crusader | Medieval armor, Century armor, Knight arm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098"/>
            <a:ext cx="2516909" cy="400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upload.wikimedia.org/wikipedia/commons/thumb/3/34/Italian_-_Sallet_-_Walters_51580.jpg/800px-Italian_-_Sallet_-_Walters_515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160" y="567098"/>
            <a:ext cx="2962104" cy="46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in on Archery 1200-1700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12" y="635431"/>
            <a:ext cx="3471828" cy="43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2697" y="5385661"/>
            <a:ext cx="114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Chainmail</a:t>
            </a:r>
            <a:r>
              <a:rPr lang="cs-CZ" dirty="0"/>
              <a:t> </a:t>
            </a:r>
            <a:r>
              <a:rPr lang="cs-CZ" dirty="0" err="1"/>
              <a:t>knight</a:t>
            </a:r>
            <a:r>
              <a:rPr lang="cs-CZ" dirty="0"/>
              <a:t> </a:t>
            </a:r>
            <a:r>
              <a:rPr lang="cs-CZ" dirty="0" err="1"/>
              <a:t>armor</a:t>
            </a:r>
            <a:r>
              <a:rPr lang="cs-CZ" dirty="0"/>
              <a:t> 12th.; </a:t>
            </a:r>
            <a:r>
              <a:rPr lang="cs-CZ" dirty="0" err="1"/>
              <a:t>English</a:t>
            </a:r>
            <a:r>
              <a:rPr lang="cs-CZ" dirty="0"/>
              <a:t> </a:t>
            </a:r>
            <a:r>
              <a:rPr lang="cs-CZ" dirty="0" err="1"/>
              <a:t>longbowman</a:t>
            </a:r>
            <a:r>
              <a:rPr lang="cs-CZ" dirty="0"/>
              <a:t> (Crécy 1346); Dutch </a:t>
            </a:r>
            <a:r>
              <a:rPr lang="cs-CZ" dirty="0" err="1"/>
              <a:t>musketeer</a:t>
            </a:r>
            <a:r>
              <a:rPr lang="cs-CZ" dirty="0"/>
              <a:t>  1600; </a:t>
            </a:r>
            <a:r>
              <a:rPr lang="cs-CZ" dirty="0" err="1"/>
              <a:t>Italian</a:t>
            </a:r>
            <a:r>
              <a:rPr lang="cs-CZ" dirty="0"/>
              <a:t> plate </a:t>
            </a:r>
            <a:r>
              <a:rPr lang="cs-CZ" dirty="0" err="1"/>
              <a:t>armor</a:t>
            </a:r>
            <a:r>
              <a:rPr lang="cs-CZ" dirty="0"/>
              <a:t> 1450;</a:t>
            </a:r>
          </a:p>
        </p:txBody>
      </p:sp>
    </p:spTree>
    <p:extLst>
      <p:ext uri="{BB962C8B-B14F-4D97-AF65-F5344CB8AC3E}">
        <p14:creationId xmlns:p14="http://schemas.microsoft.com/office/powerpoint/2010/main" val="3674437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proxy/2-7ZFaKAw5n_P9_jxDjh5Er8yNHsRwkxYtgS3TX21FgrWb-cQhdkJ637mbnpiUnntFjp9zFuZJjC2PqwApNsOxBCXwSKemKVG85fbd9RI0o_vri7zsiZQnRi">
            <a:extLst>
              <a:ext uri="{FF2B5EF4-FFF2-40B4-BE49-F238E27FC236}">
                <a16:creationId xmlns:a16="http://schemas.microsoft.com/office/drawing/2014/main" id="{23599B74-6DBD-4BBB-A3E0-28B5D2B70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74" y="610560"/>
            <a:ext cx="8107051" cy="546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89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nybooks.com/wp-content/uploads/2019/10/elliott_1-112119.jpg">
            <a:extLst>
              <a:ext uri="{FF2B5EF4-FFF2-40B4-BE49-F238E27FC236}">
                <a16:creationId xmlns:a16="http://schemas.microsoft.com/office/drawing/2014/main" id="{0C5C2585-8937-4D33-9302-6DA7A3AD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33375"/>
            <a:ext cx="8891588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5">
            <a:extLst>
              <a:ext uri="{FF2B5EF4-FFF2-40B4-BE49-F238E27FC236}">
                <a16:creationId xmlns:a16="http://schemas.microsoft.com/office/drawing/2014/main" id="{6644BA12-B608-4CAA-B5AD-1E8F14124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26" y="6381751"/>
            <a:ext cx="101887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The great red Cerro Rico or ‘Rich Hill’ towered over the city of Potosí. It had been mined since 1545 </a:t>
            </a:r>
            <a:r>
              <a:rPr lang="cs-CZ" altLang="cs-CZ" sz="1100" dirty="0">
                <a:solidFill>
                  <a:srgbClr val="000000"/>
                </a:solidFill>
                <a:latin typeface="Academica Book Pro"/>
              </a:rPr>
              <a:t>(</a:t>
            </a:r>
            <a:r>
              <a:rPr lang="cs-CZ" altLang="cs-CZ" sz="1100" dirty="0" err="1">
                <a:solidFill>
                  <a:srgbClr val="000000"/>
                </a:solidFill>
                <a:latin typeface="Academica Book Pro"/>
              </a:rPr>
              <a:t>peak</a:t>
            </a:r>
            <a:r>
              <a:rPr lang="cs-CZ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cs-CZ" altLang="cs-CZ" sz="1100" dirty="0" smtClean="0">
                <a:solidFill>
                  <a:srgbClr val="000000"/>
                </a:solidFill>
                <a:latin typeface="Academica Book Pro"/>
              </a:rPr>
              <a:t>1575-1635</a:t>
            </a:r>
            <a:r>
              <a:rPr lang="cs-CZ" altLang="cs-CZ" sz="1100" dirty="0">
                <a:solidFill>
                  <a:srgbClr val="000000"/>
                </a:solidFill>
                <a:latin typeface="Academica Book Pro"/>
              </a:rPr>
              <a:t>) 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by drafted armies of native Andean men.</a:t>
            </a:r>
            <a:endParaRPr lang="cs-CZ" altLang="cs-CZ" sz="1100" dirty="0"/>
          </a:p>
        </p:txBody>
      </p:sp>
      <p:sp>
        <p:nvSpPr>
          <p:cNvPr id="16388" name="Obdélník 6">
            <a:extLst>
              <a:ext uri="{FF2B5EF4-FFF2-40B4-BE49-F238E27FC236}">
                <a16:creationId xmlns:a16="http://schemas.microsoft.com/office/drawing/2014/main" id="{31AB3251-0BE8-431B-8B0B-DB4A45D95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0638"/>
            <a:ext cx="7632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i="1">
                <a:latin typeface="Calibri" panose="020F0502020204030204" pitchFamily="34" charset="0"/>
                <a:cs typeface="Calibri" panose="020F0502020204030204" pitchFamily="34" charset="0"/>
              </a:rPr>
              <a:t>Cerro Rico and the Imperial Municipality of Potosí </a:t>
            </a:r>
            <a:r>
              <a:rPr lang="cs-CZ" altLang="cs-CZ" sz="1200">
                <a:latin typeface="Calibri" panose="020F0502020204030204" pitchFamily="34" charset="0"/>
                <a:cs typeface="Calibri" panose="020F0502020204030204" pitchFamily="34" charset="0"/>
              </a:rPr>
              <a:t>(1758), by Gaspar Miguel de Berrío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Catastrophic landslides and structural collapses forced Serra Pelada to officially close in 1986. To prevent further exploration the mine was flooded, creating a 140 meter-deep lake. Today the lake is completely polluted with mercury. ">
            <a:extLst>
              <a:ext uri="{FF2B5EF4-FFF2-40B4-BE49-F238E27FC236}">
                <a16:creationId xmlns:a16="http://schemas.microsoft.com/office/drawing/2014/main" id="{BFB6257E-AA0D-4002-8526-5DB20C77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0"/>
            <a:ext cx="1024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1FCE3B-EC83-4217-9D33-5833FAB2A4BD}"/>
              </a:ext>
            </a:extLst>
          </p:cNvPr>
          <p:cNvSpPr txBox="1"/>
          <p:nvPr/>
        </p:nvSpPr>
        <p:spPr>
          <a:xfrm>
            <a:off x="197963" y="6033154"/>
            <a:ext cx="174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Serra</a:t>
            </a:r>
            <a:r>
              <a:rPr lang="cs-CZ" dirty="0"/>
              <a:t> </a:t>
            </a:r>
            <a:r>
              <a:rPr lang="cs-CZ" dirty="0" err="1"/>
              <a:t>Pelada</a:t>
            </a:r>
            <a:r>
              <a:rPr lang="cs-CZ" dirty="0"/>
              <a:t>, </a:t>
            </a:r>
          </a:p>
          <a:p>
            <a:r>
              <a:rPr lang="cs-CZ" dirty="0" err="1"/>
              <a:t>Brazil</a:t>
            </a:r>
            <a:r>
              <a:rPr lang="cs-CZ" dirty="0"/>
              <a:t> 1986</a:t>
            </a:r>
          </a:p>
        </p:txBody>
      </p:sp>
    </p:spTree>
    <p:extLst>
      <p:ext uri="{BB962C8B-B14F-4D97-AF65-F5344CB8AC3E}">
        <p14:creationId xmlns:p14="http://schemas.microsoft.com/office/powerpoint/2010/main" val="1412151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647728" y="2204866"/>
          <a:ext cx="4952986" cy="288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9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Zlato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Stříbro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effectLst/>
                        </a:rPr>
                        <a:t>1500–1600</a:t>
                      </a:r>
                      <a:endParaRPr lang="cs-CZ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7 500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effectLst/>
                        </a:rPr>
                        <a:t>1600–1700</a:t>
                      </a:r>
                      <a:endParaRPr lang="cs-CZ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26 168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effectLst/>
                        </a:rPr>
                        <a:t>1700–1800</a:t>
                      </a:r>
                      <a:endParaRPr lang="cs-CZ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1 400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39 157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Celkem (1500–1800)</a:t>
                      </a:r>
                      <a:endParaRPr lang="cs-CZ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1 708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72 825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2639616" y="1412777"/>
            <a:ext cx="748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Drahé kovy přepravené z Amerik do Evropy </a:t>
            </a:r>
            <a:r>
              <a:rPr lang="cs-CZ" sz="2800" dirty="0"/>
              <a:t>(t)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3628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staff.fcps.net/jwalker/Africa3.jpg">
            <a:extLst>
              <a:ext uri="{FF2B5EF4-FFF2-40B4-BE49-F238E27FC236}">
                <a16:creationId xmlns:a16="http://schemas.microsoft.com/office/drawing/2014/main" id="{F75B276A-8A1A-4523-8AAB-B1E57CC8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4925"/>
            <a:ext cx="8532813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thumb/8/82/Brown_sugar_examples.JPG/1920px-Brown_sugar_examples.JPG">
            <a:extLst>
              <a:ext uri="{FF2B5EF4-FFF2-40B4-BE49-F238E27FC236}">
                <a16:creationId xmlns:a16="http://schemas.microsoft.com/office/drawing/2014/main" id="{23E34EE1-FF3F-4357-BE84-962F5870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494088"/>
            <a:ext cx="466407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https://upload.wikimedia.org/wikipedia/commons/thumb/d/d1/Cukrov%C3%A1_homole_001.jpg/800px-Cukrov%C3%A1_homole_001.jpg">
            <a:extLst>
              <a:ext uri="{FF2B5EF4-FFF2-40B4-BE49-F238E27FC236}">
                <a16:creationId xmlns:a16="http://schemas.microsoft.com/office/drawing/2014/main" id="{E39E1100-DD82-4392-87B2-00C9649C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836613"/>
            <a:ext cx="34242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http://charlestonfavorites.ethemedhosting.com/wp-content/uploads/2013/05/cane-Syrup-10-057.jpg">
            <a:extLst>
              <a:ext uri="{FF2B5EF4-FFF2-40B4-BE49-F238E27FC236}">
                <a16:creationId xmlns:a16="http://schemas.microsoft.com/office/drawing/2014/main" id="{0A4424E6-CF95-43BA-AF4C-9929170E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30176"/>
            <a:ext cx="4729162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C000"/>
                </a:solidFill>
                <a:latin typeface="+mn-lt"/>
              </a:rPr>
              <a:t>Ming Čína </a:t>
            </a:r>
            <a:r>
              <a:rPr lang="cs-CZ" sz="2800" dirty="0"/>
              <a:t>(1368-1644)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051" y="802411"/>
            <a:ext cx="11217897" cy="590465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Vůdce </a:t>
            </a:r>
            <a:r>
              <a:rPr lang="cs-CZ" b="1" dirty="0"/>
              <a:t>rebelie</a:t>
            </a:r>
            <a:r>
              <a:rPr lang="cs-CZ" dirty="0"/>
              <a:t> </a:t>
            </a:r>
            <a:r>
              <a:rPr lang="cs-CZ" dirty="0" err="1"/>
              <a:t>Jüan-čang</a:t>
            </a:r>
            <a:r>
              <a:rPr lang="cs-CZ" dirty="0"/>
              <a:t> (dobyl </a:t>
            </a:r>
            <a:r>
              <a:rPr lang="cs-CZ" dirty="0" err="1"/>
              <a:t>Nanking</a:t>
            </a:r>
            <a:r>
              <a:rPr lang="cs-CZ" dirty="0"/>
              <a:t>, 1363 bitva na jezeru </a:t>
            </a:r>
            <a:r>
              <a:rPr lang="cs-CZ" dirty="0" err="1"/>
              <a:t>Pcho</a:t>
            </a:r>
            <a:r>
              <a:rPr lang="cs-CZ" dirty="0"/>
              <a:t>-jang-</a:t>
            </a:r>
            <a:r>
              <a:rPr lang="cs-CZ" dirty="0" err="1"/>
              <a:t>chu</a:t>
            </a:r>
            <a:r>
              <a:rPr lang="cs-CZ" dirty="0"/>
              <a:t>), zničil sídlo </a:t>
            </a:r>
            <a:r>
              <a:rPr lang="cs-CZ" dirty="0" err="1"/>
              <a:t>Jüan</a:t>
            </a:r>
            <a:r>
              <a:rPr lang="cs-CZ" dirty="0"/>
              <a:t> v </a:t>
            </a:r>
            <a:r>
              <a:rPr lang="cs-CZ" dirty="0" err="1"/>
              <a:t>Dadu</a:t>
            </a:r>
            <a:r>
              <a:rPr lang="cs-CZ" dirty="0"/>
              <a:t> (Peking); jako císař </a:t>
            </a:r>
            <a:r>
              <a:rPr lang="cs-CZ" b="1" dirty="0" err="1"/>
              <a:t>Chung-wu</a:t>
            </a:r>
            <a:r>
              <a:rPr lang="cs-CZ" dirty="0"/>
              <a:t> (1368-1398) obnovil infrastrukturu, závlahy, kanál, Zeď; sestavil nový konfuciánský kodex;</a:t>
            </a:r>
          </a:p>
          <a:p>
            <a:r>
              <a:rPr lang="cs-CZ" dirty="0"/>
              <a:t>1380 popravil kancléře a </a:t>
            </a:r>
            <a:r>
              <a:rPr lang="cs-CZ" b="1" dirty="0"/>
              <a:t>koncentroval moc</a:t>
            </a:r>
            <a:r>
              <a:rPr lang="cs-CZ" dirty="0"/>
              <a:t>; kontrola zemědělství (soběstačné komuny a omezení pohybu) a hospodářství (omezení obchodu);</a:t>
            </a:r>
          </a:p>
          <a:p>
            <a:endParaRPr lang="cs-CZ" sz="1700" dirty="0"/>
          </a:p>
          <a:p>
            <a:r>
              <a:rPr lang="cs-CZ" dirty="0"/>
              <a:t>Syn vládl jako </a:t>
            </a:r>
            <a:r>
              <a:rPr lang="cs-CZ" b="1" dirty="0"/>
              <a:t>Jung-</a:t>
            </a:r>
            <a:r>
              <a:rPr lang="cs-CZ" b="1" dirty="0" err="1"/>
              <a:t>le</a:t>
            </a:r>
            <a:r>
              <a:rPr lang="cs-CZ" dirty="0"/>
              <a:t> (1402-1424), </a:t>
            </a:r>
            <a:r>
              <a:rPr lang="cs-CZ" dirty="0" err="1"/>
              <a:t>hl.město</a:t>
            </a:r>
            <a:r>
              <a:rPr lang="cs-CZ" dirty="0"/>
              <a:t> </a:t>
            </a:r>
            <a:r>
              <a:rPr lang="cs-CZ" b="1" dirty="0"/>
              <a:t>Peking</a:t>
            </a:r>
            <a:r>
              <a:rPr lang="cs-CZ" dirty="0"/>
              <a:t> (1403); obrovské tributární </a:t>
            </a:r>
            <a:r>
              <a:rPr lang="cs-CZ" b="1" dirty="0"/>
              <a:t>námořní výpravy </a:t>
            </a:r>
            <a:r>
              <a:rPr lang="cs-CZ" dirty="0"/>
              <a:t>(</a:t>
            </a:r>
            <a:r>
              <a:rPr lang="cs-CZ" b="1" dirty="0"/>
              <a:t>Zheng-He</a:t>
            </a:r>
            <a:r>
              <a:rPr lang="cs-CZ" dirty="0"/>
              <a:t>,1405-1433, 317 lodí); </a:t>
            </a:r>
            <a:r>
              <a:rPr lang="cs-CZ" b="1" dirty="0">
                <a:solidFill>
                  <a:srgbClr val="0070C0"/>
                </a:solidFill>
              </a:rPr>
              <a:t>konfuciánský svět </a:t>
            </a:r>
            <a:r>
              <a:rPr lang="cs-CZ" dirty="0"/>
              <a:t>(podřízené státy platí tribut výměnou za uznání svrchovanosti a ochranu);</a:t>
            </a:r>
          </a:p>
          <a:p>
            <a:r>
              <a:rPr lang="cs-CZ" dirty="0"/>
              <a:t>Změna politiky – </a:t>
            </a:r>
            <a:r>
              <a:rPr lang="cs-CZ" b="1" dirty="0"/>
              <a:t>omezení obchodu</a:t>
            </a:r>
            <a:r>
              <a:rPr lang="cs-CZ" dirty="0"/>
              <a:t>, </a:t>
            </a:r>
            <a:r>
              <a:rPr lang="cs-CZ" b="1" dirty="0"/>
              <a:t>1500</a:t>
            </a:r>
            <a:r>
              <a:rPr lang="cs-CZ" dirty="0"/>
              <a:t> a 1525 likvidace obchodní flotily (2tis. lodí) (</a:t>
            </a:r>
            <a:r>
              <a:rPr lang="cs-CZ" i="1" dirty="0"/>
              <a:t>1851)</a:t>
            </a:r>
            <a:r>
              <a:rPr lang="cs-CZ" dirty="0"/>
              <a:t>;</a:t>
            </a:r>
          </a:p>
          <a:p>
            <a:r>
              <a:rPr lang="cs-CZ" b="1" dirty="0">
                <a:solidFill>
                  <a:srgbClr val="0070C0"/>
                </a:solidFill>
              </a:rPr>
              <a:t>Cizinci</a:t>
            </a:r>
            <a:r>
              <a:rPr lang="cs-CZ" dirty="0"/>
              <a:t>: obchodníci jen výjimečně – tolerance POR v Kantonu (</a:t>
            </a:r>
            <a:r>
              <a:rPr lang="cs-CZ" b="1" dirty="0"/>
              <a:t>Makao</a:t>
            </a:r>
            <a:r>
              <a:rPr lang="cs-CZ" dirty="0"/>
              <a:t>: regulace- potraviny, zákaz vpuštění cizinců); zprostředkování </a:t>
            </a:r>
            <a:r>
              <a:rPr lang="cs-CZ" b="1" dirty="0" err="1"/>
              <a:t>Čínsko</a:t>
            </a:r>
            <a:r>
              <a:rPr lang="cs-CZ" b="1" dirty="0"/>
              <a:t> - Japonského</a:t>
            </a:r>
            <a:r>
              <a:rPr lang="cs-CZ" dirty="0"/>
              <a:t> obchodu (kvalitní hedvábí za stříbro);</a:t>
            </a:r>
          </a:p>
          <a:p>
            <a:endParaRPr lang="cs-CZ" sz="1700" dirty="0"/>
          </a:p>
          <a:p>
            <a:r>
              <a:rPr lang="cs-CZ" dirty="0"/>
              <a:t>Technologicky </a:t>
            </a:r>
            <a:r>
              <a:rPr lang="cs-CZ" b="1" dirty="0"/>
              <a:t>vyspělá země</a:t>
            </a:r>
            <a:r>
              <a:rPr lang="cs-CZ" dirty="0"/>
              <a:t>: mechanizovaná textilní produkce (voda), produkce železa i koks – </a:t>
            </a:r>
            <a:r>
              <a:rPr lang="cs-CZ" b="1" dirty="0"/>
              <a:t>regresy</a:t>
            </a:r>
            <a:r>
              <a:rPr lang="cs-CZ" dirty="0"/>
              <a:t>;</a:t>
            </a:r>
          </a:p>
          <a:p>
            <a:r>
              <a:rPr lang="cs-CZ" dirty="0"/>
              <a:t>Odpor proti integraci trhů, problematická majetková práva, </a:t>
            </a:r>
            <a:r>
              <a:rPr lang="cs-CZ" b="1" dirty="0">
                <a:solidFill>
                  <a:srgbClr val="0070C0"/>
                </a:solidFill>
              </a:rPr>
              <a:t>intervence státu </a:t>
            </a:r>
            <a:r>
              <a:rPr lang="cs-CZ" i="1" dirty="0"/>
              <a:t>(</a:t>
            </a:r>
            <a:r>
              <a:rPr lang="cs-CZ" i="1" dirty="0" err="1"/>
              <a:t>Landes</a:t>
            </a:r>
            <a:r>
              <a:rPr lang="cs-CZ" i="1" dirty="0"/>
              <a:t>) </a:t>
            </a:r>
            <a:r>
              <a:rPr lang="cs-CZ" dirty="0"/>
              <a:t>– malá motivace k investicím a inovacím; monopoly (sůl, železo, čaj, IT); ženy mimo ekonomiku;</a:t>
            </a:r>
          </a:p>
          <a:p>
            <a:r>
              <a:rPr lang="cs-CZ" dirty="0"/>
              <a:t>Správa (</a:t>
            </a:r>
            <a:r>
              <a:rPr lang="cs-CZ" b="1" dirty="0"/>
              <a:t>konfuciánská</a:t>
            </a:r>
            <a:r>
              <a:rPr lang="cs-CZ" dirty="0"/>
              <a:t>)– kompletní </a:t>
            </a:r>
            <a:r>
              <a:rPr lang="cs-CZ" b="1" dirty="0"/>
              <a:t>kontrola státu </a:t>
            </a:r>
            <a:r>
              <a:rPr lang="cs-CZ" dirty="0"/>
              <a:t>(vzdělání-testy, písmo, bydlení, barvy, oblékání) – </a:t>
            </a:r>
            <a:r>
              <a:rPr lang="cs-CZ" i="1" dirty="0"/>
              <a:t>sluhové oči a uši</a:t>
            </a:r>
            <a:r>
              <a:rPr lang="cs-CZ" dirty="0"/>
              <a:t>; </a:t>
            </a:r>
            <a:r>
              <a:rPr lang="cs-CZ" b="1" dirty="0"/>
              <a:t>neměnnost</a:t>
            </a:r>
            <a:r>
              <a:rPr lang="cs-CZ" dirty="0"/>
              <a:t> a </a:t>
            </a:r>
            <a:r>
              <a:rPr lang="cs-CZ" b="1" dirty="0"/>
              <a:t>tradice</a:t>
            </a:r>
            <a:r>
              <a:rPr lang="cs-CZ" dirty="0"/>
              <a:t>, horlivost úředníků;</a:t>
            </a:r>
          </a:p>
          <a:p>
            <a:endParaRPr lang="cs-CZ" sz="1700" dirty="0"/>
          </a:p>
          <a:p>
            <a:r>
              <a:rPr lang="cs-CZ" b="1" dirty="0"/>
              <a:t>Konec Ming </a:t>
            </a:r>
            <a:r>
              <a:rPr lang="cs-CZ" dirty="0"/>
              <a:t>– ztráta Pekingu 1644 (rebelie) – oslabená říše dobyta </a:t>
            </a:r>
            <a:r>
              <a:rPr lang="cs-CZ" b="1" dirty="0"/>
              <a:t>Mandžui</a:t>
            </a:r>
            <a:r>
              <a:rPr lang="cs-CZ" dirty="0"/>
              <a:t> (1662 jih) až do 1913; </a:t>
            </a:r>
          </a:p>
        </p:txBody>
      </p:sp>
    </p:spTree>
    <p:extLst>
      <p:ext uri="{BB962C8B-B14F-4D97-AF65-F5344CB8AC3E}">
        <p14:creationId xmlns:p14="http://schemas.microsoft.com/office/powerpoint/2010/main" val="1574251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503712" y="1196752"/>
          <a:ext cx="5184576" cy="422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Dynastie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Období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Čchin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221-206 BC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Chan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206 BC – 220</a:t>
                      </a:r>
                      <a:r>
                        <a:rPr lang="cs-CZ" sz="20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AD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Wej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Toba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386–534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Suej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581–618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Tchang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618–907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Sung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960–1279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Jüan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monglolská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1271–1368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Ming 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1368–1644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Čching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(mandžuská)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1644–1911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797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ttle of Lake Po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196753"/>
            <a:ext cx="5771264" cy="41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76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d/d1/%E6%98%8E%E5%A4%AA%E7%A5%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767013"/>
            <a:ext cx="39243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1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Ã½sledek obrÃ¡zku pro spiÅ¡skÃ½ h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08721"/>
            <a:ext cx="8841160" cy="497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239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135559" y="476670"/>
          <a:ext cx="7560841" cy="6064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2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Počet lodí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Personál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Destinace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1405–1407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27 000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Kalikut,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1407–1409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Kalikut, Siam,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1409–1411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30 000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Malaka,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1413–1415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29 000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Hormuz, Maledivy, Bengálsko, Čampa (Vietnam),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1417–1419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Hormuz, Aden, Mogadiš (Somálsko), Malindi (Keňa), Jáva, Ryuku (Japonsko), Brunej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1421–1422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Aden, východní Afrika,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1431–1433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27 500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Ceylon, Kalikut, Hormuz, Aden, Malindi, Vietnam, Sumatra, Jáva, Malaka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Kolumbus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1492–1493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3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90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Karibské ostrovy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Da Gama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1497–1498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4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170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Malabarské pobřeží Indie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 err="1">
                          <a:effectLst/>
                        </a:rPr>
                        <a:t>Magalhães</a:t>
                      </a:r>
                      <a:endParaRPr lang="cs-CZ" sz="1800" b="0" i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1519–1522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5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274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Obeplutí země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847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973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Nástup</a:t>
            </a:r>
            <a:r>
              <a:rPr lang="cs-CZ" sz="3600" b="1" dirty="0">
                <a:solidFill>
                  <a:srgbClr val="F67A48"/>
                </a:solidFill>
                <a:latin typeface="+mn-lt"/>
              </a:rPr>
              <a:t> Nizozemí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5607" y="980728"/>
            <a:ext cx="10605155" cy="568863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Křížení obchodních cest (Alpy, Balt): </a:t>
            </a:r>
          </a:p>
          <a:p>
            <a:pPr lvl="1"/>
            <a:r>
              <a:rPr lang="cs-CZ" dirty="0"/>
              <a:t>nejrozvinutější západní </a:t>
            </a:r>
            <a:r>
              <a:rPr lang="cs-CZ" dirty="0" err="1"/>
              <a:t>manuf</a:t>
            </a:r>
            <a:r>
              <a:rPr lang="cs-CZ" dirty="0"/>
              <a:t>. a obch. oblasti: </a:t>
            </a:r>
            <a:r>
              <a:rPr lang="cs-CZ" b="1" dirty="0"/>
              <a:t>Flandry</a:t>
            </a:r>
            <a:r>
              <a:rPr lang="cs-CZ" dirty="0"/>
              <a:t> (Bruggy, </a:t>
            </a:r>
            <a:r>
              <a:rPr lang="cs-CZ" dirty="0" err="1"/>
              <a:t>Gent</a:t>
            </a:r>
            <a:r>
              <a:rPr lang="cs-CZ" dirty="0"/>
              <a:t>, Antverpy), Valonsko (Lutych), </a:t>
            </a:r>
            <a:r>
              <a:rPr lang="cs-CZ" b="1" dirty="0" err="1"/>
              <a:t>Brabant</a:t>
            </a:r>
            <a:r>
              <a:rPr lang="cs-CZ" dirty="0"/>
              <a:t> (Brusel). </a:t>
            </a:r>
          </a:p>
          <a:p>
            <a:pPr lvl="1"/>
            <a:endParaRPr lang="cs-CZ" sz="1500" dirty="0"/>
          </a:p>
          <a:p>
            <a:r>
              <a:rPr lang="cs-CZ" dirty="0"/>
              <a:t>Z Burgundského dědictví </a:t>
            </a:r>
            <a:r>
              <a:rPr lang="cs-CZ" b="1" dirty="0"/>
              <a:t>1477 Habsburkům </a:t>
            </a:r>
            <a:r>
              <a:rPr lang="cs-CZ" dirty="0"/>
              <a:t>– ti na španělský trůn; Karel V. vládl z Nizozemí, syn </a:t>
            </a:r>
            <a:r>
              <a:rPr lang="cs-CZ" b="1" dirty="0"/>
              <a:t>Filip II. </a:t>
            </a:r>
            <a:r>
              <a:rPr lang="cs-CZ" dirty="0"/>
              <a:t>(1556-1598) zemi opustil a vládl ze Španělska; </a:t>
            </a:r>
          </a:p>
          <a:p>
            <a:pPr lvl="1"/>
            <a:r>
              <a:rPr lang="cs-CZ" b="1" dirty="0"/>
              <a:t>povstání</a:t>
            </a:r>
            <a:r>
              <a:rPr lang="cs-CZ" dirty="0"/>
              <a:t> – výše daní a reformace (vlivní kalvinisté); </a:t>
            </a:r>
          </a:p>
          <a:p>
            <a:pPr lvl="1"/>
            <a:r>
              <a:rPr lang="cs-CZ" dirty="0"/>
              <a:t>Filip II. – snaha o obnovu kontroly provincie (klíčový zdroj příjmů koruny) a náboženská perzekuce;</a:t>
            </a:r>
          </a:p>
          <a:p>
            <a:pPr lvl="1"/>
            <a:r>
              <a:rPr lang="cs-CZ" dirty="0"/>
              <a:t>otevřená </a:t>
            </a:r>
            <a:r>
              <a:rPr lang="cs-CZ" b="1" dirty="0"/>
              <a:t>revolta</a:t>
            </a:r>
            <a:r>
              <a:rPr lang="cs-CZ" dirty="0"/>
              <a:t> </a:t>
            </a:r>
            <a:r>
              <a:rPr lang="cs-CZ" b="1" dirty="0"/>
              <a:t>1567</a:t>
            </a:r>
            <a:r>
              <a:rPr lang="cs-CZ" dirty="0"/>
              <a:t> – k potlačení vyslán vévoda z Alby, poprava vůdců povstání;</a:t>
            </a:r>
          </a:p>
          <a:p>
            <a:pPr lvl="1"/>
            <a:endParaRPr lang="cs-CZ" sz="1500" dirty="0"/>
          </a:p>
          <a:p>
            <a:r>
              <a:rPr lang="cs-CZ" dirty="0"/>
              <a:t>Válka 1568-1618: </a:t>
            </a:r>
          </a:p>
          <a:p>
            <a:pPr lvl="1"/>
            <a:r>
              <a:rPr lang="cs-CZ" b="1" dirty="0"/>
              <a:t>Vilém I. Oranžský </a:t>
            </a:r>
            <a:r>
              <a:rPr lang="cs-CZ" dirty="0"/>
              <a:t>– postupně dílčí úspěchy; </a:t>
            </a:r>
          </a:p>
          <a:p>
            <a:pPr lvl="1"/>
            <a:r>
              <a:rPr lang="cs-CZ" dirty="0"/>
              <a:t>Španělská vzbouřená armáda vyplenila </a:t>
            </a:r>
            <a:r>
              <a:rPr lang="cs-CZ" b="1" dirty="0"/>
              <a:t>Antverpy</a:t>
            </a:r>
            <a:r>
              <a:rPr lang="cs-CZ" dirty="0"/>
              <a:t> – katolíci na jihu podpořili Španěly – </a:t>
            </a:r>
            <a:r>
              <a:rPr lang="cs-CZ" b="1" dirty="0"/>
              <a:t>rozdělení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sedm severních provincií, republika (</a:t>
            </a:r>
            <a:r>
              <a:rPr lang="cs-CZ" b="1" dirty="0"/>
              <a:t>Utrechtská unie </a:t>
            </a:r>
            <a:r>
              <a:rPr lang="cs-CZ" dirty="0"/>
              <a:t>1579), rozsáhlá emigrace z Flander (polovina lidí) + hugenoti z FRA a židé z Pyrenejí;</a:t>
            </a:r>
          </a:p>
          <a:p>
            <a:pPr lvl="1"/>
            <a:r>
              <a:rPr lang="cs-CZ" dirty="0"/>
              <a:t>Antverpy a </a:t>
            </a:r>
            <a:r>
              <a:rPr lang="cs-CZ" dirty="0" err="1"/>
              <a:t>Brabant</a:t>
            </a:r>
            <a:r>
              <a:rPr lang="cs-CZ" dirty="0"/>
              <a:t> drasticky zasaženy, </a:t>
            </a:r>
            <a:r>
              <a:rPr lang="cs-CZ" b="1" dirty="0"/>
              <a:t>Amsterodam</a:t>
            </a:r>
            <a:r>
              <a:rPr lang="cs-CZ" dirty="0"/>
              <a:t> nové obchodní centrum (růst 4x na 200k);</a:t>
            </a:r>
          </a:p>
          <a:p>
            <a:pPr lvl="1"/>
            <a:endParaRPr lang="cs-CZ" sz="1500" dirty="0"/>
          </a:p>
          <a:p>
            <a:r>
              <a:rPr lang="cs-CZ" dirty="0"/>
              <a:t>Nizozemí – tradice </a:t>
            </a:r>
            <a:r>
              <a:rPr lang="cs-CZ" b="1" dirty="0"/>
              <a:t>kupecké oligarchie </a:t>
            </a:r>
            <a:r>
              <a:rPr lang="cs-CZ" dirty="0"/>
              <a:t>a městských států, ale (také) nejproduktivnější </a:t>
            </a:r>
            <a:r>
              <a:rPr lang="cs-CZ" b="1" dirty="0"/>
              <a:t>vnitrozemí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hortikultury</a:t>
            </a:r>
            <a:r>
              <a:rPr lang="cs-CZ" dirty="0"/>
              <a:t>, živočišné produkty, mlýny; </a:t>
            </a:r>
            <a:r>
              <a:rPr lang="cs-CZ" dirty="0" err="1"/>
              <a:t>mezin.dělba</a:t>
            </a:r>
            <a:r>
              <a:rPr lang="cs-CZ" dirty="0"/>
              <a:t> práce, dostupný kapitál; sekulární vzdělání;</a:t>
            </a:r>
          </a:p>
          <a:p>
            <a:pPr lvl="1"/>
            <a:r>
              <a:rPr lang="cs-CZ" dirty="0"/>
              <a:t>sebevědomý </a:t>
            </a:r>
            <a:r>
              <a:rPr lang="cs-CZ" b="1" dirty="0"/>
              <a:t>moderní národ</a:t>
            </a:r>
            <a:r>
              <a:rPr lang="cs-CZ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1902864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netherlands 16th century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0"/>
            <a:ext cx="5213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82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jeanmoust.com/galleries/a-view-of-amsterdam-2549060-en-max.JPG">
            <a:extLst>
              <a:ext uri="{FF2B5EF4-FFF2-40B4-BE49-F238E27FC236}">
                <a16:creationId xmlns:a16="http://schemas.microsoft.com/office/drawing/2014/main" id="{8ED8CDF5-5512-4AB9-8F97-A2A0D1FF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0"/>
            <a:ext cx="912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8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reddeeradvocate.com/wp-content/uploads/2019/09/18511839_web1_amsterdam-4045137_960_720.jpg">
            <a:extLst>
              <a:ext uri="{FF2B5EF4-FFF2-40B4-BE49-F238E27FC236}">
                <a16:creationId xmlns:a16="http://schemas.microsoft.com/office/drawing/2014/main" id="{BB24453E-E81B-4721-A8C4-8AFE302A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024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98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f/f6/KinderdijkWindmills.jpg">
            <a:extLst>
              <a:ext uri="{FF2B5EF4-FFF2-40B4-BE49-F238E27FC236}">
                <a16:creationId xmlns:a16="http://schemas.microsoft.com/office/drawing/2014/main" id="{DDD48574-6CAA-4445-B22A-EEBD3A98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0"/>
            <a:ext cx="687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19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nationalgallery.org.uk/media/33043/n-0979-00-000019-hd.jpg?mode=max&amp;width=1920&amp;height=1080&amp;rnd=132385452924170000">
            <a:extLst>
              <a:ext uri="{FF2B5EF4-FFF2-40B4-BE49-F238E27FC236}">
                <a16:creationId xmlns:a16="http://schemas.microsoft.com/office/drawing/2014/main" id="{474AAC1A-6AAC-4D79-B5F1-FD613DB0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0"/>
            <a:ext cx="7480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280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505" y="690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EB7115"/>
                </a:solidFill>
                <a:latin typeface="+mn-lt"/>
              </a:rPr>
              <a:t>Nizozemí</a:t>
            </a:r>
            <a:r>
              <a:rPr lang="cs-CZ" sz="3600" b="1" dirty="0">
                <a:latin typeface="+mn-lt"/>
              </a:rPr>
              <a:t> – obchod a průmysl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1896" y="1394617"/>
            <a:ext cx="10515600" cy="478539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Rozvoj </a:t>
            </a:r>
            <a:r>
              <a:rPr lang="cs-CZ" b="1" dirty="0"/>
              <a:t>loďařství</a:t>
            </a:r>
            <a:r>
              <a:rPr lang="cs-CZ" dirty="0"/>
              <a:t> a lodní dopravy;</a:t>
            </a:r>
          </a:p>
          <a:p>
            <a:r>
              <a:rPr lang="cs-CZ" dirty="0"/>
              <a:t>Obilí z Baltu (Gdaňsk) – „</a:t>
            </a:r>
            <a:r>
              <a:rPr lang="cs-CZ" b="1" dirty="0" err="1"/>
              <a:t>Mother</a:t>
            </a:r>
            <a:r>
              <a:rPr lang="cs-CZ" b="1" dirty="0"/>
              <a:t> </a:t>
            </a:r>
            <a:r>
              <a:rPr lang="cs-CZ" b="1" dirty="0" err="1"/>
              <a:t>Trade</a:t>
            </a:r>
            <a:r>
              <a:rPr lang="cs-CZ" dirty="0"/>
              <a:t>“, reexport do ENG a FRA;</a:t>
            </a:r>
          </a:p>
          <a:p>
            <a:r>
              <a:rPr lang="cs-CZ" b="1" dirty="0"/>
              <a:t>Lov sleďů </a:t>
            </a:r>
            <a:r>
              <a:rPr lang="cs-CZ" dirty="0"/>
              <a:t>v Severním moři, „</a:t>
            </a:r>
            <a:r>
              <a:rPr lang="cs-CZ" dirty="0" err="1"/>
              <a:t>herring</a:t>
            </a:r>
            <a:r>
              <a:rPr lang="cs-CZ" dirty="0"/>
              <a:t> </a:t>
            </a:r>
            <a:r>
              <a:rPr lang="cs-CZ" dirty="0" err="1"/>
              <a:t>buis</a:t>
            </a:r>
            <a:r>
              <a:rPr lang="cs-CZ" dirty="0"/>
              <a:t>“ – průmysl, inovace, specializace – </a:t>
            </a:r>
            <a:r>
              <a:rPr lang="cs-CZ" dirty="0" err="1"/>
              <a:t>Fluit</a:t>
            </a:r>
            <a:r>
              <a:rPr lang="cs-CZ" dirty="0"/>
              <a:t>; </a:t>
            </a:r>
            <a:r>
              <a:rPr lang="cs-CZ" dirty="0" err="1"/>
              <a:t>Indienman</a:t>
            </a:r>
            <a:r>
              <a:rPr lang="cs-CZ" dirty="0"/>
              <a:t>…</a:t>
            </a:r>
          </a:p>
          <a:p>
            <a:endParaRPr lang="cs-CZ" sz="900" dirty="0"/>
          </a:p>
          <a:p>
            <a:r>
              <a:rPr lang="cs-CZ" b="1" dirty="0"/>
              <a:t>Textilní průmysl: </a:t>
            </a:r>
          </a:p>
          <a:p>
            <a:pPr lvl="1"/>
            <a:r>
              <a:rPr lang="cs-CZ" dirty="0"/>
              <a:t>roste na úkor Flander – dodávky vlny místo SPA z ENG; </a:t>
            </a:r>
          </a:p>
          <a:p>
            <a:pPr lvl="1"/>
            <a:r>
              <a:rPr lang="cs-CZ" dirty="0"/>
              <a:t>vývoz látek na Balt (za obilí) a SZM; </a:t>
            </a:r>
          </a:p>
          <a:p>
            <a:pPr lvl="1"/>
            <a:r>
              <a:rPr lang="cs-CZ" dirty="0"/>
              <a:t>do NED luxus z východu a reexport do ENG, FRA a Baltu;</a:t>
            </a:r>
          </a:p>
          <a:p>
            <a:pPr lvl="1"/>
            <a:r>
              <a:rPr lang="cs-CZ" dirty="0"/>
              <a:t>výhody NED: levnější </a:t>
            </a:r>
            <a:r>
              <a:rPr lang="cs-CZ" b="1" dirty="0"/>
              <a:t>doprava</a:t>
            </a:r>
            <a:r>
              <a:rPr lang="cs-CZ" dirty="0"/>
              <a:t>, </a:t>
            </a:r>
            <a:r>
              <a:rPr lang="cs-CZ" b="1" dirty="0"/>
              <a:t>kapitál</a:t>
            </a:r>
            <a:r>
              <a:rPr lang="cs-CZ" dirty="0"/>
              <a:t>, </a:t>
            </a:r>
            <a:r>
              <a:rPr lang="cs-CZ" b="1" dirty="0"/>
              <a:t>konexe</a:t>
            </a:r>
            <a:r>
              <a:rPr lang="cs-CZ" dirty="0"/>
              <a:t>, přístup k lisabonskému trhu s kořením;</a:t>
            </a:r>
          </a:p>
          <a:p>
            <a:r>
              <a:rPr lang="cs-CZ" dirty="0"/>
              <a:t>Novinkou </a:t>
            </a:r>
            <a:r>
              <a:rPr lang="cs-CZ" b="1" dirty="0"/>
              <a:t>severní obchod </a:t>
            </a:r>
            <a:r>
              <a:rPr lang="cs-CZ" dirty="0"/>
              <a:t>s RUS – vytlačení ENG z cesty přes </a:t>
            </a:r>
            <a:r>
              <a:rPr lang="cs-CZ" b="1" dirty="0"/>
              <a:t>Archangelsk</a:t>
            </a:r>
            <a:r>
              <a:rPr lang="cs-CZ" dirty="0"/>
              <a:t>  (kožešiny a kaviár); pod NED tlakem </a:t>
            </a:r>
            <a:r>
              <a:rPr lang="cs-CZ" b="1" dirty="0"/>
              <a:t>úpadek Hanzy </a:t>
            </a:r>
            <a:r>
              <a:rPr lang="cs-CZ" dirty="0"/>
              <a:t>(dominantní od 1282 – monopol na Baltu); životně důležité dovozy z </a:t>
            </a:r>
            <a:r>
              <a:rPr lang="cs-CZ" b="1" dirty="0"/>
              <a:t>Baltu</a:t>
            </a:r>
            <a:r>
              <a:rPr lang="cs-CZ" dirty="0"/>
              <a:t> – </a:t>
            </a:r>
            <a:r>
              <a:rPr lang="cs-CZ" b="1" dirty="0"/>
              <a:t>obilí</a:t>
            </a:r>
            <a:r>
              <a:rPr lang="cs-CZ" dirty="0"/>
              <a:t> a </a:t>
            </a:r>
            <a:r>
              <a:rPr lang="cs-CZ" b="1" dirty="0"/>
              <a:t>materiál</a:t>
            </a:r>
            <a:r>
              <a:rPr lang="cs-CZ" dirty="0"/>
              <a:t> na stavbu lodí (dřevo, smola, koudel, lana);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29911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FC19AB-BF63-4F20-AA9D-3C765031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116284" y="-376306"/>
            <a:ext cx="3924855" cy="682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01825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2B545C-1835-4CD0-8D50-AFDA1B9D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36434" y="283912"/>
            <a:ext cx="544712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8145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0089"/>
            <a:ext cx="9144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6390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rateshold.buccaneersoft.com/images/ships/dutch_flu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620688"/>
            <a:ext cx="60960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178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EEveGE2012\Obrázky\Konvoi_Haringvlo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43" y="270361"/>
            <a:ext cx="8834354" cy="63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385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upload.wikimedia.org/wikipedia/commons/d/d0/A_Castro,_Lorenzo_-_A_Dutch_East-Indiaman_off_Hoorn_-_Google_Art_Project.jpg">
            <a:extLst>
              <a:ext uri="{FF2B5EF4-FFF2-40B4-BE49-F238E27FC236}">
                <a16:creationId xmlns:a16="http://schemas.microsoft.com/office/drawing/2014/main" id="{877BE486-EEB9-4E0E-A496-D9F20855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"/>
            <a:ext cx="798353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Budování </a:t>
            </a:r>
            <a:r>
              <a:rPr lang="cs-CZ" sz="2800" b="1" dirty="0">
                <a:solidFill>
                  <a:srgbClr val="F67A48"/>
                </a:solidFill>
                <a:latin typeface="+mn-lt"/>
              </a:rPr>
              <a:t>impéria 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1305" y="675600"/>
            <a:ext cx="11209319" cy="626469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Embarga a </a:t>
            </a:r>
            <a:r>
              <a:rPr lang="cs-CZ" sz="1800" b="1" dirty="0"/>
              <a:t>blokády</a:t>
            </a:r>
            <a:r>
              <a:rPr lang="cs-CZ" sz="1800" dirty="0"/>
              <a:t> (1585 a 1598) – k získání luxusního zboží východu (pro ENG, FRA, RUS) </a:t>
            </a:r>
            <a:r>
              <a:rPr lang="cs-CZ" sz="1800" b="1" dirty="0"/>
              <a:t>kontrola zdroje</a:t>
            </a:r>
            <a:r>
              <a:rPr lang="cs-CZ" sz="1800" dirty="0"/>
              <a:t>; výpravy 1594, 1597, 1601 (65 lodí), snížily cenu pepře v Evropě…; rozhodnutí </a:t>
            </a:r>
            <a:r>
              <a:rPr lang="cs-CZ" sz="1800" b="1" dirty="0"/>
              <a:t>získat monopol</a:t>
            </a:r>
            <a:r>
              <a:rPr lang="cs-CZ" sz="18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1602 </a:t>
            </a:r>
            <a:r>
              <a:rPr lang="cs-CZ" sz="1800" b="1" dirty="0"/>
              <a:t>Východoindická společnost </a:t>
            </a:r>
            <a:r>
              <a:rPr lang="cs-CZ" sz="1800" dirty="0"/>
              <a:t>(VOC a.s.):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21 let </a:t>
            </a:r>
            <a:r>
              <a:rPr lang="cs-CZ" sz="1600" dirty="0"/>
              <a:t>monopol; právo zakládat pevnosti, vést obranou válku a uzavírat smlouvy (Jan </a:t>
            </a:r>
            <a:r>
              <a:rPr lang="cs-CZ" sz="1600" dirty="0" err="1"/>
              <a:t>Pieterszoon</a:t>
            </a:r>
            <a:r>
              <a:rPr lang="cs-CZ" sz="1600" dirty="0"/>
              <a:t> </a:t>
            </a:r>
            <a:r>
              <a:rPr lang="cs-CZ" sz="1600" dirty="0" err="1"/>
              <a:t>Coen</a:t>
            </a:r>
            <a:r>
              <a:rPr lang="cs-CZ" sz="1600" dirty="0"/>
              <a:t>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plán</a:t>
            </a:r>
            <a:r>
              <a:rPr lang="cs-CZ" sz="1600" dirty="0"/>
              <a:t>: obsadit </a:t>
            </a:r>
            <a:r>
              <a:rPr lang="cs-CZ" sz="1600" b="1" dirty="0"/>
              <a:t>strategické</a:t>
            </a:r>
            <a:r>
              <a:rPr lang="cs-CZ" sz="1600" dirty="0"/>
              <a:t> </a:t>
            </a:r>
            <a:r>
              <a:rPr lang="cs-CZ" sz="1600" b="1" dirty="0"/>
              <a:t>pozice</a:t>
            </a:r>
            <a:r>
              <a:rPr lang="cs-CZ" sz="1600" dirty="0"/>
              <a:t> rivalů, participovat na místním obchodě a odsát zisky;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cílem </a:t>
            </a:r>
            <a:r>
              <a:rPr lang="cs-CZ" sz="1600" b="1" dirty="0"/>
              <a:t>pepř</a:t>
            </a:r>
            <a:r>
              <a:rPr lang="cs-CZ" sz="1600" dirty="0"/>
              <a:t> (kultivace na velkém prostoru), </a:t>
            </a:r>
            <a:r>
              <a:rPr lang="cs-CZ" sz="1600" b="1" dirty="0"/>
              <a:t>molucké koření </a:t>
            </a:r>
            <a:r>
              <a:rPr lang="cs-CZ" sz="1600" dirty="0"/>
              <a:t>jen Ambon a </a:t>
            </a:r>
            <a:r>
              <a:rPr lang="cs-CZ" sz="1600" dirty="0" err="1"/>
              <a:t>Bandas</a:t>
            </a:r>
            <a:r>
              <a:rPr lang="cs-CZ" sz="1600" dirty="0"/>
              <a:t> (cenové rozdíly 1:30:100:240);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Navázání kontaktů s místními vládci a uzavření </a:t>
            </a:r>
            <a:r>
              <a:rPr lang="cs-CZ" sz="1800" b="1" dirty="0"/>
              <a:t>exkluzivních smluv</a:t>
            </a:r>
            <a:r>
              <a:rPr lang="cs-CZ" sz="1800" dirty="0"/>
              <a:t>; (vyloučení ENG); 1616 okupace </a:t>
            </a:r>
            <a:r>
              <a:rPr lang="cs-CZ" sz="1800" b="1" dirty="0"/>
              <a:t>Moluk</a:t>
            </a:r>
            <a:r>
              <a:rPr lang="cs-CZ" sz="18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Ambon</a:t>
            </a:r>
            <a:r>
              <a:rPr lang="cs-CZ" sz="1600" dirty="0"/>
              <a:t>: převzetí nucené práce, </a:t>
            </a:r>
            <a:r>
              <a:rPr lang="cs-CZ" sz="1600" dirty="0" err="1"/>
              <a:t>exkluz</a:t>
            </a:r>
            <a:r>
              <a:rPr lang="cs-CZ" sz="1600" dirty="0"/>
              <a:t>. hřebíček, kvóta pro rodiny;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Bandas</a:t>
            </a:r>
            <a:r>
              <a:rPr lang="cs-CZ" sz="1600" dirty="0"/>
              <a:t> – autonomní městské státy, 1621 zmasakrováni místního obyvatelstva;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Plantážní systém</a:t>
            </a:r>
            <a:r>
              <a:rPr lang="cs-CZ" sz="1600" dirty="0"/>
              <a:t>: rozdělení na oblasti – pracovník VOC nakoupil otroky a produkoval koření, prodával VOC za regulovanou cenu (-&gt; kultivační systém v INDO 19st.);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Důležité momenty kampaně</a:t>
            </a:r>
            <a:r>
              <a:rPr lang="cs-CZ" sz="14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 err="1"/>
              <a:t>sult</a:t>
            </a:r>
            <a:r>
              <a:rPr lang="cs-CZ" sz="1600" dirty="0"/>
              <a:t>.</a:t>
            </a:r>
            <a:r>
              <a:rPr lang="cs-CZ" sz="1600" b="1" dirty="0"/>
              <a:t> </a:t>
            </a:r>
            <a:r>
              <a:rPr lang="cs-CZ" sz="1600" b="1" dirty="0" err="1"/>
              <a:t>Banten</a:t>
            </a:r>
            <a:r>
              <a:rPr lang="cs-CZ" sz="1600" dirty="0"/>
              <a:t> – využívá střetu VOC s ENG, obsazuje stanici VOC v Jakartě, JP </a:t>
            </a:r>
            <a:r>
              <a:rPr lang="cs-CZ" sz="1600" dirty="0" err="1"/>
              <a:t>Coen</a:t>
            </a:r>
            <a:r>
              <a:rPr lang="cs-CZ" sz="1600" dirty="0"/>
              <a:t> vypaluje Jakartu a zakládá </a:t>
            </a:r>
            <a:r>
              <a:rPr lang="cs-CZ" sz="1600" b="1" dirty="0" err="1"/>
              <a:t>Batavii</a:t>
            </a:r>
            <a:r>
              <a:rPr lang="cs-CZ" sz="1600" dirty="0"/>
              <a:t> 1619;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Malaka</a:t>
            </a:r>
            <a:r>
              <a:rPr lang="cs-CZ" sz="1600" dirty="0"/>
              <a:t> dobyta 1641;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Dobytí </a:t>
            </a:r>
            <a:r>
              <a:rPr lang="cs-CZ" sz="1600" b="1" dirty="0"/>
              <a:t>Ceylonu</a:t>
            </a:r>
            <a:r>
              <a:rPr lang="cs-CZ" sz="1600" dirty="0"/>
              <a:t> dokončeno 1656;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Vítězství</a:t>
            </a:r>
            <a:r>
              <a:rPr lang="cs-CZ" sz="1800" dirty="0"/>
              <a:t> ve válce se SPA (def.1648) – uvolnění rukou – dobytí POR pevností na </a:t>
            </a:r>
            <a:r>
              <a:rPr lang="cs-CZ" sz="1800" dirty="0" err="1"/>
              <a:t>Malabaru</a:t>
            </a:r>
            <a:r>
              <a:rPr lang="cs-CZ" sz="1800" dirty="0"/>
              <a:t> (kromě </a:t>
            </a:r>
            <a:r>
              <a:rPr lang="cs-CZ" sz="1800" dirty="0" err="1"/>
              <a:t>Goa</a:t>
            </a:r>
            <a:r>
              <a:rPr lang="cs-CZ" sz="1800" dirty="0"/>
              <a:t>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POR</a:t>
            </a:r>
            <a:r>
              <a:rPr lang="cs-CZ" sz="1600" dirty="0"/>
              <a:t> se přesunují do </a:t>
            </a:r>
            <a:r>
              <a:rPr lang="cs-CZ" sz="1600" b="1" dirty="0" err="1"/>
              <a:t>Makassaru</a:t>
            </a:r>
            <a:r>
              <a:rPr lang="cs-CZ" sz="1600" dirty="0"/>
              <a:t>; NED požadavek na ukončení obchodu s Molukami -&gt; kampaně 1667 a 1669;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Kontrola produkce </a:t>
            </a:r>
            <a:r>
              <a:rPr lang="cs-CZ" sz="1600" dirty="0"/>
              <a:t>a obchodu s kořením </a:t>
            </a:r>
            <a:r>
              <a:rPr lang="cs-CZ" sz="1600" b="1" dirty="0"/>
              <a:t>dokončena</a:t>
            </a:r>
            <a:r>
              <a:rPr lang="cs-CZ" sz="1600" dirty="0"/>
              <a:t> (zvláštní charakter);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9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Bavlněné látky </a:t>
            </a:r>
            <a:r>
              <a:rPr lang="cs-CZ" sz="1800" dirty="0"/>
              <a:t>z </a:t>
            </a:r>
            <a:r>
              <a:rPr lang="cs-CZ" sz="1800" dirty="0" err="1"/>
              <a:t>Koromadnelu</a:t>
            </a:r>
            <a:r>
              <a:rPr lang="cs-CZ" sz="1800" dirty="0"/>
              <a:t> z počátku jen na směnu za koření Moluk; později žádaná komodita v JAP, Persii i Evropě;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podíl bavlněných oděvů v prodejích VOC roste z 17% (1650) na </a:t>
            </a:r>
            <a:r>
              <a:rPr lang="cs-CZ" sz="1600" b="1" dirty="0"/>
              <a:t>43%</a:t>
            </a:r>
            <a:r>
              <a:rPr lang="cs-CZ" sz="1600" dirty="0"/>
              <a:t> (1700), koření klesá z 58% na 37%;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Odolali: Ming Čína, </a:t>
            </a:r>
            <a:r>
              <a:rPr lang="cs-CZ" sz="1800" dirty="0" err="1"/>
              <a:t>Tokugawovo</a:t>
            </a:r>
            <a:r>
              <a:rPr lang="cs-CZ" sz="1800" dirty="0"/>
              <a:t> Japonsko (1603-1867, </a:t>
            </a:r>
            <a:r>
              <a:rPr lang="cs-CZ" sz="1800" dirty="0" err="1"/>
              <a:t>Sakoku</a:t>
            </a:r>
            <a:r>
              <a:rPr lang="cs-CZ" sz="1800" dirty="0"/>
              <a:t> 1641) a vnitrozemská Indie; </a:t>
            </a:r>
          </a:p>
        </p:txBody>
      </p:sp>
    </p:spTree>
    <p:extLst>
      <p:ext uri="{BB962C8B-B14F-4D97-AF65-F5344CB8AC3E}">
        <p14:creationId xmlns:p14="http://schemas.microsoft.com/office/powerpoint/2010/main" val="10624589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worldhistory.org/uploads/images/14799.jpg?v=16361056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44" y="767810"/>
            <a:ext cx="6857263" cy="51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8341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3/3b/Musc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285750"/>
            <a:ext cx="24098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ttps://upload.wikimedia.org/wikipedia/commons/thumb/6/63/Nutmeg_fruit_seed_and_aril.jpg/1920px-Nutmeg_fruit_seed_and_ar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69876"/>
            <a:ext cx="26543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s://upload.wikimedia.org/wikipedia/commons/thumb/3/35/The_flowers_of_clove_tree_in_Pemba_island.JPG/1280px-The_flowers_of_clove_tree_in_Pemba_is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1" y="4446589"/>
            <a:ext cx="280352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s://upload.wikimedia.org/wikipedia/commons/4/4b/ClovesDri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632325"/>
            <a:ext cx="28781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https://upload.wikimedia.org/wikipedia/commons/thumb/f/f1/Baton_de_cannelle.jpg/1280px-Baton_de_cannel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9" y="2332038"/>
            <a:ext cx="238283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4" descr="https://upload.wikimedia.org/wikipedia/commons/thumb/f/f6/4_color_mix_of_peppercorns.jpg/1280px-4_color_mix_of_peppercorn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549526"/>
            <a:ext cx="284321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https://upload.wikimedia.org/wikipedia/commons/thumb/3/31/Black_Pepper_%28Piper_nigrum%29_fruits.jpg/800px-Black_Pepper_%28Piper_nigrum%29_frui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554289"/>
            <a:ext cx="23574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https://upload.wikimedia.org/wikipedia/commons/thumb/a/a3/Nutmeg_on_Tree.jpg/1280px-Nutmeg_on_Tre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4" y="269876"/>
            <a:ext cx="30956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4357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0648"/>
            <a:ext cx="7056784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5013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604" y="374502"/>
            <a:ext cx="6542237" cy="589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42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61543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E5DF10-786F-449E-BB82-A16914D96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62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C3CB5-F9A9-407D-8B86-998A1845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>
                <a:latin typeface="+mn-lt"/>
              </a:rPr>
              <a:t>Sultanate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Malacca</a:t>
            </a:r>
            <a:endParaRPr lang="cs-CZ" sz="36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BCA80F-A99C-410C-88BB-7F0C75DB3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5" y="1023066"/>
            <a:ext cx="8684936" cy="56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2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bestplacesinspain.com/wp-content/uploads/2014/01/ciudadela-ja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0" y="895547"/>
            <a:ext cx="10194911" cy="550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110846" y="287518"/>
            <a:ext cx="651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Citadel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Jaca</a:t>
            </a:r>
            <a:r>
              <a:rPr lang="cs-CZ" dirty="0"/>
              <a:t> (</a:t>
            </a:r>
            <a:r>
              <a:rPr lang="cs-CZ" dirty="0" err="1"/>
              <a:t>Aragonese</a:t>
            </a:r>
            <a:r>
              <a:rPr lang="cs-CZ" dirty="0"/>
              <a:t> </a:t>
            </a:r>
            <a:r>
              <a:rPr lang="cs-CZ" dirty="0" err="1"/>
              <a:t>Pyrenees</a:t>
            </a:r>
            <a:r>
              <a:rPr lang="cs-CZ" dirty="0"/>
              <a:t>, </a:t>
            </a:r>
            <a:r>
              <a:rPr lang="cs-CZ" dirty="0" err="1"/>
              <a:t>Spain</a:t>
            </a:r>
            <a:r>
              <a:rPr lang="cs-CZ" dirty="0"/>
              <a:t>, Philip II, </a:t>
            </a:r>
            <a:r>
              <a:rPr lang="cs-CZ" dirty="0" err="1"/>
              <a:t>late</a:t>
            </a:r>
            <a:r>
              <a:rPr lang="cs-CZ" dirty="0"/>
              <a:t> 16th.)</a:t>
            </a:r>
          </a:p>
        </p:txBody>
      </p:sp>
    </p:spTree>
    <p:extLst>
      <p:ext uri="{BB962C8B-B14F-4D97-AF65-F5344CB8AC3E}">
        <p14:creationId xmlns:p14="http://schemas.microsoft.com/office/powerpoint/2010/main" val="34303036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E216A-0EBD-4C07-86DD-2117F9C1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39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+mn-lt"/>
              </a:rPr>
              <a:t>Zheng</a:t>
            </a:r>
            <a:r>
              <a:rPr lang="cs-CZ" sz="3200" b="1" dirty="0">
                <a:latin typeface="+mn-lt"/>
              </a:rPr>
              <a:t> he (</a:t>
            </a:r>
            <a:r>
              <a:rPr lang="cs-CZ" sz="3200" b="1" dirty="0" err="1">
                <a:latin typeface="+mn-lt"/>
              </a:rPr>
              <a:t>Čeng</a:t>
            </a:r>
            <a:r>
              <a:rPr lang="cs-CZ" sz="3200" b="1" dirty="0">
                <a:latin typeface="+mn-lt"/>
              </a:rPr>
              <a:t> Che) – 1405 in </a:t>
            </a:r>
            <a:r>
              <a:rPr lang="cs-CZ" sz="3200" b="1" dirty="0" err="1">
                <a:latin typeface="+mn-lt"/>
              </a:rPr>
              <a:t>Malacca</a:t>
            </a:r>
            <a:r>
              <a:rPr lang="cs-CZ" sz="3200" b="1" dirty="0">
                <a:latin typeface="+mn-lt"/>
              </a:rPr>
              <a:t>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1EF1082-D66F-499B-AB53-9EC4D469F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24" y="2686640"/>
            <a:ext cx="5720076" cy="4171360"/>
          </a:xfrm>
          <a:prstGeom prst="rect">
            <a:avLst/>
          </a:prstGeom>
        </p:spPr>
      </p:pic>
      <p:pic>
        <p:nvPicPr>
          <p:cNvPr id="1044" name="Picture 20" descr="The imagined appearance of the Zheng He Treasure Fleet. Source: Lin... |  Download Scientific Diagram">
            <a:extLst>
              <a:ext uri="{FF2B5EF4-FFF2-40B4-BE49-F238E27FC236}">
                <a16:creationId xmlns:a16="http://schemas.microsoft.com/office/drawing/2014/main" id="{975A5976-95A5-4FA6-A51A-71739332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" y="680031"/>
            <a:ext cx="6522436" cy="40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626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8F1A1-5A25-4E9E-90C2-D3D55908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73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+mn-lt"/>
              </a:rPr>
              <a:t>Portuguese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Mallaca</a:t>
            </a:r>
            <a:r>
              <a:rPr lang="cs-CZ" sz="3200" b="1" dirty="0">
                <a:latin typeface="+mn-lt"/>
              </a:rPr>
              <a:t> 1511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4DF931-9EC2-4531-A3E3-7313AAC96B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5" y="737593"/>
            <a:ext cx="8870623" cy="61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420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F484-BBC2-44EB-BFD7-3A93C911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Dutch </a:t>
            </a:r>
            <a:r>
              <a:rPr lang="cs-CZ" sz="2800" b="1" dirty="0" err="1">
                <a:latin typeface="+mn-lt"/>
              </a:rPr>
              <a:t>Malacca</a:t>
            </a:r>
            <a:r>
              <a:rPr lang="cs-CZ" sz="2800" b="1" dirty="0">
                <a:latin typeface="+mn-lt"/>
              </a:rPr>
              <a:t> 1641</a:t>
            </a:r>
          </a:p>
        </p:txBody>
      </p:sp>
      <p:pic>
        <p:nvPicPr>
          <p:cNvPr id="16386" name="Picture 2" descr="https://upload.wikimedia.org/wikipedia/commons/thumb/a/a7/AMH-6156-NA_Map_of_the_city_of_Malakka.jpg/1280px-AMH-6156-NA_Map_of_the_city_of_Malakka.jpg?1609589647922">
            <a:extLst>
              <a:ext uri="{FF2B5EF4-FFF2-40B4-BE49-F238E27FC236}">
                <a16:creationId xmlns:a16="http://schemas.microsoft.com/office/drawing/2014/main" id="{A2BD5F1E-3A55-4032-A494-1343477D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121920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871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B28BE-2995-42F4-8F28-2EA6B5BD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005" y="723343"/>
            <a:ext cx="236691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Dutch Batavia </a:t>
            </a:r>
            <a:r>
              <a:rPr lang="cs-CZ" sz="3600" dirty="0">
                <a:latin typeface="+mn-lt"/>
              </a:rPr>
              <a:t>1681 (1619)</a:t>
            </a:r>
            <a:endParaRPr lang="cs-CZ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D4333E-C938-4748-BC02-3600A15D6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0" y="0"/>
            <a:ext cx="848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60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B1777-F9DF-4FCD-A33A-E0395D17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Singapore – </a:t>
            </a:r>
            <a:r>
              <a:rPr lang="cs-CZ" sz="3600" b="1" dirty="0" err="1">
                <a:latin typeface="+mn-lt"/>
              </a:rPr>
              <a:t>Straits</a:t>
            </a:r>
            <a:r>
              <a:rPr lang="cs-CZ" sz="3600" b="1" dirty="0">
                <a:latin typeface="+mn-lt"/>
              </a:rPr>
              <a:t> </a:t>
            </a:r>
            <a:r>
              <a:rPr lang="cs-CZ" sz="3600" b="1" dirty="0" err="1">
                <a:latin typeface="+mn-lt"/>
              </a:rPr>
              <a:t>Settleent</a:t>
            </a:r>
            <a:r>
              <a:rPr lang="cs-CZ" sz="3600" b="1" dirty="0">
                <a:latin typeface="+mn-lt"/>
              </a:rPr>
              <a:t> </a:t>
            </a:r>
            <a:r>
              <a:rPr lang="cs-CZ" sz="3200" dirty="0">
                <a:latin typeface="+mn-lt"/>
              </a:rPr>
              <a:t>(1819)</a:t>
            </a:r>
            <a:endParaRPr lang="cs-CZ" sz="36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F5D737-B73F-4FAB-96D3-16806E455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246"/>
            <a:ext cx="12113410" cy="38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26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7444-DE07-4D6E-AAF9-70F7E05F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0" y="148309"/>
            <a:ext cx="2234938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Singapore </a:t>
            </a:r>
            <a:r>
              <a:rPr lang="cs-CZ" sz="3200" dirty="0">
                <a:latin typeface="+mn-lt"/>
              </a:rPr>
              <a:t>1840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24D63F-4AA2-4D8F-8776-050242C3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10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nationsonline.org/maps/Southeast-Asia-Map.jpg">
            <a:extLst>
              <a:ext uri="{FF2B5EF4-FFF2-40B4-BE49-F238E27FC236}">
                <a16:creationId xmlns:a16="http://schemas.microsoft.com/office/drawing/2014/main" id="{4B8A6B82-5568-4BD6-9F50-AB5E3C47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1" y="0"/>
            <a:ext cx="654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685FB34B-1EEA-4379-B7EA-2D3BDFC4915E}"/>
              </a:ext>
            </a:extLst>
          </p:cNvPr>
          <p:cNvSpPr/>
          <p:nvPr/>
        </p:nvSpPr>
        <p:spPr>
          <a:xfrm>
            <a:off x="4185501" y="4044099"/>
            <a:ext cx="141402" cy="1036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EC9449D-078D-4DD1-B4D8-A2D5B4036EC0}"/>
              </a:ext>
            </a:extLst>
          </p:cNvPr>
          <p:cNvSpPr/>
          <p:nvPr/>
        </p:nvSpPr>
        <p:spPr>
          <a:xfrm>
            <a:off x="4798243" y="5090474"/>
            <a:ext cx="131976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54DB277-4E2E-444E-A517-49F7E3FEB466}"/>
              </a:ext>
            </a:extLst>
          </p:cNvPr>
          <p:cNvSpPr/>
          <p:nvPr/>
        </p:nvSpPr>
        <p:spPr>
          <a:xfrm>
            <a:off x="4449452" y="4223208"/>
            <a:ext cx="141402" cy="942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57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961D2-0AE8-4DB1-ACBB-F6ABC246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https://intlreg.org/wp-content/uploads/2019/12/1faf9a30-9ed7-11e9-b996-c1c3d0e2ecdb.jpg">
            <a:extLst>
              <a:ext uri="{FF2B5EF4-FFF2-40B4-BE49-F238E27FC236}">
                <a16:creationId xmlns:a16="http://schemas.microsoft.com/office/drawing/2014/main" id="{4AEF3C87-DFA3-4387-85C1-D5C0E970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0"/>
            <a:ext cx="1126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681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3856A-DD22-4519-8CA7-D39C45AA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Malacca Gateway Project </a:t>
            </a:r>
            <a:r>
              <a:rPr lang="en-US" sz="2800" dirty="0">
                <a:latin typeface="+mn-lt"/>
              </a:rPr>
              <a:t>(14 billion USD)</a:t>
            </a:r>
            <a:endParaRPr lang="en-US" sz="3600" dirty="0">
              <a:latin typeface="+mn-lt"/>
            </a:endParaRPr>
          </a:p>
        </p:txBody>
      </p:sp>
      <p:pic>
        <p:nvPicPr>
          <p:cNvPr id="20482" name="Picture 2" descr="https://s3media.freemalaysiatoday.com/wp-content/uploads/2020/11/Melaka-Gateway-bernama1.jpg">
            <a:extLst>
              <a:ext uri="{FF2B5EF4-FFF2-40B4-BE49-F238E27FC236}">
                <a16:creationId xmlns:a16="http://schemas.microsoft.com/office/drawing/2014/main" id="{A7ABB3F7-00AA-4478-9910-F19FF0F9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82" y="1404594"/>
            <a:ext cx="8572422" cy="53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507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Atlantický, baltský a středomořský </a:t>
            </a:r>
            <a:r>
              <a:rPr lang="cs-CZ" sz="3200" b="1" dirty="0">
                <a:solidFill>
                  <a:srgbClr val="F67A48"/>
                </a:solidFill>
                <a:latin typeface="+mn-lt"/>
              </a:rPr>
              <a:t>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144" y="980728"/>
            <a:ext cx="10284644" cy="568863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Atlantik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jen dílčí úspěchy; dobyli pevnost </a:t>
            </a:r>
            <a:r>
              <a:rPr lang="cs-CZ" dirty="0" err="1"/>
              <a:t>Bahia</a:t>
            </a:r>
            <a:r>
              <a:rPr lang="cs-CZ" dirty="0"/>
              <a:t> (</a:t>
            </a:r>
            <a:r>
              <a:rPr lang="cs-CZ" dirty="0" err="1"/>
              <a:t>Braz</a:t>
            </a:r>
            <a:r>
              <a:rPr lang="cs-CZ" dirty="0"/>
              <a:t>.), </a:t>
            </a:r>
            <a:r>
              <a:rPr lang="cs-CZ" dirty="0" err="1"/>
              <a:t>Recif</a:t>
            </a:r>
            <a:r>
              <a:rPr lang="cs-CZ" dirty="0"/>
              <a:t> a </a:t>
            </a:r>
            <a:r>
              <a:rPr lang="cs-CZ" dirty="0" err="1"/>
              <a:t>Pernambuco</a:t>
            </a:r>
            <a:r>
              <a:rPr lang="cs-CZ" dirty="0"/>
              <a:t> – třtinové plantáže (1630); </a:t>
            </a:r>
          </a:p>
          <a:p>
            <a:pPr lvl="1"/>
            <a:r>
              <a:rPr lang="cs-CZ" b="1" dirty="0"/>
              <a:t>1654 ztratili Brazílii</a:t>
            </a:r>
            <a:r>
              <a:rPr lang="cs-CZ" dirty="0"/>
              <a:t> v důsledku povstání; WIC ztrátová, reorientace na obchod s otroky;</a:t>
            </a:r>
          </a:p>
          <a:p>
            <a:endParaRPr lang="cs-CZ" sz="1500" dirty="0"/>
          </a:p>
          <a:p>
            <a:r>
              <a:rPr lang="cs-CZ" dirty="0"/>
              <a:t>V </a:t>
            </a:r>
            <a:r>
              <a:rPr lang="cs-CZ" b="1" dirty="0"/>
              <a:t>SZM</a:t>
            </a:r>
            <a:r>
              <a:rPr lang="cs-CZ" dirty="0"/>
              <a:t> ukončili</a:t>
            </a:r>
            <a:r>
              <a:rPr lang="cs-CZ" b="1" dirty="0"/>
              <a:t> benátskou dominanci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po dobití </a:t>
            </a:r>
            <a:r>
              <a:rPr lang="cs-CZ" b="1" dirty="0"/>
              <a:t>Egypta Otomany 1517</a:t>
            </a:r>
            <a:r>
              <a:rPr lang="cs-CZ" dirty="0"/>
              <a:t> - snaha nových vládců zajistit příjem z rent z koření (obrana Adenu); kompromis s POR; s udržením Otomanů se udržely Benátky;</a:t>
            </a:r>
          </a:p>
          <a:p>
            <a:pPr lvl="1"/>
            <a:r>
              <a:rPr lang="cs-CZ" dirty="0"/>
              <a:t>to se změnilo s </a:t>
            </a:r>
            <a:r>
              <a:rPr lang="cs-CZ" b="1" dirty="0"/>
              <a:t>NED monopolem </a:t>
            </a:r>
            <a:r>
              <a:rPr lang="cs-CZ" dirty="0"/>
              <a:t>– dodávky o 30-40% levnější než POR; stačilo na </a:t>
            </a:r>
            <a:r>
              <a:rPr lang="cs-CZ" b="1" dirty="0"/>
              <a:t>vytlačení</a:t>
            </a:r>
            <a:r>
              <a:rPr lang="cs-CZ" dirty="0"/>
              <a:t> </a:t>
            </a:r>
            <a:r>
              <a:rPr lang="cs-CZ" b="1" dirty="0"/>
              <a:t>BEN</a:t>
            </a:r>
            <a:r>
              <a:rPr lang="cs-CZ" dirty="0"/>
              <a:t> a </a:t>
            </a:r>
            <a:r>
              <a:rPr lang="cs-CZ" b="1" dirty="0"/>
              <a:t>Levantského obchodu</a:t>
            </a:r>
            <a:r>
              <a:rPr lang="cs-CZ" dirty="0"/>
              <a:t>; VOC se primárně nesnažila maximalizovat zisk, ale udržet pozici primárního dodavatele;</a:t>
            </a:r>
          </a:p>
          <a:p>
            <a:pPr lvl="1"/>
            <a:r>
              <a:rPr lang="cs-CZ" dirty="0"/>
              <a:t>další rána pro Benátky je </a:t>
            </a:r>
            <a:r>
              <a:rPr lang="cs-CZ" b="1" dirty="0"/>
              <a:t>konkurence</a:t>
            </a:r>
            <a:r>
              <a:rPr lang="cs-CZ" dirty="0"/>
              <a:t> jejich </a:t>
            </a:r>
            <a:r>
              <a:rPr lang="cs-CZ" b="1" dirty="0"/>
              <a:t>exportu vlněných látek </a:t>
            </a:r>
            <a:r>
              <a:rPr lang="cs-CZ" dirty="0"/>
              <a:t>do Egypta a Levanty; italské gildy trvají na exportu drahých těžkých látek, západ (NED a ENG) dodávají levnější a lehčí zboží (masová poptávka); padělání značek a nižší dopravní náklady;</a:t>
            </a:r>
          </a:p>
          <a:p>
            <a:pPr lvl="1"/>
            <a:r>
              <a:rPr lang="cs-CZ" dirty="0"/>
              <a:t>po porážce u </a:t>
            </a:r>
            <a:r>
              <a:rPr lang="cs-CZ" b="1" dirty="0" err="1"/>
              <a:t>Lepanta</a:t>
            </a:r>
            <a:r>
              <a:rPr lang="cs-CZ" dirty="0"/>
              <a:t> </a:t>
            </a:r>
            <a:r>
              <a:rPr lang="cs-CZ" b="1" dirty="0"/>
              <a:t>1571</a:t>
            </a:r>
            <a:r>
              <a:rPr lang="cs-CZ" dirty="0"/>
              <a:t> byli </a:t>
            </a:r>
            <a:r>
              <a:rPr lang="cs-CZ" dirty="0" err="1"/>
              <a:t>Otomani</a:t>
            </a:r>
            <a:r>
              <a:rPr lang="cs-CZ" dirty="0"/>
              <a:t> ochotni spojit se s </a:t>
            </a:r>
            <a:r>
              <a:rPr lang="cs-CZ" b="1" dirty="0"/>
              <a:t>protestanty</a:t>
            </a:r>
            <a:r>
              <a:rPr lang="cs-CZ" dirty="0"/>
              <a:t> proti společnému nepříteli – katolickým Habsburkům; obchodní koncese na úkor Benátek;</a:t>
            </a:r>
          </a:p>
          <a:p>
            <a:pPr lvl="1"/>
            <a:endParaRPr lang="cs-CZ" sz="1500" dirty="0"/>
          </a:p>
          <a:p>
            <a:r>
              <a:rPr lang="cs-CZ" dirty="0"/>
              <a:t>Drastické </a:t>
            </a:r>
            <a:r>
              <a:rPr lang="cs-CZ" b="1" dirty="0"/>
              <a:t>důsledky válek </a:t>
            </a:r>
            <a:r>
              <a:rPr lang="cs-CZ" dirty="0"/>
              <a:t>mezi NED a Habsburky: </a:t>
            </a:r>
          </a:p>
          <a:p>
            <a:pPr lvl="1"/>
            <a:r>
              <a:rPr lang="cs-CZ" b="1" dirty="0"/>
              <a:t>SPA</a:t>
            </a:r>
            <a:r>
              <a:rPr lang="cs-CZ" dirty="0"/>
              <a:t> utratilo mnohem víc než získalo z Nového světa (tvrdé zdanění zemědělství a </a:t>
            </a:r>
            <a:r>
              <a:rPr lang="cs-CZ" b="1" dirty="0"/>
              <a:t>půjčky</a:t>
            </a:r>
            <a:r>
              <a:rPr lang="cs-CZ" dirty="0"/>
              <a:t> z Itálie); </a:t>
            </a:r>
          </a:p>
          <a:p>
            <a:pPr lvl="1"/>
            <a:r>
              <a:rPr lang="cs-CZ" dirty="0"/>
              <a:t>také </a:t>
            </a:r>
            <a:r>
              <a:rPr lang="cs-CZ" b="1" dirty="0"/>
              <a:t>NED</a:t>
            </a:r>
            <a:r>
              <a:rPr lang="cs-CZ" dirty="0"/>
              <a:t> růst státního </a:t>
            </a:r>
            <a:r>
              <a:rPr lang="cs-CZ" b="1" dirty="0"/>
              <a:t>dluhu a daní</a:t>
            </a:r>
            <a:r>
              <a:rPr lang="cs-CZ" dirty="0"/>
              <a:t>, ale půjčují si v Amsterodamu a úroky (s blížícím se vítězstvím) klesají;</a:t>
            </a:r>
          </a:p>
          <a:p>
            <a:r>
              <a:rPr lang="cs-CZ" dirty="0"/>
              <a:t>I přes prestiž </a:t>
            </a:r>
            <a:r>
              <a:rPr lang="cs-CZ" b="1" dirty="0"/>
              <a:t>obchodu s Asií </a:t>
            </a:r>
            <a:r>
              <a:rPr lang="cs-CZ" dirty="0"/>
              <a:t>zřejmě nikdy nebyl tak důležitý jako </a:t>
            </a:r>
            <a:r>
              <a:rPr lang="cs-CZ" b="1" dirty="0"/>
              <a:t>obchod s Baltem</a:t>
            </a:r>
            <a:r>
              <a:rPr lang="cs-CZ" dirty="0"/>
              <a:t>, lov sleďů ani obchod ve </a:t>
            </a:r>
            <a:r>
              <a:rPr lang="cs-CZ" b="1" dirty="0"/>
              <a:t>SZM</a:t>
            </a:r>
            <a:r>
              <a:rPr lang="cs-CZ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312790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eskozemepribehu.cz/uploads/content/048ee5acc578f8ebcedb3e537e9a64b679751ab2.jpg">
            <a:extLst>
              <a:ext uri="{FF2B5EF4-FFF2-40B4-BE49-F238E27FC236}">
                <a16:creationId xmlns:a16="http://schemas.microsoft.com/office/drawing/2014/main" id="{1F08CC00-EAB8-4527-BA63-70B51212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30" y="886119"/>
            <a:ext cx="9122325" cy="59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3EE78AB-184C-4335-964E-73A486AA9CF7}"/>
              </a:ext>
            </a:extLst>
          </p:cNvPr>
          <p:cNvSpPr txBox="1"/>
          <p:nvPr/>
        </p:nvSpPr>
        <p:spPr>
          <a:xfrm>
            <a:off x="3104973" y="326068"/>
            <a:ext cx="620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Terezín, Josef II 1780</a:t>
            </a:r>
          </a:p>
        </p:txBody>
      </p:sp>
    </p:spTree>
    <p:extLst>
      <p:ext uri="{BB962C8B-B14F-4D97-AF65-F5344CB8AC3E}">
        <p14:creationId xmlns:p14="http://schemas.microsoft.com/office/powerpoint/2010/main" val="24924217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927649" y="980728"/>
          <a:ext cx="4987005" cy="468096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Počet lodí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Průměrná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kapacita lodi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(tuny)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Norsko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Archangelsk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360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Grónsko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150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267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Středomoří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Baltský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735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Lov sleďů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Pobřežní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40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Afrika 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Indie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Asie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Celkem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3 510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162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6806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5204</TotalTime>
  <Words>3767</Words>
  <Application>Microsoft Office PowerPoint</Application>
  <PresentationFormat>Širokoúhlá obrazovka</PresentationFormat>
  <Paragraphs>334</Paragraphs>
  <Slides>90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6" baseType="lpstr">
      <vt:lpstr>Academica Book Pro</vt:lpstr>
      <vt:lpstr>Arial</vt:lpstr>
      <vt:lpstr>Calibri</vt:lpstr>
      <vt:lpstr>Calibri Light</vt:lpstr>
      <vt:lpstr>Times New Roman</vt:lpstr>
      <vt:lpstr>Motiv Office</vt:lpstr>
      <vt:lpstr>Vojenská (r)evoluce; Portugalské a Nizozemské impérium obchodních stanic, Španělské teoritoriální impérium</vt:lpstr>
      <vt:lpstr>Vojenská revoluce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Portugalská expanze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Estado da India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Španělské impérium v Americe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Španělská a portugalská Amerika</vt:lpstr>
      <vt:lpstr>Consulado de mercaderes 1543 (Filip II.)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Ming Čína (1368-1644)</vt:lpstr>
      <vt:lpstr>Prezentace aplikace PowerPoint</vt:lpstr>
      <vt:lpstr>Prezentace aplikace PowerPoint</vt:lpstr>
      <vt:lpstr>Prezentace aplikace PowerPoint</vt:lpstr>
      <vt:lpstr>Prezentace aplikace PowerPoint</vt:lpstr>
      <vt:lpstr>Nástup Nizozemí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Nizozemí – obchod a průmysl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Budování impéria v Asii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Sultanate Malacca</vt:lpstr>
      <vt:lpstr>Zheng he (Čeng Che) – 1405 in Malacca </vt:lpstr>
      <vt:lpstr>Portuguese Mallaca 1511</vt:lpstr>
      <vt:lpstr>Dutch Malacca 1641</vt:lpstr>
      <vt:lpstr>Dutch Batavia 1681 (1619)</vt:lpstr>
      <vt:lpstr>Singapore – Straits Settleent (1819)</vt:lpstr>
      <vt:lpstr>Singapore 1840</vt:lpstr>
      <vt:lpstr>Prezentace aplikace PowerPoint</vt:lpstr>
      <vt:lpstr>Prezentace aplikace PowerPoint</vt:lpstr>
      <vt:lpstr>Malacca Gateway Project (14 billion USD)</vt:lpstr>
      <vt:lpstr>Atlantický, baltský a středomořský obchod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47</cp:revision>
  <cp:lastPrinted>2022-02-28T10:39:42Z</cp:lastPrinted>
  <dcterms:created xsi:type="dcterms:W3CDTF">2021-03-14T14:30:18Z</dcterms:created>
  <dcterms:modified xsi:type="dcterms:W3CDTF">2022-03-14T11:00:05Z</dcterms:modified>
</cp:coreProperties>
</file>