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32"/>
  </p:notesMasterIdLst>
  <p:sldIdLst>
    <p:sldId id="256" r:id="rId2"/>
    <p:sldId id="299" r:id="rId3"/>
    <p:sldId id="335" r:id="rId4"/>
    <p:sldId id="337" r:id="rId5"/>
    <p:sldId id="336" r:id="rId6"/>
    <p:sldId id="338" r:id="rId7"/>
    <p:sldId id="339" r:id="rId8"/>
    <p:sldId id="300" r:id="rId9"/>
    <p:sldId id="301" r:id="rId10"/>
    <p:sldId id="360" r:id="rId11"/>
    <p:sldId id="365" r:id="rId12"/>
    <p:sldId id="366" r:id="rId13"/>
    <p:sldId id="367" r:id="rId14"/>
    <p:sldId id="369" r:id="rId15"/>
    <p:sldId id="370" r:id="rId16"/>
    <p:sldId id="371" r:id="rId17"/>
    <p:sldId id="372" r:id="rId18"/>
    <p:sldId id="376" r:id="rId19"/>
    <p:sldId id="374" r:id="rId20"/>
    <p:sldId id="361" r:id="rId21"/>
    <p:sldId id="332" r:id="rId22"/>
    <p:sldId id="340" r:id="rId23"/>
    <p:sldId id="342" r:id="rId24"/>
    <p:sldId id="348" r:id="rId25"/>
    <p:sldId id="351" r:id="rId26"/>
    <p:sldId id="352" r:id="rId27"/>
    <p:sldId id="353" r:id="rId28"/>
    <p:sldId id="354" r:id="rId29"/>
    <p:sldId id="357" r:id="rId30"/>
    <p:sldId id="359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30"/>
  </p:normalViewPr>
  <p:slideViewPr>
    <p:cSldViewPr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B2024DF-C5A2-7946-9553-E51875E4E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596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BED7294E-C94F-D84C-B65A-5E2EFA934FF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6947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BC9DE-4651-4E47-B8FF-13EFDEDBF4C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745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E7729-4118-DC4B-A671-6E8D12AB1EF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8200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B64F5-DCCD-4942-BA06-43B4C1097DB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736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20C87-DB10-5F43-9AF8-61636D2BADF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055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90CDA-C3F9-AD42-92CE-0C08CC61609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117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00188-9CB3-3B4C-8DC2-1C3C6B339C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1339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4CCD0-241E-9745-9ACC-6FBCAF12887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356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F4772-248D-444C-9B59-ACECD3C8BC5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012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75DB2-8023-E24A-B76C-46F235680F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050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768F2-3D29-4B44-8FAC-6E4EFE91F49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316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0E67F-1DDD-2E4C-9649-1484636532F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515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F2E60366-206B-D645-AB0D-C497982931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err="1">
                <a:cs typeface="+mj-cs"/>
              </a:rPr>
              <a:t>Types</a:t>
            </a:r>
            <a:r>
              <a:rPr lang="sk-SK" dirty="0">
                <a:cs typeface="+mj-cs"/>
              </a:rPr>
              <a:t> of </a:t>
            </a:r>
            <a:r>
              <a:rPr lang="sk-SK" dirty="0" err="1">
                <a:cs typeface="+mj-cs"/>
              </a:rPr>
              <a:t>Political</a:t>
            </a:r>
            <a:r>
              <a:rPr lang="sk-SK" dirty="0">
                <a:cs typeface="+mj-cs"/>
              </a:rPr>
              <a:t> Systems</a:t>
            </a:r>
            <a:endParaRPr lang="en-US" dirty="0"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4869160"/>
            <a:ext cx="680085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sk-SK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err="1">
                <a:cs typeface="+mn-cs"/>
              </a:rPr>
              <a:t>Political</a:t>
            </a:r>
            <a:r>
              <a:rPr lang="sk-SK" sz="2400" dirty="0">
                <a:cs typeface="+mn-cs"/>
              </a:rPr>
              <a:t> and </a:t>
            </a:r>
            <a:r>
              <a:rPr lang="sk-SK" sz="2400" dirty="0" err="1">
                <a:cs typeface="+mn-cs"/>
              </a:rPr>
              <a:t>Media</a:t>
            </a:r>
            <a:r>
              <a:rPr lang="sk-SK" sz="2400" dirty="0">
                <a:cs typeface="+mn-cs"/>
              </a:rPr>
              <a:t> Systems PMCb1006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Doc. Marek </a:t>
            </a:r>
            <a:r>
              <a:rPr lang="sk-SK" sz="2400" dirty="0" err="1">
                <a:cs typeface="+mn-cs"/>
              </a:rPr>
              <a:t>Rybář</a:t>
            </a:r>
            <a:r>
              <a:rPr lang="sk-SK" sz="2400" dirty="0">
                <a:cs typeface="+mn-cs"/>
              </a:rPr>
              <a:t>, PhD.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err="1">
                <a:cs typeface="+mn-cs"/>
              </a:rPr>
              <a:t>Spring</a:t>
            </a:r>
            <a:r>
              <a:rPr lang="sk-SK" sz="2400" dirty="0">
                <a:cs typeface="+mn-cs"/>
              </a:rPr>
              <a:t> 2024</a:t>
            </a:r>
            <a:endParaRPr lang="en-US" sz="24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Differences among parliamentary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/>
            <a:r>
              <a:rPr lang="en-AU" sz="2600" dirty="0"/>
              <a:t>The extent to which parliament is “rationalized” is the key explanatory factor:</a:t>
            </a:r>
          </a:p>
          <a:p>
            <a:pPr algn="just">
              <a:defRPr/>
            </a:pPr>
            <a:r>
              <a:rPr lang="en-AU" sz="2600" dirty="0"/>
              <a:t>How difficult </a:t>
            </a:r>
            <a:r>
              <a:rPr lang="en-AU" sz="2600" i="1" dirty="0"/>
              <a:t>de facto </a:t>
            </a:r>
            <a:r>
              <a:rPr lang="en-AU" sz="2600" dirty="0"/>
              <a:t>is it for the parliament to pass a vote of no confidence to the cabinet? </a:t>
            </a:r>
          </a:p>
          <a:p>
            <a:pPr algn="just">
              <a:defRPr/>
            </a:pPr>
            <a:r>
              <a:rPr lang="en-AU" sz="2600" dirty="0"/>
              <a:t>To what extent does the government control the parliamentary agenda?</a:t>
            </a:r>
          </a:p>
          <a:p>
            <a:pPr algn="just">
              <a:defRPr/>
            </a:pPr>
            <a:r>
              <a:rPr lang="en-AU" sz="2600" dirty="0"/>
              <a:t>How difficult is it for MPs to submit “private member’s bills”?</a:t>
            </a:r>
          </a:p>
          <a:p>
            <a:pPr algn="just">
              <a:defRPr/>
            </a:pPr>
            <a:r>
              <a:rPr lang="en-AU" sz="2600" dirty="0"/>
              <a:t>It all depends on the so-called party discipline</a:t>
            </a:r>
          </a:p>
          <a:p>
            <a:pPr algn="just"/>
            <a:endParaRPr lang="en-AU" sz="2600" dirty="0"/>
          </a:p>
        </p:txBody>
      </p:sp>
    </p:spTree>
    <p:extLst>
      <p:ext uri="{BB962C8B-B14F-4D97-AF65-F5344CB8AC3E}">
        <p14:creationId xmlns:p14="http://schemas.microsoft.com/office/powerpoint/2010/main" val="864392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9D792-1464-6C42-B1BB-5832E9E5F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Single-party majority cabinets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D0200-9CF1-5644-AF90-7E9D5C3F1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/>
            <a:r>
              <a:rPr lang="en-US" dirty="0"/>
              <a:t>The UK as a typical example</a:t>
            </a:r>
          </a:p>
          <a:p>
            <a:pPr algn="just"/>
            <a:r>
              <a:rPr lang="en-US" dirty="0"/>
              <a:t>With an absolute majority in the House of Commons, cabinet formation is straightforward, since party discipline is imposed (a CP majority of 365 out of 650 seats in 2019 elections)</a:t>
            </a:r>
          </a:p>
          <a:p>
            <a:pPr algn="just"/>
            <a:r>
              <a:rPr lang="en-US" dirty="0"/>
              <a:t>The opposition forms a shadow cabinet, a future government-in-waiting, and hopes to win the next parliamentary elections</a:t>
            </a:r>
          </a:p>
        </p:txBody>
      </p:sp>
    </p:spTree>
    <p:extLst>
      <p:ext uri="{BB962C8B-B14F-4D97-AF65-F5344CB8AC3E}">
        <p14:creationId xmlns:p14="http://schemas.microsoft.com/office/powerpoint/2010/main" val="4033448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492A2-83BF-024F-8F49-AE8B2515B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Single-party majority cabinets 2/2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A62F3-278D-3347-B5D5-0775FAB8D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/>
            <a:r>
              <a:rPr lang="en-US" dirty="0"/>
              <a:t>The norm of collective responsibility, a uniquely British doctrine: all members of the cabinet must support the official line</a:t>
            </a:r>
          </a:p>
          <a:p>
            <a:pPr algn="just"/>
            <a:r>
              <a:rPr lang="en-US" dirty="0"/>
              <a:t>In a vote of no confidence, MPs vote along strictly party line (the role of party whip)</a:t>
            </a:r>
          </a:p>
          <a:p>
            <a:pPr algn="just"/>
            <a:r>
              <a:rPr lang="en-US" dirty="0"/>
              <a:t>The executive is not omnipotent: it must contend with powerful interest groups outside parliament and must also consider the wishes of party backbenchers</a:t>
            </a:r>
          </a:p>
        </p:txBody>
      </p:sp>
    </p:spTree>
    <p:extLst>
      <p:ext uri="{BB962C8B-B14F-4D97-AF65-F5344CB8AC3E}">
        <p14:creationId xmlns:p14="http://schemas.microsoft.com/office/powerpoint/2010/main" val="863909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E8C73-9B88-A64F-8911-713DCFE19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Minimal-winning cabinets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D65F1-61CA-2F40-A54D-39BC9EC23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/>
            <a:r>
              <a:rPr lang="en-US" sz="2600" dirty="0"/>
              <a:t>In most parliamentary systems, no party controls a parliamentary majority</a:t>
            </a:r>
          </a:p>
          <a:p>
            <a:pPr algn="just"/>
            <a:r>
              <a:rPr lang="en-US" sz="2600" dirty="0"/>
              <a:t>One possibility is to form coalition government with as many parties cooperating as are necessary to form a coalition to attain a majority in parliament</a:t>
            </a:r>
          </a:p>
          <a:p>
            <a:pPr algn="just"/>
            <a:r>
              <a:rPr lang="en-US" sz="2600" dirty="0"/>
              <a:t>Germany after 2017 elections: SPD 206, CDU/CSU 196, the Greens 118, FDP 92, </a:t>
            </a:r>
            <a:r>
              <a:rPr lang="en-US" sz="2600" dirty="0" err="1"/>
              <a:t>AfD</a:t>
            </a:r>
            <a:r>
              <a:rPr lang="en-US" sz="2600" dirty="0"/>
              <a:t> 78, the Left 39, (total 709 parliamentary seats)</a:t>
            </a:r>
          </a:p>
          <a:p>
            <a:pPr algn="just"/>
            <a:r>
              <a:rPr lang="en-US" sz="2600" dirty="0"/>
              <a:t>355 seats needed to form the MWC</a:t>
            </a:r>
          </a:p>
        </p:txBody>
      </p:sp>
    </p:spTree>
    <p:extLst>
      <p:ext uri="{BB962C8B-B14F-4D97-AF65-F5344CB8AC3E}">
        <p14:creationId xmlns:p14="http://schemas.microsoft.com/office/powerpoint/2010/main" val="2011668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445C4-ACB9-9744-BCFD-2EF92466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Minimal-winning cabinets 2/2</a:t>
            </a:r>
          </a:p>
        </p:txBody>
      </p:sp>
      <p:pic>
        <p:nvPicPr>
          <p:cNvPr id="7" name="Content Placeholder 6" descr="Chart&#10;&#10;Description automatically generated">
            <a:extLst>
              <a:ext uri="{FF2B5EF4-FFF2-40B4-BE49-F238E27FC236}">
                <a16:creationId xmlns:a16="http://schemas.microsoft.com/office/drawing/2014/main" id="{0F54BA99-5B39-9CB2-AFAF-E9F6172874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761906"/>
            <a:ext cx="7924800" cy="4974692"/>
          </a:xfrm>
        </p:spPr>
      </p:pic>
    </p:spTree>
    <p:extLst>
      <p:ext uri="{BB962C8B-B14F-4D97-AF65-F5344CB8AC3E}">
        <p14:creationId xmlns:p14="http://schemas.microsoft.com/office/powerpoint/2010/main" val="3811133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636E1-55C9-5C46-9933-A1A9909B9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Oversized cabinets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BA8A6-AA2A-4448-B588-707A42741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/>
            <a:r>
              <a:rPr lang="en-US" sz="2500" dirty="0"/>
              <a:t>Include more parties than are necessary to attain a parliamentary majority</a:t>
            </a:r>
          </a:p>
          <a:p>
            <a:pPr algn="just"/>
            <a:r>
              <a:rPr lang="en-US" sz="2500" dirty="0"/>
              <a:t>Switzerland: four largest parties form a 7-member Federal Council and divide the seats along the so-called “magic formula” 2:2:2:1</a:t>
            </a:r>
          </a:p>
          <a:p>
            <a:pPr algn="just"/>
            <a:r>
              <a:rPr lang="en-US" sz="2500" dirty="0"/>
              <a:t>The logic is not that all four parties agree on a common program but rather that all should be represented when the Federal Council makes its decisions </a:t>
            </a:r>
          </a:p>
          <a:p>
            <a:pPr algn="just"/>
            <a:r>
              <a:rPr lang="en-US" sz="2500" dirty="0"/>
              <a:t>If no consensus is reached, a majority voting will decide</a:t>
            </a:r>
          </a:p>
        </p:txBody>
      </p:sp>
    </p:spTree>
    <p:extLst>
      <p:ext uri="{BB962C8B-B14F-4D97-AF65-F5344CB8AC3E}">
        <p14:creationId xmlns:p14="http://schemas.microsoft.com/office/powerpoint/2010/main" val="952701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4F796-EF49-C54B-AF5F-B0A4CD9A0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Oversized cabinets 2/2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E9064-4DE4-A049-A9A1-B422E42BC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Oversized cabinets are often established when societies are fragmented on religious, linguistic or ethno-regional grounds</a:t>
            </a:r>
          </a:p>
          <a:p>
            <a:pPr algn="just"/>
            <a:r>
              <a:rPr lang="en-US" dirty="0"/>
              <a:t>The idea is to allow each group to participate in the political process</a:t>
            </a:r>
          </a:p>
          <a:p>
            <a:pPr algn="just"/>
            <a:r>
              <a:rPr lang="en-US" dirty="0"/>
              <a:t>More often created in times of war, during economic crises or in the wake of cataclysmic political events </a:t>
            </a:r>
          </a:p>
        </p:txBody>
      </p:sp>
    </p:spTree>
    <p:extLst>
      <p:ext uri="{BB962C8B-B14F-4D97-AF65-F5344CB8AC3E}">
        <p14:creationId xmlns:p14="http://schemas.microsoft.com/office/powerpoint/2010/main" val="3260477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A231A-A9EC-1B4C-B05E-B69EE19E2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Minority cabinets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349E8-8410-1945-ABCF-467530382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en-US" sz="2600" dirty="0"/>
              <a:t>When the party (or parties) forming the cabinet does not possess a majority of parliamentary seats</a:t>
            </a:r>
          </a:p>
          <a:p>
            <a:r>
              <a:rPr lang="en-US" sz="2600" dirty="0"/>
              <a:t>Frequent in Spain and Scandinavian countries, especially in Sweden, Denmark and Norway</a:t>
            </a:r>
          </a:p>
          <a:p>
            <a:r>
              <a:rPr lang="en-US" sz="2600" dirty="0"/>
              <a:t>After the 2021 Canadian elections, a single-party minority government of the Liberal Party was formed (160 seats)</a:t>
            </a:r>
          </a:p>
          <a:p>
            <a:r>
              <a:rPr lang="en-US" sz="2600" dirty="0"/>
              <a:t>It was 10 seats short of a parliamentary majority</a:t>
            </a:r>
          </a:p>
        </p:txBody>
      </p:sp>
    </p:spTree>
    <p:extLst>
      <p:ext uri="{BB962C8B-B14F-4D97-AF65-F5344CB8AC3E}">
        <p14:creationId xmlns:p14="http://schemas.microsoft.com/office/powerpoint/2010/main" val="1870589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B6F2F-4BD5-C4D8-BBB0-5743B0CFC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Minority cabinets 2/2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828D2-8D14-9CD6-6E69-CA9385BBB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solidFill>
                  <a:srgbClr val="000000"/>
                </a:solidFill>
                <a:latin typeface="Arial" charset="0"/>
              </a:rPr>
              <a:t>Occupying the ideological centre and dividing the opposition</a:t>
            </a:r>
          </a:p>
          <a:p>
            <a:r>
              <a:rPr lang="en-GB" sz="2800" dirty="0">
                <a:solidFill>
                  <a:srgbClr val="000000"/>
                </a:solidFill>
                <a:latin typeface="Arial" charset="0"/>
              </a:rPr>
              <a:t>Policy-oriented rather than office-seeking politicians</a:t>
            </a:r>
          </a:p>
          <a:p>
            <a:r>
              <a:rPr lang="en-GB" sz="2800" dirty="0">
                <a:solidFill>
                  <a:srgbClr val="000000"/>
                </a:solidFill>
                <a:latin typeface="Arial" charset="0"/>
              </a:rPr>
              <a:t>Anticipated voter reactions restrict office-seeking behaviour</a:t>
            </a:r>
          </a:p>
          <a:p>
            <a:endParaRPr lang="en-GB" sz="2800" dirty="0">
              <a:solidFill>
                <a:srgbClr val="000000"/>
              </a:solidFill>
              <a:latin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181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BDE50-0B1A-6449-9A4D-52B15D36D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Caretaker cabinets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390AF-4F20-8247-833C-46A4FC943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en-US" sz="2400" dirty="0"/>
              <a:t>Sometimes it takes quite a long time for a coalition government to be put together</a:t>
            </a:r>
          </a:p>
          <a:p>
            <a:r>
              <a:rPr lang="en-US" sz="2400" dirty="0"/>
              <a:t>In such cases, the old cabinet stays in office as caretaker cabinet</a:t>
            </a:r>
          </a:p>
          <a:p>
            <a:r>
              <a:rPr lang="en-US" sz="2400" dirty="0"/>
              <a:t>It handles everyday business but cannot take major initiatives</a:t>
            </a:r>
          </a:p>
          <a:p>
            <a:r>
              <a:rPr lang="en-US" sz="2400" dirty="0"/>
              <a:t>Following the 2020 Slovak elections, a majority government was formed but one party left it and joined the opposition to pass a vote of no confidence in 2022</a:t>
            </a:r>
          </a:p>
          <a:p>
            <a:r>
              <a:rPr lang="en-US" sz="2400" dirty="0"/>
              <a:t>the cabinet stays in office until early elections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9350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Normative basis of democratic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en-AU" dirty="0"/>
              <a:t>1. governing must be linked to elections</a:t>
            </a:r>
          </a:p>
          <a:p>
            <a:r>
              <a:rPr lang="en-AU" dirty="0"/>
              <a:t>2. government is constrained by constitutional limits (vertical and horizontal accountability)</a:t>
            </a:r>
          </a:p>
          <a:p>
            <a:r>
              <a:rPr lang="en-AU" dirty="0"/>
              <a:t>Government in representative democracies may take several forms, the most common are </a:t>
            </a:r>
            <a:r>
              <a:rPr lang="en-AU" dirty="0" err="1"/>
              <a:t>presidentialism</a:t>
            </a:r>
            <a:r>
              <a:rPr lang="en-AU" dirty="0"/>
              <a:t>, </a:t>
            </a:r>
            <a:r>
              <a:rPr lang="en-AU" dirty="0" err="1"/>
              <a:t>parliamentarism</a:t>
            </a:r>
            <a:r>
              <a:rPr lang="en-AU" dirty="0"/>
              <a:t> and semi-</a:t>
            </a:r>
            <a:r>
              <a:rPr lang="en-AU" dirty="0" err="1"/>
              <a:t>presidentialism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9212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Differences among presidential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/>
            <a:r>
              <a:rPr lang="en-AU" sz="2600" dirty="0"/>
              <a:t>Contrast the case of the US presidentialism and many Latin American presidential systems:</a:t>
            </a:r>
          </a:p>
          <a:p>
            <a:pPr algn="just"/>
            <a:r>
              <a:rPr lang="en-AU" sz="2600" dirty="0"/>
              <a:t>Two-party vs. multiparty format</a:t>
            </a:r>
          </a:p>
          <a:p>
            <a:pPr algn="just"/>
            <a:r>
              <a:rPr lang="en-AU" sz="2600" dirty="0"/>
              <a:t>Strong constitutional prerogatives of the US presidents vs. not-always-so-strong Latin American ones</a:t>
            </a:r>
          </a:p>
          <a:p>
            <a:pPr algn="just"/>
            <a:r>
              <a:rPr lang="en-AU" sz="2600" dirty="0"/>
              <a:t>Weak horizontal accountability in Latin America vs. strong horizontal accountability in the US</a:t>
            </a:r>
          </a:p>
        </p:txBody>
      </p:sp>
    </p:spTree>
    <p:extLst>
      <p:ext uri="{BB962C8B-B14F-4D97-AF65-F5344CB8AC3E}">
        <p14:creationId xmlns:p14="http://schemas.microsoft.com/office/powerpoint/2010/main" val="937422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parliamentary systems better?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/>
            <a:r>
              <a:rPr lang="en-US" dirty="0" err="1"/>
              <a:t>Cheibub</a:t>
            </a:r>
            <a:r>
              <a:rPr lang="en-US" dirty="0"/>
              <a:t> a </a:t>
            </a:r>
            <a:r>
              <a:rPr lang="en-US" dirty="0" err="1"/>
              <a:t>Limongi</a:t>
            </a:r>
            <a:r>
              <a:rPr lang="en-US" dirty="0"/>
              <a:t> (2002):</a:t>
            </a:r>
          </a:p>
          <a:p>
            <a:pPr algn="just"/>
            <a:r>
              <a:rPr lang="en-US" dirty="0"/>
              <a:t>differences in the survival of presidential and parliamentary systems cannot be derived from the way they are constituted</a:t>
            </a:r>
          </a:p>
          <a:p>
            <a:pPr algn="just"/>
            <a:r>
              <a:rPr lang="en-US" dirty="0"/>
              <a:t>Deadlocks are not so common in presidential systems; they also exists in parliamentarism</a:t>
            </a:r>
          </a:p>
          <a:p>
            <a:pPr algn="just"/>
            <a:r>
              <a:rPr lang="en-US" dirty="0"/>
              <a:t> coalition governments also exist in presidentialism</a:t>
            </a:r>
          </a:p>
        </p:txBody>
      </p:sp>
    </p:spTree>
    <p:extLst>
      <p:ext uri="{BB962C8B-B14F-4D97-AF65-F5344CB8AC3E}">
        <p14:creationId xmlns:p14="http://schemas.microsoft.com/office/powerpoint/2010/main" val="2986344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parliamentary systems better?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/>
            <a:r>
              <a:rPr lang="en-US" sz="2700" dirty="0"/>
              <a:t>the key to effective governance is the </a:t>
            </a:r>
            <a:r>
              <a:rPr lang="en-US" sz="2700" b="1" dirty="0"/>
              <a:t>centralization</a:t>
            </a:r>
            <a:r>
              <a:rPr lang="en-US" sz="2700" dirty="0"/>
              <a:t> of decision-making and the </a:t>
            </a:r>
            <a:r>
              <a:rPr lang="en-US" sz="2700" b="1" dirty="0"/>
              <a:t>monopolization</a:t>
            </a:r>
            <a:r>
              <a:rPr lang="en-US" sz="2700" dirty="0"/>
              <a:t> of the legislative agenda, otherwise there is a risk of a lack of coordination and "stalemate"</a:t>
            </a:r>
          </a:p>
          <a:p>
            <a:pPr algn="just"/>
            <a:r>
              <a:rPr lang="en-US" sz="2700" dirty="0"/>
              <a:t>centralized decision-making more common in parliamentarism, but not always (France and Italy as ineffective parliamentarisms in the past, and conversely Brazil as an example of effective multiparty presidentialism)</a:t>
            </a:r>
          </a:p>
        </p:txBody>
      </p:sp>
    </p:spTree>
    <p:extLst>
      <p:ext uri="{BB962C8B-B14F-4D97-AF65-F5344CB8AC3E}">
        <p14:creationId xmlns:p14="http://schemas.microsoft.com/office/powerpoint/2010/main" val="1150965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parliamentary systems better?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pPr algn="just"/>
            <a:r>
              <a:rPr lang="en-US" dirty="0"/>
              <a:t>there are no guarantees that the president will have support of a parliamentary majority in </a:t>
            </a:r>
            <a:r>
              <a:rPr lang="en-US" b="1" dirty="0"/>
              <a:t>presidentialism</a:t>
            </a:r>
            <a:r>
              <a:rPr lang="en-US" dirty="0"/>
              <a:t> </a:t>
            </a:r>
          </a:p>
          <a:p>
            <a:pPr algn="just"/>
            <a:r>
              <a:rPr lang="en-US" dirty="0"/>
              <a:t>parliamentarism is a system in which the establishment and continuation of government is conditional on the consent of parliament</a:t>
            </a:r>
          </a:p>
          <a:p>
            <a:pPr algn="just"/>
            <a:r>
              <a:rPr lang="en-US" dirty="0"/>
              <a:t>however, minority governments are common in parliamentary systems</a:t>
            </a:r>
          </a:p>
        </p:txBody>
      </p:sp>
    </p:spTree>
    <p:extLst>
      <p:ext uri="{BB962C8B-B14F-4D97-AF65-F5344CB8AC3E}">
        <p14:creationId xmlns:p14="http://schemas.microsoft.com/office/powerpoint/2010/main" val="19556698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Legislative success of governments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parliamentarism, majority and minority governments have roughly the same legislative success rate of around 83%, </a:t>
            </a:r>
          </a:p>
          <a:p>
            <a:pPr algn="just"/>
            <a:r>
              <a:rPr lang="en-US" dirty="0"/>
              <a:t>while presidents with a majority support have a success rate of 67.5% </a:t>
            </a:r>
          </a:p>
          <a:p>
            <a:pPr algn="just"/>
            <a:r>
              <a:rPr lang="en-US" dirty="0"/>
              <a:t>and presidents without a majority support have a success rate of 62.2%</a:t>
            </a:r>
          </a:p>
        </p:txBody>
      </p:sp>
    </p:spTree>
    <p:extLst>
      <p:ext uri="{BB962C8B-B14F-4D97-AF65-F5344CB8AC3E}">
        <p14:creationId xmlns:p14="http://schemas.microsoft.com/office/powerpoint/2010/main" val="1973367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Presidents and </a:t>
            </a:r>
            <a:r>
              <a:rPr lang="en-US" dirty="0" err="1"/>
              <a:t>multipartism</a:t>
            </a:r>
            <a:r>
              <a:rPr lang="en-US" dirty="0"/>
              <a:t> 1/4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/>
            <a:r>
              <a:rPr lang="en-US" sz="2700" dirty="0"/>
              <a:t>in Latin America (1979-2006), only two </a:t>
            </a:r>
            <a:r>
              <a:rPr lang="en-US" sz="2700" dirty="0" err="1"/>
              <a:t>presidentialisms</a:t>
            </a:r>
            <a:r>
              <a:rPr lang="en-US" sz="2700" dirty="0"/>
              <a:t> with a two-party system - Mexico and Costa Rica; the rest had multi-party systems</a:t>
            </a:r>
          </a:p>
          <a:p>
            <a:pPr algn="just"/>
            <a:r>
              <a:rPr lang="en-US" sz="2700" dirty="0"/>
              <a:t>coalitions necessary for the functioning of the system</a:t>
            </a:r>
          </a:p>
          <a:p>
            <a:pPr algn="just"/>
            <a:r>
              <a:rPr lang="en-US" sz="2700" dirty="0"/>
              <a:t>coalitions in presidentialism are different from parliamentarism: the president is the de facto permanent </a:t>
            </a:r>
            <a:r>
              <a:rPr lang="en-US" sz="2700" i="1" dirty="0" err="1"/>
              <a:t>formateur</a:t>
            </a:r>
            <a:r>
              <a:rPr lang="en-US" sz="2700" dirty="0"/>
              <a:t> who tries to put together coalitions to push through legislative proposals</a:t>
            </a:r>
          </a:p>
        </p:txBody>
      </p:sp>
    </p:spTree>
    <p:extLst>
      <p:ext uri="{BB962C8B-B14F-4D97-AF65-F5344CB8AC3E}">
        <p14:creationId xmlns:p14="http://schemas.microsoft.com/office/powerpoint/2010/main" val="372317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Presidents and </a:t>
            </a:r>
            <a:r>
              <a:rPr lang="en-US" dirty="0" err="1"/>
              <a:t>multipartism</a:t>
            </a:r>
            <a:r>
              <a:rPr lang="en-US" dirty="0"/>
              <a:t> 2/4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cabinet posts and other appointments</a:t>
            </a:r>
          </a:p>
          <a:p>
            <a:pPr algn="just"/>
            <a:r>
              <a:rPr lang="en-US" dirty="0"/>
              <a:t>"</a:t>
            </a:r>
            <a:r>
              <a:rPr lang="en-US" i="1" dirty="0"/>
              <a:t>pork</a:t>
            </a:r>
            <a:r>
              <a:rPr lang="en-US" dirty="0"/>
              <a:t>" and </a:t>
            </a:r>
          </a:p>
          <a:p>
            <a:pPr algn="just"/>
            <a:r>
              <a:rPr lang="en-US" i="1" dirty="0"/>
              <a:t>policy</a:t>
            </a:r>
            <a:r>
              <a:rPr lang="en-US" dirty="0"/>
              <a:t> concessions </a:t>
            </a:r>
          </a:p>
          <a:p>
            <a:pPr algn="just"/>
            <a:r>
              <a:rPr lang="en-US" dirty="0"/>
              <a:t>these are often more important than ideology and party identity of the MPs who support the president</a:t>
            </a:r>
          </a:p>
        </p:txBody>
      </p:sp>
    </p:spTree>
    <p:extLst>
      <p:ext uri="{BB962C8B-B14F-4D97-AF65-F5344CB8AC3E}">
        <p14:creationId xmlns:p14="http://schemas.microsoft.com/office/powerpoint/2010/main" val="19241907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Presidents and </a:t>
            </a:r>
            <a:r>
              <a:rPr lang="en-US" dirty="0" err="1"/>
              <a:t>multipartism</a:t>
            </a:r>
            <a:r>
              <a:rPr lang="en-US" dirty="0"/>
              <a:t> 3/4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strong</a:t>
            </a:r>
            <a:r>
              <a:rPr lang="cs-CZ" dirty="0"/>
              <a:t> </a:t>
            </a:r>
            <a:r>
              <a:rPr lang="cs-CZ" dirty="0" err="1"/>
              <a:t>constitutional</a:t>
            </a:r>
            <a:r>
              <a:rPr lang="cs-CZ" dirty="0"/>
              <a:t> </a:t>
            </a:r>
            <a:r>
              <a:rPr lang="cs-CZ" dirty="0" err="1"/>
              <a:t>powers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President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able</a:t>
            </a:r>
            <a:r>
              <a:rPr lang="cs-CZ" dirty="0"/>
              <a:t> to </a:t>
            </a:r>
            <a:r>
              <a:rPr lang="cs-CZ" dirty="0" err="1"/>
              <a:t>sustain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initiative</a:t>
            </a:r>
            <a:r>
              <a:rPr lang="cs-CZ" dirty="0"/>
              <a:t> and </a:t>
            </a:r>
            <a:r>
              <a:rPr lang="cs-CZ" dirty="0" err="1"/>
              <a:t>ward</a:t>
            </a:r>
            <a:r>
              <a:rPr lang="cs-CZ" dirty="0"/>
              <a:t> </a:t>
            </a:r>
            <a:r>
              <a:rPr lang="cs-CZ" dirty="0" err="1"/>
              <a:t>off</a:t>
            </a:r>
            <a:r>
              <a:rPr lang="cs-CZ" dirty="0"/>
              <a:t>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counter-proposals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opposition</a:t>
            </a:r>
            <a:endParaRPr lang="cs-CZ" dirty="0"/>
          </a:p>
          <a:p>
            <a:r>
              <a:rPr lang="cs-CZ" dirty="0"/>
              <a:t>Latin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experience</a:t>
            </a:r>
            <a:r>
              <a:rPr lang="cs-CZ" dirty="0"/>
              <a:t> </a:t>
            </a:r>
            <a:r>
              <a:rPr lang="cs-CZ" dirty="0" err="1"/>
              <a:t>suggests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constitutionally</a:t>
            </a:r>
            <a:r>
              <a:rPr lang="cs-CZ" dirty="0"/>
              <a:t> </a:t>
            </a:r>
            <a:r>
              <a:rPr lang="cs-CZ" dirty="0" err="1"/>
              <a:t>weak</a:t>
            </a:r>
            <a:r>
              <a:rPr lang="cs-CZ" dirty="0"/>
              <a:t> </a:t>
            </a:r>
            <a:r>
              <a:rPr lang="cs-CZ" dirty="0" err="1"/>
              <a:t>presidents</a:t>
            </a:r>
            <a:r>
              <a:rPr lang="cs-CZ" dirty="0"/>
              <a:t> </a:t>
            </a:r>
            <a:r>
              <a:rPr lang="cs-CZ" dirty="0" err="1"/>
              <a:t>cannot</a:t>
            </a:r>
            <a:r>
              <a:rPr lang="cs-CZ" dirty="0"/>
              <a:t> </a:t>
            </a:r>
            <a:r>
              <a:rPr lang="cs-CZ" dirty="0" err="1"/>
              <a:t>govern</a:t>
            </a:r>
            <a:r>
              <a:rPr lang="cs-CZ" dirty="0"/>
              <a:t> </a:t>
            </a:r>
            <a:r>
              <a:rPr lang="cs-CZ" dirty="0" err="1"/>
              <a:t>effectively</a:t>
            </a:r>
            <a:r>
              <a:rPr lang="cs-CZ" dirty="0"/>
              <a:t> in </a:t>
            </a:r>
            <a:r>
              <a:rPr lang="cs-CZ" dirty="0" err="1"/>
              <a:t>multiparty</a:t>
            </a:r>
            <a:r>
              <a:rPr lang="cs-CZ" dirty="0"/>
              <a:t> </a:t>
            </a:r>
            <a:r>
              <a:rPr lang="cs-CZ" dirty="0" err="1"/>
              <a:t>parliaments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309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Presidents and </a:t>
            </a:r>
            <a:r>
              <a:rPr lang="en-US" dirty="0" err="1"/>
              <a:t>multipartism</a:t>
            </a:r>
            <a:r>
              <a:rPr lang="en-US" dirty="0"/>
              <a:t> 4/4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/>
            <a:r>
              <a:rPr lang="en-US" dirty="0"/>
              <a:t>But that does not mean a </a:t>
            </a:r>
            <a:r>
              <a:rPr lang="en-US" i="1" dirty="0"/>
              <a:t>blank cheque </a:t>
            </a:r>
            <a:r>
              <a:rPr lang="en-US" dirty="0"/>
              <a:t>from parliament or a usurpation of powers by the president </a:t>
            </a:r>
          </a:p>
          <a:p>
            <a:pPr algn="just"/>
            <a:r>
              <a:rPr lang="en-US" dirty="0"/>
              <a:t>at the same time, there are strong control mechanisms for parliament, the courts, the prosecutor's office, etc., including against the president </a:t>
            </a:r>
          </a:p>
          <a:p>
            <a:pPr algn="just"/>
            <a:r>
              <a:rPr lang="en-US" dirty="0"/>
              <a:t>all branches of government must be effective and strong</a:t>
            </a:r>
          </a:p>
        </p:txBody>
      </p:sp>
    </p:spTree>
    <p:extLst>
      <p:ext uri="{BB962C8B-B14F-4D97-AF65-F5344CB8AC3E}">
        <p14:creationId xmlns:p14="http://schemas.microsoft.com/office/powerpoint/2010/main" val="2887268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Policy implications </a:t>
            </a:r>
            <a:br>
              <a:rPr lang="en-US" dirty="0"/>
            </a:br>
            <a:r>
              <a:rPr lang="en-US" dirty="0"/>
              <a:t>of government systems 1/2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500" dirty="0" err="1"/>
              <a:t>Gerring</a:t>
            </a:r>
            <a:r>
              <a:rPr lang="en-US" sz="2500" dirty="0"/>
              <a:t> et al (2009): parliamentary systems have visible advantages over semi/presidential systems in a number of aspects</a:t>
            </a:r>
          </a:p>
          <a:p>
            <a:pPr algn="just"/>
            <a:r>
              <a:rPr lang="en-US" sz="2500" dirty="0"/>
              <a:t>Examines only democratic regimes and their impact:</a:t>
            </a:r>
          </a:p>
          <a:p>
            <a:pPr algn="just"/>
            <a:r>
              <a:rPr lang="en-US" sz="2500" dirty="0"/>
              <a:t>Political development (corruption, quality of bureaucracy, political stability, rule of law)</a:t>
            </a:r>
          </a:p>
          <a:p>
            <a:pPr algn="just"/>
            <a:r>
              <a:rPr lang="en-US" sz="2500" dirty="0"/>
              <a:t>economic development (GDP per capita, infrastructure, level of investment)</a:t>
            </a:r>
          </a:p>
        </p:txBody>
      </p:sp>
    </p:spTree>
    <p:extLst>
      <p:ext uri="{BB962C8B-B14F-4D97-AF65-F5344CB8AC3E}">
        <p14:creationId xmlns:p14="http://schemas.microsoft.com/office/powerpoint/2010/main" val="1967400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Parliamentarism 1/2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Is a system in which:</a:t>
            </a:r>
          </a:p>
          <a:p>
            <a:r>
              <a:rPr lang="en-AU" dirty="0"/>
              <a:t>1. there is a head of government distinct from the head of state; the head of government is elected by the parliament and accountable to it</a:t>
            </a:r>
          </a:p>
          <a:p>
            <a:r>
              <a:rPr lang="en-AU" dirty="0"/>
              <a:t>2. the terms of the executive and of the parliament are not fixed, they are mutually dependent</a:t>
            </a:r>
          </a:p>
        </p:txBody>
      </p:sp>
    </p:spTree>
    <p:extLst>
      <p:ext uri="{BB962C8B-B14F-4D97-AF65-F5344CB8AC3E}">
        <p14:creationId xmlns:p14="http://schemas.microsoft.com/office/powerpoint/2010/main" val="250377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Policy implications </a:t>
            </a:r>
            <a:br>
              <a:rPr lang="en-US" dirty="0"/>
            </a:br>
            <a:r>
              <a:rPr lang="en-US" dirty="0"/>
              <a:t>of government systems 2/2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en-US" dirty="0"/>
              <a:t>parliamentarism is positively related to a range of outcome indicators, suggesting its cumulative effect on governance</a:t>
            </a:r>
          </a:p>
          <a:p>
            <a:r>
              <a:rPr lang="en-US" dirty="0"/>
              <a:t>parliamentarism is probably better able to function as a tool for coordination </a:t>
            </a:r>
          </a:p>
        </p:txBody>
      </p:sp>
    </p:spTree>
    <p:extLst>
      <p:ext uri="{BB962C8B-B14F-4D97-AF65-F5344CB8AC3E}">
        <p14:creationId xmlns:p14="http://schemas.microsoft.com/office/powerpoint/2010/main" val="439545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Parliamentarism 2/2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en-AU" dirty="0"/>
              <a:t>The executive without a parliamentary support will normally resign; the cabinet often has the power to dissolve the parliament and to call for new parliamentary elections</a:t>
            </a:r>
          </a:p>
          <a:p>
            <a:r>
              <a:rPr lang="en-AU" dirty="0"/>
              <a:t>”an almost complete fusion of executive and legislative powers"; members of the executive are typically recruited among the most senior members of parliament, i.e. they simultaneously hold positions in the two bodies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3303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Presidentialism 1/2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AU" dirty="0"/>
              <a:t>Is a system where</a:t>
            </a:r>
          </a:p>
          <a:p>
            <a:pPr algn="just"/>
            <a:r>
              <a:rPr lang="en-AU" dirty="0"/>
              <a:t>1. president is simultaneously the head of government and the head of state, s/he is directly elected; and </a:t>
            </a:r>
          </a:p>
          <a:p>
            <a:pPr algn="just"/>
            <a:r>
              <a:rPr lang="en-AU" dirty="0"/>
              <a:t>2. the terms in office of the president and the parliament are fixed and not connected (a system of mutual independence)</a:t>
            </a:r>
          </a:p>
        </p:txBody>
      </p:sp>
    </p:spTree>
    <p:extLst>
      <p:ext uri="{BB962C8B-B14F-4D97-AF65-F5344CB8AC3E}">
        <p14:creationId xmlns:p14="http://schemas.microsoft.com/office/powerpoint/2010/main" val="2049766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Presidentialism 2/2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/>
            <a:r>
              <a:rPr lang="en-AU" dirty="0"/>
              <a:t>The executive led by president cannot dissolve the legislature and and call the new elections; the legislature may not remove the president</a:t>
            </a:r>
          </a:p>
          <a:p>
            <a:pPr algn="just"/>
            <a:r>
              <a:rPr lang="en-AU" dirty="0" err="1"/>
              <a:t>Presidentialism</a:t>
            </a:r>
            <a:r>
              <a:rPr lang="en-AU" dirty="0"/>
              <a:t> is a system of mutual independence of the two branches of power</a:t>
            </a:r>
          </a:p>
          <a:p>
            <a:pPr algn="just"/>
            <a:r>
              <a:rPr lang="en-AU" dirty="0"/>
              <a:t>Members of parliament may not simultaneously hold executive positions (strict separation of powers)</a:t>
            </a:r>
          </a:p>
        </p:txBody>
      </p:sp>
    </p:spTree>
    <p:extLst>
      <p:ext uri="{BB962C8B-B14F-4D97-AF65-F5344CB8AC3E}">
        <p14:creationId xmlns:p14="http://schemas.microsoft.com/office/powerpoint/2010/main" val="2064630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Semipresidential</a:t>
            </a:r>
            <a:r>
              <a:rPr lang="cs-CZ" dirty="0"/>
              <a:t> </a:t>
            </a:r>
            <a:r>
              <a:rPr lang="cs-CZ" dirty="0" err="1"/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19128"/>
          </a:xfrm>
        </p:spPr>
        <p:txBody>
          <a:bodyPr/>
          <a:lstStyle/>
          <a:p>
            <a:pPr algn="just"/>
            <a:r>
              <a:rPr lang="en-AU" dirty="0"/>
              <a:t>It is the arrangement with a president directly elected for a fixed term, AND with a prime minister and his/her cabinet accountable to the parliament</a:t>
            </a:r>
          </a:p>
          <a:p>
            <a:pPr algn="just"/>
            <a:r>
              <a:rPr lang="en-AU" dirty="0"/>
              <a:t>Originally, M. Duverger (1980) also added that the president had to have “quite considerable powers”, this feature is now abandoned in favour of a purely institutional understanding of the concept</a:t>
            </a:r>
          </a:p>
        </p:txBody>
      </p:sp>
    </p:spTree>
    <p:extLst>
      <p:ext uri="{BB962C8B-B14F-4D97-AF65-F5344CB8AC3E}">
        <p14:creationId xmlns:p14="http://schemas.microsoft.com/office/powerpoint/2010/main" val="119701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Directorial form of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/>
            <a:r>
              <a:rPr lang="en-AU" sz="2700" dirty="0"/>
              <a:t>It exists only in Switzerland</a:t>
            </a:r>
          </a:p>
          <a:p>
            <a:pPr algn="just"/>
            <a:r>
              <a:rPr lang="en-AU" sz="2700" dirty="0"/>
              <a:t>The executive (the so-called Federal Council) is composed of seven persons, each of them individually elected by a joint decisions of the two chambers of parliament</a:t>
            </a:r>
          </a:p>
          <a:p>
            <a:pPr algn="just"/>
            <a:r>
              <a:rPr lang="en-AU" sz="2700" dirty="0"/>
              <a:t>The term of the Federal Council is fixed, it overlaps with the term of the parliament</a:t>
            </a:r>
          </a:p>
          <a:p>
            <a:pPr algn="just"/>
            <a:r>
              <a:rPr lang="en-AU" sz="2700" dirty="0"/>
              <a:t>However, it is not accountable to the parliament and cannot be voted out of the office</a:t>
            </a:r>
          </a:p>
          <a:p>
            <a:pPr algn="just"/>
            <a:endParaRPr lang="en-AU" sz="2700" dirty="0"/>
          </a:p>
        </p:txBody>
      </p:sp>
    </p:spTree>
    <p:extLst>
      <p:ext uri="{BB962C8B-B14F-4D97-AF65-F5344CB8AC3E}">
        <p14:creationId xmlns:p14="http://schemas.microsoft.com/office/powerpoint/2010/main" val="4058566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Directly elected Prime Minister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/>
            <a:r>
              <a:rPr lang="en-AU" dirty="0"/>
              <a:t>A short-lived system that existed in Israel between 1996 and 2003</a:t>
            </a:r>
          </a:p>
          <a:p>
            <a:pPr algn="just"/>
            <a:r>
              <a:rPr lang="en-AU" dirty="0"/>
              <a:t>Prime Minister was directly elected by all voters in a majority runoff system (simultaneously with parliamentary elections) </a:t>
            </a:r>
          </a:p>
          <a:p>
            <a:pPr algn="just"/>
            <a:r>
              <a:rPr lang="en-AU" dirty="0"/>
              <a:t>the PM and his government was accountable to Parliament, in case of successful no confidence motion, early elections were to be held</a:t>
            </a:r>
          </a:p>
        </p:txBody>
      </p:sp>
    </p:spTree>
    <p:extLst>
      <p:ext uri="{BB962C8B-B14F-4D97-AF65-F5344CB8AC3E}">
        <p14:creationId xmlns:p14="http://schemas.microsoft.com/office/powerpoint/2010/main" val="1029947911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7939</TotalTime>
  <Words>1617</Words>
  <Application>Microsoft Macintosh PowerPoint</Application>
  <PresentationFormat>On-screen Show (4:3)</PresentationFormat>
  <Paragraphs>125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Times New Roman</vt:lpstr>
      <vt:lpstr>Wingdings</vt:lpstr>
      <vt:lpstr>Capsules</vt:lpstr>
      <vt:lpstr>Types of Political Systems</vt:lpstr>
      <vt:lpstr>Normative basis of democratic government</vt:lpstr>
      <vt:lpstr>Parliamentarism 1/2</vt:lpstr>
      <vt:lpstr>Parliamentarism 2/2</vt:lpstr>
      <vt:lpstr>Presidentialism 1/2</vt:lpstr>
      <vt:lpstr>Presidentialism 2/2</vt:lpstr>
      <vt:lpstr>Semipresidential systems</vt:lpstr>
      <vt:lpstr>Directorial form of government</vt:lpstr>
      <vt:lpstr>Directly elected Prime Minister</vt:lpstr>
      <vt:lpstr>Differences among parliamentary systems</vt:lpstr>
      <vt:lpstr>Single-party majority cabinets 1/2</vt:lpstr>
      <vt:lpstr>Single-party majority cabinets 2/2</vt:lpstr>
      <vt:lpstr>Minimal-winning cabinets 1/2</vt:lpstr>
      <vt:lpstr>Minimal-winning cabinets 2/2</vt:lpstr>
      <vt:lpstr>Oversized cabinets 1/2</vt:lpstr>
      <vt:lpstr>Oversized cabinets 2/2</vt:lpstr>
      <vt:lpstr>Minority cabinets 1/2</vt:lpstr>
      <vt:lpstr>Minority cabinets 2/2</vt:lpstr>
      <vt:lpstr>Caretaker cabinets</vt:lpstr>
      <vt:lpstr>Differences among presidential systems</vt:lpstr>
      <vt:lpstr>Are parliamentary systems better?</vt:lpstr>
      <vt:lpstr>Are parliamentary systems better?</vt:lpstr>
      <vt:lpstr>Are parliamentary systems better?</vt:lpstr>
      <vt:lpstr>Legislative success of governments</vt:lpstr>
      <vt:lpstr>Presidents and multipartism 1/4</vt:lpstr>
      <vt:lpstr>Presidents and multipartism 2/4</vt:lpstr>
      <vt:lpstr>Presidents and multipartism 3/4</vt:lpstr>
      <vt:lpstr>Presidents and multipartism 4/4</vt:lpstr>
      <vt:lpstr>Policy implications  of government systems 1/2</vt:lpstr>
      <vt:lpstr>Policy implications  of government systems 2/2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175</cp:revision>
  <dcterms:created xsi:type="dcterms:W3CDTF">2005-06-20T08:50:09Z</dcterms:created>
  <dcterms:modified xsi:type="dcterms:W3CDTF">2024-03-05T08:06:28Z</dcterms:modified>
</cp:coreProperties>
</file>