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20"/>
  </p:notesMasterIdLst>
  <p:sldIdLst>
    <p:sldId id="307" r:id="rId2"/>
    <p:sldId id="316" r:id="rId3"/>
    <p:sldId id="271" r:id="rId4"/>
    <p:sldId id="272" r:id="rId5"/>
    <p:sldId id="317" r:id="rId6"/>
    <p:sldId id="318" r:id="rId7"/>
    <p:sldId id="319" r:id="rId8"/>
    <p:sldId id="320" r:id="rId9"/>
    <p:sldId id="299" r:id="rId10"/>
    <p:sldId id="298" r:id="rId11"/>
    <p:sldId id="308" r:id="rId12"/>
    <p:sldId id="315" r:id="rId13"/>
    <p:sldId id="309" r:id="rId14"/>
    <p:sldId id="310" r:id="rId15"/>
    <p:sldId id="267" r:id="rId16"/>
    <p:sldId id="321" r:id="rId17"/>
    <p:sldId id="311" r:id="rId18"/>
    <p:sldId id="314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timil Havlík" userId="20711293-9f68-443a-9eb5-8ba3eab2ffdf" providerId="ADAL" clId="{AD826A27-3DBD-44B8-B43B-8C761597F909}"/>
    <pc:docChg chg="modSld">
      <pc:chgData name="Vlastimil Havlík" userId="20711293-9f68-443a-9eb5-8ba3eab2ffdf" providerId="ADAL" clId="{AD826A27-3DBD-44B8-B43B-8C761597F909}" dt="2024-02-27T08:45:24.469" v="1" actId="255"/>
      <pc:docMkLst>
        <pc:docMk/>
      </pc:docMkLst>
      <pc:sldChg chg="modSp mod">
        <pc:chgData name="Vlastimil Havlík" userId="20711293-9f68-443a-9eb5-8ba3eab2ffdf" providerId="ADAL" clId="{AD826A27-3DBD-44B8-B43B-8C761597F909}" dt="2024-02-27T08:45:24.469" v="1" actId="255"/>
        <pc:sldMkLst>
          <pc:docMk/>
          <pc:sldMk cId="0" sldId="299"/>
        </pc:sldMkLst>
        <pc:spChg chg="mod">
          <ac:chgData name="Vlastimil Havlík" userId="20711293-9f68-443a-9eb5-8ba3eab2ffdf" providerId="ADAL" clId="{AD826A27-3DBD-44B8-B43B-8C761597F909}" dt="2024-02-27T08:45:24.469" v="1" actId="255"/>
          <ac:spMkLst>
            <pc:docMk/>
            <pc:sldMk cId="0" sldId="299"/>
            <ac:spMk id="14339" creationId="{00000000-0000-0000-0000-000000000000}"/>
          </ac:spMkLst>
        </pc:spChg>
      </pc:sldChg>
      <pc:sldChg chg="modSp mod">
        <pc:chgData name="Vlastimil Havlík" userId="20711293-9f68-443a-9eb5-8ba3eab2ffdf" providerId="ADAL" clId="{AD826A27-3DBD-44B8-B43B-8C761597F909}" dt="2024-02-27T08:44:00.866" v="0" actId="20577"/>
        <pc:sldMkLst>
          <pc:docMk/>
          <pc:sldMk cId="1570734932" sldId="320"/>
        </pc:sldMkLst>
        <pc:spChg chg="mod">
          <ac:chgData name="Vlastimil Havlík" userId="20711293-9f68-443a-9eb5-8ba3eab2ffdf" providerId="ADAL" clId="{AD826A27-3DBD-44B8-B43B-8C761597F909}" dt="2024-02-27T08:44:00.866" v="0" actId="20577"/>
          <ac:spMkLst>
            <pc:docMk/>
            <pc:sldMk cId="1570734932" sldId="320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18CE5B-69EE-41FE-9D37-45419CF11B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2511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51A1898-143A-43A5-A81F-FAC77E0A9515}" type="slidenum">
              <a:rPr lang="cs-CZ" altLang="cs-CZ"/>
              <a:pPr eaLnBrk="1" hangingPunct="1"/>
              <a:t>3</a:t>
            </a:fld>
            <a:endParaRPr lang="cs-CZ" altLang="cs-CZ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369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F8E455-39F4-4FAD-B8AD-B834BED0A967}" type="slidenum">
              <a:rPr lang="cs-CZ" altLang="cs-CZ"/>
              <a:pPr eaLnBrk="1" hangingPunct="1"/>
              <a:t>15</a:t>
            </a:fld>
            <a:endParaRPr lang="cs-CZ" altLang="cs-CZ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939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Zaoblený obdélník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Zaoblený obdélník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bdélník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bdélník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bdélník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Obdélník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1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50882D-C34A-4DF1-872A-B8D5B351C5C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4366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2AE79-0C8A-4C1C-8674-39BF5399A0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424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EEEC6-B45E-4C3F-BDF4-19004CE9BE1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631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93361-8AE7-4A29-8593-49717869002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571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4C026-E310-4639-A44F-E86926E28F6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433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A3EF8-CAA1-4275-941F-A79695AFE0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8204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ED9FFA-08CD-403E-9E23-C12174334DD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61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0FBC3-0E61-49AD-A2D3-88ACCFA5729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886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1A2E8-5E55-42BB-A077-B69F722529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963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7E3FA-0956-4C8B-9EED-C5DC91461A9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208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24AE6-295C-489F-94DA-4AC236A8C3C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496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Obdélník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Obdélník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  <a:endParaRPr lang="en-US" altLang="cs-CZ"/>
          </a:p>
        </p:txBody>
      </p:sp>
      <p:sp>
        <p:nvSpPr>
          <p:cNvPr id="1040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fld id="{6E86FEC9-DB4E-4A85-B436-6E1180DB126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0" r:id="rId2"/>
    <p:sldLayoutId id="2147483771" r:id="rId3"/>
    <p:sldLayoutId id="2147483772" r:id="rId4"/>
    <p:sldLayoutId id="2147483779" r:id="rId5"/>
    <p:sldLayoutId id="2147483780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3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Political</a:t>
            </a:r>
            <a:r>
              <a:rPr lang="cs-CZ" altLang="cs-CZ" dirty="0"/>
              <a:t> </a:t>
            </a:r>
            <a:r>
              <a:rPr lang="cs-CZ" altLang="cs-CZ" dirty="0" err="1"/>
              <a:t>system</a:t>
            </a:r>
            <a:r>
              <a:rPr lang="cs-CZ" altLang="cs-CZ" dirty="0"/>
              <a:t>,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system</a:t>
            </a:r>
            <a:r>
              <a:rPr lang="cs-CZ" altLang="cs-CZ" dirty="0"/>
              <a:t> </a:t>
            </a:r>
            <a:r>
              <a:rPr lang="cs-CZ" altLang="cs-CZ" dirty="0" err="1"/>
              <a:t>theory</a:t>
            </a:r>
            <a:endParaRPr lang="cs-CZ" altLang="cs-CZ" dirty="0"/>
          </a:p>
        </p:txBody>
      </p:sp>
      <p:sp>
        <p:nvSpPr>
          <p:cNvPr id="10243" name="Podnadpis 4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 eaLnBrk="1" hangingPunct="1"/>
            <a:r>
              <a:rPr lang="cs-CZ" altLang="cs-CZ" dirty="0"/>
              <a:t>PMCb1006 </a:t>
            </a:r>
            <a:r>
              <a:rPr lang="cs-CZ" altLang="cs-CZ" dirty="0" err="1"/>
              <a:t>Political</a:t>
            </a:r>
            <a:r>
              <a:rPr lang="cs-CZ" altLang="cs-CZ" dirty="0"/>
              <a:t> and media </a:t>
            </a:r>
            <a:r>
              <a:rPr lang="cs-CZ" altLang="cs-CZ" dirty="0" err="1"/>
              <a:t>systems</a:t>
            </a: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68313" y="981075"/>
            <a:ext cx="8229600" cy="1066800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Inputs</a:t>
            </a:r>
            <a:r>
              <a:rPr lang="cs-CZ" altLang="cs-CZ" dirty="0"/>
              <a:t>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sz="2400" b="1" dirty="0" err="1"/>
              <a:t>Demands</a:t>
            </a:r>
            <a:r>
              <a:rPr lang="cs-CZ" sz="2400" dirty="0"/>
              <a:t>– </a:t>
            </a:r>
            <a:r>
              <a:rPr lang="cs-CZ" sz="2400" dirty="0" err="1"/>
              <a:t>aiming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</a:t>
            </a:r>
            <a:r>
              <a:rPr lang="cs-CZ" sz="2400" dirty="0" err="1"/>
              <a:t>binding</a:t>
            </a:r>
            <a:r>
              <a:rPr lang="cs-CZ" sz="2400" dirty="0"/>
              <a:t> </a:t>
            </a:r>
            <a:r>
              <a:rPr lang="cs-CZ" sz="2400" dirty="0" err="1"/>
              <a:t>decisions</a:t>
            </a:r>
            <a:r>
              <a:rPr lang="cs-CZ" sz="2400" dirty="0"/>
              <a:t> by </a:t>
            </a:r>
            <a:r>
              <a:rPr lang="cs-CZ" sz="2400" dirty="0" err="1"/>
              <a:t>authorities</a:t>
            </a:r>
            <a:r>
              <a:rPr lang="cs-CZ" sz="2400" dirty="0"/>
              <a:t> (vs </a:t>
            </a:r>
            <a:r>
              <a:rPr lang="cs-CZ" sz="2400" i="1" dirty="0" err="1"/>
              <a:t>wants</a:t>
            </a:r>
            <a:r>
              <a:rPr lang="cs-CZ" sz="2400" dirty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 err="1"/>
              <a:t>Two</a:t>
            </a:r>
            <a:r>
              <a:rPr lang="cs-CZ" sz="2400" dirty="0"/>
              <a:t> </a:t>
            </a:r>
            <a:r>
              <a:rPr lang="cs-CZ" sz="2400" dirty="0" err="1"/>
              <a:t>types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demands</a:t>
            </a:r>
            <a:r>
              <a:rPr lang="cs-CZ" sz="2400" dirty="0"/>
              <a:t>: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400" i="1" dirty="0" err="1"/>
              <a:t>external</a:t>
            </a:r>
            <a:r>
              <a:rPr lang="cs-CZ" sz="2400" i="1" dirty="0"/>
              <a:t> </a:t>
            </a:r>
            <a:r>
              <a:rPr lang="cs-CZ" sz="2400" i="1" dirty="0" err="1"/>
              <a:t>inputs</a:t>
            </a:r>
            <a:r>
              <a:rPr lang="cs-CZ" sz="2400" i="1" dirty="0"/>
              <a:t>–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PS environment (</a:t>
            </a:r>
            <a:r>
              <a:rPr lang="cs-CZ" sz="2400" dirty="0" err="1"/>
              <a:t>environmental</a:t>
            </a:r>
            <a:r>
              <a:rPr lang="cs-CZ" sz="2400" dirty="0"/>
              <a:t> </a:t>
            </a:r>
            <a:r>
              <a:rPr lang="cs-CZ" sz="2400" dirty="0" err="1"/>
              <a:t>protection</a:t>
            </a:r>
            <a:r>
              <a:rPr lang="cs-CZ" sz="2400" dirty="0"/>
              <a:t>, </a:t>
            </a:r>
            <a:r>
              <a:rPr lang="cs-CZ" sz="2400" dirty="0" err="1"/>
              <a:t>culture</a:t>
            </a:r>
            <a:r>
              <a:rPr lang="cs-CZ" sz="2400" dirty="0"/>
              <a:t>, </a:t>
            </a:r>
            <a:r>
              <a:rPr lang="cs-CZ" sz="2400" dirty="0" err="1"/>
              <a:t>economics</a:t>
            </a:r>
            <a:r>
              <a:rPr lang="cs-CZ" sz="2400" dirty="0"/>
              <a:t>…)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400" i="1" dirty="0" err="1"/>
              <a:t>withinputs</a:t>
            </a:r>
            <a:r>
              <a:rPr lang="cs-CZ" sz="2400" dirty="0"/>
              <a:t> – </a:t>
            </a:r>
            <a:r>
              <a:rPr lang="cs-CZ" sz="2400" dirty="0" err="1"/>
              <a:t>stemming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evolution</a:t>
            </a:r>
            <a:r>
              <a:rPr lang="cs-CZ" sz="2400" dirty="0"/>
              <a:t> </a:t>
            </a:r>
            <a:r>
              <a:rPr lang="cs-CZ" sz="2400" dirty="0" err="1"/>
              <a:t>within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, </a:t>
            </a:r>
            <a:r>
              <a:rPr lang="cs-CZ" sz="2400" dirty="0" err="1"/>
              <a:t>related</a:t>
            </a:r>
            <a:r>
              <a:rPr lang="cs-CZ" sz="2400" dirty="0"/>
              <a:t> to polity, not </a:t>
            </a:r>
            <a:r>
              <a:rPr lang="cs-CZ" sz="2400" dirty="0" err="1"/>
              <a:t>demands</a:t>
            </a:r>
            <a:r>
              <a:rPr lang="cs-CZ" sz="2400" dirty="0"/>
              <a:t> </a:t>
            </a:r>
            <a:r>
              <a:rPr lang="cs-CZ" sz="2400" i="1" dirty="0" err="1"/>
              <a:t>sensu</a:t>
            </a:r>
            <a:r>
              <a:rPr lang="cs-CZ" sz="2400" i="1" dirty="0"/>
              <a:t> </a:t>
            </a:r>
            <a:r>
              <a:rPr lang="cs-CZ" sz="2400" i="1" dirty="0" err="1"/>
              <a:t>stricto</a:t>
            </a:r>
            <a:r>
              <a:rPr lang="cs-CZ" sz="2400" dirty="0"/>
              <a:t>, </a:t>
            </a:r>
            <a:r>
              <a:rPr lang="cs-CZ" sz="2400" dirty="0" err="1"/>
              <a:t>e.g</a:t>
            </a:r>
            <a:r>
              <a:rPr lang="cs-CZ" sz="2400" dirty="0"/>
              <a:t>. </a:t>
            </a:r>
            <a:r>
              <a:rPr lang="cs-CZ" sz="2400" dirty="0" err="1"/>
              <a:t>The</a:t>
            </a:r>
            <a:r>
              <a:rPr lang="cs-CZ" sz="2400" dirty="0"/>
              <a:t> role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equal</a:t>
            </a:r>
            <a:r>
              <a:rPr lang="cs-CZ" sz="2400" dirty="0"/>
              <a:t> </a:t>
            </a:r>
            <a:r>
              <a:rPr lang="cs-CZ" sz="2400" dirty="0" err="1"/>
              <a:t>representation</a:t>
            </a:r>
            <a:r>
              <a:rPr lang="cs-CZ" sz="2400" dirty="0"/>
              <a:t> (</a:t>
            </a:r>
            <a:r>
              <a:rPr lang="cs-CZ" sz="2400" dirty="0" err="1"/>
              <a:t>electoral</a:t>
            </a:r>
            <a:r>
              <a:rPr lang="cs-CZ" sz="2400" dirty="0"/>
              <a:t> </a:t>
            </a:r>
            <a:r>
              <a:rPr lang="cs-CZ" sz="2400" dirty="0" err="1"/>
              <a:t>districts</a:t>
            </a:r>
            <a:r>
              <a:rPr lang="cs-CZ" sz="2400" dirty="0"/>
              <a:t>), </a:t>
            </a:r>
            <a:r>
              <a:rPr lang="cs-CZ" sz="2400" dirty="0" err="1"/>
              <a:t>constitutional</a:t>
            </a:r>
            <a:r>
              <a:rPr lang="cs-CZ" sz="2400" dirty="0"/>
              <a:t> </a:t>
            </a:r>
            <a:r>
              <a:rPr lang="cs-CZ" sz="2400" dirty="0" err="1"/>
              <a:t>reforms</a:t>
            </a:r>
            <a:endParaRPr lang="cs-CZ" sz="2400" dirty="0"/>
          </a:p>
          <a:p>
            <a:pPr marL="366268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400" i="1" dirty="0" err="1"/>
              <a:t>flesh</a:t>
            </a:r>
            <a:r>
              <a:rPr lang="cs-CZ" sz="2400" i="1" dirty="0"/>
              <a:t> and </a:t>
            </a:r>
            <a:r>
              <a:rPr lang="cs-CZ" sz="2400" i="1" dirty="0" err="1"/>
              <a:t>blood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politics</a:t>
            </a:r>
            <a:r>
              <a:rPr lang="cs-CZ" sz="2400" dirty="0"/>
              <a:t>, but </a:t>
            </a:r>
            <a:r>
              <a:rPr lang="cs-CZ" sz="2400" dirty="0" err="1"/>
              <a:t>also</a:t>
            </a:r>
            <a:r>
              <a:rPr lang="cs-CZ" sz="2400" dirty="0"/>
              <a:t> </a:t>
            </a:r>
            <a:r>
              <a:rPr lang="cs-CZ" sz="2400" dirty="0" err="1"/>
              <a:t>pressure</a:t>
            </a:r>
            <a:r>
              <a:rPr lang="cs-CZ" sz="2400" dirty="0"/>
              <a:t> – </a:t>
            </a:r>
            <a:r>
              <a:rPr lang="cs-CZ" sz="2400" i="1" dirty="0" err="1"/>
              <a:t>demand</a:t>
            </a:r>
            <a:r>
              <a:rPr lang="cs-CZ" sz="2400" dirty="0"/>
              <a:t> </a:t>
            </a:r>
            <a:r>
              <a:rPr lang="cs-CZ" sz="2400" i="1" dirty="0"/>
              <a:t>input </a:t>
            </a:r>
            <a:r>
              <a:rPr lang="cs-CZ" sz="2400" i="1" dirty="0" err="1"/>
              <a:t>overload</a:t>
            </a:r>
            <a:r>
              <a:rPr lang="cs-CZ" sz="2400" i="1" dirty="0"/>
              <a:t>, </a:t>
            </a:r>
            <a:r>
              <a:rPr lang="cs-CZ" sz="2400" i="1" dirty="0" err="1"/>
              <a:t>content</a:t>
            </a:r>
            <a:r>
              <a:rPr lang="cs-CZ" sz="2400" i="1" dirty="0"/>
              <a:t> stress</a:t>
            </a:r>
            <a:r>
              <a:rPr lang="cs-CZ" sz="2400" dirty="0"/>
              <a:t>, </a:t>
            </a:r>
            <a:r>
              <a:rPr lang="cs-CZ" sz="2400" dirty="0" err="1"/>
              <a:t>potentional</a:t>
            </a:r>
            <a:r>
              <a:rPr lang="cs-CZ" sz="2400" dirty="0"/>
              <a:t> </a:t>
            </a:r>
            <a:r>
              <a:rPr lang="cs-CZ" sz="2400" dirty="0" err="1"/>
              <a:t>threat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very </a:t>
            </a:r>
            <a:r>
              <a:rPr lang="cs-CZ" sz="2400" dirty="0" err="1"/>
              <a:t>functioning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PS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066800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Inputs</a:t>
            </a:r>
            <a:r>
              <a:rPr lang="cs-CZ" altLang="cs-CZ" dirty="0"/>
              <a:t>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400675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sz="2400" b="1" dirty="0"/>
              <a:t>Support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/>
              <a:t>Positive and negative </a:t>
            </a:r>
            <a:r>
              <a:rPr lang="cs-CZ" sz="2400" dirty="0" err="1"/>
              <a:t>attitudes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PS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 err="1"/>
              <a:t>Crucial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survival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PS (</a:t>
            </a:r>
            <a:r>
              <a:rPr lang="cs-CZ" sz="2400" i="1" dirty="0"/>
              <a:t>stress </a:t>
            </a:r>
            <a:r>
              <a:rPr lang="cs-CZ" sz="2400" i="1" dirty="0" err="1"/>
              <a:t>through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erosion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support</a:t>
            </a:r>
            <a:r>
              <a:rPr lang="cs-CZ" sz="2400" dirty="0"/>
              <a:t>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 err="1"/>
              <a:t>Three</a:t>
            </a:r>
            <a:r>
              <a:rPr lang="cs-CZ" sz="2400" dirty="0"/>
              <a:t> </a:t>
            </a:r>
            <a:r>
              <a:rPr lang="cs-CZ" sz="2400" dirty="0" err="1"/>
              <a:t>objects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support– pol. </a:t>
            </a:r>
            <a:r>
              <a:rPr lang="cs-CZ" sz="2400" dirty="0" err="1"/>
              <a:t>community</a:t>
            </a:r>
            <a:r>
              <a:rPr lang="cs-CZ" sz="2400" dirty="0"/>
              <a:t>, </a:t>
            </a:r>
            <a:r>
              <a:rPr lang="cs-CZ" sz="2400" dirty="0" err="1"/>
              <a:t>regime</a:t>
            </a:r>
            <a:r>
              <a:rPr lang="cs-CZ" sz="2400" dirty="0"/>
              <a:t>, </a:t>
            </a:r>
            <a:r>
              <a:rPr lang="cs-CZ" sz="2400" dirty="0" err="1"/>
              <a:t>government</a:t>
            </a:r>
            <a:endParaRPr lang="cs-CZ" sz="2400" dirty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400" i="1" dirty="0" err="1"/>
              <a:t>Political</a:t>
            </a:r>
            <a:r>
              <a:rPr lang="cs-CZ" sz="2400" i="1" dirty="0"/>
              <a:t> </a:t>
            </a:r>
            <a:r>
              <a:rPr lang="cs-CZ" sz="2400" i="1" dirty="0" err="1"/>
              <a:t>community</a:t>
            </a:r>
            <a:r>
              <a:rPr lang="cs-CZ" sz="2400" dirty="0"/>
              <a:t>– </a:t>
            </a:r>
            <a:r>
              <a:rPr lang="cs-CZ" sz="2400" dirty="0" err="1"/>
              <a:t>sense</a:t>
            </a:r>
            <a:r>
              <a:rPr lang="cs-CZ" sz="2400" dirty="0"/>
              <a:t> and </a:t>
            </a:r>
            <a:r>
              <a:rPr lang="cs-CZ" sz="2400" dirty="0" err="1"/>
              <a:t>will</a:t>
            </a:r>
            <a:r>
              <a:rPr lang="cs-CZ" sz="2400" dirty="0"/>
              <a:t> to </a:t>
            </a:r>
            <a:r>
              <a:rPr lang="cs-CZ" sz="2400" dirty="0" err="1"/>
              <a:t>belonging</a:t>
            </a:r>
            <a:r>
              <a:rPr lang="cs-CZ" sz="2400" dirty="0"/>
              <a:t> 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400" i="1" dirty="0" err="1"/>
              <a:t>Regime</a:t>
            </a:r>
            <a:r>
              <a:rPr lang="cs-CZ" sz="2400" i="1" dirty="0"/>
              <a:t> </a:t>
            </a:r>
            <a:r>
              <a:rPr lang="cs-CZ" sz="2400" dirty="0"/>
              <a:t>– „</a:t>
            </a:r>
            <a:r>
              <a:rPr lang="cs-CZ" sz="2400" dirty="0" err="1"/>
              <a:t>rules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game“, </a:t>
            </a:r>
            <a:r>
              <a:rPr lang="cs-CZ" sz="2400" dirty="0" err="1"/>
              <a:t>norms</a:t>
            </a:r>
            <a:r>
              <a:rPr lang="cs-CZ" sz="2400" dirty="0"/>
              <a:t>, </a:t>
            </a:r>
            <a:r>
              <a:rPr lang="cs-CZ" sz="2400" dirty="0" err="1"/>
              <a:t>structures</a:t>
            </a:r>
            <a:r>
              <a:rPr lang="cs-CZ" sz="2400" dirty="0"/>
              <a:t>, </a:t>
            </a:r>
            <a:r>
              <a:rPr lang="cs-CZ" sz="2400" dirty="0" err="1"/>
              <a:t>decision</a:t>
            </a:r>
            <a:r>
              <a:rPr lang="cs-CZ" sz="2400" dirty="0"/>
              <a:t> </a:t>
            </a:r>
            <a:r>
              <a:rPr lang="cs-CZ" sz="2400" dirty="0" err="1"/>
              <a:t>making</a:t>
            </a:r>
            <a:r>
              <a:rPr lang="cs-CZ" sz="2400" dirty="0"/>
              <a:t> 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400" i="1" dirty="0" err="1"/>
              <a:t>Government</a:t>
            </a:r>
            <a:r>
              <a:rPr lang="cs-CZ" sz="2400" i="1" dirty="0"/>
              <a:t> </a:t>
            </a:r>
            <a:r>
              <a:rPr lang="cs-CZ" sz="2400" dirty="0"/>
              <a:t>–</a:t>
            </a:r>
            <a:r>
              <a:rPr lang="cs-CZ" sz="2400" dirty="0" err="1"/>
              <a:t>specific</a:t>
            </a:r>
            <a:r>
              <a:rPr lang="cs-CZ" sz="2400" dirty="0"/>
              <a:t> </a:t>
            </a:r>
            <a:r>
              <a:rPr lang="cs-CZ" sz="2400" dirty="0" err="1"/>
              <a:t>decision-makers</a:t>
            </a:r>
            <a:endParaRPr lang="cs-CZ" sz="2400" dirty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400" dirty="0"/>
              <a:t>Not </a:t>
            </a:r>
            <a:r>
              <a:rPr lang="cs-CZ" sz="2400" dirty="0" err="1"/>
              <a:t>necessarily</a:t>
            </a:r>
            <a:r>
              <a:rPr lang="cs-CZ" sz="2400" dirty="0"/>
              <a:t> </a:t>
            </a:r>
            <a:r>
              <a:rPr lang="cs-CZ" sz="2400" dirty="0" err="1"/>
              <a:t>dependent</a:t>
            </a:r>
            <a:r>
              <a:rPr lang="cs-CZ" sz="2400" dirty="0"/>
              <a:t> on </a:t>
            </a:r>
            <a:r>
              <a:rPr lang="cs-CZ" sz="2400" dirty="0" err="1"/>
              <a:t>each</a:t>
            </a:r>
            <a:r>
              <a:rPr lang="cs-CZ" sz="2400" dirty="0"/>
              <a:t> </a:t>
            </a:r>
            <a:r>
              <a:rPr lang="cs-CZ" sz="2400" dirty="0" err="1"/>
              <a:t>other</a:t>
            </a:r>
            <a:endParaRPr lang="cs-CZ" sz="2400" dirty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 err="1"/>
              <a:t>Mechanism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support – </a:t>
            </a:r>
            <a:r>
              <a:rPr lang="cs-CZ" sz="2400" dirty="0" err="1"/>
              <a:t>outputs</a:t>
            </a:r>
            <a:r>
              <a:rPr lang="cs-CZ" sz="2400" dirty="0"/>
              <a:t> </a:t>
            </a:r>
            <a:r>
              <a:rPr lang="cs-CZ" sz="2400" dirty="0" err="1"/>
              <a:t>reflecting</a:t>
            </a:r>
            <a:r>
              <a:rPr lang="cs-CZ" sz="2400" dirty="0"/>
              <a:t> </a:t>
            </a:r>
            <a:r>
              <a:rPr lang="cs-CZ" sz="2400" dirty="0" err="1"/>
              <a:t>demands</a:t>
            </a:r>
            <a:r>
              <a:rPr lang="cs-CZ" sz="2400" dirty="0"/>
              <a:t>, </a:t>
            </a:r>
            <a:r>
              <a:rPr lang="cs-CZ" sz="2400" dirty="0" err="1"/>
              <a:t>politicization</a:t>
            </a:r>
            <a:r>
              <a:rPr lang="cs-CZ" sz="2400" dirty="0"/>
              <a:t> (</a:t>
            </a:r>
            <a:r>
              <a:rPr lang="cs-CZ" sz="2400" dirty="0" err="1"/>
              <a:t>political</a:t>
            </a:r>
            <a:r>
              <a:rPr lang="cs-CZ" sz="2400" dirty="0"/>
              <a:t> </a:t>
            </a:r>
            <a:r>
              <a:rPr lang="cs-CZ" sz="2400" dirty="0" err="1"/>
              <a:t>socialization</a:t>
            </a:r>
            <a:r>
              <a:rPr lang="cs-CZ" sz="2400" dirty="0"/>
              <a:t>, learning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attitudes</a:t>
            </a:r>
            <a:r>
              <a:rPr lang="cs-CZ" sz="2400" dirty="0"/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/>
              <a:t>D</a:t>
            </a:r>
            <a:r>
              <a:rPr lang="cs-CZ" sz="3600" i="1" dirty="0" err="1"/>
              <a:t>iffuse</a:t>
            </a:r>
            <a:r>
              <a:rPr lang="cs-CZ" sz="3600" i="1" dirty="0"/>
              <a:t> and</a:t>
            </a:r>
            <a:r>
              <a:rPr lang="cs-CZ" sz="3600" dirty="0"/>
              <a:t> </a:t>
            </a:r>
            <a:r>
              <a:rPr lang="cs-CZ" sz="3600" i="1" dirty="0" err="1"/>
              <a:t>specific</a:t>
            </a:r>
            <a:r>
              <a:rPr lang="cs-CZ" sz="3600" dirty="0"/>
              <a:t> support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err="1"/>
              <a:t>Specific</a:t>
            </a:r>
            <a:r>
              <a:rPr lang="cs-CZ" sz="2400" b="1" dirty="0"/>
              <a:t> support </a:t>
            </a:r>
            <a:r>
              <a:rPr lang="cs-CZ" sz="2400" dirty="0"/>
              <a:t>– performance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 base on </a:t>
            </a:r>
            <a:r>
              <a:rPr lang="cs-CZ" sz="2400" dirty="0" err="1"/>
              <a:t>outputs</a:t>
            </a:r>
            <a:r>
              <a:rPr lang="cs-CZ" sz="2400" dirty="0"/>
              <a:t>, </a:t>
            </a:r>
            <a:r>
              <a:rPr lang="cs-CZ" sz="2400" dirty="0" err="1"/>
              <a:t>authority</a:t>
            </a:r>
            <a:r>
              <a:rPr lang="cs-CZ" sz="2400" dirty="0"/>
              <a:t>, </a:t>
            </a:r>
            <a:r>
              <a:rPr lang="cs-CZ" sz="2400" dirty="0" err="1"/>
              <a:t>effectiveness</a:t>
            </a:r>
            <a:r>
              <a:rPr lang="cs-CZ" sz="2400" dirty="0"/>
              <a:t>, </a:t>
            </a:r>
            <a:r>
              <a:rPr lang="cs-CZ" sz="2400" dirty="0" err="1"/>
              <a:t>instrumental</a:t>
            </a:r>
            <a:r>
              <a:rPr lang="cs-CZ" sz="2400" dirty="0"/>
              <a:t> </a:t>
            </a:r>
            <a:r>
              <a:rPr lang="cs-CZ" sz="2400" dirty="0" err="1"/>
              <a:t>attitudes</a:t>
            </a:r>
            <a:endParaRPr lang="cs-CZ" sz="2400" dirty="0"/>
          </a:p>
          <a:p>
            <a:r>
              <a:rPr lang="cs-CZ" sz="2400" b="1" dirty="0" err="1"/>
              <a:t>Diffuse</a:t>
            </a:r>
            <a:r>
              <a:rPr lang="cs-CZ" sz="2400" b="1" dirty="0"/>
              <a:t> support</a:t>
            </a:r>
            <a:r>
              <a:rPr lang="cs-CZ" sz="2400" dirty="0"/>
              <a:t>– </a:t>
            </a:r>
            <a:r>
              <a:rPr lang="cs-CZ" sz="2400" dirty="0" err="1"/>
              <a:t>relatively</a:t>
            </a:r>
            <a:r>
              <a:rPr lang="cs-CZ" sz="2400" dirty="0"/>
              <a:t> independent on </a:t>
            </a:r>
            <a:r>
              <a:rPr lang="cs-CZ" sz="2400" dirty="0" err="1"/>
              <a:t>outputs</a:t>
            </a:r>
            <a:endParaRPr lang="cs-CZ" sz="2400" dirty="0"/>
          </a:p>
          <a:p>
            <a:r>
              <a:rPr lang="cs-CZ" sz="2400" dirty="0" err="1"/>
              <a:t>Regime</a:t>
            </a:r>
            <a:r>
              <a:rPr lang="cs-CZ" sz="2400" dirty="0"/>
              <a:t>, </a:t>
            </a:r>
            <a:r>
              <a:rPr lang="cs-CZ" sz="2400" dirty="0" err="1"/>
              <a:t>political</a:t>
            </a:r>
            <a:r>
              <a:rPr lang="cs-CZ" sz="2400" dirty="0"/>
              <a:t> </a:t>
            </a:r>
            <a:r>
              <a:rPr lang="cs-CZ" sz="2400" dirty="0" err="1"/>
              <a:t>community</a:t>
            </a:r>
            <a:r>
              <a:rPr lang="cs-CZ" sz="2400" dirty="0"/>
              <a:t>, </a:t>
            </a:r>
            <a:r>
              <a:rPr lang="cs-CZ" sz="2400" dirty="0" err="1"/>
              <a:t>partially</a:t>
            </a:r>
            <a:r>
              <a:rPr lang="cs-CZ" sz="2400" dirty="0"/>
              <a:t> </a:t>
            </a:r>
            <a:r>
              <a:rPr lang="cs-CZ" sz="2400" dirty="0" err="1"/>
              <a:t>authority</a:t>
            </a:r>
            <a:r>
              <a:rPr lang="cs-CZ" sz="2400" dirty="0"/>
              <a:t>, </a:t>
            </a:r>
            <a:r>
              <a:rPr lang="cs-CZ" sz="2400" dirty="0" err="1"/>
              <a:t>less</a:t>
            </a:r>
            <a:r>
              <a:rPr lang="cs-CZ" sz="2400" dirty="0"/>
              <a:t> </a:t>
            </a:r>
            <a:r>
              <a:rPr lang="cs-CZ" sz="2400" dirty="0" err="1"/>
              <a:t>prone</a:t>
            </a:r>
            <a:r>
              <a:rPr lang="cs-CZ" sz="2400" dirty="0"/>
              <a:t> to </a:t>
            </a:r>
            <a:r>
              <a:rPr lang="cs-CZ" sz="2400" dirty="0" err="1"/>
              <a:t>changes</a:t>
            </a:r>
            <a:endParaRPr lang="cs-CZ" sz="2400" dirty="0"/>
          </a:p>
          <a:p>
            <a:r>
              <a:rPr lang="cs-CZ" sz="2400" dirty="0" err="1"/>
              <a:t>Allows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tolerance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 </a:t>
            </a:r>
            <a:r>
              <a:rPr lang="cs-CZ" sz="2400" dirty="0" err="1"/>
              <a:t>inability</a:t>
            </a:r>
            <a:r>
              <a:rPr lang="cs-CZ" sz="2400" dirty="0"/>
              <a:t> to </a:t>
            </a:r>
            <a:r>
              <a:rPr lang="cs-CZ" sz="2400" dirty="0" err="1"/>
              <a:t>react</a:t>
            </a:r>
            <a:r>
              <a:rPr lang="cs-CZ" sz="2400" dirty="0"/>
              <a:t> to </a:t>
            </a:r>
            <a:r>
              <a:rPr lang="cs-CZ" sz="2400" dirty="0" err="1"/>
              <a:t>demands</a:t>
            </a:r>
            <a:r>
              <a:rPr lang="cs-CZ" sz="2400" dirty="0"/>
              <a:t> – </a:t>
            </a:r>
            <a:r>
              <a:rPr lang="cs-CZ" sz="2400" dirty="0" err="1"/>
              <a:t>crucil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 </a:t>
            </a:r>
            <a:r>
              <a:rPr lang="cs-CZ" sz="2400" dirty="0" err="1"/>
              <a:t>survival</a:t>
            </a:r>
            <a:r>
              <a:rPr lang="cs-CZ" sz="2400" dirty="0"/>
              <a:t> (</a:t>
            </a:r>
            <a:r>
              <a:rPr lang="cs-CZ" sz="2400" dirty="0" err="1"/>
              <a:t>community</a:t>
            </a:r>
            <a:r>
              <a:rPr lang="cs-CZ" sz="2400" dirty="0"/>
              <a:t>)</a:t>
            </a:r>
          </a:p>
          <a:p>
            <a:r>
              <a:rPr lang="cs-CZ" sz="2400" i="1" dirty="0"/>
              <a:t>Trust</a:t>
            </a:r>
            <a:r>
              <a:rPr lang="cs-CZ" sz="2400" dirty="0"/>
              <a:t> and </a:t>
            </a:r>
            <a:r>
              <a:rPr lang="cs-CZ" sz="2400" i="1" dirty="0"/>
              <a:t>legitimity</a:t>
            </a:r>
            <a:endParaRPr lang="cs-CZ" sz="2400" dirty="0"/>
          </a:p>
          <a:p>
            <a:r>
              <a:rPr lang="cs-CZ" sz="2400" dirty="0" err="1"/>
              <a:t>Sources</a:t>
            </a:r>
            <a:r>
              <a:rPr lang="cs-CZ" sz="2400" dirty="0"/>
              <a:t> – </a:t>
            </a:r>
            <a:r>
              <a:rPr lang="cs-CZ" sz="2400" dirty="0" err="1"/>
              <a:t>political</a:t>
            </a:r>
            <a:r>
              <a:rPr lang="cs-CZ" sz="2400" dirty="0"/>
              <a:t> </a:t>
            </a:r>
            <a:r>
              <a:rPr lang="cs-CZ" sz="2400" dirty="0" err="1"/>
              <a:t>socialization</a:t>
            </a:r>
            <a:r>
              <a:rPr lang="cs-CZ" sz="2400" dirty="0"/>
              <a:t> and direct </a:t>
            </a:r>
            <a:r>
              <a:rPr lang="cs-CZ" sz="2400" dirty="0" err="1"/>
              <a:t>experience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48224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Outputs</a:t>
            </a:r>
            <a:endParaRPr lang="cs-CZ" altLang="cs-CZ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err="1"/>
              <a:t>Authoritative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allocation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values</a:t>
            </a:r>
            <a:r>
              <a:rPr lang="cs-CZ" altLang="cs-CZ" sz="2400" dirty="0"/>
              <a:t> – </a:t>
            </a:r>
            <a:r>
              <a:rPr lang="cs-CZ" altLang="cs-CZ" sz="2400" dirty="0" err="1"/>
              <a:t>decision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makers</a:t>
            </a:r>
            <a:endParaRPr lang="cs-CZ" altLang="cs-CZ" sz="2400" dirty="0"/>
          </a:p>
          <a:p>
            <a:pPr eaLnBrk="1" hangingPunct="1"/>
            <a:r>
              <a:rPr lang="cs-CZ" altLang="cs-CZ" sz="2400" dirty="0" err="1"/>
              <a:t>Political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decisions</a:t>
            </a:r>
            <a:r>
              <a:rPr lang="cs-CZ" altLang="cs-CZ" sz="2400" dirty="0"/>
              <a:t> and </a:t>
            </a:r>
            <a:r>
              <a:rPr lang="cs-CZ" altLang="cs-CZ" sz="2400" dirty="0" err="1"/>
              <a:t>their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implementation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affect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functioning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both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environment and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system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itself</a:t>
            </a:r>
            <a:endParaRPr lang="cs-CZ" altLang="cs-CZ" sz="2400" dirty="0"/>
          </a:p>
          <a:p>
            <a:pPr eaLnBrk="1" hangingPunct="1"/>
            <a:r>
              <a:rPr lang="cs-CZ" altLang="cs-CZ" sz="2400" dirty="0"/>
              <a:t>PS </a:t>
            </a:r>
            <a:r>
              <a:rPr lang="cs-CZ" altLang="cs-CZ" sz="2400" dirty="0" err="1"/>
              <a:t>reacting</a:t>
            </a:r>
            <a:r>
              <a:rPr lang="cs-CZ" altLang="cs-CZ" sz="2400" dirty="0"/>
              <a:t> to </a:t>
            </a:r>
            <a:r>
              <a:rPr lang="cs-CZ" altLang="cs-CZ" sz="2400" dirty="0" err="1"/>
              <a:t>demands</a:t>
            </a:r>
            <a:endParaRPr lang="cs-CZ" altLang="cs-CZ" sz="2400" dirty="0"/>
          </a:p>
          <a:p>
            <a:pPr eaLnBrk="1" hangingPunct="1"/>
            <a:r>
              <a:rPr lang="cs-CZ" altLang="cs-CZ" sz="2400" dirty="0" err="1"/>
              <a:t>Types</a:t>
            </a:r>
            <a:r>
              <a:rPr lang="cs-CZ" altLang="cs-CZ" sz="2400" dirty="0"/>
              <a:t>: </a:t>
            </a:r>
          </a:p>
          <a:p>
            <a:pPr eaLnBrk="1" hangingPunct="1"/>
            <a:r>
              <a:rPr lang="cs-CZ" altLang="cs-CZ" sz="2400" dirty="0" err="1"/>
              <a:t>Outputs</a:t>
            </a:r>
            <a:r>
              <a:rPr lang="cs-CZ" altLang="cs-CZ" sz="2400" dirty="0"/>
              <a:t> vs. </a:t>
            </a:r>
            <a:r>
              <a:rPr lang="cs-CZ" altLang="cs-CZ" sz="2400" dirty="0" err="1"/>
              <a:t>outcomes</a:t>
            </a:r>
            <a:endParaRPr lang="cs-CZ" altLang="cs-CZ" sz="2400" dirty="0"/>
          </a:p>
          <a:p>
            <a:pPr eaLnBrk="1" hangingPunct="1"/>
            <a:r>
              <a:rPr lang="cs-CZ" altLang="cs-CZ" sz="2400" dirty="0" err="1"/>
              <a:t>Authoritative</a:t>
            </a:r>
            <a:r>
              <a:rPr lang="cs-CZ" altLang="cs-CZ" sz="2400" dirty="0"/>
              <a:t> and </a:t>
            </a:r>
            <a:r>
              <a:rPr lang="cs-CZ" altLang="cs-CZ" sz="2400" dirty="0" err="1"/>
              <a:t>associated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declarations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reasonings</a:t>
            </a:r>
            <a:r>
              <a:rPr lang="cs-CZ" altLang="cs-CZ" sz="2400" dirty="0"/>
              <a:t>…)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79394" y="1182688"/>
            <a:ext cx="8229600" cy="1066800"/>
          </a:xfrm>
        </p:spPr>
        <p:txBody>
          <a:bodyPr/>
          <a:lstStyle/>
          <a:p>
            <a:pPr eaLnBrk="1" hangingPunct="1"/>
            <a:r>
              <a:rPr lang="cs-CZ" altLang="cs-CZ" dirty="0"/>
              <a:t>Feedback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 err="1"/>
              <a:t>Information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about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outcomes</a:t>
            </a:r>
            <a:r>
              <a:rPr lang="cs-CZ" altLang="cs-CZ" sz="2400" dirty="0"/>
              <a:t> – </a:t>
            </a:r>
            <a:r>
              <a:rPr lang="cs-CZ" altLang="cs-CZ" sz="2400" dirty="0" err="1"/>
              <a:t>from</a:t>
            </a:r>
            <a:r>
              <a:rPr lang="cs-CZ" altLang="cs-CZ" sz="2400" dirty="0"/>
              <a:t> environment to PS</a:t>
            </a:r>
          </a:p>
          <a:p>
            <a:pPr eaLnBrk="1" hangingPunct="1"/>
            <a:r>
              <a:rPr lang="cs-CZ" altLang="cs-CZ" sz="2400" dirty="0" err="1"/>
              <a:t>Crucial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for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system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survival</a:t>
            </a:r>
            <a:r>
              <a:rPr lang="cs-CZ" altLang="cs-CZ" sz="2400" dirty="0"/>
              <a:t> </a:t>
            </a:r>
          </a:p>
          <a:p>
            <a:pPr eaLnBrk="1" hangingPunct="1"/>
            <a:r>
              <a:rPr lang="cs-CZ" altLang="cs-CZ" sz="2400" dirty="0" err="1"/>
              <a:t>Enable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for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correction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future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behavior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based</a:t>
            </a:r>
            <a:r>
              <a:rPr lang="cs-CZ" altLang="cs-CZ" sz="2400" dirty="0"/>
              <a:t> on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past </a:t>
            </a:r>
            <a:r>
              <a:rPr lang="cs-CZ" altLang="cs-CZ" sz="2400" dirty="0" err="1"/>
              <a:t>experience</a:t>
            </a:r>
            <a:endParaRPr lang="cs-CZ" altLang="cs-CZ" sz="2400" dirty="0"/>
          </a:p>
          <a:p>
            <a:pPr eaLnBrk="1" hangingPunct="1"/>
            <a:r>
              <a:rPr lang="cs-CZ" altLang="cs-CZ" sz="2400" dirty="0" err="1"/>
              <a:t>Central</a:t>
            </a:r>
            <a:r>
              <a:rPr lang="cs-CZ" altLang="cs-CZ" sz="2400" dirty="0"/>
              <a:t> element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dynamic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theory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defined</a:t>
            </a:r>
            <a:r>
              <a:rPr lang="cs-CZ" altLang="cs-CZ" sz="2400" dirty="0"/>
              <a:t> by </a:t>
            </a:r>
            <a:r>
              <a:rPr lang="cs-CZ" altLang="cs-CZ" sz="2400" dirty="0" err="1"/>
              <a:t>interactions</a:t>
            </a:r>
            <a:endParaRPr lang="cs-CZ" altLang="cs-CZ" sz="2400" dirty="0"/>
          </a:p>
          <a:p>
            <a:pPr eaLnBrk="1" hangingPunct="1"/>
            <a:r>
              <a:rPr lang="cs-CZ" altLang="cs-CZ" sz="2400" dirty="0" err="1"/>
              <a:t>Beginning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new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inputs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demands</a:t>
            </a:r>
            <a:r>
              <a:rPr lang="cs-CZ" altLang="cs-CZ" sz="2400" dirty="0"/>
              <a:t>, support) – „</a:t>
            </a:r>
            <a:r>
              <a:rPr lang="cs-CZ" altLang="cs-CZ" sz="2400" dirty="0" err="1"/>
              <a:t>never-ending</a:t>
            </a:r>
            <a:r>
              <a:rPr lang="cs-CZ" altLang="cs-CZ" sz="2400" dirty="0"/>
              <a:t> story“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Simplified</a:t>
            </a:r>
            <a:r>
              <a:rPr lang="cs-CZ" dirty="0"/>
              <a:t> model </a:t>
            </a:r>
            <a:r>
              <a:rPr lang="cs-CZ" dirty="0" err="1"/>
              <a:t>of</a:t>
            </a:r>
            <a:r>
              <a:rPr lang="cs-CZ" dirty="0"/>
              <a:t> PS (</a:t>
            </a:r>
            <a:r>
              <a:rPr lang="cs-CZ" dirty="0" err="1"/>
              <a:t>Easton</a:t>
            </a:r>
            <a:r>
              <a:rPr lang="cs-CZ" dirty="0"/>
              <a:t> 1957)</a:t>
            </a:r>
          </a:p>
        </p:txBody>
      </p:sp>
      <p:pic>
        <p:nvPicPr>
          <p:cNvPr id="3" name="Zástupný obsah 2">
            <a:extLst>
              <a:ext uri="{FF2B5EF4-FFF2-40B4-BE49-F238E27FC236}">
                <a16:creationId xmlns:a16="http://schemas.microsoft.com/office/drawing/2014/main" id="{9F06FF83-7773-4349-971F-E2169622CE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21748" y="2249488"/>
            <a:ext cx="7700503" cy="432435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EA6ED0-ECE0-4337-8E4E-D74765F3E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role </a:t>
            </a:r>
            <a:r>
              <a:rPr lang="cs-CZ" dirty="0" err="1"/>
              <a:t>of</a:t>
            </a:r>
            <a:r>
              <a:rPr lang="cs-CZ" dirty="0"/>
              <a:t> media in PS </a:t>
            </a:r>
            <a:r>
              <a:rPr lang="cs-CZ" dirty="0" err="1"/>
              <a:t>theory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A05CC-E9A3-4F3D-96B4-C4AB84201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flow</a:t>
            </a:r>
            <a:endParaRPr lang="cs-CZ" dirty="0"/>
          </a:p>
          <a:p>
            <a:r>
              <a:rPr lang="cs-CZ" dirty="0" err="1"/>
              <a:t>Demands</a:t>
            </a:r>
            <a:r>
              <a:rPr lang="cs-CZ" dirty="0"/>
              <a:t> </a:t>
            </a:r>
            <a:r>
              <a:rPr lang="cs-CZ" dirty="0" err="1"/>
              <a:t>formulation</a:t>
            </a:r>
            <a:endParaRPr lang="cs-CZ" dirty="0"/>
          </a:p>
          <a:p>
            <a:r>
              <a:rPr lang="cs-CZ" dirty="0" err="1"/>
              <a:t>Outputs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  <a:p>
            <a:r>
              <a:rPr lang="cs-CZ" dirty="0"/>
              <a:t>Support </a:t>
            </a:r>
            <a:r>
              <a:rPr lang="cs-CZ" dirty="0" err="1"/>
              <a:t>building</a:t>
            </a:r>
            <a:r>
              <a:rPr lang="cs-CZ" dirty="0"/>
              <a:t> (</a:t>
            </a:r>
            <a:r>
              <a:rPr lang="cs-CZ" dirty="0" err="1"/>
              <a:t>news</a:t>
            </a:r>
            <a:r>
              <a:rPr lang="cs-CZ" dirty="0"/>
              <a:t> </a:t>
            </a:r>
            <a:r>
              <a:rPr lang="cs-CZ" dirty="0" err="1"/>
              <a:t>exposure</a:t>
            </a:r>
            <a:r>
              <a:rPr lang="cs-CZ" dirty="0"/>
              <a:t>)</a:t>
            </a:r>
          </a:p>
          <a:p>
            <a:r>
              <a:rPr lang="cs-CZ" dirty="0"/>
              <a:t>Soft </a:t>
            </a:r>
            <a:r>
              <a:rPr lang="cs-CZ" dirty="0" err="1"/>
              <a:t>power</a:t>
            </a:r>
            <a:endParaRPr lang="cs-CZ" dirty="0"/>
          </a:p>
          <a:p>
            <a:r>
              <a:rPr lang="cs-CZ" dirty="0"/>
              <a:t>Media as </a:t>
            </a:r>
            <a:r>
              <a:rPr lang="cs-CZ" dirty="0" err="1"/>
              <a:t>gatekeepers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news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criterion</a:t>
            </a:r>
            <a:r>
              <a:rPr lang="cs-CZ" dirty="0"/>
              <a:t>)</a:t>
            </a:r>
          </a:p>
          <a:p>
            <a:r>
              <a:rPr lang="cs-CZ" dirty="0" err="1"/>
              <a:t>Systemic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as </a:t>
            </a:r>
            <a:r>
              <a:rPr lang="cs-CZ" dirty="0" err="1"/>
              <a:t>consequence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media </a:t>
            </a:r>
            <a:r>
              <a:rPr lang="cs-CZ" dirty="0" err="1"/>
              <a:t>changes</a:t>
            </a:r>
            <a:r>
              <a:rPr lang="cs-CZ" dirty="0"/>
              <a:t> (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, </a:t>
            </a:r>
            <a:r>
              <a:rPr lang="cs-CZ" dirty="0" err="1"/>
              <a:t>government</a:t>
            </a:r>
            <a:r>
              <a:rPr lang="cs-CZ" dirty="0"/>
              <a:t>, </a:t>
            </a:r>
            <a:r>
              <a:rPr lang="cs-CZ" dirty="0" err="1"/>
              <a:t>pressure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,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participation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9654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Summary</a:t>
            </a:r>
            <a:endParaRPr lang="cs-CZ" altLang="cs-CZ" dirty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 err="1"/>
              <a:t>Ambitious</a:t>
            </a:r>
            <a:r>
              <a:rPr lang="cs-CZ" altLang="cs-CZ" sz="2400" dirty="0"/>
              <a:t> and </a:t>
            </a:r>
            <a:r>
              <a:rPr lang="cs-CZ" altLang="cs-CZ" sz="2400" dirty="0" err="1"/>
              <a:t>influential</a:t>
            </a:r>
            <a:endParaRPr lang="cs-CZ" altLang="cs-CZ" sz="2400" dirty="0"/>
          </a:p>
          <a:p>
            <a:pPr eaLnBrk="1" hangingPunct="1"/>
            <a:r>
              <a:rPr lang="cs-CZ" altLang="cs-CZ" sz="2400" dirty="0"/>
              <a:t>General </a:t>
            </a:r>
            <a:r>
              <a:rPr lang="cs-CZ" altLang="cs-CZ" sz="2400" dirty="0" err="1"/>
              <a:t>theory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explaining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political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functioning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society</a:t>
            </a:r>
          </a:p>
          <a:p>
            <a:pPr eaLnBrk="1" hangingPunct="1"/>
            <a:r>
              <a:rPr lang="cs-CZ" altLang="cs-CZ" sz="2400" dirty="0" err="1"/>
              <a:t>Reaction</a:t>
            </a:r>
            <a:r>
              <a:rPr lang="cs-CZ" altLang="cs-CZ" sz="2400" dirty="0"/>
              <a:t> to </a:t>
            </a:r>
            <a:r>
              <a:rPr lang="cs-CZ" altLang="cs-CZ" sz="2400" dirty="0" err="1"/>
              <a:t>institutionalism</a:t>
            </a:r>
            <a:endParaRPr lang="cs-CZ" altLang="cs-CZ" sz="2400" dirty="0"/>
          </a:p>
          <a:p>
            <a:pPr eaLnBrk="1" hangingPunct="1"/>
            <a:r>
              <a:rPr lang="cs-CZ" altLang="cs-CZ" sz="2400" dirty="0"/>
              <a:t>Point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departure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for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broad</a:t>
            </a:r>
            <a:r>
              <a:rPr lang="cs-CZ" altLang="cs-CZ" sz="2400" dirty="0"/>
              <a:t> </a:t>
            </a:r>
            <a:r>
              <a:rPr lang="cs-CZ" altLang="cs-CZ" sz="2400" dirty="0" err="1"/>
              <a:t>empirical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research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political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participation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political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culture</a:t>
            </a:r>
            <a:r>
              <a:rPr lang="cs-CZ" altLang="cs-CZ" sz="2400" dirty="0"/>
              <a:t>, public </a:t>
            </a:r>
            <a:r>
              <a:rPr lang="cs-CZ" altLang="cs-CZ" sz="2400" dirty="0" err="1"/>
              <a:t>opinion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political</a:t>
            </a:r>
            <a:r>
              <a:rPr lang="cs-CZ" altLang="cs-CZ" sz="2400" dirty="0"/>
              <a:t> régime </a:t>
            </a:r>
            <a:r>
              <a:rPr lang="cs-CZ" altLang="cs-CZ" sz="2400" dirty="0" err="1"/>
              <a:t>changes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policy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analysis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electoral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behavior</a:t>
            </a:r>
            <a:r>
              <a:rPr lang="cs-CZ" altLang="cs-CZ" sz="2400" dirty="0"/>
              <a:t> …)</a:t>
            </a:r>
          </a:p>
          <a:p>
            <a:pPr eaLnBrk="1" hangingPunct="1"/>
            <a:r>
              <a:rPr lang="cs-CZ" altLang="cs-CZ" sz="2400" dirty="0" err="1"/>
              <a:t>The</a:t>
            </a:r>
            <a:r>
              <a:rPr lang="cs-CZ" altLang="cs-CZ" sz="2400" dirty="0"/>
              <a:t> role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media in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theory</a:t>
            </a:r>
            <a:endParaRPr lang="cs-CZ" altLang="cs-CZ" sz="2400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endParaRPr lang="cs-CZ" dirty="0"/>
          </a:p>
        </p:txBody>
      </p:sp>
      <p:sp>
        <p:nvSpPr>
          <p:cNvPr id="23555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4450"/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/>
              <a:t>Linked</a:t>
            </a:r>
            <a:r>
              <a:rPr lang="cs-CZ" sz="2400" dirty="0"/>
              <a:t> to D. </a:t>
            </a:r>
            <a:r>
              <a:rPr lang="cs-CZ" sz="2400" dirty="0" err="1"/>
              <a:t>Easton</a:t>
            </a:r>
            <a:r>
              <a:rPr lang="cs-CZ" sz="2400" dirty="0"/>
              <a:t> </a:t>
            </a:r>
          </a:p>
          <a:p>
            <a:endParaRPr lang="cs-CZ" sz="2400" dirty="0"/>
          </a:p>
          <a:p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ambitions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 </a:t>
            </a:r>
            <a:r>
              <a:rPr lang="cs-CZ" sz="2400" dirty="0" err="1"/>
              <a:t>theory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 err="1"/>
              <a:t>Reaction</a:t>
            </a:r>
            <a:r>
              <a:rPr lang="cs-CZ" sz="2400" dirty="0"/>
              <a:t> to </a:t>
            </a:r>
            <a:r>
              <a:rPr lang="cs-CZ" sz="2400" dirty="0" err="1"/>
              <a:t>historicism</a:t>
            </a:r>
            <a:r>
              <a:rPr lang="cs-CZ" sz="2400" dirty="0"/>
              <a:t> and „</a:t>
            </a:r>
            <a:r>
              <a:rPr lang="cs-CZ" sz="2400" dirty="0" err="1"/>
              <a:t>hyperfactualism</a:t>
            </a:r>
            <a:r>
              <a:rPr lang="cs-CZ" sz="2400" dirty="0"/>
              <a:t>“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political</a:t>
            </a:r>
            <a:r>
              <a:rPr lang="cs-CZ" sz="2400" dirty="0"/>
              <a:t> science</a:t>
            </a:r>
          </a:p>
          <a:p>
            <a:endParaRPr lang="cs-CZ" sz="2400" dirty="0"/>
          </a:p>
          <a:p>
            <a:r>
              <a:rPr lang="cs-CZ" sz="2400" dirty="0" err="1"/>
              <a:t>Behavioral</a:t>
            </a:r>
            <a:r>
              <a:rPr lang="cs-CZ" sz="2400" dirty="0"/>
              <a:t> </a:t>
            </a:r>
            <a:r>
              <a:rPr lang="cs-CZ" sz="2400" dirty="0" err="1"/>
              <a:t>revolution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A </a:t>
            </a:r>
            <a:r>
              <a:rPr lang="cs-CZ" sz="2400" dirty="0" err="1"/>
              <a:t>general</a:t>
            </a:r>
            <a:r>
              <a:rPr lang="cs-CZ" sz="2400" dirty="0"/>
              <a:t> </a:t>
            </a:r>
            <a:r>
              <a:rPr lang="cs-CZ" sz="2400" dirty="0" err="1"/>
              <a:t>theory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politics</a:t>
            </a:r>
            <a:r>
              <a:rPr lang="cs-CZ" sz="2400" dirty="0"/>
              <a:t> as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ultimate</a:t>
            </a:r>
            <a:r>
              <a:rPr lang="cs-CZ" sz="2400" dirty="0"/>
              <a:t> </a:t>
            </a:r>
            <a:r>
              <a:rPr lang="cs-CZ" sz="2400" dirty="0" err="1"/>
              <a:t>goal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ST</a:t>
            </a:r>
          </a:p>
        </p:txBody>
      </p:sp>
      <p:pic>
        <p:nvPicPr>
          <p:cNvPr id="4" name="Obrázek 3" descr="d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628800"/>
            <a:ext cx="15843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091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dirty="0" err="1"/>
              <a:t>Roots</a:t>
            </a:r>
            <a:r>
              <a:rPr lang="cs-CZ" altLang="cs-CZ" sz="3800" dirty="0"/>
              <a:t> </a:t>
            </a:r>
            <a:r>
              <a:rPr lang="cs-CZ" altLang="cs-CZ" sz="3800" dirty="0" err="1"/>
              <a:t>of</a:t>
            </a:r>
            <a:r>
              <a:rPr lang="cs-CZ" altLang="cs-CZ" sz="3800" dirty="0"/>
              <a:t> </a:t>
            </a:r>
            <a:r>
              <a:rPr lang="cs-CZ" altLang="cs-CZ" sz="3800" dirty="0" err="1"/>
              <a:t>the</a:t>
            </a:r>
            <a:r>
              <a:rPr lang="cs-CZ" altLang="cs-CZ" sz="3800" dirty="0"/>
              <a:t> </a:t>
            </a:r>
            <a:r>
              <a:rPr lang="cs-CZ" altLang="cs-CZ" sz="3800" dirty="0" err="1"/>
              <a:t>political</a:t>
            </a:r>
            <a:r>
              <a:rPr lang="cs-CZ" altLang="cs-CZ" sz="3800" dirty="0"/>
              <a:t> </a:t>
            </a:r>
            <a:r>
              <a:rPr lang="cs-CZ" altLang="cs-CZ" sz="3800" dirty="0" err="1"/>
              <a:t>system</a:t>
            </a:r>
            <a:r>
              <a:rPr lang="cs-CZ" altLang="cs-CZ" sz="3800" dirty="0"/>
              <a:t> </a:t>
            </a:r>
            <a:r>
              <a:rPr lang="cs-CZ" altLang="cs-CZ" sz="3800" dirty="0" err="1"/>
              <a:t>theory</a:t>
            </a:r>
            <a:endParaRPr lang="cs-CZ" altLang="cs-CZ" sz="38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err="1"/>
              <a:t>Systéma</a:t>
            </a:r>
            <a:r>
              <a:rPr lang="cs-CZ" altLang="cs-CZ" sz="2400" dirty="0"/>
              <a:t> =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whole</a:t>
            </a:r>
            <a:r>
              <a:rPr lang="cs-CZ" altLang="cs-CZ" sz="2400" dirty="0"/>
              <a:t> in </a:t>
            </a:r>
            <a:r>
              <a:rPr lang="cs-CZ" altLang="cs-CZ" sz="2400" dirty="0" err="1"/>
              <a:t>Greek</a:t>
            </a:r>
            <a:endParaRPr lang="cs-CZ" altLang="cs-CZ" sz="2400" dirty="0"/>
          </a:p>
          <a:p>
            <a:pPr eaLnBrk="1" hangingPunct="1"/>
            <a:r>
              <a:rPr lang="cs-CZ" altLang="cs-CZ" sz="2400" dirty="0" err="1"/>
              <a:t>Originally</a:t>
            </a:r>
            <a:r>
              <a:rPr lang="cs-CZ" altLang="cs-CZ" sz="2400" dirty="0"/>
              <a:t> in biology</a:t>
            </a:r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L. von </a:t>
            </a:r>
            <a:r>
              <a:rPr lang="cs-CZ" altLang="cs-CZ" sz="2400" dirty="0" err="1"/>
              <a:t>Bertalanffy</a:t>
            </a:r>
            <a:r>
              <a:rPr lang="cs-CZ" altLang="cs-CZ" sz="2400" dirty="0"/>
              <a:t> –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theory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open </a:t>
            </a:r>
            <a:r>
              <a:rPr lang="cs-CZ" altLang="cs-CZ" sz="2400" dirty="0" err="1"/>
              <a:t>systems</a:t>
            </a:r>
            <a:endParaRPr lang="cs-CZ" altLang="cs-CZ" sz="2400" dirty="0"/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new</a:t>
            </a:r>
            <a:r>
              <a:rPr lang="cs-CZ" altLang="cs-CZ" sz="2400" dirty="0"/>
              <a:t> </a:t>
            </a:r>
            <a:r>
              <a:rPr lang="cs-CZ" altLang="cs-CZ" sz="2400" dirty="0" err="1"/>
              <a:t>meaning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„</a:t>
            </a:r>
            <a:r>
              <a:rPr lang="cs-CZ" altLang="cs-CZ" sz="2400" dirty="0" err="1"/>
              <a:t>system</a:t>
            </a:r>
            <a:r>
              <a:rPr lang="cs-CZ" altLang="cs-CZ" sz="2400" dirty="0"/>
              <a:t>“</a:t>
            </a:r>
          </a:p>
          <a:p>
            <a:pPr eaLnBrk="1" hangingPunct="1"/>
            <a:r>
              <a:rPr lang="cs-CZ" altLang="cs-CZ" sz="2400" dirty="0" err="1"/>
              <a:t>System</a:t>
            </a:r>
            <a:r>
              <a:rPr lang="cs-CZ" altLang="cs-CZ" sz="2400" dirty="0"/>
              <a:t> environment</a:t>
            </a:r>
          </a:p>
          <a:p>
            <a:pPr eaLnBrk="1" hangingPunct="1"/>
            <a:r>
              <a:rPr lang="cs-CZ" altLang="cs-CZ" sz="2400" dirty="0" err="1"/>
              <a:t>Subsystems</a:t>
            </a:r>
            <a:endParaRPr lang="cs-CZ" altLang="cs-CZ" sz="2400" dirty="0"/>
          </a:p>
          <a:p>
            <a:pPr eaLnBrk="1" hangingPunct="1"/>
            <a:endParaRPr lang="cs-CZ" altLang="cs-CZ" sz="2400" dirty="0"/>
          </a:p>
          <a:p>
            <a:pPr eaLnBrk="1" hangingPunct="1"/>
            <a:endParaRPr lang="cs-CZ" altLang="cs-CZ" sz="2400" dirty="0"/>
          </a:p>
          <a:p>
            <a:pPr eaLnBrk="1" hangingPunct="1"/>
            <a:endParaRPr lang="cs-CZ" altLang="cs-CZ" dirty="0"/>
          </a:p>
        </p:txBody>
      </p:sp>
      <p:pic>
        <p:nvPicPr>
          <p:cNvPr id="11268" name="Obrázek 4" descr="ludwig-von-bertalanff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77072"/>
            <a:ext cx="2808288" cy="221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Easton</a:t>
            </a:r>
            <a:r>
              <a:rPr lang="cs-CZ" altLang="cs-CZ" dirty="0"/>
              <a:t> and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system</a:t>
            </a:r>
            <a:r>
              <a:rPr lang="cs-CZ" altLang="cs-CZ" dirty="0"/>
              <a:t> </a:t>
            </a:r>
            <a:r>
              <a:rPr lang="cs-CZ" altLang="cs-CZ" dirty="0" err="1"/>
              <a:t>theory</a:t>
            </a:r>
            <a:endParaRPr lang="cs-CZ" alt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 err="1"/>
              <a:t>Three</a:t>
            </a:r>
            <a:r>
              <a:rPr lang="cs-CZ" sz="2400" dirty="0"/>
              <a:t> </a:t>
            </a:r>
            <a:r>
              <a:rPr lang="cs-CZ" sz="2400" dirty="0" err="1"/>
              <a:t>key</a:t>
            </a:r>
            <a:r>
              <a:rPr lang="cs-CZ" sz="2400" dirty="0"/>
              <a:t> </a:t>
            </a:r>
            <a:r>
              <a:rPr lang="cs-CZ" sz="2400" dirty="0" err="1"/>
              <a:t>assumptions</a:t>
            </a:r>
            <a:r>
              <a:rPr lang="cs-CZ" sz="2400" dirty="0"/>
              <a:t>:</a:t>
            </a: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cs-CZ" sz="2400" dirty="0"/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cs-CZ" sz="2400" dirty="0" err="1"/>
              <a:t>The</a:t>
            </a:r>
            <a:r>
              <a:rPr lang="cs-CZ" sz="2400" dirty="0"/>
              <a:t> basic unit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analysis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a </a:t>
            </a:r>
            <a:r>
              <a:rPr lang="cs-CZ" sz="2400" dirty="0" err="1"/>
              <a:t>political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 </a:t>
            </a:r>
            <a:r>
              <a:rPr lang="cs-CZ" sz="2400" dirty="0" err="1"/>
              <a:t>defined</a:t>
            </a:r>
            <a:r>
              <a:rPr lang="cs-CZ" sz="2400" dirty="0"/>
              <a:t> as a </a:t>
            </a:r>
            <a:r>
              <a:rPr lang="en-US" sz="2400" dirty="0"/>
              <a:t>“system of behavior”:</a:t>
            </a:r>
            <a:endParaRPr lang="cs-CZ" sz="2400" i="1" dirty="0"/>
          </a:p>
          <a:p>
            <a:pPr marL="859028" lvl="1" indent="-45720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200" dirty="0" err="1"/>
              <a:t>Partial</a:t>
            </a:r>
            <a:r>
              <a:rPr lang="cs-CZ" sz="2200" dirty="0"/>
              <a:t> </a:t>
            </a:r>
            <a:r>
              <a:rPr lang="cs-CZ" sz="2200" dirty="0" err="1"/>
              <a:t>units</a:t>
            </a:r>
            <a:r>
              <a:rPr lang="cs-CZ" sz="2200" dirty="0"/>
              <a:t> are </a:t>
            </a:r>
            <a:r>
              <a:rPr lang="cs-CZ" sz="2200" i="1" dirty="0" err="1"/>
              <a:t>interactions</a:t>
            </a:r>
            <a:endParaRPr lang="cs-CZ" sz="2200" dirty="0"/>
          </a:p>
          <a:p>
            <a:pPr marL="859028" lvl="1" indent="-45720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200" dirty="0" err="1"/>
              <a:t>Departing</a:t>
            </a:r>
            <a:r>
              <a:rPr lang="cs-CZ" sz="2200" dirty="0"/>
              <a:t> </a:t>
            </a:r>
            <a:r>
              <a:rPr lang="cs-CZ" sz="2200" dirty="0" err="1"/>
              <a:t>from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theory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T. </a:t>
            </a:r>
            <a:r>
              <a:rPr lang="cs-CZ" sz="2200" dirty="0" err="1"/>
              <a:t>Parsons</a:t>
            </a:r>
            <a:r>
              <a:rPr lang="cs-CZ" sz="2200" dirty="0"/>
              <a:t> – </a:t>
            </a:r>
            <a:r>
              <a:rPr lang="cs-CZ" sz="2200" dirty="0" err="1"/>
              <a:t>interactions</a:t>
            </a:r>
            <a:r>
              <a:rPr lang="cs-CZ" sz="2200" dirty="0"/>
              <a:t> </a:t>
            </a:r>
            <a:r>
              <a:rPr lang="cs-CZ" sz="2200" dirty="0" err="1"/>
              <a:t>linked</a:t>
            </a:r>
            <a:r>
              <a:rPr lang="cs-CZ" sz="2200" dirty="0"/>
              <a:t> in a </a:t>
            </a:r>
            <a:r>
              <a:rPr lang="cs-CZ" sz="2200" dirty="0" err="1"/>
              <a:t>systemic</a:t>
            </a:r>
            <a:r>
              <a:rPr lang="cs-CZ" sz="2200" dirty="0"/>
              <a:t> </a:t>
            </a:r>
            <a:r>
              <a:rPr lang="cs-CZ" sz="2200" dirty="0" err="1"/>
              <a:t>way</a:t>
            </a:r>
            <a:r>
              <a:rPr lang="cs-CZ" sz="2200" dirty="0"/>
              <a:t>,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social</a:t>
            </a:r>
            <a:r>
              <a:rPr lang="cs-CZ" sz="2200" dirty="0"/>
              <a:t> </a:t>
            </a:r>
            <a:r>
              <a:rPr lang="cs-CZ" sz="2200" dirty="0" err="1"/>
              <a:t>system</a:t>
            </a:r>
            <a:endParaRPr lang="cs-CZ" sz="2200" dirty="0"/>
          </a:p>
          <a:p>
            <a:pPr marL="859028" lvl="1" indent="-45720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200" dirty="0" err="1"/>
              <a:t>The</a:t>
            </a:r>
            <a:r>
              <a:rPr lang="cs-CZ" sz="2200" dirty="0"/>
              <a:t> stress </a:t>
            </a:r>
            <a:r>
              <a:rPr lang="cs-CZ" sz="2200" dirty="0" err="1"/>
              <a:t>put</a:t>
            </a:r>
            <a:r>
              <a:rPr lang="cs-CZ" sz="2200" dirty="0"/>
              <a:t> on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dynamics</a:t>
            </a:r>
            <a:r>
              <a:rPr lang="cs-CZ" sz="2200" dirty="0"/>
              <a:t> vs. </a:t>
            </a:r>
            <a:r>
              <a:rPr lang="cs-CZ" sz="2200" dirty="0" err="1"/>
              <a:t>institutionalism</a:t>
            </a:r>
            <a:endParaRPr lang="cs-CZ" sz="2200" dirty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Easton</a:t>
            </a:r>
            <a:r>
              <a:rPr lang="cs-CZ" altLang="cs-CZ" dirty="0"/>
              <a:t> and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system</a:t>
            </a:r>
            <a:r>
              <a:rPr lang="cs-CZ" altLang="cs-CZ" dirty="0"/>
              <a:t> </a:t>
            </a:r>
            <a:r>
              <a:rPr lang="cs-CZ" altLang="cs-CZ" dirty="0" err="1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88"/>
            <a:ext cx="8686800" cy="4324350"/>
          </a:xfrm>
        </p:spPr>
        <p:txBody>
          <a:bodyPr/>
          <a:lstStyle/>
          <a:p>
            <a:pPr marL="623887" indent="-514350">
              <a:buFont typeface="+mj-lt"/>
              <a:buAutoNum type="arabicPeriod" startAt="2"/>
            </a:pPr>
            <a:r>
              <a:rPr lang="cs-CZ" sz="2400" dirty="0" err="1"/>
              <a:t>Specification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i="1" dirty="0" err="1"/>
              <a:t>political</a:t>
            </a:r>
            <a:r>
              <a:rPr lang="cs-CZ" sz="2400" i="1" dirty="0"/>
              <a:t> </a:t>
            </a:r>
            <a:r>
              <a:rPr lang="cs-CZ" sz="2400" dirty="0" err="1"/>
              <a:t>interactions</a:t>
            </a:r>
            <a:endParaRPr lang="cs-CZ" sz="2400" dirty="0"/>
          </a:p>
          <a:p>
            <a:pPr lvl="1"/>
            <a:r>
              <a:rPr lang="cs-CZ" sz="2400" dirty="0"/>
              <a:t>Pol. </a:t>
            </a:r>
            <a:r>
              <a:rPr lang="cs-CZ" sz="2400" dirty="0" err="1"/>
              <a:t>interaction</a:t>
            </a:r>
            <a:r>
              <a:rPr lang="cs-CZ" sz="2400" dirty="0"/>
              <a:t> </a:t>
            </a:r>
            <a:r>
              <a:rPr lang="cs-CZ" sz="2400" dirty="0" err="1"/>
              <a:t>one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types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social</a:t>
            </a:r>
            <a:r>
              <a:rPr lang="cs-CZ" sz="2400" dirty="0"/>
              <a:t> </a:t>
            </a:r>
            <a:r>
              <a:rPr lang="cs-CZ" sz="2400" dirty="0" err="1"/>
              <a:t>interactions</a:t>
            </a:r>
            <a:r>
              <a:rPr lang="cs-CZ" sz="2400" dirty="0"/>
              <a:t> jen</a:t>
            </a:r>
          </a:p>
          <a:p>
            <a:pPr lvl="1"/>
            <a:r>
              <a:rPr lang="cs-CZ" sz="2400" dirty="0" err="1"/>
              <a:t>Orientation</a:t>
            </a:r>
            <a:r>
              <a:rPr lang="cs-CZ" sz="2400" dirty="0"/>
              <a:t> on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en-US" sz="2400" dirty="0"/>
              <a:t>“</a:t>
            </a:r>
            <a:r>
              <a:rPr lang="cs-CZ" sz="2400" i="1" dirty="0" err="1"/>
              <a:t>binding</a:t>
            </a:r>
            <a:r>
              <a:rPr lang="cs-CZ" sz="2400" i="1" dirty="0"/>
              <a:t> </a:t>
            </a:r>
            <a:r>
              <a:rPr lang="cs-CZ" sz="2400" i="1" dirty="0" err="1"/>
              <a:t>or</a:t>
            </a:r>
            <a:r>
              <a:rPr lang="cs-CZ" sz="2400" i="1" dirty="0"/>
              <a:t> </a:t>
            </a:r>
            <a:r>
              <a:rPr lang="cs-CZ" sz="2400" i="1" dirty="0" err="1"/>
              <a:t>authoritative</a:t>
            </a:r>
            <a:r>
              <a:rPr lang="cs-CZ" sz="2400" i="1" dirty="0"/>
              <a:t> </a:t>
            </a:r>
            <a:r>
              <a:rPr lang="cs-CZ" sz="2400" i="1" dirty="0" err="1"/>
              <a:t>allocation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values</a:t>
            </a:r>
            <a:r>
              <a:rPr lang="cs-CZ" sz="2400" i="1" dirty="0"/>
              <a:t> to society</a:t>
            </a:r>
            <a:r>
              <a:rPr lang="en-US" sz="2400" i="1" dirty="0"/>
              <a:t>”</a:t>
            </a:r>
            <a:endParaRPr lang="cs-CZ" sz="2400" dirty="0"/>
          </a:p>
          <a:p>
            <a:pPr lvl="1"/>
            <a:r>
              <a:rPr lang="cs-CZ" sz="2400" dirty="0"/>
              <a:t> </a:t>
            </a:r>
            <a:r>
              <a:rPr lang="en-US" sz="2400" dirty="0"/>
              <a:t>the political system </a:t>
            </a:r>
            <a:r>
              <a:rPr lang="cs-CZ" sz="2400" dirty="0"/>
              <a:t>= </a:t>
            </a:r>
            <a:r>
              <a:rPr lang="en-US" sz="2400" dirty="0"/>
              <a:t>a set of interactions, distinguishable from other social interaction</a:t>
            </a:r>
            <a:r>
              <a:rPr lang="cs-CZ" sz="2400" dirty="0"/>
              <a:t>, </a:t>
            </a:r>
            <a:r>
              <a:rPr lang="en-US" sz="2400" dirty="0"/>
              <a:t>through which the authoritative allocation of values take place</a:t>
            </a:r>
            <a:endParaRPr lang="cs-CZ" sz="2400" dirty="0"/>
          </a:p>
          <a:p>
            <a:pPr lvl="1"/>
            <a:r>
              <a:rPr lang="cs-CZ" sz="2400" dirty="0"/>
              <a:t>Pol. </a:t>
            </a:r>
            <a:r>
              <a:rPr lang="cs-CZ" sz="2400" dirty="0" err="1"/>
              <a:t>syst</a:t>
            </a:r>
            <a:r>
              <a:rPr lang="en-US" sz="2400" dirty="0" err="1"/>
              <a:t>em</a:t>
            </a:r>
            <a:r>
              <a:rPr lang="cs-CZ" sz="2400" dirty="0"/>
              <a:t> </a:t>
            </a:r>
            <a:r>
              <a:rPr lang="en-US" sz="2400" dirty="0"/>
              <a:t>as an</a:t>
            </a:r>
            <a:r>
              <a:rPr lang="cs-CZ" sz="2400" dirty="0"/>
              <a:t> „</a:t>
            </a:r>
            <a:r>
              <a:rPr lang="cs-CZ" sz="2400" dirty="0" err="1"/>
              <a:t>analytic</a:t>
            </a:r>
            <a:r>
              <a:rPr lang="en-US" sz="2400" dirty="0"/>
              <a:t>al</a:t>
            </a:r>
            <a:r>
              <a:rPr lang="cs-CZ" sz="2400" dirty="0"/>
              <a:t> </a:t>
            </a:r>
            <a:r>
              <a:rPr lang="cs-CZ" sz="2400" dirty="0" err="1"/>
              <a:t>sys</a:t>
            </a:r>
            <a:r>
              <a:rPr lang="en-US" sz="2400" dirty="0" err="1"/>
              <a:t>tem</a:t>
            </a:r>
            <a:r>
              <a:rPr lang="cs-CZ" sz="2400" dirty="0"/>
              <a:t>“ (vs </a:t>
            </a:r>
            <a:r>
              <a:rPr lang="en-US" sz="2400" dirty="0"/>
              <a:t>natural</a:t>
            </a:r>
            <a:r>
              <a:rPr lang="cs-CZ" sz="2400" dirty="0"/>
              <a:t>/</a:t>
            </a:r>
            <a:r>
              <a:rPr lang="en-US" sz="2400" dirty="0"/>
              <a:t>membership based</a:t>
            </a:r>
            <a:r>
              <a:rPr lang="cs-CZ" sz="2400" dirty="0"/>
              <a:t>) – </a:t>
            </a:r>
            <a:r>
              <a:rPr lang="en-US" sz="2400" dirty="0"/>
              <a:t>political roles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35613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Easton</a:t>
            </a:r>
            <a:r>
              <a:rPr lang="cs-CZ" altLang="cs-CZ" dirty="0"/>
              <a:t> and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system</a:t>
            </a:r>
            <a:r>
              <a:rPr lang="cs-CZ" altLang="cs-CZ" dirty="0"/>
              <a:t> </a:t>
            </a:r>
            <a:r>
              <a:rPr lang="cs-CZ" altLang="cs-CZ" dirty="0" err="1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88"/>
            <a:ext cx="8579296" cy="4324350"/>
          </a:xfrm>
        </p:spPr>
        <p:txBody>
          <a:bodyPr/>
          <a:lstStyle/>
          <a:p>
            <a:pPr marL="623887" indent="-514350">
              <a:buFont typeface="+mj-lt"/>
              <a:buAutoNum type="arabicPeriod" startAt="3"/>
            </a:pPr>
            <a:r>
              <a:rPr lang="cs-CZ" sz="2400" dirty="0" err="1"/>
              <a:t>Political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 as part </a:t>
            </a:r>
            <a:r>
              <a:rPr lang="cs-CZ" sz="2400" dirty="0" err="1"/>
              <a:t>of</a:t>
            </a:r>
            <a:r>
              <a:rPr lang="cs-CZ" sz="2400" dirty="0"/>
              <a:t> society</a:t>
            </a:r>
          </a:p>
          <a:p>
            <a:pPr lvl="1"/>
            <a:r>
              <a:rPr lang="cs-CZ" sz="2400" dirty="0" err="1"/>
              <a:t>Functions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PS – </a:t>
            </a:r>
            <a:r>
              <a:rPr lang="cs-CZ" sz="2400" dirty="0" err="1"/>
              <a:t>authoritative</a:t>
            </a:r>
            <a:r>
              <a:rPr lang="cs-CZ" sz="2400" dirty="0"/>
              <a:t> </a:t>
            </a:r>
            <a:r>
              <a:rPr lang="cs-CZ" sz="2400" dirty="0" err="1"/>
              <a:t>allocation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values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i="1" dirty="0"/>
              <a:t>society</a:t>
            </a:r>
          </a:p>
          <a:p>
            <a:pPr lvl="1"/>
            <a:r>
              <a:rPr lang="cs-CZ" sz="2400" dirty="0" err="1"/>
              <a:t>Affecting</a:t>
            </a:r>
            <a:r>
              <a:rPr lang="cs-CZ" sz="2400" dirty="0"/>
              <a:t> society as </a:t>
            </a:r>
            <a:r>
              <a:rPr lang="cs-CZ" sz="2400" dirty="0" err="1"/>
              <a:t>the</a:t>
            </a:r>
            <a:r>
              <a:rPr lang="cs-CZ" sz="2400" dirty="0"/>
              <a:t> most </a:t>
            </a:r>
            <a:r>
              <a:rPr lang="cs-CZ" sz="2400" dirty="0" err="1"/>
              <a:t>important</a:t>
            </a:r>
            <a:r>
              <a:rPr lang="cs-CZ" sz="2400" dirty="0"/>
              <a:t> part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environment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PS – open </a:t>
            </a:r>
            <a:r>
              <a:rPr lang="cs-CZ" sz="2400" dirty="0" err="1"/>
              <a:t>system</a:t>
            </a:r>
            <a:r>
              <a:rPr lang="cs-CZ" sz="2400" dirty="0"/>
              <a:t> </a:t>
            </a:r>
          </a:p>
          <a:p>
            <a:pPr lvl="1"/>
            <a:r>
              <a:rPr lang="cs-CZ" sz="2400" dirty="0" err="1"/>
              <a:t>Types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PS environment:</a:t>
            </a:r>
          </a:p>
          <a:p>
            <a:pPr lvl="1"/>
            <a:r>
              <a:rPr lang="cs-CZ" sz="2400" i="1" dirty="0" err="1"/>
              <a:t>intrasocietal</a:t>
            </a:r>
            <a:r>
              <a:rPr lang="cs-CZ" sz="2400" dirty="0"/>
              <a:t> – </a:t>
            </a:r>
            <a:r>
              <a:rPr lang="cs-CZ" sz="2400" dirty="0" err="1"/>
              <a:t>economics</a:t>
            </a:r>
            <a:r>
              <a:rPr lang="cs-CZ" sz="2400" dirty="0"/>
              <a:t>, environment</a:t>
            </a:r>
          </a:p>
          <a:p>
            <a:pPr lvl="1"/>
            <a:r>
              <a:rPr lang="cs-CZ" sz="2400" i="1" dirty="0" err="1"/>
              <a:t>extrasocietal</a:t>
            </a:r>
            <a:r>
              <a:rPr lang="cs-CZ" sz="2400" i="1" dirty="0"/>
              <a:t> </a:t>
            </a:r>
            <a:r>
              <a:rPr lang="cs-CZ" sz="2400" dirty="0"/>
              <a:t>– </a:t>
            </a:r>
            <a:r>
              <a:rPr lang="cs-CZ" sz="2400" dirty="0" err="1"/>
              <a:t>other</a:t>
            </a:r>
            <a:r>
              <a:rPr lang="cs-CZ" sz="2400" dirty="0"/>
              <a:t> </a:t>
            </a:r>
            <a:r>
              <a:rPr lang="cs-CZ" sz="2400" dirty="0" err="1"/>
              <a:t>political</a:t>
            </a:r>
            <a:r>
              <a:rPr lang="cs-CZ" sz="2400" dirty="0"/>
              <a:t> </a:t>
            </a:r>
            <a:r>
              <a:rPr lang="cs-CZ" sz="2400" dirty="0" err="1"/>
              <a:t>systems</a:t>
            </a:r>
            <a:r>
              <a:rPr lang="cs-CZ" sz="2400" dirty="0"/>
              <a:t>, </a:t>
            </a:r>
            <a:r>
              <a:rPr lang="cs-CZ" sz="2400" dirty="0" err="1"/>
              <a:t>international</a:t>
            </a:r>
            <a:r>
              <a:rPr lang="cs-CZ" sz="2400" dirty="0"/>
              <a:t> </a:t>
            </a:r>
            <a:r>
              <a:rPr lang="cs-CZ" sz="2400" dirty="0" err="1"/>
              <a:t>organizations</a:t>
            </a:r>
            <a:endParaRPr lang="cs-CZ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4681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Easton</a:t>
            </a:r>
            <a:r>
              <a:rPr lang="cs-CZ" altLang="cs-CZ" dirty="0"/>
              <a:t> and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system</a:t>
            </a:r>
            <a:r>
              <a:rPr lang="cs-CZ" altLang="cs-CZ" dirty="0"/>
              <a:t> </a:t>
            </a:r>
            <a:r>
              <a:rPr lang="cs-CZ" altLang="cs-CZ" dirty="0" err="1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/>
              <a:t>Borders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political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endParaRPr lang="cs-CZ" sz="2400" dirty="0"/>
          </a:p>
          <a:p>
            <a:pPr lvl="1"/>
            <a:endParaRPr lang="cs-CZ" sz="2400" dirty="0"/>
          </a:p>
          <a:p>
            <a:pPr lvl="1"/>
            <a:r>
              <a:rPr lang="en-US" sz="2400" dirty="0"/>
              <a:t>Delineation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PS </a:t>
            </a:r>
            <a:r>
              <a:rPr lang="cs-CZ" sz="2400" dirty="0" err="1"/>
              <a:t>compared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environment:</a:t>
            </a:r>
          </a:p>
          <a:p>
            <a:pPr marL="925512" lvl="1" indent="-514350">
              <a:buFont typeface="+mj-lt"/>
              <a:buAutoNum type="alphaLcParenR"/>
            </a:pPr>
            <a:r>
              <a:rPr lang="cs-CZ" sz="2400" dirty="0" err="1"/>
              <a:t>Political</a:t>
            </a:r>
            <a:r>
              <a:rPr lang="cs-CZ" sz="2400" dirty="0"/>
              <a:t> </a:t>
            </a:r>
            <a:r>
              <a:rPr lang="cs-CZ" sz="2400" dirty="0" err="1"/>
              <a:t>roles</a:t>
            </a:r>
            <a:r>
              <a:rPr lang="cs-CZ" sz="2400" dirty="0"/>
              <a:t> vs </a:t>
            </a:r>
            <a:r>
              <a:rPr lang="cs-CZ" sz="2400" dirty="0" err="1"/>
              <a:t>other</a:t>
            </a:r>
            <a:r>
              <a:rPr lang="cs-CZ" sz="2400" dirty="0"/>
              <a:t> </a:t>
            </a:r>
            <a:r>
              <a:rPr lang="cs-CZ" sz="2400" dirty="0" err="1"/>
              <a:t>types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roles</a:t>
            </a:r>
            <a:endParaRPr lang="cs-CZ" sz="2400" dirty="0"/>
          </a:p>
          <a:p>
            <a:pPr marL="925512" lvl="1" indent="-514350">
              <a:buFont typeface="+mj-lt"/>
              <a:buAutoNum type="alphaLcParenR"/>
            </a:pPr>
            <a:r>
              <a:rPr lang="cs-CZ" sz="2400" dirty="0" err="1"/>
              <a:t>Specifics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groups</a:t>
            </a:r>
            <a:r>
              <a:rPr lang="cs-CZ" sz="2400" dirty="0"/>
              <a:t> </a:t>
            </a:r>
            <a:r>
              <a:rPr lang="en-US" sz="2400" dirty="0"/>
              <a:t>“playing” political roles</a:t>
            </a:r>
            <a:endParaRPr lang="cs-CZ" sz="2400" dirty="0"/>
          </a:p>
          <a:p>
            <a:pPr marL="925512" lvl="1" indent="-514350">
              <a:buFont typeface="+mj-lt"/>
              <a:buAutoNum type="alphaLcParenR"/>
            </a:pPr>
            <a:r>
              <a:rPr lang="en-US" sz="2400" dirty="0"/>
              <a:t>Hierarchy of political roles</a:t>
            </a:r>
            <a:endParaRPr lang="cs-CZ" sz="2400" dirty="0"/>
          </a:p>
          <a:p>
            <a:pPr marL="925512" lvl="1" indent="-514350">
              <a:buFont typeface="+mj-lt"/>
              <a:buAutoNum type="alphaLcParenR"/>
            </a:pPr>
            <a:r>
              <a:rPr lang="cs-CZ" sz="2400" dirty="0"/>
              <a:t>S</a:t>
            </a:r>
            <a:r>
              <a:rPr lang="en-US" sz="2400" dirty="0" err="1"/>
              <a:t>pecific</a:t>
            </a:r>
            <a:r>
              <a:rPr lang="en-US" sz="2400" dirty="0"/>
              <a:t> mechanisms for selection of the execution of political roles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25179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Functioning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systems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/>
              <a:t>How</a:t>
            </a:r>
            <a:r>
              <a:rPr lang="cs-CZ" sz="2400" dirty="0"/>
              <a:t> do </a:t>
            </a:r>
            <a:r>
              <a:rPr lang="cs-CZ" sz="2400" dirty="0" err="1"/>
              <a:t>political</a:t>
            </a:r>
            <a:r>
              <a:rPr lang="cs-CZ" sz="2400" dirty="0"/>
              <a:t> </a:t>
            </a:r>
            <a:r>
              <a:rPr lang="cs-CZ" sz="2400" dirty="0" err="1"/>
              <a:t>systems</a:t>
            </a:r>
            <a:r>
              <a:rPr lang="cs-CZ" sz="2400" dirty="0"/>
              <a:t> </a:t>
            </a:r>
            <a:r>
              <a:rPr lang="cs-CZ" sz="2400" dirty="0" err="1"/>
              <a:t>survive</a:t>
            </a:r>
            <a:r>
              <a:rPr lang="cs-CZ" sz="2400" dirty="0"/>
              <a:t>?</a:t>
            </a:r>
          </a:p>
          <a:p>
            <a:endParaRPr lang="cs-CZ" sz="2400" dirty="0"/>
          </a:p>
          <a:p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necessity</a:t>
            </a:r>
            <a:r>
              <a:rPr lang="cs-CZ" sz="2400" dirty="0"/>
              <a:t> to </a:t>
            </a:r>
            <a:r>
              <a:rPr lang="cs-CZ" sz="2400" dirty="0" err="1"/>
              <a:t>keep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ability</a:t>
            </a:r>
            <a:r>
              <a:rPr lang="cs-CZ" sz="2400" dirty="0"/>
              <a:t> to </a:t>
            </a:r>
            <a:r>
              <a:rPr lang="cs-CZ" sz="2400" dirty="0" err="1"/>
              <a:t>authoritativelly</a:t>
            </a:r>
            <a:r>
              <a:rPr lang="cs-CZ" sz="2400" dirty="0"/>
              <a:t> </a:t>
            </a:r>
            <a:r>
              <a:rPr lang="cs-CZ" sz="2400" dirty="0" err="1"/>
              <a:t>allocate</a:t>
            </a:r>
            <a:r>
              <a:rPr lang="cs-CZ" sz="2400" dirty="0"/>
              <a:t> </a:t>
            </a:r>
            <a:r>
              <a:rPr lang="cs-CZ" sz="2400" dirty="0" err="1"/>
              <a:t>values</a:t>
            </a:r>
            <a:r>
              <a:rPr lang="cs-CZ" sz="2400" dirty="0"/>
              <a:t> in society </a:t>
            </a:r>
            <a:r>
              <a:rPr lang="cs-CZ" sz="2400" dirty="0" err="1"/>
              <a:t>under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pressure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environment</a:t>
            </a:r>
          </a:p>
          <a:p>
            <a:endParaRPr lang="cs-CZ" sz="2400" dirty="0"/>
          </a:p>
          <a:p>
            <a:r>
              <a:rPr lang="cs-CZ" sz="2400" dirty="0" err="1"/>
              <a:t>The</a:t>
            </a:r>
            <a:r>
              <a:rPr lang="cs-CZ" sz="2400" dirty="0"/>
              <a:t> feedback </a:t>
            </a:r>
            <a:r>
              <a:rPr lang="cs-CZ" sz="2400" dirty="0" err="1"/>
              <a:t>between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environment and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political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 as a </a:t>
            </a:r>
            <a:r>
              <a:rPr lang="cs-CZ" sz="2400" dirty="0" err="1"/>
              <a:t>condition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survival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political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endParaRPr lang="cs-CZ" sz="2400" dirty="0"/>
          </a:p>
          <a:p>
            <a:endParaRPr lang="cs-CZ" sz="2400" dirty="0"/>
          </a:p>
          <a:p>
            <a:r>
              <a:rPr lang="cs-CZ" sz="2400" i="1" dirty="0"/>
              <a:t>Persistence </a:t>
            </a:r>
            <a:r>
              <a:rPr lang="cs-CZ" sz="2400" i="1" dirty="0" err="1"/>
              <a:t>through</a:t>
            </a:r>
            <a:r>
              <a:rPr lang="cs-CZ" sz="2400" i="1" dirty="0"/>
              <a:t> </a:t>
            </a:r>
            <a:r>
              <a:rPr lang="cs-CZ" sz="2400" i="1" dirty="0" err="1"/>
              <a:t>change</a:t>
            </a:r>
            <a:endParaRPr lang="cs-CZ" sz="2400" i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0734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Relationship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PS and </a:t>
            </a:r>
            <a:r>
              <a:rPr lang="cs-CZ" altLang="cs-CZ" dirty="0" err="1"/>
              <a:t>its</a:t>
            </a:r>
            <a:r>
              <a:rPr lang="cs-CZ" altLang="cs-CZ" dirty="0"/>
              <a:t> environment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300" dirty="0" err="1"/>
              <a:t>I</a:t>
            </a:r>
            <a:r>
              <a:rPr lang="cs-CZ" altLang="cs-CZ" sz="2300" i="1" dirty="0" err="1"/>
              <a:t>nputs</a:t>
            </a:r>
            <a:r>
              <a:rPr lang="cs-CZ" altLang="cs-CZ" sz="2300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300" dirty="0" err="1"/>
              <a:t>Demands</a:t>
            </a:r>
            <a:endParaRPr lang="cs-CZ" altLang="cs-CZ" sz="2300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300" dirty="0"/>
              <a:t>Support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300" dirty="0" err="1"/>
              <a:t>O</a:t>
            </a:r>
            <a:r>
              <a:rPr lang="cs-CZ" altLang="cs-CZ" sz="2300" i="1" dirty="0" err="1"/>
              <a:t>utputs</a:t>
            </a:r>
            <a:endParaRPr lang="cs-CZ" altLang="cs-CZ" sz="23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300" i="1" dirty="0"/>
              <a:t>Feedback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300" i="1" dirty="0"/>
              <a:t>„</a:t>
            </a:r>
            <a:r>
              <a:rPr lang="cs-CZ" altLang="cs-CZ" sz="2300" i="1" dirty="0" err="1"/>
              <a:t>simplified</a:t>
            </a:r>
            <a:r>
              <a:rPr lang="cs-CZ" altLang="cs-CZ" sz="2300" i="1" dirty="0"/>
              <a:t> model </a:t>
            </a:r>
            <a:r>
              <a:rPr lang="cs-CZ" altLang="cs-CZ" sz="2300" i="1" dirty="0" err="1"/>
              <a:t>of</a:t>
            </a:r>
            <a:r>
              <a:rPr lang="cs-CZ" altLang="cs-CZ" sz="2300" i="1" dirty="0"/>
              <a:t> </a:t>
            </a:r>
            <a:r>
              <a:rPr lang="cs-CZ" altLang="cs-CZ" sz="2300" i="1" dirty="0" err="1"/>
              <a:t>political</a:t>
            </a:r>
            <a:r>
              <a:rPr lang="cs-CZ" altLang="cs-CZ" sz="2300" i="1" dirty="0"/>
              <a:t> </a:t>
            </a:r>
            <a:r>
              <a:rPr lang="cs-CZ" altLang="cs-CZ" sz="2300" i="1" dirty="0" err="1"/>
              <a:t>system</a:t>
            </a:r>
            <a:r>
              <a:rPr lang="cs-CZ" altLang="cs-CZ" sz="2300" i="1" dirty="0"/>
              <a:t>“ – </a:t>
            </a:r>
            <a:r>
              <a:rPr lang="cs-CZ" altLang="cs-CZ" sz="2300" dirty="0"/>
              <a:t>so-</a:t>
            </a:r>
            <a:r>
              <a:rPr lang="cs-CZ" altLang="cs-CZ" sz="2300" dirty="0" err="1"/>
              <a:t>called</a:t>
            </a:r>
            <a:r>
              <a:rPr lang="cs-CZ" altLang="cs-CZ" sz="2300" dirty="0"/>
              <a:t> „input – output model“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300" dirty="0" err="1"/>
              <a:t>The</a:t>
            </a:r>
            <a:r>
              <a:rPr lang="cs-CZ" altLang="cs-CZ" sz="2300" dirty="0"/>
              <a:t> </a:t>
            </a:r>
            <a:r>
              <a:rPr lang="cs-CZ" altLang="cs-CZ" sz="2300" dirty="0" err="1"/>
              <a:t>crucial</a:t>
            </a:r>
            <a:r>
              <a:rPr lang="cs-CZ" altLang="cs-CZ" sz="2300" dirty="0"/>
              <a:t> </a:t>
            </a:r>
            <a:r>
              <a:rPr lang="cs-CZ" altLang="cs-CZ" sz="2300" dirty="0" err="1"/>
              <a:t>triad</a:t>
            </a:r>
            <a:r>
              <a:rPr lang="cs-CZ" altLang="cs-CZ" sz="2300" dirty="0"/>
              <a:t>: input – </a:t>
            </a:r>
            <a:r>
              <a:rPr lang="cs-CZ" altLang="cs-CZ" sz="2300" b="1" dirty="0" err="1"/>
              <a:t>conversion</a:t>
            </a:r>
            <a:r>
              <a:rPr lang="cs-CZ" altLang="cs-CZ" sz="2300" b="1" dirty="0"/>
              <a:t> </a:t>
            </a:r>
            <a:r>
              <a:rPr lang="cs-CZ" altLang="cs-CZ" sz="2300" dirty="0"/>
              <a:t>(</a:t>
            </a:r>
            <a:r>
              <a:rPr lang="cs-CZ" altLang="cs-CZ" sz="2300" dirty="0" err="1"/>
              <a:t>the</a:t>
            </a:r>
            <a:r>
              <a:rPr lang="cs-CZ" altLang="cs-CZ" sz="2300" dirty="0"/>
              <a:t> </a:t>
            </a:r>
            <a:r>
              <a:rPr lang="cs-CZ" altLang="cs-CZ" sz="2300" dirty="0" err="1"/>
              <a:t>political</a:t>
            </a:r>
            <a:r>
              <a:rPr lang="cs-CZ" altLang="cs-CZ" sz="2300" dirty="0"/>
              <a:t> </a:t>
            </a:r>
            <a:r>
              <a:rPr lang="cs-CZ" altLang="cs-CZ" sz="2300" dirty="0" err="1"/>
              <a:t>system</a:t>
            </a:r>
            <a:r>
              <a:rPr lang="cs-CZ" altLang="cs-CZ" sz="2300" dirty="0"/>
              <a:t>, </a:t>
            </a:r>
            <a:r>
              <a:rPr lang="cs-CZ" altLang="cs-CZ" sz="2300" dirty="0" err="1"/>
              <a:t>processes</a:t>
            </a:r>
            <a:r>
              <a:rPr lang="cs-CZ" altLang="cs-CZ" sz="2300" dirty="0"/>
              <a:t>) – output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300" dirty="0"/>
              <a:t>gigantic communications network into</a:t>
            </a:r>
            <a:r>
              <a:rPr lang="cs-CZ" altLang="cs-CZ" sz="2300" dirty="0"/>
              <a:t> </a:t>
            </a:r>
            <a:r>
              <a:rPr lang="en-US" altLang="cs-CZ" sz="2300" dirty="0"/>
              <a:t>which one kind of information flows and out of which another</a:t>
            </a:r>
            <a:r>
              <a:rPr lang="cs-CZ" altLang="cs-CZ" sz="2300" dirty="0"/>
              <a:t> </a:t>
            </a:r>
            <a:r>
              <a:rPr lang="en-US" altLang="cs-CZ" sz="2300" dirty="0"/>
              <a:t>kind of information emerges</a:t>
            </a:r>
            <a:endParaRPr lang="cs-CZ" altLang="cs-CZ" sz="2300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3031</TotalTime>
  <Words>905</Words>
  <Application>Microsoft Office PowerPoint</Application>
  <PresentationFormat>Předvádění na obrazovce (4:3)</PresentationFormat>
  <Paragraphs>126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Georgia</vt:lpstr>
      <vt:lpstr>Trebuchet MS</vt:lpstr>
      <vt:lpstr>Wingdings 2</vt:lpstr>
      <vt:lpstr>Urbanistický</vt:lpstr>
      <vt:lpstr>Political system, the system theory</vt:lpstr>
      <vt:lpstr>The system theory</vt:lpstr>
      <vt:lpstr>Roots of the political system theory</vt:lpstr>
      <vt:lpstr>Easton and the system theory</vt:lpstr>
      <vt:lpstr>Easton and the system theory</vt:lpstr>
      <vt:lpstr>Easton and the system theory</vt:lpstr>
      <vt:lpstr>Easton and the system theory</vt:lpstr>
      <vt:lpstr>Functioning of the political systems</vt:lpstr>
      <vt:lpstr>Relationship of the PS and its environment</vt:lpstr>
      <vt:lpstr>Inputs I.</vt:lpstr>
      <vt:lpstr>Inputs II.</vt:lpstr>
      <vt:lpstr>Diffuse and specific support </vt:lpstr>
      <vt:lpstr>Outputs</vt:lpstr>
      <vt:lpstr>Feedback</vt:lpstr>
      <vt:lpstr>Simplified model of PS (Easton 1957)</vt:lpstr>
      <vt:lpstr>The role of media in PS theory?</vt:lpstr>
      <vt:lpstr>Summary</vt:lpstr>
      <vt:lpstr>Thank you for your attention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 politiky II., politický systém, volební systémy</dc:title>
  <dc:creator>havlik</dc:creator>
  <cp:lastModifiedBy>Vlastimil Havlík</cp:lastModifiedBy>
  <cp:revision>142</cp:revision>
  <dcterms:created xsi:type="dcterms:W3CDTF">2008-11-24T09:40:57Z</dcterms:created>
  <dcterms:modified xsi:type="dcterms:W3CDTF">2024-02-27T11:01:08Z</dcterms:modified>
</cp:coreProperties>
</file>