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73" r:id="rId11"/>
    <p:sldId id="269" r:id="rId12"/>
    <p:sldId id="268" r:id="rId13"/>
    <p:sldId id="270" r:id="rId14"/>
    <p:sldId id="265" r:id="rId15"/>
    <p:sldId id="272" r:id="rId16"/>
    <p:sldId id="266" r:id="rId17"/>
    <p:sldId id="267" r:id="rId18"/>
    <p:sldId id="271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3D63E0-A1CE-AF34-45C7-C9B61DD9840E}" v="95" dt="2024-04-30T11:39:45.052"/>
    <p1510:client id="{508F1940-8CBA-00CB-22AB-C34AC75F2415}" v="27" dt="2024-04-30T09:46:06.931"/>
    <p1510:client id="{7A5BC6DE-EF62-3F65-F793-65CEEDAF2C54}" v="1566" dt="2024-04-29T06:30:55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ára Smejkal" userId="S::439638@muni.cz::df931a41-6b75-4099-b4b0-06f37a554dd4" providerId="AD" clId="Web-{508F1940-8CBA-00CB-22AB-C34AC75F2415}"/>
    <pc:docChg chg="addSld modSld">
      <pc:chgData name="Klára Smejkal" userId="S::439638@muni.cz::df931a41-6b75-4099-b4b0-06f37a554dd4" providerId="AD" clId="Web-{508F1940-8CBA-00CB-22AB-C34AC75F2415}" dt="2024-04-30T09:46:05.993" v="23" actId="20577"/>
      <pc:docMkLst>
        <pc:docMk/>
      </pc:docMkLst>
      <pc:sldChg chg="delSp modSp">
        <pc:chgData name="Klára Smejkal" userId="S::439638@muni.cz::df931a41-6b75-4099-b4b0-06f37a554dd4" providerId="AD" clId="Web-{508F1940-8CBA-00CB-22AB-C34AC75F2415}" dt="2024-04-30T09:44:00.974" v="3"/>
        <pc:sldMkLst>
          <pc:docMk/>
          <pc:sldMk cId="2278417502" sldId="264"/>
        </pc:sldMkLst>
        <pc:spChg chg="del mod">
          <ac:chgData name="Klára Smejkal" userId="S::439638@muni.cz::df931a41-6b75-4099-b4b0-06f37a554dd4" providerId="AD" clId="Web-{508F1940-8CBA-00CB-22AB-C34AC75F2415}" dt="2024-04-30T09:44:00.974" v="3"/>
          <ac:spMkLst>
            <pc:docMk/>
            <pc:sldMk cId="2278417502" sldId="264"/>
            <ac:spMk id="6" creationId="{87FD9FE1-9C48-45F2-9394-6D9C31898E91}"/>
          </ac:spMkLst>
        </pc:spChg>
      </pc:sldChg>
      <pc:sldChg chg="addSp modSp">
        <pc:chgData name="Klára Smejkal" userId="S::439638@muni.cz::df931a41-6b75-4099-b4b0-06f37a554dd4" providerId="AD" clId="Web-{508F1940-8CBA-00CB-22AB-C34AC75F2415}" dt="2024-04-30T09:46:05.993" v="23" actId="20577"/>
        <pc:sldMkLst>
          <pc:docMk/>
          <pc:sldMk cId="3916021196" sldId="272"/>
        </pc:sldMkLst>
        <pc:spChg chg="add mod">
          <ac:chgData name="Klára Smejkal" userId="S::439638@muni.cz::df931a41-6b75-4099-b4b0-06f37a554dd4" providerId="AD" clId="Web-{508F1940-8CBA-00CB-22AB-C34AC75F2415}" dt="2024-04-30T09:46:05.993" v="23" actId="20577"/>
          <ac:spMkLst>
            <pc:docMk/>
            <pc:sldMk cId="3916021196" sldId="272"/>
            <ac:spMk id="2" creationId="{0388DCA0-D917-8AF8-8370-0722F3BFFA73}"/>
          </ac:spMkLst>
        </pc:spChg>
      </pc:sldChg>
      <pc:sldChg chg="addSp delSp modSp new">
        <pc:chgData name="Klára Smejkal" userId="S::439638@muni.cz::df931a41-6b75-4099-b4b0-06f37a554dd4" providerId="AD" clId="Web-{508F1940-8CBA-00CB-22AB-C34AC75F2415}" dt="2024-04-30T09:16:40.394" v="1"/>
        <pc:sldMkLst>
          <pc:docMk/>
          <pc:sldMk cId="634796460" sldId="273"/>
        </pc:sldMkLst>
        <pc:spChg chg="del">
          <ac:chgData name="Klára Smejkal" userId="S::439638@muni.cz::df931a41-6b75-4099-b4b0-06f37a554dd4" providerId="AD" clId="Web-{508F1940-8CBA-00CB-22AB-C34AC75F2415}" dt="2024-04-30T09:16:40.394" v="1"/>
          <ac:spMkLst>
            <pc:docMk/>
            <pc:sldMk cId="634796460" sldId="273"/>
            <ac:spMk id="3" creationId="{BF8C2DEE-9663-8827-05AD-0CAAFB863A1F}"/>
          </ac:spMkLst>
        </pc:spChg>
        <pc:picChg chg="add mod ord">
          <ac:chgData name="Klára Smejkal" userId="S::439638@muni.cz::df931a41-6b75-4099-b4b0-06f37a554dd4" providerId="AD" clId="Web-{508F1940-8CBA-00CB-22AB-C34AC75F2415}" dt="2024-04-30T09:16:40.394" v="1"/>
          <ac:picMkLst>
            <pc:docMk/>
            <pc:sldMk cId="634796460" sldId="273"/>
            <ac:picMk id="4" creationId="{3B711084-27D5-B112-AF03-C2ADD33FB861}"/>
          </ac:picMkLst>
        </pc:picChg>
      </pc:sldChg>
    </pc:docChg>
  </pc:docChgLst>
  <pc:docChgLst>
    <pc:chgData name="Klára Smejkal" userId="S::439638@muni.cz::df931a41-6b75-4099-b4b0-06f37a554dd4" providerId="AD" clId="Web-{7A5BC6DE-EF62-3F65-F793-65CEEDAF2C54}"/>
    <pc:docChg chg="addSld modSld">
      <pc:chgData name="Klára Smejkal" userId="S::439638@muni.cz::df931a41-6b75-4099-b4b0-06f37a554dd4" providerId="AD" clId="Web-{7A5BC6DE-EF62-3F65-F793-65CEEDAF2C54}" dt="2024-04-29T06:30:55.244" v="1526" actId="20577"/>
      <pc:docMkLst>
        <pc:docMk/>
      </pc:docMkLst>
      <pc:sldChg chg="addSp delSp modSp">
        <pc:chgData name="Klára Smejkal" userId="S::439638@muni.cz::df931a41-6b75-4099-b4b0-06f37a554dd4" providerId="AD" clId="Web-{7A5BC6DE-EF62-3F65-F793-65CEEDAF2C54}" dt="2024-04-29T05:04:45.104" v="3" actId="1076"/>
        <pc:sldMkLst>
          <pc:docMk/>
          <pc:sldMk cId="860973341" sldId="257"/>
        </pc:sldMkLst>
        <pc:spChg chg="del mod">
          <ac:chgData name="Klára Smejkal" userId="S::439638@muni.cz::df931a41-6b75-4099-b4b0-06f37a554dd4" providerId="AD" clId="Web-{7A5BC6DE-EF62-3F65-F793-65CEEDAF2C54}" dt="2024-04-29T05:04:26.072" v="1"/>
          <ac:spMkLst>
            <pc:docMk/>
            <pc:sldMk cId="860973341" sldId="257"/>
            <ac:spMk id="6" creationId="{2F271D01-524E-4C12-8DE4-8C47553D2B53}"/>
          </ac:spMkLst>
        </pc:spChg>
        <pc:picChg chg="add mod ord">
          <ac:chgData name="Klára Smejkal" userId="S::439638@muni.cz::df931a41-6b75-4099-b4b0-06f37a554dd4" providerId="AD" clId="Web-{7A5BC6DE-EF62-3F65-F793-65CEEDAF2C54}" dt="2024-04-29T05:04:45.104" v="3" actId="1076"/>
          <ac:picMkLst>
            <pc:docMk/>
            <pc:sldMk cId="860973341" sldId="257"/>
            <ac:picMk id="2" creationId="{878EF54D-F4F6-A07C-D1BE-F290F7E2AEA0}"/>
          </ac:picMkLst>
        </pc:picChg>
      </pc:sldChg>
      <pc:sldChg chg="addSp delSp modSp">
        <pc:chgData name="Klára Smejkal" userId="S::439638@muni.cz::df931a41-6b75-4099-b4b0-06f37a554dd4" providerId="AD" clId="Web-{7A5BC6DE-EF62-3F65-F793-65CEEDAF2C54}" dt="2024-04-29T05:06:01.479" v="9" actId="1076"/>
        <pc:sldMkLst>
          <pc:docMk/>
          <pc:sldMk cId="2252230985" sldId="262"/>
        </pc:sldMkLst>
        <pc:spChg chg="mod">
          <ac:chgData name="Klára Smejkal" userId="S::439638@muni.cz::df931a41-6b75-4099-b4b0-06f37a554dd4" providerId="AD" clId="Web-{7A5BC6DE-EF62-3F65-F793-65CEEDAF2C54}" dt="2024-04-29T05:05:49.557" v="5" actId="20577"/>
          <ac:spMkLst>
            <pc:docMk/>
            <pc:sldMk cId="2252230985" sldId="262"/>
            <ac:spMk id="2" creationId="{86F81BD8-916F-4E77-BBF8-A9FF10705790}"/>
          </ac:spMkLst>
        </pc:spChg>
        <pc:spChg chg="del">
          <ac:chgData name="Klára Smejkal" userId="S::439638@muni.cz::df931a41-6b75-4099-b4b0-06f37a554dd4" providerId="AD" clId="Web-{7A5BC6DE-EF62-3F65-F793-65CEEDAF2C54}" dt="2024-04-29T05:05:46.229" v="4"/>
          <ac:spMkLst>
            <pc:docMk/>
            <pc:sldMk cId="2252230985" sldId="262"/>
            <ac:spMk id="3" creationId="{E4C77705-04BB-4D56-B920-0756F3F1F4B9}"/>
          </ac:spMkLst>
        </pc:spChg>
        <pc:picChg chg="add mod ord">
          <ac:chgData name="Klára Smejkal" userId="S::439638@muni.cz::df931a41-6b75-4099-b4b0-06f37a554dd4" providerId="AD" clId="Web-{7A5BC6DE-EF62-3F65-F793-65CEEDAF2C54}" dt="2024-04-29T05:06:01.479" v="9" actId="1076"/>
          <ac:picMkLst>
            <pc:docMk/>
            <pc:sldMk cId="2252230985" sldId="262"/>
            <ac:picMk id="4" creationId="{D13E60CD-150F-1026-F532-94080024507F}"/>
          </ac:picMkLst>
        </pc:picChg>
      </pc:sldChg>
      <pc:sldChg chg="addSp delSp modSp">
        <pc:chgData name="Klára Smejkal" userId="S::439638@muni.cz::df931a41-6b75-4099-b4b0-06f37a554dd4" providerId="AD" clId="Web-{7A5BC6DE-EF62-3F65-F793-65CEEDAF2C54}" dt="2024-04-29T05:17:48.907" v="1514"/>
        <pc:sldMkLst>
          <pc:docMk/>
          <pc:sldMk cId="2278417502" sldId="264"/>
        </pc:sldMkLst>
        <pc:spChg chg="del mod">
          <ac:chgData name="Klára Smejkal" userId="S::439638@muni.cz::df931a41-6b75-4099-b4b0-06f37a554dd4" providerId="AD" clId="Web-{7A5BC6DE-EF62-3F65-F793-65CEEDAF2C54}" dt="2024-04-29T05:11:40.701" v="594"/>
          <ac:spMkLst>
            <pc:docMk/>
            <pc:sldMk cId="2278417502" sldId="264"/>
            <ac:spMk id="2" creationId="{7D677B37-57D6-47C6-9017-CB6761BDD253}"/>
          </ac:spMkLst>
        </pc:spChg>
        <pc:spChg chg="del">
          <ac:chgData name="Klára Smejkal" userId="S::439638@muni.cz::df931a41-6b75-4099-b4b0-06f37a554dd4" providerId="AD" clId="Web-{7A5BC6DE-EF62-3F65-F793-65CEEDAF2C54}" dt="2024-04-29T05:07:05.277" v="10"/>
          <ac:spMkLst>
            <pc:docMk/>
            <pc:sldMk cId="2278417502" sldId="264"/>
            <ac:spMk id="3" creationId="{B8161FCB-3EAF-4724-8698-8E7D66CFAB06}"/>
          </ac:spMkLst>
        </pc:spChg>
        <pc:spChg chg="add mod">
          <ac:chgData name="Klára Smejkal" userId="S::439638@muni.cz::df931a41-6b75-4099-b4b0-06f37a554dd4" providerId="AD" clId="Web-{7A5BC6DE-EF62-3F65-F793-65CEEDAF2C54}" dt="2024-04-29T05:11:40.701" v="594"/>
          <ac:spMkLst>
            <pc:docMk/>
            <pc:sldMk cId="2278417502" sldId="264"/>
            <ac:spMk id="6" creationId="{87FD9FE1-9C48-45F2-9394-6D9C31898E91}"/>
          </ac:spMkLst>
        </pc:spChg>
        <pc:graphicFrameChg chg="add mod ord modGraphic">
          <ac:chgData name="Klára Smejkal" userId="S::439638@muni.cz::df931a41-6b75-4099-b4b0-06f37a554dd4" providerId="AD" clId="Web-{7A5BC6DE-EF62-3F65-F793-65CEEDAF2C54}" dt="2024-04-29T05:17:48.907" v="1514"/>
          <ac:graphicFrameMkLst>
            <pc:docMk/>
            <pc:sldMk cId="2278417502" sldId="264"/>
            <ac:graphicFrameMk id="4" creationId="{621365CD-0382-8E40-6A1F-01B74D3BC77F}"/>
          </ac:graphicFrameMkLst>
        </pc:graphicFrameChg>
      </pc:sldChg>
      <pc:sldChg chg="modSp">
        <pc:chgData name="Klára Smejkal" userId="S::439638@muni.cz::df931a41-6b75-4099-b4b0-06f37a554dd4" providerId="AD" clId="Web-{7A5BC6DE-EF62-3F65-F793-65CEEDAF2C54}" dt="2024-04-29T05:25:43.239" v="1521" actId="20577"/>
        <pc:sldMkLst>
          <pc:docMk/>
          <pc:sldMk cId="3801048573" sldId="265"/>
        </pc:sldMkLst>
        <pc:spChg chg="mod">
          <ac:chgData name="Klára Smejkal" userId="S::439638@muni.cz::df931a41-6b75-4099-b4b0-06f37a554dd4" providerId="AD" clId="Web-{7A5BC6DE-EF62-3F65-F793-65CEEDAF2C54}" dt="2024-04-29T05:25:43.239" v="1521" actId="20577"/>
          <ac:spMkLst>
            <pc:docMk/>
            <pc:sldMk cId="3801048573" sldId="265"/>
            <ac:spMk id="3" creationId="{35418630-BF4F-4067-964B-CC27684C93CD}"/>
          </ac:spMkLst>
        </pc:spChg>
      </pc:sldChg>
      <pc:sldChg chg="modSp">
        <pc:chgData name="Klára Smejkal" userId="S::439638@muni.cz::df931a41-6b75-4099-b4b0-06f37a554dd4" providerId="AD" clId="Web-{7A5BC6DE-EF62-3F65-F793-65CEEDAF2C54}" dt="2024-04-29T06:30:55.244" v="1526" actId="20577"/>
        <pc:sldMkLst>
          <pc:docMk/>
          <pc:sldMk cId="2999383075" sldId="267"/>
        </pc:sldMkLst>
        <pc:spChg chg="mod">
          <ac:chgData name="Klára Smejkal" userId="S::439638@muni.cz::df931a41-6b75-4099-b4b0-06f37a554dd4" providerId="AD" clId="Web-{7A5BC6DE-EF62-3F65-F793-65CEEDAF2C54}" dt="2024-04-29T06:30:55.244" v="1526" actId="20577"/>
          <ac:spMkLst>
            <pc:docMk/>
            <pc:sldMk cId="2999383075" sldId="267"/>
            <ac:spMk id="3" creationId="{18F6EE0D-AF9E-4338-A732-025DFB6F2265}"/>
          </ac:spMkLst>
        </pc:spChg>
      </pc:sldChg>
      <pc:sldChg chg="modSp">
        <pc:chgData name="Klára Smejkal" userId="S::439638@muni.cz::df931a41-6b75-4099-b4b0-06f37a554dd4" providerId="AD" clId="Web-{7A5BC6DE-EF62-3F65-F793-65CEEDAF2C54}" dt="2024-04-29T05:24:51.769" v="1519" actId="20577"/>
        <pc:sldMkLst>
          <pc:docMk/>
          <pc:sldMk cId="3340660644" sldId="270"/>
        </pc:sldMkLst>
        <pc:spChg chg="mod">
          <ac:chgData name="Klára Smejkal" userId="S::439638@muni.cz::df931a41-6b75-4099-b4b0-06f37a554dd4" providerId="AD" clId="Web-{7A5BC6DE-EF62-3F65-F793-65CEEDAF2C54}" dt="2024-04-29T05:24:51.769" v="1519" actId="20577"/>
          <ac:spMkLst>
            <pc:docMk/>
            <pc:sldMk cId="3340660644" sldId="270"/>
            <ac:spMk id="3" creationId="{B0F7D0FB-E604-496F-9B93-BE2CC613CB45}"/>
          </ac:spMkLst>
        </pc:spChg>
      </pc:sldChg>
      <pc:sldChg chg="addSp delSp modSp new mod modClrScheme chgLayout">
        <pc:chgData name="Klára Smejkal" userId="S::439638@muni.cz::df931a41-6b75-4099-b4b0-06f37a554dd4" providerId="AD" clId="Web-{7A5BC6DE-EF62-3F65-F793-65CEEDAF2C54}" dt="2024-04-29T06:27:27.742" v="1525"/>
        <pc:sldMkLst>
          <pc:docMk/>
          <pc:sldMk cId="3916021196" sldId="272"/>
        </pc:sldMkLst>
        <pc:spChg chg="del">
          <ac:chgData name="Klára Smejkal" userId="S::439638@muni.cz::df931a41-6b75-4099-b4b0-06f37a554dd4" providerId="AD" clId="Web-{7A5BC6DE-EF62-3F65-F793-65CEEDAF2C54}" dt="2024-04-29T06:27:27.742" v="1525"/>
          <ac:spMkLst>
            <pc:docMk/>
            <pc:sldMk cId="3916021196" sldId="272"/>
            <ac:spMk id="2" creationId="{397C90B4-3347-F99E-EA10-EA3DB7AE0122}"/>
          </ac:spMkLst>
        </pc:spChg>
        <pc:spChg chg="del">
          <ac:chgData name="Klára Smejkal" userId="S::439638@muni.cz::df931a41-6b75-4099-b4b0-06f37a554dd4" providerId="AD" clId="Web-{7A5BC6DE-EF62-3F65-F793-65CEEDAF2C54}" dt="2024-04-29T06:27:23.023" v="1523"/>
          <ac:spMkLst>
            <pc:docMk/>
            <pc:sldMk cId="3916021196" sldId="272"/>
            <ac:spMk id="3" creationId="{E4BC6D0B-A883-696D-B116-F582654E3219}"/>
          </ac:spMkLst>
        </pc:spChg>
        <pc:picChg chg="add mod ord">
          <ac:chgData name="Klára Smejkal" userId="S::439638@muni.cz::df931a41-6b75-4099-b4b0-06f37a554dd4" providerId="AD" clId="Web-{7A5BC6DE-EF62-3F65-F793-65CEEDAF2C54}" dt="2024-04-29T06:27:27.742" v="1525"/>
          <ac:picMkLst>
            <pc:docMk/>
            <pc:sldMk cId="3916021196" sldId="272"/>
            <ac:picMk id="4" creationId="{57CB3403-0E76-B9AF-8957-CB383FBE6887}"/>
          </ac:picMkLst>
        </pc:picChg>
      </pc:sldChg>
    </pc:docChg>
  </pc:docChgLst>
  <pc:docChgLst>
    <pc:chgData name="Klára Smejkal" userId="S::439638@muni.cz::df931a41-6b75-4099-b4b0-06f37a554dd4" providerId="AD" clId="Web-{2D3D63E0-A1CE-AF34-45C7-C9B61DD9840E}"/>
    <pc:docChg chg="modSld">
      <pc:chgData name="Klára Smejkal" userId="S::439638@muni.cz::df931a41-6b75-4099-b4b0-06f37a554dd4" providerId="AD" clId="Web-{2D3D63E0-A1CE-AF34-45C7-C9B61DD9840E}" dt="2024-04-30T11:39:45.052" v="94" actId="20577"/>
      <pc:docMkLst>
        <pc:docMk/>
      </pc:docMkLst>
      <pc:sldChg chg="modSp">
        <pc:chgData name="Klára Smejkal" userId="S::439638@muni.cz::df931a41-6b75-4099-b4b0-06f37a554dd4" providerId="AD" clId="Web-{2D3D63E0-A1CE-AF34-45C7-C9B61DD9840E}" dt="2024-04-30T11:00:10.783" v="65" actId="20577"/>
        <pc:sldMkLst>
          <pc:docMk/>
          <pc:sldMk cId="1097597495" sldId="269"/>
        </pc:sldMkLst>
        <pc:spChg chg="mod">
          <ac:chgData name="Klára Smejkal" userId="S::439638@muni.cz::df931a41-6b75-4099-b4b0-06f37a554dd4" providerId="AD" clId="Web-{2D3D63E0-A1CE-AF34-45C7-C9B61DD9840E}" dt="2024-04-30T11:00:10.783" v="65" actId="20577"/>
          <ac:spMkLst>
            <pc:docMk/>
            <pc:sldMk cId="1097597495" sldId="269"/>
            <ac:spMk id="3" creationId="{23481331-47FD-4EF0-8E34-79EA68EAF514}"/>
          </ac:spMkLst>
        </pc:spChg>
      </pc:sldChg>
      <pc:sldChg chg="modSp">
        <pc:chgData name="Klára Smejkal" userId="S::439638@muni.cz::df931a41-6b75-4099-b4b0-06f37a554dd4" providerId="AD" clId="Web-{2D3D63E0-A1CE-AF34-45C7-C9B61DD9840E}" dt="2024-04-30T11:39:45.052" v="94" actId="20577"/>
        <pc:sldMkLst>
          <pc:docMk/>
          <pc:sldMk cId="2876772831" sldId="271"/>
        </pc:sldMkLst>
        <pc:spChg chg="mod">
          <ac:chgData name="Klára Smejkal" userId="S::439638@muni.cz::df931a41-6b75-4099-b4b0-06f37a554dd4" providerId="AD" clId="Web-{2D3D63E0-A1CE-AF34-45C7-C9B61DD9840E}" dt="2024-04-30T11:39:45.052" v="94" actId="20577"/>
          <ac:spMkLst>
            <pc:docMk/>
            <pc:sldMk cId="2876772831" sldId="271"/>
            <ac:spMk id="3" creationId="{9A47E803-1087-4841-8A49-76B9FA8C65ED}"/>
          </ac:spMkLst>
        </pc:spChg>
      </pc:sldChg>
    </pc:docChg>
  </pc:docChgLst>
  <pc:docChgLst>
    <pc:chgData name="Klára Smejkal" userId="df931a41-6b75-4099-b4b0-06f37a554dd4" providerId="ADAL" clId="{142B1613-FE47-4C3C-AD5F-042322E08F6F}"/>
    <pc:docChg chg="custSel addSld modSld">
      <pc:chgData name="Klára Smejkal" userId="df931a41-6b75-4099-b4b0-06f37a554dd4" providerId="ADAL" clId="{142B1613-FE47-4C3C-AD5F-042322E08F6F}" dt="2024-04-26T14:54:10.948" v="46" actId="20577"/>
      <pc:docMkLst>
        <pc:docMk/>
      </pc:docMkLst>
      <pc:sldChg chg="modSp mod">
        <pc:chgData name="Klára Smejkal" userId="df931a41-6b75-4099-b4b0-06f37a554dd4" providerId="ADAL" clId="{142B1613-FE47-4C3C-AD5F-042322E08F6F}" dt="2024-04-26T14:54:10.948" v="46" actId="20577"/>
        <pc:sldMkLst>
          <pc:docMk/>
          <pc:sldMk cId="3865456030" sldId="258"/>
        </pc:sldMkLst>
        <pc:spChg chg="mod">
          <ac:chgData name="Klára Smejkal" userId="df931a41-6b75-4099-b4b0-06f37a554dd4" providerId="ADAL" clId="{142B1613-FE47-4C3C-AD5F-042322E08F6F}" dt="2024-04-26T14:54:10.948" v="46" actId="20577"/>
          <ac:spMkLst>
            <pc:docMk/>
            <pc:sldMk cId="3865456030" sldId="258"/>
            <ac:spMk id="3" creationId="{24E282B0-3B73-4D03-8A8F-497A8A5F2975}"/>
          </ac:spMkLst>
        </pc:spChg>
      </pc:sldChg>
      <pc:sldChg chg="modSp mod">
        <pc:chgData name="Klára Smejkal" userId="df931a41-6b75-4099-b4b0-06f37a554dd4" providerId="ADAL" clId="{142B1613-FE47-4C3C-AD5F-042322E08F6F}" dt="2024-04-26T14:53:46.517" v="17" actId="20577"/>
        <pc:sldMkLst>
          <pc:docMk/>
          <pc:sldMk cId="1535035253" sldId="259"/>
        </pc:sldMkLst>
        <pc:spChg chg="mod">
          <ac:chgData name="Klára Smejkal" userId="df931a41-6b75-4099-b4b0-06f37a554dd4" providerId="ADAL" clId="{142B1613-FE47-4C3C-AD5F-042322E08F6F}" dt="2024-04-26T14:53:46.517" v="17" actId="20577"/>
          <ac:spMkLst>
            <pc:docMk/>
            <pc:sldMk cId="1535035253" sldId="259"/>
            <ac:spMk id="2" creationId="{73925FB3-F3AA-4F06-A61E-0E8687F99C58}"/>
          </ac:spMkLst>
        </pc:spChg>
      </pc:sldChg>
      <pc:sldChg chg="new">
        <pc:chgData name="Klára Smejkal" userId="df931a41-6b75-4099-b4b0-06f37a554dd4" providerId="ADAL" clId="{142B1613-FE47-4C3C-AD5F-042322E08F6F}" dt="2024-04-26T14:53:56.950" v="18" actId="680"/>
        <pc:sldMkLst>
          <pc:docMk/>
          <pc:sldMk cId="2280597365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/>
              <a:t>Click here to insert title</a:t>
            </a:r>
            <a:endParaRPr lang="cs-CZ" noProof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40880829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BF3E9BB0-C9A8-0D42-8082-E684BB358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023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093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here to insert title</a:t>
            </a:r>
            <a:endParaRPr lang="cs-CZ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ED853E5D-CE41-C24B-B695-F75562B63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8050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title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6856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A8CB90C7-DC53-CB48-8EE9-763EEE19CB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9978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3322836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043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038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B5284-3E2E-4F4C-B0FB-C7B6C5E8F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E39E76-8447-46FF-AEDB-47EE23467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58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92B08038-A43C-7947-B5D5-96D4BA54A4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9478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AE90AE3-CA26-6242-B44B-5D78FEDFE6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28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A88DAA54-62BA-824B-9269-960989BD83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5837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/>
              <a:t>Click here to insert heading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140FA6A8-029F-5A47-9477-E66CDF1D8B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124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58EC9A8C-9A7D-0648-80D4-E55B7A225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27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F59E0C50-82EB-EE48-9CB7-DD9454AE84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8149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153292E3-F882-5A47-8FA9-5E70F76235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024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F9D2FD2-22DE-E642-8ED3-82CD1B4FDA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88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45626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jamboard.google.com/d/1jalAOderLowivgNTVqfZBkeXuwuTHCy-ymswciePYEk/edit?usp=sharin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BE067-C52E-487E-967A-6EF34F9C2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100000"/>
              </a:lnSpc>
            </a:pPr>
            <a:r>
              <a:rPr lang="cs-CZ" err="1"/>
              <a:t>Typologies</a:t>
            </a:r>
            <a:r>
              <a:rPr lang="cs-CZ"/>
              <a:t> of Media Systems II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E0F53F68-0B6A-4045-8A35-8FC66CC8F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214373"/>
            <a:ext cx="5246518" cy="814827"/>
          </a:xfrm>
        </p:spPr>
        <p:txBody>
          <a:bodyPr/>
          <a:lstStyle/>
          <a:p>
            <a:r>
              <a:rPr lang="cs-CZ" sz="2000" err="1">
                <a:solidFill>
                  <a:schemeClr val="tx1"/>
                </a:solidFill>
              </a:rPr>
              <a:t>Political</a:t>
            </a:r>
            <a:r>
              <a:rPr lang="cs-CZ" sz="2000">
                <a:solidFill>
                  <a:schemeClr val="tx1"/>
                </a:solidFill>
              </a:rPr>
              <a:t> and Media Systems, Klára Smejkal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164923FC-C78A-419F-A749-14BEAC01558C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80" r="1888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95956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639E7-9D6F-2A3E-F3E1-3332BD71F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 descr="Obsah obrázku text, snímek obrazovky, Písmo, číslo&#10;&#10;Popis se vygeneroval automaticky.">
            <a:extLst>
              <a:ext uri="{FF2B5EF4-FFF2-40B4-BE49-F238E27FC236}">
                <a16:creationId xmlns:a16="http://schemas.microsoft.com/office/drawing/2014/main" id="{3B711084-27D5-B112-AF03-C2ADD33FB8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5937" y="1692002"/>
            <a:ext cx="9841326" cy="4139998"/>
          </a:xfrm>
        </p:spPr>
      </p:pic>
    </p:spTree>
    <p:extLst>
      <p:ext uri="{BB962C8B-B14F-4D97-AF65-F5344CB8AC3E}">
        <p14:creationId xmlns:p14="http://schemas.microsoft.com/office/powerpoint/2010/main" val="634796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F114D-4665-4A07-BDB4-113713DE1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Shortcomings</a:t>
            </a:r>
            <a:r>
              <a:rPr lang="cs-CZ"/>
              <a:t> and </a:t>
            </a:r>
            <a:r>
              <a:rPr lang="cs-CZ" err="1"/>
              <a:t>disadvantages</a:t>
            </a:r>
            <a:r>
              <a:rPr lang="cs-CZ"/>
              <a:t> of </a:t>
            </a:r>
            <a:r>
              <a:rPr lang="cs-CZ" err="1"/>
              <a:t>this</a:t>
            </a:r>
            <a:r>
              <a:rPr lang="cs-CZ"/>
              <a:t> </a:t>
            </a:r>
            <a:r>
              <a:rPr lang="cs-CZ" err="1"/>
              <a:t>approach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81331-47FD-4EF0-8E34-79EA68EAF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998002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lnSpc>
                <a:spcPct val="150000"/>
              </a:lnSpc>
            </a:pPr>
            <a:r>
              <a:rPr lang="cs-CZ">
                <a:cs typeface="Arial"/>
              </a:rPr>
              <a:t>It </a:t>
            </a:r>
            <a:r>
              <a:rPr lang="cs-CZ" err="1">
                <a:cs typeface="Arial"/>
              </a:rPr>
              <a:t>is</a:t>
            </a:r>
            <a:r>
              <a:rPr lang="cs-CZ">
                <a:cs typeface="Arial"/>
              </a:rPr>
              <a:t> not </a:t>
            </a:r>
            <a:r>
              <a:rPr lang="cs-CZ" err="1">
                <a:cs typeface="Arial"/>
              </a:rPr>
              <a:t>going</a:t>
            </a:r>
            <a:r>
              <a:rPr lang="cs-CZ">
                <a:cs typeface="Arial"/>
              </a:rPr>
              <a:t> </a:t>
            </a:r>
            <a:r>
              <a:rPr lang="cs-CZ" err="1">
                <a:cs typeface="Arial"/>
              </a:rPr>
              <a:t>beyond</a:t>
            </a:r>
            <a:r>
              <a:rPr lang="cs-CZ">
                <a:cs typeface="Arial"/>
              </a:rPr>
              <a:t> western </a:t>
            </a:r>
            <a:r>
              <a:rPr lang="cs-CZ" err="1">
                <a:cs typeface="Arial"/>
              </a:rPr>
              <a:t>world</a:t>
            </a:r>
            <a:endParaRPr lang="cs-CZ">
              <a:cs typeface="Arial"/>
            </a:endParaRPr>
          </a:p>
          <a:p>
            <a:pPr marL="251460" indent="-179705">
              <a:lnSpc>
                <a:spcPct val="150000"/>
              </a:lnSpc>
            </a:pPr>
            <a:r>
              <a:rPr lang="cs-CZ" err="1">
                <a:cs typeface="Arial"/>
              </a:rPr>
              <a:t>Didnt</a:t>
            </a:r>
            <a:r>
              <a:rPr lang="cs-CZ">
                <a:cs typeface="Arial"/>
              </a:rPr>
              <a:t> </a:t>
            </a:r>
            <a:r>
              <a:rPr lang="cs-CZ" err="1">
                <a:cs typeface="Arial"/>
              </a:rPr>
              <a:t>take</a:t>
            </a:r>
            <a:r>
              <a:rPr lang="cs-CZ">
                <a:cs typeface="Arial"/>
              </a:rPr>
              <a:t> in </a:t>
            </a:r>
            <a:r>
              <a:rPr lang="cs-CZ" err="1">
                <a:cs typeface="Arial"/>
              </a:rPr>
              <a:t>the</a:t>
            </a:r>
            <a:r>
              <a:rPr lang="cs-CZ">
                <a:cs typeface="Arial"/>
              </a:rPr>
              <a:t> </a:t>
            </a:r>
            <a:r>
              <a:rPr lang="cs-CZ" err="1">
                <a:cs typeface="Arial"/>
              </a:rPr>
              <a:t>account</a:t>
            </a:r>
            <a:r>
              <a:rPr lang="cs-CZ">
                <a:cs typeface="Arial"/>
              </a:rPr>
              <a:t> </a:t>
            </a:r>
            <a:r>
              <a:rPr lang="cs-CZ" err="1">
                <a:cs typeface="Arial"/>
              </a:rPr>
              <a:t>new</a:t>
            </a:r>
            <a:r>
              <a:rPr lang="cs-CZ">
                <a:cs typeface="Arial"/>
              </a:rPr>
              <a:t> media and </a:t>
            </a:r>
            <a:r>
              <a:rPr lang="cs-CZ" err="1">
                <a:cs typeface="Arial"/>
              </a:rPr>
              <a:t>digital</a:t>
            </a:r>
            <a:r>
              <a:rPr lang="cs-CZ">
                <a:cs typeface="Arial"/>
              </a:rPr>
              <a:t> media environment</a:t>
            </a:r>
          </a:p>
          <a:p>
            <a:pPr marL="251460" indent="-179705">
              <a:lnSpc>
                <a:spcPct val="150000"/>
              </a:lnSpc>
            </a:pPr>
            <a:r>
              <a:rPr lang="cs-CZ" err="1">
                <a:cs typeface="Arial"/>
              </a:rPr>
              <a:t>Didnt</a:t>
            </a:r>
            <a:r>
              <a:rPr lang="cs-CZ">
                <a:cs typeface="Arial"/>
              </a:rPr>
              <a:t> také in </a:t>
            </a:r>
            <a:r>
              <a:rPr lang="cs-CZ" err="1">
                <a:cs typeface="Arial"/>
              </a:rPr>
              <a:t>the</a:t>
            </a:r>
            <a:r>
              <a:rPr lang="cs-CZ">
                <a:cs typeface="Arial"/>
              </a:rPr>
              <a:t> </a:t>
            </a:r>
            <a:r>
              <a:rPr lang="cs-CZ" err="1">
                <a:cs typeface="Arial"/>
              </a:rPr>
              <a:t>account</a:t>
            </a:r>
            <a:r>
              <a:rPr lang="cs-CZ">
                <a:cs typeface="Arial"/>
              </a:rPr>
              <a:t> </a:t>
            </a:r>
            <a:r>
              <a:rPr lang="cs-CZ" err="1">
                <a:cs typeface="Arial"/>
              </a:rPr>
              <a:t>globalization</a:t>
            </a:r>
          </a:p>
        </p:txBody>
      </p:sp>
    </p:spTree>
    <p:extLst>
      <p:ext uri="{BB962C8B-B14F-4D97-AF65-F5344CB8AC3E}">
        <p14:creationId xmlns:p14="http://schemas.microsoft.com/office/powerpoint/2010/main" val="1097597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D4E2B-C0E2-469C-931F-388525AD2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Shortcomings</a:t>
            </a:r>
            <a:r>
              <a:rPr lang="cs-CZ"/>
              <a:t> and </a:t>
            </a:r>
            <a:r>
              <a:rPr lang="cs-CZ" err="1"/>
              <a:t>disadvantages</a:t>
            </a:r>
            <a:r>
              <a:rPr lang="cs-CZ"/>
              <a:t> of </a:t>
            </a:r>
            <a:r>
              <a:rPr lang="cs-CZ" err="1"/>
              <a:t>this</a:t>
            </a:r>
            <a:r>
              <a:rPr lang="cs-CZ"/>
              <a:t> </a:t>
            </a:r>
            <a:r>
              <a:rPr lang="cs-CZ" err="1"/>
              <a:t>approach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8DA34-A21B-4F31-B345-36F839E3A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err="1"/>
              <a:t>Qualitative</a:t>
            </a:r>
            <a:r>
              <a:rPr lang="cs-CZ"/>
              <a:t> analysis</a:t>
            </a:r>
          </a:p>
          <a:p>
            <a:pPr>
              <a:lnSpc>
                <a:spcPct val="150000"/>
              </a:lnSpc>
            </a:pPr>
            <a:r>
              <a:rPr lang="cs-CZ" err="1"/>
              <a:t>Didn‘t</a:t>
            </a:r>
            <a:r>
              <a:rPr lang="cs-CZ"/>
              <a:t> go </a:t>
            </a:r>
            <a:r>
              <a:rPr lang="cs-CZ" err="1"/>
              <a:t>beyond</a:t>
            </a:r>
            <a:r>
              <a:rPr lang="cs-CZ"/>
              <a:t> the western </a:t>
            </a:r>
            <a:r>
              <a:rPr lang="cs-CZ" err="1"/>
              <a:t>world</a:t>
            </a:r>
            <a:endParaRPr lang="cs-CZ"/>
          </a:p>
          <a:p>
            <a:pPr>
              <a:lnSpc>
                <a:spcPct val="150000"/>
              </a:lnSpc>
            </a:pPr>
            <a:r>
              <a:rPr lang="cs-CZ" err="1"/>
              <a:t>Didn‘t</a:t>
            </a:r>
            <a:r>
              <a:rPr lang="cs-CZ"/>
              <a:t> </a:t>
            </a:r>
            <a:r>
              <a:rPr lang="cs-CZ" err="1"/>
              <a:t>take</a:t>
            </a:r>
            <a:r>
              <a:rPr lang="cs-CZ"/>
              <a:t> in the </a:t>
            </a:r>
            <a:r>
              <a:rPr lang="cs-CZ" err="1"/>
              <a:t>account</a:t>
            </a:r>
            <a:r>
              <a:rPr lang="cs-CZ"/>
              <a:t> development of online media environment</a:t>
            </a:r>
          </a:p>
          <a:p>
            <a:pPr>
              <a:lnSpc>
                <a:spcPct val="150000"/>
              </a:lnSpc>
            </a:pPr>
            <a:r>
              <a:rPr lang="cs-CZ" err="1"/>
              <a:t>Didn‘t</a:t>
            </a:r>
            <a:r>
              <a:rPr lang="cs-CZ"/>
              <a:t> </a:t>
            </a:r>
            <a:r>
              <a:rPr lang="cs-CZ" err="1"/>
              <a:t>take</a:t>
            </a:r>
            <a:r>
              <a:rPr lang="cs-CZ"/>
              <a:t> in the </a:t>
            </a:r>
            <a:r>
              <a:rPr lang="cs-CZ" err="1"/>
              <a:t>account</a:t>
            </a:r>
            <a:r>
              <a:rPr lang="cs-CZ"/>
              <a:t> </a:t>
            </a:r>
            <a:r>
              <a:rPr lang="cs-CZ" err="1"/>
              <a:t>globallization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381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2704E-AE80-4548-82F9-85EA6D697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Media </a:t>
            </a:r>
            <a:r>
              <a:rPr lang="cs-CZ" err="1"/>
              <a:t>systems</a:t>
            </a:r>
            <a:r>
              <a:rPr lang="cs-CZ"/>
              <a:t> </a:t>
            </a:r>
            <a:r>
              <a:rPr lang="cs-CZ" err="1"/>
              <a:t>beyond</a:t>
            </a:r>
            <a:r>
              <a:rPr lang="cs-CZ"/>
              <a:t> western </a:t>
            </a:r>
            <a:r>
              <a:rPr lang="cs-CZ" err="1"/>
              <a:t>world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7D0FB-E604-496F-9B93-BE2CC613C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>
              <a:lnSpc>
                <a:spcPct val="150000"/>
              </a:lnSpc>
            </a:pPr>
            <a:r>
              <a:rPr lang="cs-CZ">
                <a:ea typeface="+mn-lt"/>
                <a:cs typeface="+mn-lt"/>
                <a:hlinkClick r:id="rId2"/>
              </a:rPr>
              <a:t>https://jamboard.google.com/d/1jalAOderLowivgNTVqfZBkeXuwuTHCy-ymswciePYEk/edit?usp=sharing</a:t>
            </a:r>
            <a:r>
              <a:rPr lang="cs-CZ">
                <a:ea typeface="+mn-lt"/>
                <a:cs typeface="+mn-lt"/>
              </a:rPr>
              <a:t> </a:t>
            </a: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0660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6CC2D-DC38-4BA3-AE66-7C586238B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Comparing</a:t>
            </a:r>
            <a:r>
              <a:rPr lang="cs-CZ"/>
              <a:t> media </a:t>
            </a:r>
            <a:r>
              <a:rPr lang="cs-CZ" err="1"/>
              <a:t>systems</a:t>
            </a:r>
            <a:r>
              <a:rPr lang="cs-CZ"/>
              <a:t> 12 </a:t>
            </a:r>
            <a:r>
              <a:rPr lang="cs-CZ" err="1"/>
              <a:t>years</a:t>
            </a:r>
            <a:r>
              <a:rPr lang="cs-CZ"/>
              <a:t> </a:t>
            </a:r>
            <a:r>
              <a:rPr lang="cs-CZ" err="1"/>
              <a:t>later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18630-BF4F-4067-964B-CC27684C9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>
              <a:lnSpc>
                <a:spcPct val="150000"/>
              </a:lnSpc>
            </a:pPr>
            <a:r>
              <a:rPr lang="cs-CZ" sz="2400" err="1">
                <a:ea typeface="+mn-lt"/>
                <a:cs typeface="+mn-lt"/>
              </a:rPr>
              <a:t>Hallin</a:t>
            </a:r>
            <a:r>
              <a:rPr lang="cs-CZ" sz="2400">
                <a:ea typeface="+mn-lt"/>
                <a:cs typeface="+mn-lt"/>
              </a:rPr>
              <a:t> and </a:t>
            </a:r>
            <a:r>
              <a:rPr lang="cs-CZ" sz="2400" err="1">
                <a:ea typeface="+mn-lt"/>
                <a:cs typeface="+mn-lt"/>
              </a:rPr>
              <a:t>Mancini's</a:t>
            </a:r>
            <a:r>
              <a:rPr lang="cs-CZ" sz="2400">
                <a:ea typeface="+mn-lt"/>
                <a:cs typeface="+mn-lt"/>
              </a:rPr>
              <a:t> </a:t>
            </a:r>
            <a:r>
              <a:rPr lang="cs-CZ" sz="2400" err="1">
                <a:ea typeface="+mn-lt"/>
                <a:cs typeface="+mn-lt"/>
              </a:rPr>
              <a:t>classification</a:t>
            </a:r>
            <a:r>
              <a:rPr lang="cs-CZ" sz="2400">
                <a:ea typeface="+mn-lt"/>
                <a:cs typeface="+mn-lt"/>
              </a:rPr>
              <a:t> </a:t>
            </a:r>
            <a:r>
              <a:rPr lang="cs-CZ" sz="2400" err="1">
                <a:ea typeface="+mn-lt"/>
                <a:cs typeface="+mn-lt"/>
              </a:rPr>
              <a:t>caused</a:t>
            </a:r>
            <a:r>
              <a:rPr lang="cs-CZ" sz="2400">
                <a:ea typeface="+mn-lt"/>
                <a:cs typeface="+mn-lt"/>
              </a:rPr>
              <a:t> a </a:t>
            </a:r>
            <a:r>
              <a:rPr lang="cs-CZ" sz="2400" err="1">
                <a:ea typeface="+mn-lt"/>
                <a:cs typeface="+mn-lt"/>
              </a:rPr>
              <a:t>revolution</a:t>
            </a:r>
            <a:r>
              <a:rPr lang="cs-CZ" sz="2400">
                <a:ea typeface="+mn-lt"/>
                <a:cs typeface="+mn-lt"/>
              </a:rPr>
              <a:t> - a </a:t>
            </a:r>
            <a:r>
              <a:rPr lang="cs-CZ" sz="2400" err="1">
                <a:ea typeface="+mn-lt"/>
                <a:cs typeface="+mn-lt"/>
              </a:rPr>
              <a:t>huge</a:t>
            </a:r>
            <a:r>
              <a:rPr lang="cs-CZ" sz="2400">
                <a:ea typeface="+mn-lt"/>
                <a:cs typeface="+mn-lt"/>
              </a:rPr>
              <a:t> </a:t>
            </a:r>
            <a:r>
              <a:rPr lang="cs-CZ" sz="2400" err="1">
                <a:ea typeface="+mn-lt"/>
                <a:cs typeface="+mn-lt"/>
              </a:rPr>
              <a:t>increase</a:t>
            </a:r>
            <a:r>
              <a:rPr lang="cs-CZ" sz="2400">
                <a:ea typeface="+mn-lt"/>
                <a:cs typeface="+mn-lt"/>
              </a:rPr>
              <a:t> in </a:t>
            </a:r>
            <a:r>
              <a:rPr lang="cs-CZ" sz="2400" err="1">
                <a:ea typeface="+mn-lt"/>
                <a:cs typeface="+mn-lt"/>
              </a:rPr>
              <a:t>publications</a:t>
            </a:r>
            <a:r>
              <a:rPr lang="cs-CZ" sz="2400">
                <a:ea typeface="+mn-lt"/>
                <a:cs typeface="+mn-lt"/>
              </a:rPr>
              <a:t> and </a:t>
            </a:r>
            <a:r>
              <a:rPr lang="cs-CZ" sz="2400" err="1">
                <a:ea typeface="+mn-lt"/>
                <a:cs typeface="+mn-lt"/>
              </a:rPr>
              <a:t>articles</a:t>
            </a:r>
            <a:r>
              <a:rPr lang="cs-CZ" sz="2400">
                <a:ea typeface="+mn-lt"/>
                <a:cs typeface="+mn-lt"/>
              </a:rPr>
              <a:t> </a:t>
            </a:r>
            <a:r>
              <a:rPr lang="cs-CZ" sz="2400" err="1">
                <a:ea typeface="+mn-lt"/>
                <a:cs typeface="+mn-lt"/>
              </a:rPr>
              <a:t>responding</a:t>
            </a:r>
            <a:r>
              <a:rPr lang="cs-CZ" sz="2400">
                <a:ea typeface="+mn-lt"/>
                <a:cs typeface="+mn-lt"/>
              </a:rPr>
              <a:t> to </a:t>
            </a:r>
            <a:r>
              <a:rPr lang="cs-CZ" sz="2400" err="1">
                <a:ea typeface="+mn-lt"/>
                <a:cs typeface="+mn-lt"/>
              </a:rPr>
              <a:t>their</a:t>
            </a:r>
            <a:r>
              <a:rPr lang="cs-CZ" sz="2400">
                <a:ea typeface="+mn-lt"/>
                <a:cs typeface="+mn-lt"/>
              </a:rPr>
              <a:t> </a:t>
            </a:r>
            <a:r>
              <a:rPr lang="cs-CZ" sz="2400" err="1">
                <a:ea typeface="+mn-lt"/>
                <a:cs typeface="+mn-lt"/>
              </a:rPr>
              <a:t>analysis</a:t>
            </a:r>
            <a:endParaRPr lang="cs-CZ" err="1"/>
          </a:p>
          <a:p>
            <a:pPr marL="251460" indent="-179705">
              <a:lnSpc>
                <a:spcPct val="150000"/>
              </a:lnSpc>
            </a:pPr>
            <a:r>
              <a:rPr lang="cs-CZ" sz="2400"/>
              <a:t>Development of </a:t>
            </a:r>
            <a:r>
              <a:rPr lang="cs-CZ" sz="2400" err="1"/>
              <a:t>approach</a:t>
            </a:r>
            <a:r>
              <a:rPr lang="cs-CZ" sz="2400"/>
              <a:t> </a:t>
            </a:r>
            <a:r>
              <a:rPr lang="cs-CZ" sz="2400" err="1"/>
              <a:t>focusing</a:t>
            </a:r>
            <a:r>
              <a:rPr lang="cs-CZ" sz="2400"/>
              <a:t> on </a:t>
            </a:r>
            <a:r>
              <a:rPr lang="cs-CZ" sz="2400" b="1" err="1"/>
              <a:t>quantitative</a:t>
            </a:r>
            <a:r>
              <a:rPr lang="cs-CZ" sz="2400" b="1"/>
              <a:t> </a:t>
            </a:r>
            <a:r>
              <a:rPr lang="cs-CZ" sz="2400" b="1" err="1"/>
              <a:t>operationalization</a:t>
            </a:r>
            <a:r>
              <a:rPr lang="cs-CZ" sz="2400" b="1"/>
              <a:t> </a:t>
            </a:r>
            <a:endParaRPr lang="cs-CZ" sz="2400" b="1">
              <a:cs typeface="Arial"/>
            </a:endParaRPr>
          </a:p>
          <a:p>
            <a:pPr marL="251460" indent="-179705">
              <a:lnSpc>
                <a:spcPct val="150000"/>
              </a:lnSpc>
            </a:pPr>
            <a:r>
              <a:rPr lang="cs-CZ" sz="2400" b="1" err="1"/>
              <a:t>Political</a:t>
            </a:r>
            <a:r>
              <a:rPr lang="cs-CZ" sz="2400" b="1"/>
              <a:t> </a:t>
            </a:r>
            <a:r>
              <a:rPr lang="cs-CZ" sz="2400" b="1" err="1"/>
              <a:t>parallelism</a:t>
            </a:r>
            <a:r>
              <a:rPr lang="cs-CZ" sz="2400"/>
              <a:t> </a:t>
            </a:r>
            <a:r>
              <a:rPr lang="cs-CZ" sz="2400" err="1"/>
              <a:t>manifested</a:t>
            </a:r>
            <a:r>
              <a:rPr lang="cs-CZ" sz="2400"/>
              <a:t> in </a:t>
            </a:r>
            <a:r>
              <a:rPr lang="cs-CZ" sz="2400" err="1"/>
              <a:t>four</a:t>
            </a:r>
            <a:r>
              <a:rPr lang="cs-CZ" sz="2400"/>
              <a:t> </a:t>
            </a:r>
            <a:r>
              <a:rPr lang="cs-CZ" sz="2400" err="1"/>
              <a:t>types</a:t>
            </a:r>
            <a:r>
              <a:rPr lang="cs-CZ" sz="2400"/>
              <a:t> of </a:t>
            </a:r>
            <a:r>
              <a:rPr lang="cs-CZ" sz="2400" err="1"/>
              <a:t>phenomena</a:t>
            </a:r>
            <a:r>
              <a:rPr lang="cs-CZ" sz="2400"/>
              <a:t>: </a:t>
            </a:r>
            <a:r>
              <a:rPr lang="cs-CZ" sz="2400" err="1"/>
              <a:t>structural</a:t>
            </a:r>
            <a:r>
              <a:rPr lang="cs-CZ" sz="2400"/>
              <a:t> </a:t>
            </a:r>
            <a:r>
              <a:rPr lang="cs-CZ" sz="2400" err="1"/>
              <a:t>ties</a:t>
            </a:r>
            <a:r>
              <a:rPr lang="cs-CZ" sz="2400"/>
              <a:t> </a:t>
            </a:r>
            <a:r>
              <a:rPr lang="cs-CZ" sz="2400" err="1"/>
              <a:t>between</a:t>
            </a:r>
            <a:r>
              <a:rPr lang="cs-CZ" sz="2400"/>
              <a:t> media and </a:t>
            </a:r>
            <a:r>
              <a:rPr lang="cs-CZ" sz="2400" err="1"/>
              <a:t>political</a:t>
            </a:r>
            <a:r>
              <a:rPr lang="cs-CZ" sz="2400"/>
              <a:t> </a:t>
            </a:r>
            <a:r>
              <a:rPr lang="cs-CZ" sz="2400" err="1"/>
              <a:t>organizations</a:t>
            </a:r>
            <a:r>
              <a:rPr lang="cs-CZ" sz="2400"/>
              <a:t>, </a:t>
            </a:r>
            <a:r>
              <a:rPr lang="cs-CZ" sz="2400" err="1"/>
              <a:t>political</a:t>
            </a:r>
            <a:r>
              <a:rPr lang="cs-CZ" sz="2400"/>
              <a:t> </a:t>
            </a:r>
            <a:r>
              <a:rPr lang="cs-CZ" sz="2400" err="1"/>
              <a:t>affiliations</a:t>
            </a:r>
            <a:r>
              <a:rPr lang="cs-CZ" sz="2400"/>
              <a:t> of </a:t>
            </a:r>
            <a:r>
              <a:rPr lang="cs-CZ" sz="2400" err="1"/>
              <a:t>journalists</a:t>
            </a:r>
            <a:r>
              <a:rPr lang="cs-CZ" sz="2400"/>
              <a:t>, </a:t>
            </a:r>
            <a:r>
              <a:rPr lang="cs-CZ" sz="2400" err="1"/>
              <a:t>owners</a:t>
            </a:r>
            <a:r>
              <a:rPr lang="cs-CZ" sz="2400"/>
              <a:t> and media </a:t>
            </a:r>
            <a:r>
              <a:rPr lang="cs-CZ" sz="2400" err="1"/>
              <a:t>managers</a:t>
            </a:r>
            <a:r>
              <a:rPr lang="cs-CZ" sz="2400"/>
              <a:t>, media </a:t>
            </a:r>
            <a:r>
              <a:rPr lang="cs-CZ" sz="2400" err="1"/>
              <a:t>content</a:t>
            </a:r>
            <a:r>
              <a:rPr lang="cs-CZ" sz="2400"/>
              <a:t>, news </a:t>
            </a:r>
            <a:r>
              <a:rPr lang="cs-CZ" sz="2400" err="1"/>
              <a:t>consumption</a:t>
            </a:r>
            <a:r>
              <a:rPr lang="cs-CZ" sz="2400"/>
              <a:t> </a:t>
            </a:r>
            <a:r>
              <a:rPr lang="cs-CZ" sz="2400" err="1"/>
              <a:t>patterns</a:t>
            </a:r>
            <a:endParaRPr lang="cs-CZ" sz="2400">
              <a:cs typeface="Arial"/>
            </a:endParaRPr>
          </a:p>
          <a:p>
            <a:pPr marL="251460" indent="-179705">
              <a:lnSpc>
                <a:spcPct val="150000"/>
              </a:lnSpc>
            </a:pPr>
            <a:r>
              <a:rPr lang="cs-CZ" sz="2400" err="1"/>
              <a:t>Downey</a:t>
            </a:r>
            <a:r>
              <a:rPr lang="cs-CZ" sz="2400"/>
              <a:t> and </a:t>
            </a:r>
            <a:r>
              <a:rPr lang="cs-CZ" sz="2400" err="1"/>
              <a:t>Stanyer</a:t>
            </a:r>
            <a:r>
              <a:rPr lang="cs-CZ" sz="2400"/>
              <a:t> – </a:t>
            </a:r>
            <a:r>
              <a:rPr lang="cs-CZ" sz="2400" b="1"/>
              <a:t>fuzzy-set </a:t>
            </a:r>
            <a:r>
              <a:rPr lang="cs-CZ" sz="2400" b="1" err="1"/>
              <a:t>approach</a:t>
            </a:r>
            <a:endParaRPr lang="cs-CZ" sz="2400" b="1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1048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 descr="Obsah obrázku text, snímek obrazovky, číslo, Písmo&#10;&#10;Popis se vygeneroval automaticky.">
            <a:extLst>
              <a:ext uri="{FF2B5EF4-FFF2-40B4-BE49-F238E27FC236}">
                <a16:creationId xmlns:a16="http://schemas.microsoft.com/office/drawing/2014/main" id="{57CB3403-0E76-B9AF-8957-CB383FBE6887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2564056" y="692150"/>
            <a:ext cx="7065087" cy="5139850"/>
          </a:xfrm>
          <a:noFill/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0388DCA0-D917-8AF8-8370-0722F3BFFA73}"/>
              </a:ext>
            </a:extLst>
          </p:cNvPr>
          <p:cNvSpPr txBox="1"/>
          <p:nvPr/>
        </p:nvSpPr>
        <p:spPr>
          <a:xfrm>
            <a:off x="2674961" y="5964072"/>
            <a:ext cx="6987654" cy="6001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100" err="1">
                <a:latin typeface="Arial"/>
                <a:ea typeface="Tahoma"/>
                <a:cs typeface="Arial"/>
              </a:rPr>
              <a:t>Downey</a:t>
            </a:r>
            <a:r>
              <a:rPr lang="cs-CZ" sz="1100">
                <a:latin typeface="Arial"/>
                <a:ea typeface="Tahoma"/>
                <a:cs typeface="Arial"/>
              </a:rPr>
              <a:t>, J., &amp; Stanyer, J. (2010). Comparative media analysis: Why some fuzzy thinking might help. Applying fuzzy set qualitative comparative analysis to the personalization of mediated political communication. European Journal of Communication, 25(4), 331-347. https://doi.org/10.1177/0267323110384256</a:t>
            </a:r>
            <a:endParaRPr lang="cs-CZ" sz="1100"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916021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3C511-087E-4ACF-A57C-F3DE223B2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New testing – 4 </a:t>
            </a:r>
            <a:r>
              <a:rPr lang="cs-CZ" err="1"/>
              <a:t>types</a:t>
            </a:r>
            <a:r>
              <a:rPr lang="cs-CZ"/>
              <a:t> of media </a:t>
            </a:r>
            <a:r>
              <a:rPr lang="cs-CZ" err="1"/>
              <a:t>systems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CAC48-1A37-40E8-8C21-484293ADA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50027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b="1" err="1"/>
              <a:t>Southern</a:t>
            </a:r>
            <a:r>
              <a:rPr lang="cs-CZ"/>
              <a:t> (</a:t>
            </a:r>
            <a:r>
              <a:rPr lang="cs-CZ" err="1"/>
              <a:t>Spain</a:t>
            </a:r>
            <a:r>
              <a:rPr lang="cs-CZ"/>
              <a:t>, France, </a:t>
            </a:r>
            <a:r>
              <a:rPr lang="cs-CZ" err="1"/>
              <a:t>Greece</a:t>
            </a:r>
            <a:r>
              <a:rPr lang="cs-CZ"/>
              <a:t>, Italy) </a:t>
            </a:r>
            <a:r>
              <a:rPr lang="cs-CZ">
                <a:sym typeface="Wingdings" panose="05000000000000000000" pitchFamily="2" charset="2"/>
              </a:rPr>
              <a:t> </a:t>
            </a:r>
            <a:r>
              <a:rPr lang="cs-CZ" err="1">
                <a:sym typeface="Wingdings" panose="05000000000000000000" pitchFamily="2" charset="2"/>
              </a:rPr>
              <a:t>Polarized</a:t>
            </a:r>
            <a:r>
              <a:rPr lang="cs-CZ">
                <a:sym typeface="Wingdings" panose="05000000000000000000" pitchFamily="2" charset="2"/>
              </a:rPr>
              <a:t> </a:t>
            </a:r>
            <a:r>
              <a:rPr lang="cs-CZ" err="1">
                <a:sym typeface="Wingdings" panose="05000000000000000000" pitchFamily="2" charset="2"/>
              </a:rPr>
              <a:t>Pluralist</a:t>
            </a:r>
            <a:r>
              <a:rPr lang="cs-CZ">
                <a:sym typeface="Wingdings" panose="05000000000000000000" pitchFamily="2" charset="2"/>
              </a:rPr>
              <a:t> Model</a:t>
            </a:r>
            <a:endParaRPr lang="cs-CZ"/>
          </a:p>
          <a:p>
            <a:pPr>
              <a:lnSpc>
                <a:spcPct val="150000"/>
              </a:lnSpc>
            </a:pPr>
            <a:r>
              <a:rPr lang="cs-CZ" b="1" err="1"/>
              <a:t>Nordic</a:t>
            </a:r>
            <a:r>
              <a:rPr lang="cs-CZ"/>
              <a:t> (</a:t>
            </a:r>
            <a:r>
              <a:rPr lang="cs-CZ" err="1"/>
              <a:t>nordic</a:t>
            </a:r>
            <a:r>
              <a:rPr lang="cs-CZ"/>
              <a:t> </a:t>
            </a:r>
            <a:r>
              <a:rPr lang="cs-CZ" err="1"/>
              <a:t>countries</a:t>
            </a:r>
            <a:r>
              <a:rPr lang="cs-CZ"/>
              <a:t> + the </a:t>
            </a:r>
            <a:r>
              <a:rPr lang="cs-CZ" err="1"/>
              <a:t>Netherlands</a:t>
            </a:r>
            <a:r>
              <a:rPr lang="cs-CZ"/>
              <a:t>, </a:t>
            </a:r>
            <a:r>
              <a:rPr lang="cs-CZ" err="1"/>
              <a:t>Belgium</a:t>
            </a:r>
            <a:r>
              <a:rPr lang="cs-CZ"/>
              <a:t>) </a:t>
            </a:r>
            <a:r>
              <a:rPr lang="cs-CZ">
                <a:sym typeface="Wingdings" panose="05000000000000000000" pitchFamily="2" charset="2"/>
              </a:rPr>
              <a:t></a:t>
            </a:r>
            <a:r>
              <a:rPr lang="cs-CZ"/>
              <a:t> </a:t>
            </a:r>
            <a:r>
              <a:rPr lang="cs-CZ" err="1"/>
              <a:t>Democratic</a:t>
            </a:r>
            <a:r>
              <a:rPr lang="cs-CZ"/>
              <a:t> </a:t>
            </a:r>
            <a:r>
              <a:rPr lang="cs-CZ" err="1"/>
              <a:t>Corporativist</a:t>
            </a:r>
            <a:r>
              <a:rPr lang="cs-CZ"/>
              <a:t> Model</a:t>
            </a:r>
          </a:p>
          <a:p>
            <a:pPr lvl="1">
              <a:lnSpc>
                <a:spcPct val="150000"/>
              </a:lnSpc>
            </a:pPr>
            <a:r>
              <a:rPr lang="cs-CZ" err="1"/>
              <a:t>Strong</a:t>
            </a:r>
            <a:r>
              <a:rPr lang="cs-CZ"/>
              <a:t> </a:t>
            </a:r>
            <a:r>
              <a:rPr lang="cs-CZ" err="1"/>
              <a:t>press</a:t>
            </a:r>
            <a:r>
              <a:rPr lang="cs-CZ"/>
              <a:t> </a:t>
            </a:r>
            <a:r>
              <a:rPr lang="cs-CZ" err="1"/>
              <a:t>subsidies</a:t>
            </a:r>
            <a:r>
              <a:rPr lang="cs-CZ"/>
              <a:t>, </a:t>
            </a:r>
            <a:r>
              <a:rPr lang="cs-CZ" err="1"/>
              <a:t>little</a:t>
            </a:r>
            <a:r>
              <a:rPr lang="cs-CZ"/>
              <a:t> </a:t>
            </a:r>
            <a:r>
              <a:rPr lang="cs-CZ" err="1"/>
              <a:t>ownership</a:t>
            </a:r>
            <a:r>
              <a:rPr lang="cs-CZ"/>
              <a:t> </a:t>
            </a:r>
            <a:r>
              <a:rPr lang="cs-CZ" err="1"/>
              <a:t>regulation</a:t>
            </a:r>
            <a:endParaRPr lang="cs-CZ"/>
          </a:p>
          <a:p>
            <a:pPr>
              <a:lnSpc>
                <a:spcPct val="150000"/>
              </a:lnSpc>
            </a:pPr>
            <a:r>
              <a:rPr lang="cs-CZ" b="1" err="1"/>
              <a:t>Central</a:t>
            </a:r>
            <a:r>
              <a:rPr lang="cs-CZ"/>
              <a:t> (Germany and United </a:t>
            </a:r>
            <a:r>
              <a:rPr lang="cs-CZ" err="1"/>
              <a:t>Kingdom</a:t>
            </a:r>
            <a:r>
              <a:rPr lang="cs-CZ"/>
              <a:t>)</a:t>
            </a:r>
          </a:p>
          <a:p>
            <a:pPr lvl="1">
              <a:lnSpc>
                <a:spcPct val="150000"/>
              </a:lnSpc>
            </a:pPr>
            <a:r>
              <a:rPr lang="cs-CZ" err="1"/>
              <a:t>Weak</a:t>
            </a:r>
            <a:r>
              <a:rPr lang="cs-CZ"/>
              <a:t> </a:t>
            </a:r>
            <a:r>
              <a:rPr lang="cs-CZ" err="1"/>
              <a:t>press</a:t>
            </a:r>
            <a:r>
              <a:rPr lang="cs-CZ"/>
              <a:t> </a:t>
            </a:r>
            <a:r>
              <a:rPr lang="cs-CZ" err="1"/>
              <a:t>subsidies</a:t>
            </a:r>
            <a:r>
              <a:rPr lang="cs-CZ"/>
              <a:t>, big </a:t>
            </a:r>
            <a:r>
              <a:rPr lang="cs-CZ" err="1"/>
              <a:t>ownership</a:t>
            </a:r>
            <a:r>
              <a:rPr lang="cs-CZ"/>
              <a:t> </a:t>
            </a:r>
            <a:r>
              <a:rPr lang="cs-CZ" err="1"/>
              <a:t>regulation</a:t>
            </a:r>
            <a:endParaRPr lang="cs-CZ"/>
          </a:p>
          <a:p>
            <a:pPr>
              <a:lnSpc>
                <a:spcPct val="150000"/>
              </a:lnSpc>
            </a:pPr>
            <a:r>
              <a:rPr lang="cs-CZ" b="1"/>
              <a:t>Western</a:t>
            </a:r>
            <a:r>
              <a:rPr lang="cs-CZ"/>
              <a:t> (U.S., </a:t>
            </a:r>
            <a:r>
              <a:rPr lang="cs-CZ" err="1"/>
              <a:t>Ireland</a:t>
            </a:r>
            <a:r>
              <a:rPr lang="cs-CZ"/>
              <a:t>, Portugal)</a:t>
            </a:r>
          </a:p>
        </p:txBody>
      </p:sp>
    </p:spTree>
    <p:extLst>
      <p:ext uri="{BB962C8B-B14F-4D97-AF65-F5344CB8AC3E}">
        <p14:creationId xmlns:p14="http://schemas.microsoft.com/office/powerpoint/2010/main" val="3962941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2F1DE-8E23-4C0F-B70F-14E706B35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Changes</a:t>
            </a:r>
            <a:r>
              <a:rPr lang="cs-CZ"/>
              <a:t> in media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6EE0D-AF9E-4338-A732-025DFB6F2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b="1" err="1"/>
              <a:t>Globalization</a:t>
            </a:r>
            <a:r>
              <a:rPr lang="cs-CZ"/>
              <a:t> – </a:t>
            </a:r>
            <a:r>
              <a:rPr lang="cs-CZ" err="1"/>
              <a:t>convergence</a:t>
            </a:r>
            <a:r>
              <a:rPr lang="cs-CZ"/>
              <a:t> to </a:t>
            </a:r>
            <a:r>
              <a:rPr lang="cs-CZ" err="1"/>
              <a:t>liberal</a:t>
            </a:r>
            <a:r>
              <a:rPr lang="cs-CZ"/>
              <a:t> model and </a:t>
            </a:r>
            <a:r>
              <a:rPr lang="cs-CZ" err="1"/>
              <a:t>commercialization</a:t>
            </a:r>
            <a:endParaRPr lang="cs-CZ"/>
          </a:p>
          <a:p>
            <a:pPr>
              <a:lnSpc>
                <a:spcPct val="150000"/>
              </a:lnSpc>
            </a:pPr>
            <a:r>
              <a:rPr lang="cs-CZ"/>
              <a:t> </a:t>
            </a:r>
            <a:r>
              <a:rPr lang="cs-CZ" b="1"/>
              <a:t>Online media development</a:t>
            </a:r>
          </a:p>
          <a:p>
            <a:pPr lvl="1">
              <a:lnSpc>
                <a:spcPct val="150000"/>
              </a:lnSpc>
            </a:pPr>
            <a:r>
              <a:rPr lang="cs-CZ" sz="2400" err="1"/>
              <a:t>Two</a:t>
            </a:r>
            <a:r>
              <a:rPr lang="cs-CZ" sz="2400"/>
              <a:t> </a:t>
            </a:r>
            <a:r>
              <a:rPr lang="cs-CZ" sz="2400" err="1"/>
              <a:t>hypotheses</a:t>
            </a:r>
            <a:r>
              <a:rPr lang="cs-CZ" sz="2400"/>
              <a:t>:</a:t>
            </a:r>
          </a:p>
          <a:p>
            <a:pPr lvl="2">
              <a:lnSpc>
                <a:spcPct val="150000"/>
              </a:lnSpc>
            </a:pPr>
            <a:r>
              <a:rPr lang="cs-CZ" sz="1800" err="1"/>
              <a:t>Blurring</a:t>
            </a:r>
            <a:r>
              <a:rPr lang="cs-CZ" sz="1800"/>
              <a:t> </a:t>
            </a:r>
            <a:r>
              <a:rPr lang="cs-CZ" sz="1800" err="1"/>
              <a:t>national</a:t>
            </a:r>
            <a:r>
              <a:rPr lang="cs-CZ" sz="1800"/>
              <a:t> </a:t>
            </a:r>
            <a:r>
              <a:rPr lang="cs-CZ" sz="1800" err="1"/>
              <a:t>differences</a:t>
            </a:r>
            <a:endParaRPr lang="cs-CZ" sz="1800"/>
          </a:p>
          <a:p>
            <a:pPr lvl="2">
              <a:lnSpc>
                <a:spcPct val="150000"/>
              </a:lnSpc>
            </a:pPr>
            <a:r>
              <a:rPr lang="cs-CZ" sz="1800" err="1"/>
              <a:t>Continuity</a:t>
            </a:r>
            <a:r>
              <a:rPr lang="cs-CZ" sz="1800"/>
              <a:t> – online media development </a:t>
            </a:r>
            <a:r>
              <a:rPr lang="cs-CZ" sz="1800" err="1"/>
              <a:t>would</a:t>
            </a:r>
            <a:r>
              <a:rPr lang="cs-CZ" sz="1800"/>
              <a:t> </a:t>
            </a:r>
            <a:r>
              <a:rPr lang="cs-CZ" sz="1800" err="1"/>
              <a:t>reflect</a:t>
            </a:r>
            <a:r>
              <a:rPr lang="cs-CZ" sz="1800"/>
              <a:t> </a:t>
            </a:r>
            <a:r>
              <a:rPr lang="cs-CZ" sz="1800" err="1"/>
              <a:t>offline</a:t>
            </a:r>
            <a:r>
              <a:rPr lang="cs-CZ" sz="1800"/>
              <a:t> media environment</a:t>
            </a:r>
          </a:p>
          <a:p>
            <a:pPr marL="251460" indent="-179705">
              <a:lnSpc>
                <a:spcPct val="150000"/>
              </a:lnSpc>
            </a:pPr>
            <a:r>
              <a:rPr lang="cs-CZ" b="1"/>
              <a:t>Systems are not </a:t>
            </a:r>
            <a:r>
              <a:rPr lang="cs-CZ" b="1" err="1"/>
              <a:t>reducible</a:t>
            </a:r>
            <a:r>
              <a:rPr lang="cs-CZ" b="1"/>
              <a:t> to </a:t>
            </a:r>
            <a:r>
              <a:rPr lang="cs-CZ" b="1" err="1"/>
              <a:t>their</a:t>
            </a:r>
            <a:r>
              <a:rPr lang="cs-CZ" b="1"/>
              <a:t> </a:t>
            </a:r>
            <a:r>
              <a:rPr lang="cs-CZ" b="1" err="1"/>
              <a:t>component</a:t>
            </a:r>
            <a:r>
              <a:rPr lang="cs-CZ" b="1"/>
              <a:t> part</a:t>
            </a:r>
            <a:endParaRPr lang="cs-CZ" b="1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9383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56427-C40A-43D3-AEFE-9585D5DF6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Main</a:t>
            </a:r>
            <a:r>
              <a:rPr lang="cs-CZ"/>
              <a:t> </a:t>
            </a:r>
            <a:r>
              <a:rPr lang="cs-CZ" err="1"/>
              <a:t>take</a:t>
            </a:r>
            <a:r>
              <a:rPr lang="cs-CZ"/>
              <a:t> </a:t>
            </a:r>
            <a:r>
              <a:rPr lang="cs-CZ" err="1"/>
              <a:t>aways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E803-1087-4841-8A49-76B9FA8C6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>
              <a:lnSpc>
                <a:spcPct val="150000"/>
              </a:lnSpc>
            </a:pPr>
            <a:r>
              <a:rPr lang="cs-CZ" err="1">
                <a:cs typeface="Arial"/>
              </a:rPr>
              <a:t>Neutral</a:t>
            </a:r>
            <a:r>
              <a:rPr lang="cs-CZ">
                <a:cs typeface="Arial"/>
              </a:rPr>
              <a:t> </a:t>
            </a:r>
            <a:r>
              <a:rPr lang="cs-CZ" err="1">
                <a:cs typeface="Arial"/>
              </a:rPr>
              <a:t>press</a:t>
            </a:r>
            <a:r>
              <a:rPr lang="cs-CZ">
                <a:cs typeface="Arial"/>
              </a:rPr>
              <a:t> </a:t>
            </a:r>
            <a:r>
              <a:rPr lang="cs-CZ" err="1">
                <a:cs typeface="Arial"/>
              </a:rPr>
              <a:t>is</a:t>
            </a:r>
            <a:r>
              <a:rPr lang="cs-CZ">
                <a:cs typeface="Arial"/>
              </a:rPr>
              <a:t> not </a:t>
            </a:r>
            <a:r>
              <a:rPr lang="cs-CZ" err="1">
                <a:cs typeface="Arial"/>
              </a:rPr>
              <a:t>existing</a:t>
            </a:r>
            <a:r>
              <a:rPr lang="cs-CZ">
                <a:cs typeface="Arial"/>
              </a:rPr>
              <a:t> </a:t>
            </a:r>
            <a:r>
              <a:rPr lang="cs-CZ" err="1">
                <a:cs typeface="Arial"/>
              </a:rPr>
              <a:t>anymore</a:t>
            </a:r>
            <a:endParaRPr lang="cs-CZ">
              <a:cs typeface="Arial"/>
            </a:endParaRPr>
          </a:p>
          <a:p>
            <a:pPr marL="251460" indent="-179705">
              <a:lnSpc>
                <a:spcPct val="150000"/>
              </a:lnSpc>
            </a:pPr>
            <a:r>
              <a:rPr lang="cs-CZ" err="1">
                <a:cs typeface="Arial"/>
              </a:rPr>
              <a:t>Diversification</a:t>
            </a:r>
            <a:r>
              <a:rPr lang="cs-CZ">
                <a:cs typeface="Arial"/>
              </a:rPr>
              <a:t> in </a:t>
            </a:r>
            <a:r>
              <a:rPr lang="cs-CZ" err="1">
                <a:cs typeface="Arial"/>
              </a:rPr>
              <a:t>european</a:t>
            </a:r>
            <a:r>
              <a:rPr lang="cs-CZ">
                <a:cs typeface="Arial"/>
              </a:rPr>
              <a:t> media</a:t>
            </a:r>
          </a:p>
          <a:p>
            <a:pPr marL="251460" indent="-179705">
              <a:lnSpc>
                <a:spcPct val="150000"/>
              </a:lnSpc>
            </a:pPr>
            <a:r>
              <a:rPr lang="cs-CZ">
                <a:cs typeface="Arial"/>
              </a:rPr>
              <a:t>Western </a:t>
            </a:r>
            <a:r>
              <a:rPr lang="cs-CZ" err="1">
                <a:cs typeface="Arial"/>
              </a:rPr>
              <a:t>focused</a:t>
            </a:r>
          </a:p>
        </p:txBody>
      </p:sp>
    </p:spTree>
    <p:extLst>
      <p:ext uri="{BB962C8B-B14F-4D97-AF65-F5344CB8AC3E}">
        <p14:creationId xmlns:p14="http://schemas.microsoft.com/office/powerpoint/2010/main" val="2876772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B42A1BB-77D0-451A-AA02-8790EE5A1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Refreshing knowledge from </a:t>
            </a:r>
            <a:r>
              <a:rPr lang="en-US" sz="3600" err="1"/>
              <a:t>previo</a:t>
            </a:r>
            <a:r>
              <a:rPr lang="cs-CZ" sz="3600"/>
              <a:t>u</a:t>
            </a:r>
            <a:r>
              <a:rPr lang="en-US" sz="3600"/>
              <a:t>s</a:t>
            </a:r>
            <a:r>
              <a:rPr lang="cs-CZ" sz="3600"/>
              <a:t> </a:t>
            </a:r>
            <a:r>
              <a:rPr lang="en-US" sz="3600"/>
              <a:t>lecture</a:t>
            </a:r>
            <a:br>
              <a:rPr lang="cs-CZ" sz="3600"/>
            </a:br>
            <a:endParaRPr lang="cs-CZ" sz="3600"/>
          </a:p>
        </p:txBody>
      </p:sp>
      <p:pic>
        <p:nvPicPr>
          <p:cNvPr id="2" name="Zástupný obsah 1" descr="Obsah obrázku text, snímek obrazovky, Písmo, Grafika&#10;&#10;Popis se vygeneroval automaticky.">
            <a:extLst>
              <a:ext uri="{FF2B5EF4-FFF2-40B4-BE49-F238E27FC236}">
                <a16:creationId xmlns:a16="http://schemas.microsoft.com/office/drawing/2014/main" id="{878EF54D-F4F6-A07C-D1BE-F290F7E2AE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4302" y="1904362"/>
            <a:ext cx="7824596" cy="4139998"/>
          </a:xfrm>
        </p:spPr>
      </p:pic>
    </p:spTree>
    <p:extLst>
      <p:ext uri="{BB962C8B-B14F-4D97-AF65-F5344CB8AC3E}">
        <p14:creationId xmlns:p14="http://schemas.microsoft.com/office/powerpoint/2010/main" val="860973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25FB3-F3AA-4F06-A61E-0E8687F99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Media </a:t>
            </a:r>
            <a:r>
              <a:rPr lang="cs-CZ" err="1"/>
              <a:t>systems</a:t>
            </a:r>
            <a:r>
              <a:rPr lang="cs-CZ"/>
              <a:t> and </a:t>
            </a:r>
            <a:r>
              <a:rPr lang="cs-CZ" err="1"/>
              <a:t>its</a:t>
            </a:r>
            <a:r>
              <a:rPr lang="cs-CZ"/>
              <a:t> </a:t>
            </a:r>
            <a:r>
              <a:rPr lang="cs-CZ" err="1"/>
              <a:t>research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30549-39B4-4480-B91D-0056F84E3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75959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/>
              <a:t>All media in the country (</a:t>
            </a:r>
            <a:r>
              <a:rPr lang="cs-CZ" err="1"/>
              <a:t>McQuail</a:t>
            </a:r>
            <a:r>
              <a:rPr lang="cs-CZ"/>
              <a:t>, 1994)</a:t>
            </a:r>
          </a:p>
          <a:p>
            <a:pPr>
              <a:lnSpc>
                <a:spcPct val="150000"/>
              </a:lnSpc>
            </a:pPr>
            <a:r>
              <a:rPr lang="cs-CZ"/>
              <a:t>Media </a:t>
            </a:r>
            <a:r>
              <a:rPr lang="cs-CZ" err="1"/>
              <a:t>system</a:t>
            </a:r>
            <a:r>
              <a:rPr lang="cs-CZ"/>
              <a:t> </a:t>
            </a:r>
            <a:r>
              <a:rPr lang="cs-CZ" err="1"/>
              <a:t>research</a:t>
            </a:r>
            <a:endParaRPr lang="cs-CZ"/>
          </a:p>
          <a:p>
            <a:pPr lvl="1">
              <a:lnSpc>
                <a:spcPct val="150000"/>
              </a:lnSpc>
            </a:pPr>
            <a:r>
              <a:rPr lang="en-US" b="1"/>
              <a:t>Normative theories </a:t>
            </a:r>
            <a:r>
              <a:rPr lang="en-US"/>
              <a:t>– four theories of the press, </a:t>
            </a:r>
            <a:r>
              <a:rPr lang="en-US" err="1"/>
              <a:t>McQuail</a:t>
            </a:r>
            <a:r>
              <a:rPr lang="en-US"/>
              <a:t> and others, inductive approach ​</a:t>
            </a:r>
            <a:endParaRPr lang="cs-CZ"/>
          </a:p>
          <a:p>
            <a:pPr lvl="2">
              <a:lnSpc>
                <a:spcPct val="150000"/>
              </a:lnSpc>
            </a:pPr>
            <a:r>
              <a:rPr lang="en-US" b="1" err="1"/>
              <a:t>McQuail</a:t>
            </a:r>
            <a:r>
              <a:rPr lang="en-US" b="1"/>
              <a:t> </a:t>
            </a:r>
            <a:r>
              <a:rPr lang="en-US"/>
              <a:t>(1994)  – based on basic communication values – freedom, equality, diversity, information quality (objectivity), solidarity, cultural order​</a:t>
            </a:r>
            <a:endParaRPr lang="cs-CZ"/>
          </a:p>
          <a:p>
            <a:pPr lvl="2">
              <a:lnSpc>
                <a:spcPct val="150000"/>
              </a:lnSpc>
            </a:pPr>
            <a:endParaRPr lang="en-US"/>
          </a:p>
          <a:p>
            <a:pPr lvl="1">
              <a:lnSpc>
                <a:spcPct val="150000"/>
              </a:lnSpc>
            </a:pPr>
            <a:r>
              <a:rPr lang="en-US" b="1"/>
              <a:t>Empirical theories</a:t>
            </a:r>
            <a:r>
              <a:rPr lang="en-US"/>
              <a:t>​</a:t>
            </a:r>
            <a:endParaRPr lang="cs-CZ"/>
          </a:p>
          <a:p>
            <a:pPr lvl="2">
              <a:lnSpc>
                <a:spcPct val="150000"/>
              </a:lnSpc>
            </a:pPr>
            <a:r>
              <a:rPr lang="en-US" b="1" err="1"/>
              <a:t>Hallin</a:t>
            </a:r>
            <a:r>
              <a:rPr lang="en-US" b="1"/>
              <a:t> and Mancini </a:t>
            </a:r>
            <a:r>
              <a:rPr lang="en-US"/>
              <a:t>(2004) – but just political dimension</a:t>
            </a:r>
            <a:r>
              <a:rPr lang="en-US" sz="1800"/>
              <a:t>​</a:t>
            </a:r>
            <a:endParaRPr lang="cs-CZ" sz="18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C2C4DD-12E5-467B-875D-0AE90104C8F2}"/>
              </a:ext>
            </a:extLst>
          </p:cNvPr>
          <p:cNvSpPr/>
          <p:nvPr/>
        </p:nvSpPr>
        <p:spPr bwMode="auto">
          <a:xfrm>
            <a:off x="1545771" y="5030649"/>
            <a:ext cx="5236029" cy="451576"/>
          </a:xfrm>
          <a:prstGeom prst="rect">
            <a:avLst/>
          </a:prstGeom>
          <a:noFill/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503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E99EB-C65B-459F-A452-793126F80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Comparing</a:t>
            </a:r>
            <a:r>
              <a:rPr lang="cs-CZ"/>
              <a:t> media </a:t>
            </a:r>
            <a:r>
              <a:rPr lang="cs-CZ" err="1"/>
              <a:t>systems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282B0-3B73-4D03-8A8F-497A8A5F2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err="1"/>
              <a:t>Hallin</a:t>
            </a:r>
            <a:r>
              <a:rPr lang="cs-CZ"/>
              <a:t> and </a:t>
            </a:r>
            <a:r>
              <a:rPr lang="cs-CZ" err="1"/>
              <a:t>Mancini</a:t>
            </a:r>
            <a:r>
              <a:rPr lang="cs-CZ"/>
              <a:t>, 2004</a:t>
            </a:r>
          </a:p>
          <a:p>
            <a:pPr>
              <a:lnSpc>
                <a:spcPct val="150000"/>
              </a:lnSpc>
            </a:pPr>
            <a:r>
              <a:rPr lang="cs-CZ" err="1"/>
              <a:t>arguing</a:t>
            </a:r>
            <a:r>
              <a:rPr lang="cs-CZ"/>
              <a:t> </a:t>
            </a:r>
            <a:r>
              <a:rPr lang="cs-CZ" err="1"/>
              <a:t>that</a:t>
            </a:r>
            <a:r>
              <a:rPr lang="cs-CZ"/>
              <a:t> media </a:t>
            </a:r>
            <a:r>
              <a:rPr lang="cs-CZ" err="1"/>
              <a:t>research</a:t>
            </a:r>
            <a:r>
              <a:rPr lang="cs-CZ"/>
              <a:t> from 50‘s </a:t>
            </a:r>
            <a:r>
              <a:rPr lang="cs-CZ" err="1"/>
              <a:t>shifted</a:t>
            </a:r>
            <a:r>
              <a:rPr lang="cs-CZ"/>
              <a:t> to media </a:t>
            </a:r>
            <a:r>
              <a:rPr lang="cs-CZ" err="1"/>
              <a:t>effects</a:t>
            </a:r>
            <a:r>
              <a:rPr lang="cs-CZ"/>
              <a:t> </a:t>
            </a:r>
            <a:r>
              <a:rPr lang="cs-CZ" err="1"/>
              <a:t>research</a:t>
            </a:r>
            <a:r>
              <a:rPr lang="cs-CZ"/>
              <a:t>, </a:t>
            </a:r>
            <a:r>
              <a:rPr lang="cs-CZ" err="1"/>
              <a:t>neglecting</a:t>
            </a:r>
            <a:r>
              <a:rPr lang="cs-CZ"/>
              <a:t> media </a:t>
            </a:r>
            <a:r>
              <a:rPr lang="cs-CZ" err="1"/>
              <a:t>systems</a:t>
            </a:r>
            <a:endParaRPr lang="cs-CZ"/>
          </a:p>
          <a:p>
            <a:pPr>
              <a:lnSpc>
                <a:spcPct val="150000"/>
              </a:lnSpc>
            </a:pPr>
            <a:r>
              <a:rPr lang="cs-CZ" err="1"/>
              <a:t>follow</a:t>
            </a:r>
            <a:r>
              <a:rPr lang="cs-CZ"/>
              <a:t>-up on </a:t>
            </a:r>
            <a:r>
              <a:rPr lang="cs-CZ" err="1"/>
              <a:t>Four</a:t>
            </a:r>
            <a:r>
              <a:rPr lang="cs-CZ"/>
              <a:t> </a:t>
            </a:r>
            <a:r>
              <a:rPr lang="cs-CZ" err="1"/>
              <a:t>theories</a:t>
            </a:r>
            <a:r>
              <a:rPr lang="cs-CZ"/>
              <a:t> of the </a:t>
            </a:r>
            <a:r>
              <a:rPr lang="cs-CZ" err="1"/>
              <a:t>Press</a:t>
            </a:r>
            <a:r>
              <a:rPr lang="cs-CZ"/>
              <a:t> from 50‘s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cs-CZ"/>
              <a:t>But 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cs-CZ" sz="2800" err="1"/>
              <a:t>based</a:t>
            </a:r>
            <a:r>
              <a:rPr lang="cs-CZ" sz="2800"/>
              <a:t> on </a:t>
            </a:r>
            <a:r>
              <a:rPr lang="cs-CZ" sz="2800" err="1"/>
              <a:t>empirical</a:t>
            </a:r>
            <a:r>
              <a:rPr lang="cs-CZ" sz="2800"/>
              <a:t> evidence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cs-CZ" sz="2800" err="1"/>
              <a:t>stayed</a:t>
            </a:r>
            <a:r>
              <a:rPr lang="cs-CZ" sz="2800"/>
              <a:t> </a:t>
            </a:r>
            <a:r>
              <a:rPr lang="cs-CZ" sz="2800" err="1"/>
              <a:t>away</a:t>
            </a:r>
            <a:r>
              <a:rPr lang="cs-CZ" sz="2800"/>
              <a:t> from normative </a:t>
            </a:r>
            <a:r>
              <a:rPr lang="cs-CZ" sz="2800" err="1"/>
              <a:t>approach</a:t>
            </a:r>
            <a:endParaRPr lang="cs-CZ" sz="2800"/>
          </a:p>
          <a:p>
            <a:pPr>
              <a:lnSpc>
                <a:spcPct val="150000"/>
              </a:lnSpc>
            </a:pP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456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534EF-3A9C-45FE-98A6-A6800B392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Why</a:t>
            </a:r>
            <a:r>
              <a:rPr lang="cs-CZ"/>
              <a:t> </a:t>
            </a:r>
            <a:r>
              <a:rPr lang="cs-CZ" err="1"/>
              <a:t>comparative</a:t>
            </a:r>
            <a:r>
              <a:rPr lang="cs-CZ"/>
              <a:t> </a:t>
            </a:r>
            <a:r>
              <a:rPr lang="cs-CZ" err="1"/>
              <a:t>approach</a:t>
            </a:r>
            <a:r>
              <a:rPr lang="cs-CZ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845A9-AB15-41AE-92C0-CD533A8C5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/>
              <a:t>It </a:t>
            </a:r>
            <a:r>
              <a:rPr lang="cs-CZ" err="1"/>
              <a:t>senzitizes</a:t>
            </a:r>
            <a:r>
              <a:rPr lang="cs-CZ"/>
              <a:t> </a:t>
            </a:r>
            <a:r>
              <a:rPr lang="cs-CZ" err="1"/>
              <a:t>us</a:t>
            </a:r>
            <a:r>
              <a:rPr lang="cs-CZ"/>
              <a:t> to </a:t>
            </a:r>
            <a:r>
              <a:rPr lang="cs-CZ" err="1"/>
              <a:t>variation</a:t>
            </a:r>
            <a:r>
              <a:rPr lang="cs-CZ"/>
              <a:t> and to </a:t>
            </a:r>
            <a:r>
              <a:rPr lang="cs-CZ" err="1"/>
              <a:t>similarity</a:t>
            </a:r>
            <a:endParaRPr lang="cs-CZ"/>
          </a:p>
          <a:p>
            <a:pPr>
              <a:lnSpc>
                <a:spcPct val="150000"/>
              </a:lnSpc>
            </a:pPr>
            <a:r>
              <a:rPr lang="cs-CZ" err="1"/>
              <a:t>Important</a:t>
            </a:r>
            <a:r>
              <a:rPr lang="cs-CZ"/>
              <a:t> </a:t>
            </a:r>
            <a:r>
              <a:rPr lang="cs-CZ" err="1"/>
              <a:t>aspects</a:t>
            </a:r>
            <a:r>
              <a:rPr lang="cs-CZ"/>
              <a:t> of </a:t>
            </a:r>
            <a:r>
              <a:rPr lang="cs-CZ" err="1"/>
              <a:t>different</a:t>
            </a:r>
            <a:r>
              <a:rPr lang="cs-CZ"/>
              <a:t> </a:t>
            </a:r>
            <a:r>
              <a:rPr lang="cs-CZ" err="1"/>
              <a:t>aspects</a:t>
            </a:r>
            <a:r>
              <a:rPr lang="cs-CZ"/>
              <a:t> of media </a:t>
            </a:r>
            <a:r>
              <a:rPr lang="cs-CZ" err="1"/>
              <a:t>systems</a:t>
            </a:r>
            <a:r>
              <a:rPr lang="cs-CZ"/>
              <a:t> </a:t>
            </a:r>
            <a:r>
              <a:rPr lang="cs-CZ" err="1"/>
              <a:t>assumed</a:t>
            </a:r>
            <a:r>
              <a:rPr lang="cs-CZ"/>
              <a:t> to </a:t>
            </a:r>
            <a:r>
              <a:rPr lang="cs-CZ" err="1"/>
              <a:t>be</a:t>
            </a:r>
            <a:r>
              <a:rPr lang="cs-CZ"/>
              <a:t> natural </a:t>
            </a:r>
          </a:p>
          <a:p>
            <a:pPr>
              <a:lnSpc>
                <a:spcPct val="150000"/>
              </a:lnSpc>
            </a:pPr>
            <a:r>
              <a:rPr lang="cs-CZ" err="1"/>
              <a:t>Comparison</a:t>
            </a:r>
            <a:r>
              <a:rPr lang="cs-CZ"/>
              <a:t> </a:t>
            </a:r>
            <a:r>
              <a:rPr lang="cs-CZ" err="1"/>
              <a:t>forces</a:t>
            </a:r>
            <a:r>
              <a:rPr lang="cs-CZ"/>
              <a:t> </a:t>
            </a:r>
            <a:r>
              <a:rPr lang="cs-CZ" err="1"/>
              <a:t>us</a:t>
            </a:r>
            <a:r>
              <a:rPr lang="cs-CZ"/>
              <a:t> to </a:t>
            </a:r>
            <a:r>
              <a:rPr lang="cs-CZ" err="1"/>
              <a:t>conceptualize</a:t>
            </a:r>
            <a:r>
              <a:rPr lang="cs-CZ"/>
              <a:t> </a:t>
            </a:r>
            <a:r>
              <a:rPr lang="cs-CZ" err="1"/>
              <a:t>individual</a:t>
            </a:r>
            <a:r>
              <a:rPr lang="cs-CZ"/>
              <a:t> </a:t>
            </a:r>
            <a:r>
              <a:rPr lang="cs-CZ" err="1"/>
              <a:t>aspects</a:t>
            </a:r>
            <a:r>
              <a:rPr lang="cs-CZ"/>
              <a:t> more </a:t>
            </a:r>
            <a:r>
              <a:rPr lang="cs-CZ" err="1"/>
              <a:t>clearly</a:t>
            </a:r>
            <a:r>
              <a:rPr lang="cs-CZ"/>
              <a:t> </a:t>
            </a:r>
          </a:p>
          <a:p>
            <a:pPr>
              <a:lnSpc>
                <a:spcPct val="150000"/>
              </a:lnSpc>
            </a:pPr>
            <a:r>
              <a:rPr lang="cs-CZ" err="1"/>
              <a:t>Protect</a:t>
            </a:r>
            <a:r>
              <a:rPr lang="cs-CZ"/>
              <a:t> </a:t>
            </a:r>
            <a:r>
              <a:rPr lang="cs-CZ" err="1"/>
              <a:t>us</a:t>
            </a:r>
            <a:r>
              <a:rPr lang="cs-CZ"/>
              <a:t> from </a:t>
            </a:r>
            <a:r>
              <a:rPr lang="cs-CZ" err="1"/>
              <a:t>generalization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597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B64DD-34B5-49DE-AC58-137F7E467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Comparing</a:t>
            </a:r>
            <a:r>
              <a:rPr lang="cs-CZ"/>
              <a:t> media </a:t>
            </a:r>
            <a:r>
              <a:rPr lang="cs-CZ" err="1"/>
              <a:t>systems</a:t>
            </a:r>
            <a:r>
              <a:rPr lang="cs-CZ"/>
              <a:t>: </a:t>
            </a:r>
            <a:r>
              <a:rPr lang="cs-CZ" err="1"/>
              <a:t>characteristics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229D8-1CFB-4B4F-98D9-8EBA9BEBD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/>
              <a:t>18 </a:t>
            </a:r>
            <a:r>
              <a:rPr lang="cs-CZ" err="1"/>
              <a:t>countries</a:t>
            </a:r>
            <a:r>
              <a:rPr lang="cs-CZ"/>
              <a:t> in </a:t>
            </a:r>
            <a:r>
              <a:rPr lang="cs-CZ" err="1"/>
              <a:t>Europe</a:t>
            </a:r>
            <a:r>
              <a:rPr lang="cs-CZ"/>
              <a:t> and </a:t>
            </a:r>
            <a:r>
              <a:rPr lang="cs-CZ" err="1"/>
              <a:t>North</a:t>
            </a:r>
            <a:r>
              <a:rPr lang="cs-CZ"/>
              <a:t> America</a:t>
            </a:r>
          </a:p>
          <a:p>
            <a:pPr>
              <a:lnSpc>
                <a:spcPct val="150000"/>
              </a:lnSpc>
            </a:pPr>
            <a:r>
              <a:rPr lang="cs-CZ"/>
              <a:t>3 </a:t>
            </a:r>
            <a:r>
              <a:rPr lang="cs-CZ" err="1"/>
              <a:t>types</a:t>
            </a:r>
            <a:r>
              <a:rPr lang="cs-CZ"/>
              <a:t> of media </a:t>
            </a:r>
            <a:r>
              <a:rPr lang="cs-CZ" err="1"/>
              <a:t>systems</a:t>
            </a:r>
            <a:r>
              <a:rPr lang="cs-CZ"/>
              <a:t>, </a:t>
            </a:r>
            <a:r>
              <a:rPr lang="cs-CZ" err="1"/>
              <a:t>based</a:t>
            </a:r>
            <a:r>
              <a:rPr lang="cs-CZ"/>
              <a:t> on 4 </a:t>
            </a:r>
            <a:r>
              <a:rPr lang="cs-CZ" err="1"/>
              <a:t>dimensions</a:t>
            </a:r>
            <a:r>
              <a:rPr lang="cs-CZ"/>
              <a:t> of </a:t>
            </a:r>
            <a:r>
              <a:rPr lang="cs-CZ" err="1"/>
              <a:t>comparison</a:t>
            </a:r>
            <a:endParaRPr lang="cs-CZ"/>
          </a:p>
          <a:p>
            <a:pPr>
              <a:lnSpc>
                <a:spcPct val="150000"/>
              </a:lnSpc>
            </a:pPr>
            <a:r>
              <a:rPr lang="cs-CZ" err="1"/>
              <a:t>Take</a:t>
            </a:r>
            <a:r>
              <a:rPr lang="cs-CZ"/>
              <a:t> in the </a:t>
            </a:r>
            <a:r>
              <a:rPr lang="cs-CZ" err="1"/>
              <a:t>account</a:t>
            </a:r>
            <a:r>
              <a:rPr lang="cs-CZ"/>
              <a:t> </a:t>
            </a:r>
            <a:r>
              <a:rPr lang="cs-CZ" err="1"/>
              <a:t>political</a:t>
            </a:r>
            <a:r>
              <a:rPr lang="cs-CZ"/>
              <a:t> and media </a:t>
            </a:r>
            <a:r>
              <a:rPr lang="cs-CZ" err="1"/>
              <a:t>history</a:t>
            </a:r>
            <a:r>
              <a:rPr lang="cs-CZ"/>
              <a:t> – co-</a:t>
            </a:r>
            <a:r>
              <a:rPr lang="cs-CZ" err="1"/>
              <a:t>evolution</a:t>
            </a:r>
            <a:endParaRPr lang="cs-CZ"/>
          </a:p>
          <a:p>
            <a:pPr>
              <a:lnSpc>
                <a:spcPct val="150000"/>
              </a:lnSpc>
            </a:pPr>
            <a:r>
              <a:rPr lang="cs-CZ" err="1"/>
              <a:t>Beyond</a:t>
            </a:r>
            <a:r>
              <a:rPr lang="cs-CZ"/>
              <a:t> 18 </a:t>
            </a:r>
            <a:r>
              <a:rPr lang="cs-CZ" err="1"/>
              <a:t>countries</a:t>
            </a:r>
            <a:r>
              <a:rPr lang="cs-CZ"/>
              <a:t> – not </a:t>
            </a:r>
            <a:r>
              <a:rPr lang="cs-CZ" err="1"/>
              <a:t>apply</a:t>
            </a:r>
            <a:r>
              <a:rPr lang="cs-CZ"/>
              <a:t> to the rest of the </a:t>
            </a:r>
            <a:r>
              <a:rPr lang="cs-CZ" err="1"/>
              <a:t>world</a:t>
            </a:r>
            <a:r>
              <a:rPr lang="cs-CZ"/>
              <a:t> </a:t>
            </a:r>
            <a:r>
              <a:rPr lang="cs-CZ" err="1"/>
              <a:t>without</a:t>
            </a:r>
            <a:r>
              <a:rPr lang="cs-CZ"/>
              <a:t> </a:t>
            </a:r>
            <a:r>
              <a:rPr lang="cs-CZ" err="1"/>
              <a:t>modification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734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81BD8-916F-4E77-BBF8-A9FF10705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>
              <a:cs typeface="Arial"/>
            </a:endParaRPr>
          </a:p>
        </p:txBody>
      </p:sp>
      <p:pic>
        <p:nvPicPr>
          <p:cNvPr id="4" name="Zástupný obsah 3" descr="Obsah obrázku text, řada/pruh, diagram&#10;&#10;Popis se vygeneroval automaticky.">
            <a:extLst>
              <a:ext uri="{FF2B5EF4-FFF2-40B4-BE49-F238E27FC236}">
                <a16:creationId xmlns:a16="http://schemas.microsoft.com/office/drawing/2014/main" id="{D13E60CD-150F-1026-F532-9408002450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3674" y="580232"/>
            <a:ext cx="8733360" cy="6063735"/>
          </a:xfrm>
        </p:spPr>
      </p:pic>
    </p:spTree>
    <p:extLst>
      <p:ext uri="{BB962C8B-B14F-4D97-AF65-F5344CB8AC3E}">
        <p14:creationId xmlns:p14="http://schemas.microsoft.com/office/powerpoint/2010/main" val="2252230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FB485-4C0F-4DC4-A99F-E50E57A05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Dimensions</a:t>
            </a:r>
            <a:r>
              <a:rPr lang="cs-CZ"/>
              <a:t> of </a:t>
            </a:r>
            <a:r>
              <a:rPr lang="cs-CZ" err="1"/>
              <a:t>comparison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FA5B8-435E-4BE1-98D7-A7021857B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/>
              <a:t>Development of the </a:t>
            </a:r>
            <a:r>
              <a:rPr lang="cs-CZ" err="1"/>
              <a:t>mass</a:t>
            </a:r>
            <a:r>
              <a:rPr lang="cs-CZ"/>
              <a:t> </a:t>
            </a:r>
            <a:r>
              <a:rPr lang="cs-CZ" err="1"/>
              <a:t>press</a:t>
            </a:r>
            <a:endParaRPr lang="cs-CZ"/>
          </a:p>
          <a:p>
            <a:pPr lvl="1">
              <a:lnSpc>
                <a:spcPct val="150000"/>
              </a:lnSpc>
            </a:pPr>
            <a:r>
              <a:rPr lang="cs-CZ" err="1"/>
              <a:t>Press</a:t>
            </a:r>
            <a:r>
              <a:rPr lang="cs-CZ"/>
              <a:t> </a:t>
            </a:r>
            <a:r>
              <a:rPr lang="cs-CZ" err="1"/>
              <a:t>circulation</a:t>
            </a:r>
            <a:r>
              <a:rPr lang="cs-CZ"/>
              <a:t>, </a:t>
            </a:r>
            <a:r>
              <a:rPr lang="cs-CZ" err="1"/>
              <a:t>mass</a:t>
            </a:r>
            <a:r>
              <a:rPr lang="cs-CZ"/>
              <a:t> vs. </a:t>
            </a:r>
            <a:r>
              <a:rPr lang="cs-CZ" err="1"/>
              <a:t>elite</a:t>
            </a:r>
            <a:r>
              <a:rPr lang="cs-CZ"/>
              <a:t> </a:t>
            </a:r>
            <a:r>
              <a:rPr lang="cs-CZ" err="1"/>
              <a:t>oriented</a:t>
            </a:r>
            <a:endParaRPr lang="cs-CZ"/>
          </a:p>
          <a:p>
            <a:pPr>
              <a:lnSpc>
                <a:spcPct val="150000"/>
              </a:lnSpc>
            </a:pPr>
            <a:r>
              <a:rPr lang="cs-CZ" err="1"/>
              <a:t>Political</a:t>
            </a:r>
            <a:r>
              <a:rPr lang="cs-CZ"/>
              <a:t> </a:t>
            </a:r>
            <a:r>
              <a:rPr lang="cs-CZ" err="1"/>
              <a:t>paralelism</a:t>
            </a:r>
            <a:endParaRPr lang="cs-CZ"/>
          </a:p>
          <a:p>
            <a:pPr lvl="1">
              <a:lnSpc>
                <a:spcPct val="150000"/>
              </a:lnSpc>
            </a:pPr>
            <a:r>
              <a:rPr lang="cs-CZ" err="1"/>
              <a:t>Newspapers</a:t>
            </a:r>
            <a:r>
              <a:rPr lang="cs-CZ"/>
              <a:t> </a:t>
            </a:r>
            <a:r>
              <a:rPr lang="cs-CZ" err="1"/>
              <a:t>have</a:t>
            </a:r>
            <a:r>
              <a:rPr lang="cs-CZ"/>
              <a:t> a </a:t>
            </a:r>
            <a:r>
              <a:rPr lang="cs-CZ" err="1"/>
              <a:t>clear</a:t>
            </a:r>
            <a:r>
              <a:rPr lang="cs-CZ"/>
              <a:t> </a:t>
            </a:r>
            <a:r>
              <a:rPr lang="cs-CZ" err="1"/>
              <a:t>political</a:t>
            </a:r>
            <a:r>
              <a:rPr lang="cs-CZ"/>
              <a:t> </a:t>
            </a:r>
            <a:r>
              <a:rPr lang="cs-CZ" err="1"/>
              <a:t>identification</a:t>
            </a:r>
            <a:r>
              <a:rPr lang="cs-CZ"/>
              <a:t>, </a:t>
            </a:r>
            <a:r>
              <a:rPr lang="cs-CZ" err="1"/>
              <a:t>also</a:t>
            </a:r>
            <a:r>
              <a:rPr lang="cs-CZ"/>
              <a:t> </a:t>
            </a:r>
            <a:r>
              <a:rPr lang="cs-CZ" err="1"/>
              <a:t>manifested</a:t>
            </a:r>
            <a:r>
              <a:rPr lang="cs-CZ"/>
              <a:t> in news </a:t>
            </a:r>
            <a:r>
              <a:rPr lang="cs-CZ" err="1"/>
              <a:t>content</a:t>
            </a:r>
            <a:endParaRPr lang="cs-CZ"/>
          </a:p>
          <a:p>
            <a:pPr>
              <a:lnSpc>
                <a:spcPct val="150000"/>
              </a:lnSpc>
            </a:pPr>
            <a:r>
              <a:rPr lang="cs-CZ" err="1"/>
              <a:t>Journalistic</a:t>
            </a:r>
            <a:r>
              <a:rPr lang="cs-CZ"/>
              <a:t> </a:t>
            </a:r>
            <a:r>
              <a:rPr lang="cs-CZ" err="1"/>
              <a:t>proffessionalism</a:t>
            </a:r>
            <a:endParaRPr lang="cs-CZ"/>
          </a:p>
          <a:p>
            <a:pPr lvl="1">
              <a:lnSpc>
                <a:spcPct val="150000"/>
              </a:lnSpc>
            </a:pPr>
            <a:r>
              <a:rPr lang="cs-CZ"/>
              <a:t>Autonomy, </a:t>
            </a:r>
            <a:r>
              <a:rPr lang="cs-CZ" err="1"/>
              <a:t>shared</a:t>
            </a:r>
            <a:r>
              <a:rPr lang="cs-CZ"/>
              <a:t> </a:t>
            </a:r>
            <a:r>
              <a:rPr lang="cs-CZ" err="1"/>
              <a:t>norms</a:t>
            </a:r>
            <a:r>
              <a:rPr lang="cs-CZ"/>
              <a:t> and </a:t>
            </a:r>
            <a:r>
              <a:rPr lang="cs-CZ" err="1"/>
              <a:t>standards</a:t>
            </a:r>
            <a:r>
              <a:rPr lang="cs-CZ"/>
              <a:t>, </a:t>
            </a:r>
            <a:r>
              <a:rPr lang="cs-CZ" err="1"/>
              <a:t>serving</a:t>
            </a:r>
            <a:r>
              <a:rPr lang="cs-CZ"/>
              <a:t> the public as a </a:t>
            </a:r>
            <a:r>
              <a:rPr lang="cs-CZ" err="1"/>
              <a:t>whole</a:t>
            </a:r>
            <a:endParaRPr lang="cs-CZ"/>
          </a:p>
          <a:p>
            <a:pPr>
              <a:lnSpc>
                <a:spcPct val="150000"/>
              </a:lnSpc>
            </a:pPr>
            <a:r>
              <a:rPr lang="cs-CZ"/>
              <a:t>The role of the </a:t>
            </a:r>
            <a:r>
              <a:rPr lang="cs-CZ" err="1"/>
              <a:t>state</a:t>
            </a:r>
            <a:endParaRPr lang="cs-CZ"/>
          </a:p>
          <a:p>
            <a:pPr lvl="1">
              <a:lnSpc>
                <a:spcPct val="150000"/>
              </a:lnSpc>
            </a:pPr>
            <a:r>
              <a:rPr lang="cs-CZ"/>
              <a:t>Public </a:t>
            </a:r>
            <a:r>
              <a:rPr lang="cs-CZ" err="1"/>
              <a:t>service</a:t>
            </a:r>
            <a:r>
              <a:rPr lang="cs-CZ"/>
              <a:t> media, </a:t>
            </a:r>
            <a:r>
              <a:rPr lang="cs-CZ" err="1"/>
              <a:t>press</a:t>
            </a:r>
            <a:r>
              <a:rPr lang="cs-CZ"/>
              <a:t> </a:t>
            </a:r>
            <a:r>
              <a:rPr lang="cs-CZ" err="1"/>
              <a:t>subsidies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639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21365CD-0382-8E40-6A1F-01B74D3BC7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3572226"/>
              </p:ext>
            </p:extLst>
          </p:nvPr>
        </p:nvGraphicFramePr>
        <p:xfrm>
          <a:off x="526761" y="126711"/>
          <a:ext cx="10752136" cy="6500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034">
                  <a:extLst>
                    <a:ext uri="{9D8B030D-6E8A-4147-A177-3AD203B41FA5}">
                      <a16:colId xmlns:a16="http://schemas.microsoft.com/office/drawing/2014/main" val="4132628659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2031685231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3637967696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281525423"/>
                    </a:ext>
                  </a:extLst>
                </a:gridCol>
              </a:tblGrid>
              <a:tr h="2477192">
                <a:tc>
                  <a:txBody>
                    <a:bodyPr/>
                    <a:lstStyle/>
                    <a:p>
                      <a:endParaRPr lang="cs-CZ" sz="1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err="1"/>
                        <a:t>Mediterranean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or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Polarized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Pluralist</a:t>
                      </a:r>
                      <a:r>
                        <a:rPr lang="cs-CZ" sz="1500"/>
                        <a:t> Model (France, </a:t>
                      </a:r>
                      <a:r>
                        <a:rPr lang="cs-CZ" sz="1500" err="1"/>
                        <a:t>Greece</a:t>
                      </a:r>
                      <a:r>
                        <a:rPr lang="cs-CZ" sz="1500"/>
                        <a:t>, Italy, </a:t>
                      </a:r>
                      <a:r>
                        <a:rPr lang="cs-CZ" sz="1500" err="1"/>
                        <a:t>Protugal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Spain</a:t>
                      </a:r>
                      <a:r>
                        <a:rPr lang="cs-CZ" sz="150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err="1"/>
                        <a:t>Northern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European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or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Democratic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Corporatist</a:t>
                      </a:r>
                      <a:r>
                        <a:rPr lang="cs-CZ" sz="1500"/>
                        <a:t> Model (</a:t>
                      </a:r>
                      <a:r>
                        <a:rPr lang="cs-CZ" sz="1500" err="1"/>
                        <a:t>Austria</a:t>
                      </a:r>
                      <a:r>
                        <a:rPr lang="cs-CZ" sz="1500"/>
                        <a:t>, Germany, </a:t>
                      </a:r>
                      <a:r>
                        <a:rPr lang="cs-CZ" sz="1500" err="1"/>
                        <a:t>Belgium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the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Nertherlands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Denmark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Finland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Norway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Sweden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Switzerland</a:t>
                      </a:r>
                      <a:r>
                        <a:rPr lang="cs-CZ" sz="150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err="1"/>
                        <a:t>North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Atlantic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or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Liberal</a:t>
                      </a:r>
                      <a:r>
                        <a:rPr lang="cs-CZ" sz="1500"/>
                        <a:t> Model (</a:t>
                      </a:r>
                      <a:r>
                        <a:rPr lang="cs-CZ" sz="1500" err="1"/>
                        <a:t>Britain</a:t>
                      </a:r>
                      <a:r>
                        <a:rPr lang="cs-CZ" sz="1500"/>
                        <a:t>, U.S., </a:t>
                      </a:r>
                      <a:r>
                        <a:rPr lang="cs-CZ" sz="1500" err="1"/>
                        <a:t>Canada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Ireland</a:t>
                      </a:r>
                      <a:r>
                        <a:rPr lang="cs-CZ" sz="150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64016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r>
                        <a:rPr lang="cs-CZ" sz="1500" err="1"/>
                        <a:t>Newspaper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Industry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err="1"/>
                        <a:t>Low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newspaper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circulation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elite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politically-oriented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press</a:t>
                      </a:r>
                      <a:endParaRPr lang="cs-CZ" sz="1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err="1"/>
                        <a:t>High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newspaper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circulation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mass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press</a:t>
                      </a:r>
                      <a:endParaRPr lang="cs-CZ" sz="1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/>
                        <a:t>Medium </a:t>
                      </a:r>
                      <a:r>
                        <a:rPr lang="cs-CZ" sz="1500" err="1"/>
                        <a:t>newspaper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circulation</a:t>
                      </a:r>
                      <a:r>
                        <a:rPr lang="cs-CZ" sz="1500"/>
                        <a:t>, early </a:t>
                      </a:r>
                      <a:r>
                        <a:rPr lang="cs-CZ" sz="1500" err="1"/>
                        <a:t>mass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press</a:t>
                      </a:r>
                      <a:endParaRPr lang="cs-CZ" sz="15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85904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r>
                        <a:rPr lang="cs-CZ" sz="1500" err="1"/>
                        <a:t>Political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Parallelism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err="1"/>
                        <a:t>High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political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parallelism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external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pluralism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commentary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oriented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journalism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parliamentary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or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government</a:t>
                      </a:r>
                      <a:r>
                        <a:rPr lang="cs-CZ" sz="1500"/>
                        <a:t> model </a:t>
                      </a:r>
                      <a:r>
                        <a:rPr lang="cs-CZ" sz="1500" err="1"/>
                        <a:t>of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broadcast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governance</a:t>
                      </a:r>
                      <a:endParaRPr lang="cs-CZ" sz="1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err="1"/>
                        <a:t>External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pluralism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especially</a:t>
                      </a:r>
                      <a:r>
                        <a:rPr lang="cs-CZ" sz="1500"/>
                        <a:t> in </a:t>
                      </a:r>
                      <a:r>
                        <a:rPr lang="cs-CZ" sz="1500" err="1"/>
                        <a:t>press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historically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strong</a:t>
                      </a:r>
                      <a:r>
                        <a:rPr lang="cs-CZ" sz="1500"/>
                        <a:t> party </a:t>
                      </a:r>
                      <a:r>
                        <a:rPr lang="cs-CZ" sz="1500" err="1"/>
                        <a:t>press</a:t>
                      </a:r>
                      <a:r>
                        <a:rPr lang="cs-CZ" sz="1500"/>
                        <a:t>, shift </a:t>
                      </a:r>
                      <a:r>
                        <a:rPr lang="cs-CZ" sz="1500" err="1"/>
                        <a:t>toward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neutral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commercial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press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politics</a:t>
                      </a:r>
                      <a:r>
                        <a:rPr lang="cs-CZ" sz="1500"/>
                        <a:t> in </a:t>
                      </a:r>
                      <a:r>
                        <a:rPr lang="cs-CZ" sz="1500" err="1"/>
                        <a:t>broadcasting</a:t>
                      </a:r>
                      <a:r>
                        <a:rPr lang="cs-CZ" sz="1500"/>
                        <a:t> systém </a:t>
                      </a:r>
                      <a:r>
                        <a:rPr lang="cs-CZ" sz="1500" err="1"/>
                        <a:t>with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substantial</a:t>
                      </a:r>
                      <a:r>
                        <a:rPr lang="cs-CZ" sz="1500"/>
                        <a:t> autonomy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err="1"/>
                        <a:t>Neutral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commercial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press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information-oriented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journalism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professional</a:t>
                      </a:r>
                      <a:r>
                        <a:rPr lang="cs-CZ" sz="1500"/>
                        <a:t> model </a:t>
                      </a:r>
                      <a:r>
                        <a:rPr lang="cs-CZ" sz="1500" err="1"/>
                        <a:t>of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broadcast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governance</a:t>
                      </a:r>
                      <a:r>
                        <a:rPr lang="cs-CZ" sz="1500"/>
                        <a:t> – </a:t>
                      </a:r>
                      <a:r>
                        <a:rPr lang="cs-CZ" sz="1500" err="1"/>
                        <a:t>formally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autonomous</a:t>
                      </a:r>
                      <a:endParaRPr lang="cs-CZ" sz="15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839366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r>
                        <a:rPr lang="cs-CZ" sz="1500" err="1"/>
                        <a:t>Proffessionalization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err="1"/>
                        <a:t>Weaker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professionalization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instrumentalization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err="1"/>
                        <a:t>Strong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professionalization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institutionalized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self-regulation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500" b="0" i="0" u="none" strike="noStrike" noProof="0" err="1">
                          <a:solidFill>
                            <a:srgbClr val="000000"/>
                          </a:solidFill>
                          <a:latin typeface="Arial"/>
                        </a:rPr>
                        <a:t>Strong</a:t>
                      </a:r>
                      <a:r>
                        <a:rPr lang="cs-CZ" sz="1500" b="0" i="0" u="none" strike="noStrike" noProof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r>
                        <a:rPr lang="cs-CZ" sz="1500" b="0" i="0" u="none" strike="noStrike" noProof="0" err="1">
                          <a:solidFill>
                            <a:srgbClr val="000000"/>
                          </a:solidFill>
                          <a:latin typeface="Arial"/>
                        </a:rPr>
                        <a:t>professionalization</a:t>
                      </a:r>
                      <a:r>
                        <a:rPr lang="cs-CZ" sz="1500" b="0" i="0" u="none" strike="noStrike" noProof="0">
                          <a:solidFill>
                            <a:srgbClr val="000000"/>
                          </a:solidFill>
                          <a:latin typeface="Arial"/>
                        </a:rPr>
                        <a:t>, non-</a:t>
                      </a:r>
                      <a:r>
                        <a:rPr lang="cs-CZ" sz="1500" b="0" i="0" u="none" strike="noStrike" noProof="0" err="1">
                          <a:solidFill>
                            <a:srgbClr val="000000"/>
                          </a:solidFill>
                          <a:latin typeface="Arial"/>
                        </a:rPr>
                        <a:t>institutionalized</a:t>
                      </a:r>
                      <a:r>
                        <a:rPr lang="cs-CZ" sz="1500" b="0" i="0" u="none" strike="noStrike" noProof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r>
                        <a:rPr lang="cs-CZ" sz="1500" b="0" i="0" u="none" strike="noStrike" noProof="0" err="1">
                          <a:solidFill>
                            <a:srgbClr val="000000"/>
                          </a:solidFill>
                          <a:latin typeface="Arial"/>
                        </a:rPr>
                        <a:t>self-regulation</a:t>
                      </a:r>
                      <a:endParaRPr lang="cs-CZ" sz="1500" b="0" i="0" u="none" strike="noStrike" noProof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lvl="0">
                        <a:buNone/>
                      </a:pPr>
                      <a:endParaRPr lang="cs-CZ" sz="15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962824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r>
                        <a:rPr lang="cs-CZ" sz="1500"/>
                        <a:t>Role </a:t>
                      </a:r>
                      <a:r>
                        <a:rPr lang="cs-CZ" sz="1500" err="1"/>
                        <a:t>of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the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err="1"/>
                        <a:t>Strong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state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interventation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press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subsidies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periods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of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cenzorship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err="1"/>
                        <a:t>Strong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state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intervention</a:t>
                      </a:r>
                      <a:r>
                        <a:rPr lang="cs-CZ" sz="1500"/>
                        <a:t> but </a:t>
                      </a:r>
                      <a:r>
                        <a:rPr lang="cs-CZ" sz="1500" err="1"/>
                        <a:t>with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protection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of</a:t>
                      </a:r>
                      <a:r>
                        <a:rPr lang="cs-CZ" sz="1500"/>
                        <a:t> </a:t>
                      </a:r>
                      <a:r>
                        <a:rPr lang="cs-CZ" sz="1500" err="1"/>
                        <a:t>freedom</a:t>
                      </a:r>
                      <a:r>
                        <a:rPr lang="cs-CZ" sz="1500"/>
                        <a:t>, </a:t>
                      </a:r>
                      <a:r>
                        <a:rPr lang="cs-CZ" sz="1500" err="1"/>
                        <a:t>strong</a:t>
                      </a:r>
                      <a:r>
                        <a:rPr lang="cs-CZ" sz="1500"/>
                        <a:t> PSB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/>
                        <a:t>Market </a:t>
                      </a:r>
                      <a:r>
                        <a:rPr lang="cs-CZ" sz="1500" err="1"/>
                        <a:t>dominated</a:t>
                      </a:r>
                      <a:r>
                        <a:rPr lang="cs-CZ" sz="1500"/>
                        <a:t> (</a:t>
                      </a:r>
                      <a:r>
                        <a:rPr lang="cs-CZ" sz="1500" err="1"/>
                        <a:t>except</a:t>
                      </a:r>
                      <a:r>
                        <a:rPr lang="cs-CZ" sz="1500"/>
                        <a:t> PSB in </a:t>
                      </a:r>
                      <a:r>
                        <a:rPr lang="cs-CZ" sz="1500" err="1"/>
                        <a:t>Britain</a:t>
                      </a:r>
                      <a:r>
                        <a:rPr lang="cs-CZ" sz="1500"/>
                        <a:t> and </a:t>
                      </a:r>
                      <a:r>
                        <a:rPr lang="cs-CZ" sz="1500" err="1"/>
                        <a:t>Ireland</a:t>
                      </a:r>
                      <a:r>
                        <a:rPr lang="cs-CZ" sz="150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44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417502"/>
      </p:ext>
    </p:extLst>
  </p:cSld>
  <p:clrMapOvr>
    <a:masterClrMapping/>
  </p:clrMapOvr>
</p:sld>
</file>

<file path=ppt/theme/theme1.xml><?xml version="1.0" encoding="utf-8"?>
<a:theme xmlns:a="http://schemas.openxmlformats.org/drawingml/2006/main" name="FSS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SS" id="{10FA565E-CE5B-4187-900E-3AFA4034614F}" vid="{B2269D74-A3B2-44BA-9FD1-43B6E8608B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FSS</Template>
  <Application>Microsoft Office PowerPoint</Application>
  <PresentationFormat>Widescreen</PresentationFormat>
  <Slides>18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FSS</vt:lpstr>
      <vt:lpstr>Typologies of Media Systems II</vt:lpstr>
      <vt:lpstr>Refreshing knowledge from previous lecture </vt:lpstr>
      <vt:lpstr>Media systems and its research</vt:lpstr>
      <vt:lpstr>Comparing media systems</vt:lpstr>
      <vt:lpstr>Why comparative approach?</vt:lpstr>
      <vt:lpstr>Comparing media systems: characteristics</vt:lpstr>
      <vt:lpstr>PowerPoint Presentation</vt:lpstr>
      <vt:lpstr>Dimensions of comparison</vt:lpstr>
      <vt:lpstr>PowerPoint Presentation</vt:lpstr>
      <vt:lpstr>PowerPoint Presentation</vt:lpstr>
      <vt:lpstr>Shortcomings and disadvantages of this approach</vt:lpstr>
      <vt:lpstr>Shortcomings and disadvantages of this approach</vt:lpstr>
      <vt:lpstr>Media systems beyond western world</vt:lpstr>
      <vt:lpstr>Comparing media systems 12 years later</vt:lpstr>
      <vt:lpstr>PowerPoint Presentation</vt:lpstr>
      <vt:lpstr>New testing – 4 types of media systems</vt:lpstr>
      <vt:lpstr>Changes in media environment</vt:lpstr>
      <vt:lpstr>Main take 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Typologies of Media Systems II</dc:title>
  <dc:creator>Klára Smejkal</dc:creator>
  <cp:revision>1</cp:revision>
  <dcterms:created xsi:type="dcterms:W3CDTF">2024-04-26T14:34:25Z</dcterms:created>
  <dcterms:modified xsi:type="dcterms:W3CDTF">2024-04-30T11:40:02Z</dcterms:modified>
</cp:coreProperties>
</file>