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5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4" r:id="rId2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E2FAF0-3272-419D-A01E-0EE2B9377634}" v="27" dt="2024-03-01T21:34:03.0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101C245A-3133-4FA5-A561-DFAB965EFDB9}"/>
    <pc:docChg chg="custSel addSld delSld modSld">
      <pc:chgData name="Peter" userId="2e8d26cd-55d7-4d78-8227-1866407259d9" providerId="ADAL" clId="{101C245A-3133-4FA5-A561-DFAB965EFDB9}" dt="2023-02-19T21:20:59.265" v="144" actId="20577"/>
      <pc:docMkLst>
        <pc:docMk/>
      </pc:docMkLst>
      <pc:sldChg chg="modSp mod">
        <pc:chgData name="Peter" userId="2e8d26cd-55d7-4d78-8227-1866407259d9" providerId="ADAL" clId="{101C245A-3133-4FA5-A561-DFAB965EFDB9}" dt="2023-02-19T21:20:05.396" v="135" actId="6549"/>
        <pc:sldMkLst>
          <pc:docMk/>
          <pc:sldMk cId="3239390605" sldId="256"/>
        </pc:sldMkLst>
        <pc:spChg chg="mod">
          <ac:chgData name="Peter" userId="2e8d26cd-55d7-4d78-8227-1866407259d9" providerId="ADAL" clId="{101C245A-3133-4FA5-A561-DFAB965EFDB9}" dt="2023-02-19T21:20:05.396" v="135" actId="6549"/>
          <ac:spMkLst>
            <pc:docMk/>
            <pc:sldMk cId="3239390605" sldId="256"/>
            <ac:spMk id="3" creationId="{62C5D290-D150-4AD6-AA52-0792A66A7259}"/>
          </ac:spMkLst>
        </pc:spChg>
      </pc:sldChg>
      <pc:sldChg chg="modSp mod">
        <pc:chgData name="Peter" userId="2e8d26cd-55d7-4d78-8227-1866407259d9" providerId="ADAL" clId="{101C245A-3133-4FA5-A561-DFAB965EFDB9}" dt="2023-02-19T21:20:59.265" v="144" actId="20577"/>
        <pc:sldMkLst>
          <pc:docMk/>
          <pc:sldMk cId="1183571017" sldId="267"/>
        </pc:sldMkLst>
        <pc:spChg chg="mod">
          <ac:chgData name="Peter" userId="2e8d26cd-55d7-4d78-8227-1866407259d9" providerId="ADAL" clId="{101C245A-3133-4FA5-A561-DFAB965EFDB9}" dt="2023-02-19T21:20:59.265" v="144" actId="20577"/>
          <ac:spMkLst>
            <pc:docMk/>
            <pc:sldMk cId="1183571017" sldId="267"/>
            <ac:spMk id="3" creationId="{412ABA22-EB6A-430D-9030-A25CFFF1304B}"/>
          </ac:spMkLst>
        </pc:spChg>
      </pc:sldChg>
    </pc:docChg>
  </pc:docChgLst>
  <pc:docChgLst>
    <pc:chgData name="Peter Spáč" userId="2e8d26cd-55d7-4d78-8227-1866407259d9" providerId="ADAL" clId="{66E2FAF0-3272-419D-A01E-0EE2B9377634}"/>
    <pc:docChg chg="delSld modSld">
      <pc:chgData name="Peter Spáč" userId="2e8d26cd-55d7-4d78-8227-1866407259d9" providerId="ADAL" clId="{66E2FAF0-3272-419D-A01E-0EE2B9377634}" dt="2024-03-01T21:34:04.125" v="28" actId="47"/>
      <pc:docMkLst>
        <pc:docMk/>
      </pc:docMkLst>
      <pc:sldChg chg="del">
        <pc:chgData name="Peter Spáč" userId="2e8d26cd-55d7-4d78-8227-1866407259d9" providerId="ADAL" clId="{66E2FAF0-3272-419D-A01E-0EE2B9377634}" dt="2024-03-01T21:33:20.257" v="0" actId="47"/>
        <pc:sldMkLst>
          <pc:docMk/>
          <pc:sldMk cId="3489781808" sldId="259"/>
        </pc:sldMkLst>
      </pc:sldChg>
      <pc:sldChg chg="modAnim">
        <pc:chgData name="Peter Spáč" userId="2e8d26cd-55d7-4d78-8227-1866407259d9" providerId="ADAL" clId="{66E2FAF0-3272-419D-A01E-0EE2B9377634}" dt="2024-03-01T21:33:26.815" v="2"/>
        <pc:sldMkLst>
          <pc:docMk/>
          <pc:sldMk cId="1241510311" sldId="262"/>
        </pc:sldMkLst>
      </pc:sldChg>
      <pc:sldChg chg="modAnim">
        <pc:chgData name="Peter Spáč" userId="2e8d26cd-55d7-4d78-8227-1866407259d9" providerId="ADAL" clId="{66E2FAF0-3272-419D-A01E-0EE2B9377634}" dt="2024-03-01T21:33:40.801" v="8"/>
        <pc:sldMkLst>
          <pc:docMk/>
          <pc:sldMk cId="1477315127" sldId="268"/>
        </pc:sldMkLst>
      </pc:sldChg>
      <pc:sldChg chg="modAnim">
        <pc:chgData name="Peter Spáč" userId="2e8d26cd-55d7-4d78-8227-1866407259d9" providerId="ADAL" clId="{66E2FAF0-3272-419D-A01E-0EE2B9377634}" dt="2024-03-01T21:33:43.818" v="14"/>
        <pc:sldMkLst>
          <pc:docMk/>
          <pc:sldMk cId="2339119469" sldId="269"/>
        </pc:sldMkLst>
      </pc:sldChg>
      <pc:sldChg chg="modAnim">
        <pc:chgData name="Peter Spáč" userId="2e8d26cd-55d7-4d78-8227-1866407259d9" providerId="ADAL" clId="{66E2FAF0-3272-419D-A01E-0EE2B9377634}" dt="2024-03-01T21:33:49.690" v="15"/>
        <pc:sldMkLst>
          <pc:docMk/>
          <pc:sldMk cId="2375149245" sldId="274"/>
        </pc:sldMkLst>
      </pc:sldChg>
      <pc:sldChg chg="modAnim">
        <pc:chgData name="Peter Spáč" userId="2e8d26cd-55d7-4d78-8227-1866407259d9" providerId="ADAL" clId="{66E2FAF0-3272-419D-A01E-0EE2B9377634}" dt="2024-03-01T21:33:54.429" v="20"/>
        <pc:sldMkLst>
          <pc:docMk/>
          <pc:sldMk cId="395804756" sldId="276"/>
        </pc:sldMkLst>
      </pc:sldChg>
      <pc:sldChg chg="modAnim">
        <pc:chgData name="Peter Spáč" userId="2e8d26cd-55d7-4d78-8227-1866407259d9" providerId="ADAL" clId="{66E2FAF0-3272-419D-A01E-0EE2B9377634}" dt="2024-03-01T21:34:03.068" v="27"/>
        <pc:sldMkLst>
          <pc:docMk/>
          <pc:sldMk cId="2884399163" sldId="279"/>
        </pc:sldMkLst>
      </pc:sldChg>
      <pc:sldChg chg="del">
        <pc:chgData name="Peter Spáč" userId="2e8d26cd-55d7-4d78-8227-1866407259d9" providerId="ADAL" clId="{66E2FAF0-3272-419D-A01E-0EE2B9377634}" dt="2024-03-01T21:34:04.125" v="28" actId="47"/>
        <pc:sldMkLst>
          <pc:docMk/>
          <pc:sldMk cId="3437492585" sldId="286"/>
        </pc:sldMkLst>
      </pc:sldChg>
    </pc:docChg>
  </pc:docChgLst>
  <pc:docChgLst>
    <pc:chgData name="Peter Spáč" userId="2e8d26cd-55d7-4d78-8227-1866407259d9" providerId="ADAL" clId="{671CCD15-BADB-4C58-AE2D-D76275D00F6F}"/>
    <pc:docChg chg="custSel modSld">
      <pc:chgData name="Peter Spáč" userId="2e8d26cd-55d7-4d78-8227-1866407259d9" providerId="ADAL" clId="{671CCD15-BADB-4C58-AE2D-D76275D00F6F}" dt="2023-02-20T16:46:22.320" v="33" actId="20577"/>
      <pc:docMkLst>
        <pc:docMk/>
      </pc:docMkLst>
      <pc:sldChg chg="addSp delSp modSp delAnim modAnim">
        <pc:chgData name="Peter Spáč" userId="2e8d26cd-55d7-4d78-8227-1866407259d9" providerId="ADAL" clId="{671CCD15-BADB-4C58-AE2D-D76275D00F6F}" dt="2023-02-20T16:41:41.349" v="4"/>
        <pc:sldMkLst>
          <pc:docMk/>
          <pc:sldMk cId="3489781808" sldId="259"/>
        </pc:sldMkLst>
        <pc:picChg chg="add mod">
          <ac:chgData name="Peter Spáč" userId="2e8d26cd-55d7-4d78-8227-1866407259d9" providerId="ADAL" clId="{671CCD15-BADB-4C58-AE2D-D76275D00F6F}" dt="2023-02-20T16:41:33.494" v="3" actId="1076"/>
          <ac:picMkLst>
            <pc:docMk/>
            <pc:sldMk cId="3489781808" sldId="259"/>
            <ac:picMk id="3" creationId="{9949F413-7C5B-4694-B5A3-BF5715CD5521}"/>
          </ac:picMkLst>
        </pc:picChg>
        <pc:picChg chg="del">
          <ac:chgData name="Peter Spáč" userId="2e8d26cd-55d7-4d78-8227-1866407259d9" providerId="ADAL" clId="{671CCD15-BADB-4C58-AE2D-D76275D00F6F}" dt="2023-02-20T16:41:25.585" v="0" actId="478"/>
          <ac:picMkLst>
            <pc:docMk/>
            <pc:sldMk cId="3489781808" sldId="259"/>
            <ac:picMk id="1026" creationId="{74942616-E86E-45F3-A2F2-B62DF40AE396}"/>
          </ac:picMkLst>
        </pc:picChg>
      </pc:sldChg>
      <pc:sldChg chg="modSp">
        <pc:chgData name="Peter Spáč" userId="2e8d26cd-55d7-4d78-8227-1866407259d9" providerId="ADAL" clId="{671CCD15-BADB-4C58-AE2D-D76275D00F6F}" dt="2023-02-20T16:46:22.320" v="33" actId="20577"/>
        <pc:sldMkLst>
          <pc:docMk/>
          <pc:sldMk cId="3094602986" sldId="271"/>
        </pc:sldMkLst>
        <pc:spChg chg="mod">
          <ac:chgData name="Peter Spáč" userId="2e8d26cd-55d7-4d78-8227-1866407259d9" providerId="ADAL" clId="{671CCD15-BADB-4C58-AE2D-D76275D00F6F}" dt="2023-02-20T16:46:22.320" v="33" actId="20577"/>
          <ac:spMkLst>
            <pc:docMk/>
            <pc:sldMk cId="3094602986" sldId="271"/>
            <ac:spMk id="2" creationId="{11657AD7-45B8-4D24-A97D-BD4F7FD6CFEB}"/>
          </ac:spMkLst>
        </pc:spChg>
      </pc:sldChg>
    </pc:docChg>
  </pc:docChgLst>
  <pc:docChgLst>
    <pc:chgData name="Peter" userId="2e8d26cd-55d7-4d78-8227-1866407259d9" providerId="ADAL" clId="{BBC36C3E-7054-451C-A934-570B8DB10B8D}"/>
    <pc:docChg chg="modSld">
      <pc:chgData name="Peter" userId="2e8d26cd-55d7-4d78-8227-1866407259d9" providerId="ADAL" clId="{BBC36C3E-7054-451C-A934-570B8DB10B8D}" dt="2024-02-25T12:30:59.672" v="6" actId="6549"/>
      <pc:docMkLst>
        <pc:docMk/>
      </pc:docMkLst>
      <pc:sldChg chg="modSp mod">
        <pc:chgData name="Peter" userId="2e8d26cd-55d7-4d78-8227-1866407259d9" providerId="ADAL" clId="{BBC36C3E-7054-451C-A934-570B8DB10B8D}" dt="2024-02-25T12:27:12.466" v="2" actId="20577"/>
        <pc:sldMkLst>
          <pc:docMk/>
          <pc:sldMk cId="1183571017" sldId="267"/>
        </pc:sldMkLst>
        <pc:spChg chg="mod">
          <ac:chgData name="Peter" userId="2e8d26cd-55d7-4d78-8227-1866407259d9" providerId="ADAL" clId="{BBC36C3E-7054-451C-A934-570B8DB10B8D}" dt="2024-02-25T12:27:12.466" v="2" actId="20577"/>
          <ac:spMkLst>
            <pc:docMk/>
            <pc:sldMk cId="1183571017" sldId="267"/>
            <ac:spMk id="3" creationId="{412ABA22-EB6A-430D-9030-A25CFFF1304B}"/>
          </ac:spMkLst>
        </pc:spChg>
      </pc:sldChg>
      <pc:sldChg chg="modSp mod">
        <pc:chgData name="Peter" userId="2e8d26cd-55d7-4d78-8227-1866407259d9" providerId="ADAL" clId="{BBC36C3E-7054-451C-A934-570B8DB10B8D}" dt="2024-02-25T12:30:59.672" v="6" actId="6549"/>
        <pc:sldMkLst>
          <pc:docMk/>
          <pc:sldMk cId="1226773447" sldId="272"/>
        </pc:sldMkLst>
        <pc:spChg chg="mod">
          <ac:chgData name="Peter" userId="2e8d26cd-55d7-4d78-8227-1866407259d9" providerId="ADAL" clId="{BBC36C3E-7054-451C-A934-570B8DB10B8D}" dt="2024-02-25T12:30:59.672" v="6" actId="6549"/>
          <ac:spMkLst>
            <pc:docMk/>
            <pc:sldMk cId="1226773447" sldId="272"/>
            <ac:spMk id="3" creationId="{12F82B09-3E9C-4FF6-8EDE-E5CF47551A06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14T10:44:37.398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13749 154,'-3599'0,"2520"-22,-3225 23,3469 21,165 17,476-20,0 9,-122 36,7-2,-9 4,2 14,-5 17,-271 131,12 10,573-236,0 1,0-1,0 2,1-1,0 1,-1-1,1 2,1-1,-1 1,0 0,1 0,0 0,1 1,-1 0,1 0,0 0,0 0,1 1,0-1,0 1,0 0,1 0,0 0,1 0,-1 1,1-1,1 0,-1 0,1 1,1-1,-1 0,2 4,8 25,1-1,3 0,0-1,2 0,2-2,1 0,1 0,2-2,1-1,1-1,1 0,2-2,1-2,0 0,2-2,1 0,89 67,3-6,3-4,4-7,3-5,3-6,2-6,53 10,27-15,3-10,1-10,1-9,1-10,0-9,46-14,36 9,6729 1,-6610-7,239-41,-175 4,269 16,1449 12,4774 19,-5467 43,3629-44,-4054-1,-1022-7,0-2,0-4,-2-2,1-3,-2-3,-1-3,24-15,32-8,433-183,-502 210,-1-2,-1-3,-1-1,-2-3,0-2,-1-2,-30 16,-1-1,-1-1,0 1,-2-2,0 0,-1 0,-2 0,0-1,-1-1,-1 1,-1-1,-1 1,-1-1,-1 0,-1 0,-2-7,3 22,1-33,-2 1,-1-1,-2 0,-2 1,-2 0,-1 0,-2 1,-2 0,-2 0,-1 1,-8-11,-5-7,-3 2,-1 1,-3 2,-3 1,-1 2,-2 2,-3 2,-1 1,-2 3,-2 1,-1 3,-2 2,-51-24,22 23,-3 3,0 4,-2 4,0 4,-2 3,0 4,0 4,-1 4,-26 4,-1016-38,-1995 40,1146 88,1462-87,-903 32,-212-4,1097-33,-3383 3,3450-22,-585 23,830-43,206 40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F44C9-DCA7-442C-8AEB-B44833C18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DD5FBB-7E9C-47DD-BC3A-5C8EFE67D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ABEB025-6B5F-4E13-816E-7D8613FE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6B16-6892-4F55-A490-F57E4B693D88}" type="datetimeFigureOut">
              <a:rPr lang="sk-SK" smtClean="0"/>
              <a:t>1. 3. 2024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5D2E72E-13DB-49FF-A7B7-F653C58E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9A8B95B-CB57-475C-B630-EC9AE212E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C7F5-6D43-480C-9256-2FE592BE29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247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7DC2B-E0F0-46F0-A744-68F1C7BF6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80D34CB6-49D5-40D7-8059-1B730388E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AD52BFD-224A-49B0-8DC1-49BA84DBB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6B16-6892-4F55-A490-F57E4B693D88}" type="datetimeFigureOut">
              <a:rPr lang="sk-SK" smtClean="0"/>
              <a:t>1. 3. 2024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753D9EF-F798-46E9-B287-8DD879D6A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DC3EECD-5573-45B5-81E3-B4103A8CA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C7F5-6D43-480C-9256-2FE592BE29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3489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2609F9E-62F9-437C-9166-BEB2805002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72D9EC4F-31EB-482A-80AA-EF1FA298E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69E56CC-A5E6-4426-9B88-C827868F7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6B16-6892-4F55-A490-F57E4B693D88}" type="datetimeFigureOut">
              <a:rPr lang="sk-SK" smtClean="0"/>
              <a:t>1. 3. 2024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DCC6858-832B-41B4-A7B9-4AC85EFC6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ACEE2B7-131C-4641-AC6E-1F47C6EB7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C7F5-6D43-480C-9256-2FE592BE29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59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96101F-39BF-4B25-A88C-6DA80DE49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B8C3E0A-FD29-4E14-AD85-965A7A7FA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F9F84A1-6982-4F09-B9D4-6A2062826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6B16-6892-4F55-A490-F57E4B693D88}" type="datetimeFigureOut">
              <a:rPr lang="sk-SK" smtClean="0"/>
              <a:t>1. 3. 2024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835AEE2-DE23-4EC8-A904-C12C0FF8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B55AC7E-CF79-4794-BB5F-FC8BED408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C7F5-6D43-480C-9256-2FE592BE29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232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4F9CB-9D72-4A63-91BF-3E89FB601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76FDC78C-2767-418C-9F34-4685EC951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35D0705-251A-4B88-A447-6DCBBB091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6B16-6892-4F55-A490-F57E4B693D88}" type="datetimeFigureOut">
              <a:rPr lang="sk-SK" smtClean="0"/>
              <a:t>1. 3. 2024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7712CF9-4392-4E8D-9708-00F2A577A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1BAC724-D052-40BF-8AB0-8CC7FBC99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C7F5-6D43-480C-9256-2FE592BE29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151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67957B-B520-4DB3-BEFA-B9B522796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7484389-A8B8-461C-8E4D-53B184589F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96E0758-59DF-4FFF-8692-FC47FF589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3DDC562-FDD4-467C-BB92-5E6B8069D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6B16-6892-4F55-A490-F57E4B693D88}" type="datetimeFigureOut">
              <a:rPr lang="sk-SK" smtClean="0"/>
              <a:t>1. 3. 2024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45D041A-FC4A-4088-AE1C-954A86679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CCC8A15-57C4-4154-AD78-38DA87AFA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C7F5-6D43-480C-9256-2FE592BE29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880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22CFE-8296-4C61-84B1-4A1C644E7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F126CBC1-72E2-49C3-B98A-A1C2EEB8B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7FFA722-80CF-4869-9769-CB47288F0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6CCFA9BB-3A57-4101-A13B-D536D1E4EC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A871EF1B-D859-4362-BEE2-A31CB978D3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CB4C0D9A-F5E4-434B-82CA-F91DC06AE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6B16-6892-4F55-A490-F57E4B693D88}" type="datetimeFigureOut">
              <a:rPr lang="sk-SK" smtClean="0"/>
              <a:t>1. 3. 2024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8BDE3FCE-A1FB-49B8-AADE-BB55E3412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72CCBF67-DBC9-4D2A-B636-712467F49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C7F5-6D43-480C-9256-2FE592BE29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516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6093A-58A6-473C-98A6-AC07D9CDB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D52F07F-929B-4B47-9FCB-38676FF44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6B16-6892-4F55-A490-F57E4B693D88}" type="datetimeFigureOut">
              <a:rPr lang="sk-SK" smtClean="0"/>
              <a:t>1. 3. 2024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5D282824-6C3D-4444-B43B-146665FD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C1D83F9F-AE6D-467B-A2FA-1078DEF7A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C7F5-6D43-480C-9256-2FE592BE29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054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4B692CA-610F-40DA-AFA8-BEFF74D25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6B16-6892-4F55-A490-F57E4B693D88}" type="datetimeFigureOut">
              <a:rPr lang="sk-SK" smtClean="0"/>
              <a:t>1. 3. 2024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816821A-A1B2-4747-B615-88D0D02C1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9A59E64-4411-4463-9237-292EB5C00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C7F5-6D43-480C-9256-2FE592BE29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001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90C8D-7429-4F24-9EB7-D099F630C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FE4CA8F-05BD-4628-A45D-E72E6EE9B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1E194C86-B000-426B-BB54-953348831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5F7EABD-3D96-431F-AFEA-F0C4437F1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6B16-6892-4F55-A490-F57E4B693D88}" type="datetimeFigureOut">
              <a:rPr lang="sk-SK" smtClean="0"/>
              <a:t>1. 3. 2024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0212092-FA02-45EB-BAB0-EE583F10A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0C7CDC5-A3CA-4E23-B523-303172CD7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C7F5-6D43-480C-9256-2FE592BE29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246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6E040-F425-44A4-85E3-32DAE21C5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4E831EBE-728F-4E34-B437-F6D310162F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AFADF960-5682-469A-B051-F893E4A52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C93C1BC-6172-4158-9603-E47D574B6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6B16-6892-4F55-A490-F57E4B693D88}" type="datetimeFigureOut">
              <a:rPr lang="sk-SK" smtClean="0"/>
              <a:t>1. 3. 2024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A204564-AE87-4F99-BC0D-E8954EFCB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A3DC389-5105-4F3F-9554-8BE63DCE6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C7F5-6D43-480C-9256-2FE592BE29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996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A866DA2F-4DAF-45D7-9D1B-B8AB01EA3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5926D46F-35C2-4D31-831E-D822B794F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B55C6C1-D3CF-43B4-A33B-0ACEA17A9C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06B16-6892-4F55-A490-F57E4B693D88}" type="datetimeFigureOut">
              <a:rPr lang="sk-SK" smtClean="0"/>
              <a:t>1. 3. 2024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444122B-4544-4A4F-8428-E42083533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8432853-EF80-42DC-AA0F-0467B03690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BC7F5-6D43-480C-9256-2FE592BE29A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250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94887C-EFC3-4112-B0DF-DFCA05C506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Phenomenon of</a:t>
            </a:r>
            <a:br>
              <a:rPr lang="en-US" dirty="0"/>
            </a:br>
            <a:r>
              <a:rPr lang="en-US" dirty="0"/>
              <a:t>Pork Barrel Politics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C5D290-D150-4AD6-AA52-0792A66A7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76316"/>
            <a:ext cx="9144000" cy="1655762"/>
          </a:xfrm>
        </p:spPr>
        <p:txBody>
          <a:bodyPr/>
          <a:lstStyle/>
          <a:p>
            <a:r>
              <a:rPr lang="en-US" dirty="0"/>
              <a:t>Money</a:t>
            </a:r>
            <a:r>
              <a:rPr lang="sk-SK" dirty="0"/>
              <a:t> and</a:t>
            </a:r>
            <a:r>
              <a:rPr lang="en-US" dirty="0"/>
              <a:t> Politics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39390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95216E-04DC-4515-B033-5837737D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 of Points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12ABA22-EB6A-430D-9030-A25CFFF13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assume it is the beginning of</a:t>
            </a:r>
            <a:r>
              <a:rPr lang="en-GB" dirty="0"/>
              <a:t> </a:t>
            </a:r>
            <a:r>
              <a:rPr lang="sk-SK" dirty="0" err="1"/>
              <a:t>April</a:t>
            </a:r>
            <a:r>
              <a:rPr lang="en-GB" dirty="0"/>
              <a:t> </a:t>
            </a:r>
            <a:r>
              <a:rPr lang="en-US" dirty="0"/>
              <a:t>(after my lectures and position papers graded)</a:t>
            </a:r>
          </a:p>
          <a:p>
            <a:endParaRPr lang="en-US" dirty="0"/>
          </a:p>
          <a:p>
            <a:r>
              <a:rPr lang="en-US" dirty="0"/>
              <a:t>I have </a:t>
            </a:r>
            <a:r>
              <a:rPr lang="cs-CZ" dirty="0"/>
              <a:t>120</a:t>
            </a:r>
            <a:r>
              <a:rPr lang="en-US" dirty="0"/>
              <a:t> points in this course to distribute to you (</a:t>
            </a:r>
            <a:r>
              <a:rPr lang="cs-CZ" dirty="0"/>
              <a:t>60</a:t>
            </a:r>
            <a:r>
              <a:rPr lang="en-US" dirty="0"/>
              <a:t> people)</a:t>
            </a:r>
          </a:p>
          <a:p>
            <a:endParaRPr lang="en-US" dirty="0"/>
          </a:p>
          <a:p>
            <a:r>
              <a:rPr lang="en-US" dirty="0"/>
              <a:t>Suggest various ways how I can distribute the points so that</a:t>
            </a:r>
          </a:p>
          <a:p>
            <a:pPr lvl="1"/>
            <a:r>
              <a:rPr lang="en-US" dirty="0"/>
              <a:t>The distribution can be considered just, and</a:t>
            </a:r>
          </a:p>
          <a:p>
            <a:pPr lvl="1"/>
            <a:r>
              <a:rPr lang="en-GB" dirty="0"/>
              <a:t>We can </a:t>
            </a:r>
            <a:r>
              <a:rPr lang="en-US" dirty="0"/>
              <a:t>defend the outcome of the distribution with rational arguments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83571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C87C67-D85C-4A63-BB3E-8C254D873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Ways of Distribution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8696B34-BD75-4DCB-AB51-740966047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1. Two points to everybody (equality)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More points to those who attend our sessions (attendance)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More points to those who are more active (active attendance)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More points to those with less points from position paper (compensation)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5. More points to those with more points from position paper (motivation)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6. More points to</a:t>
            </a:r>
            <a:r>
              <a:rPr lang="sk-SK" dirty="0"/>
              <a:t> </a:t>
            </a:r>
            <a:r>
              <a:rPr lang="en-US" dirty="0"/>
              <a:t>‘older’ students (rescue</a:t>
            </a:r>
            <a:r>
              <a:rPr lang="sk-SK" dirty="0"/>
              <a:t> and risk </a:t>
            </a:r>
            <a:r>
              <a:rPr lang="en-US" dirty="0"/>
              <a:t>aversion)</a:t>
            </a:r>
          </a:p>
        </p:txBody>
      </p:sp>
    </p:spTree>
    <p:extLst>
      <p:ext uri="{BB962C8B-B14F-4D97-AF65-F5344CB8AC3E}">
        <p14:creationId xmlns:p14="http://schemas.microsoft.com/office/powerpoint/2010/main" val="1477315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B7CF44-A31D-43F2-9288-93124C06E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Ways of Distribution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6F211E6-04F3-4C49-B947-9ED929B3E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Color of hair</a:t>
            </a:r>
          </a:p>
          <a:p>
            <a:pPr lvl="1"/>
            <a:r>
              <a:rPr lang="en-US" dirty="0"/>
              <a:t>More points given to those with brown hair over all the others</a:t>
            </a:r>
          </a:p>
          <a:p>
            <a:endParaRPr lang="en-US" dirty="0"/>
          </a:p>
          <a:p>
            <a:r>
              <a:rPr lang="en-US" dirty="0"/>
              <a:t>Sympathies towards the lecturer</a:t>
            </a:r>
          </a:p>
          <a:p>
            <a:pPr lvl="1"/>
            <a:r>
              <a:rPr lang="en-US" dirty="0"/>
              <a:t>Questionnaire where you select how you like the lecturer on a 0-10 scale</a:t>
            </a:r>
          </a:p>
          <a:p>
            <a:pPr lvl="1"/>
            <a:r>
              <a:rPr lang="en-US" dirty="0"/>
              <a:t>After that the lecturer distributes more points to those who gave him more points </a:t>
            </a:r>
          </a:p>
          <a:p>
            <a:endParaRPr lang="en-US" dirty="0"/>
          </a:p>
          <a:p>
            <a:r>
              <a:rPr lang="en-US" dirty="0"/>
              <a:t>Problems? Of what sort?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39119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9F9E1-B62A-45A2-89C4-DF4279272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of Distribution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E24C606-F95E-41A5-B7D3-DA01EC8E2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Any distribution of public money inevitably leads to those who benefit and those who do not (or at least not to such extent)</a:t>
            </a:r>
          </a:p>
          <a:p>
            <a:endParaRPr lang="en-US" dirty="0"/>
          </a:p>
          <a:p>
            <a:r>
              <a:rPr lang="en-US" dirty="0"/>
              <a:t>Conditions of a just distribution:</a:t>
            </a:r>
          </a:p>
          <a:p>
            <a:pPr lvl="1"/>
            <a:r>
              <a:rPr lang="en-US" dirty="0"/>
              <a:t>Ability to rationally defend the outcome of the distribution </a:t>
            </a:r>
          </a:p>
          <a:p>
            <a:pPr lvl="1"/>
            <a:r>
              <a:rPr lang="en-US" dirty="0"/>
              <a:t>The explanation of the distribution lies within the goal of the distribution</a:t>
            </a:r>
          </a:p>
          <a:p>
            <a:pPr lvl="1"/>
            <a:r>
              <a:rPr lang="en-US" dirty="0"/>
              <a:t>The result of distribution is not affected by relations between those who control the money and those who obtain it</a:t>
            </a:r>
          </a:p>
          <a:p>
            <a:endParaRPr lang="en-US" dirty="0"/>
          </a:p>
          <a:p>
            <a:r>
              <a:rPr lang="en-US" dirty="0"/>
              <a:t>Pork barrel politics contradicts all three conditions</a:t>
            </a:r>
          </a:p>
        </p:txBody>
      </p:sp>
    </p:spTree>
    <p:extLst>
      <p:ext uri="{BB962C8B-B14F-4D97-AF65-F5344CB8AC3E}">
        <p14:creationId xmlns:p14="http://schemas.microsoft.com/office/powerpoint/2010/main" val="3489624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57AD7-45B8-4D24-A97D-BD4F7FD6C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or More Pork </a:t>
            </a:r>
            <a:r>
              <a:rPr lang="en-US"/>
              <a:t>Barrel Politics?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24A7A49-9E5F-45E3-BE7D-CB5287C7C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Anthony Hoare (1992) on transport investments in New Zealand</a:t>
            </a:r>
          </a:p>
          <a:p>
            <a:endParaRPr lang="en-US" dirty="0"/>
          </a:p>
          <a:p>
            <a:r>
              <a:rPr lang="en-US" dirty="0"/>
              <a:t>The character of pork barrel politics depends on local political conditions</a:t>
            </a:r>
          </a:p>
          <a:p>
            <a:endParaRPr lang="en-US" dirty="0"/>
          </a:p>
          <a:p>
            <a:r>
              <a:rPr lang="en-US" dirty="0"/>
              <a:t>Main role of power relations and institutional setting</a:t>
            </a:r>
          </a:p>
          <a:p>
            <a:endParaRPr lang="en-US" dirty="0"/>
          </a:p>
          <a:p>
            <a:r>
              <a:rPr lang="en-US" dirty="0"/>
              <a:t>Differs between two (three) types of pork barrel politics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94602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4E1E9-A54F-4426-B4A8-0D18D4EE0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Pork Barrel Politics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2F82B09-3E9C-4FF6-8EDE-E5CF47551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Evolves when political parties are less powerful than individual political representatives (USA)</a:t>
            </a:r>
          </a:p>
          <a:p>
            <a:endParaRPr lang="en-US" dirty="0"/>
          </a:p>
          <a:p>
            <a:r>
              <a:rPr lang="en-US" dirty="0"/>
              <a:t>Resources used as a </a:t>
            </a:r>
            <a:r>
              <a:rPr lang="en-US"/>
              <a:t>way to </a:t>
            </a:r>
            <a:r>
              <a:rPr lang="en-US" dirty="0"/>
              <a:t>introduce and pass legislation</a:t>
            </a:r>
          </a:p>
          <a:p>
            <a:endParaRPr lang="en-US" dirty="0"/>
          </a:p>
          <a:p>
            <a:r>
              <a:rPr lang="en-US" dirty="0"/>
              <a:t>Rewards and compensations based on the actual situation</a:t>
            </a:r>
          </a:p>
          <a:p>
            <a:endParaRPr lang="en-US" dirty="0"/>
          </a:p>
          <a:p>
            <a:r>
              <a:rPr lang="en-US" dirty="0"/>
              <a:t>Benefits spread beyond partisan lines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26773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51FA13-C0DD-4B7E-AACD-26D4FD9D4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Pork Barrel Politics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8486A1E-CAA8-4C5C-84D5-F27BAD7A9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Evolves in countries with powerful political parties and weaker individual representatives (Europe)</a:t>
            </a:r>
          </a:p>
          <a:p>
            <a:endParaRPr lang="en-US" dirty="0"/>
          </a:p>
          <a:p>
            <a:r>
              <a:rPr lang="en-US" dirty="0"/>
              <a:t>Parties in government control the resources and use them to support their members on various territorial levels</a:t>
            </a:r>
          </a:p>
          <a:p>
            <a:endParaRPr lang="en-US" dirty="0"/>
          </a:p>
          <a:p>
            <a:r>
              <a:rPr lang="en-US" dirty="0"/>
              <a:t>Benefits primarily given to members of governmental parties</a:t>
            </a:r>
          </a:p>
          <a:p>
            <a:endParaRPr lang="en-US" dirty="0"/>
          </a:p>
          <a:p>
            <a:r>
              <a:rPr lang="en-US" dirty="0"/>
              <a:t>Two subtypes (Hoare 1992) – safe seat v. marginal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0566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F8BB1C52-E3F5-4F99-AFD5-957F911F12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1639213"/>
              </p:ext>
            </p:extLst>
          </p:nvPr>
        </p:nvGraphicFramePr>
        <p:xfrm>
          <a:off x="838200" y="1055802"/>
          <a:ext cx="10515600" cy="5203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280">
                  <a:extLst>
                    <a:ext uri="{9D8B030D-6E8A-4147-A177-3AD203B41FA5}">
                      <a16:colId xmlns:a16="http://schemas.microsoft.com/office/drawing/2014/main" val="1763058151"/>
                    </a:ext>
                  </a:extLst>
                </a:gridCol>
                <a:gridCol w="4291160">
                  <a:extLst>
                    <a:ext uri="{9D8B030D-6E8A-4147-A177-3AD203B41FA5}">
                      <a16:colId xmlns:a16="http://schemas.microsoft.com/office/drawing/2014/main" val="3494194141"/>
                    </a:ext>
                  </a:extLst>
                </a:gridCol>
                <a:gridCol w="4291160">
                  <a:extLst>
                    <a:ext uri="{9D8B030D-6E8A-4147-A177-3AD203B41FA5}">
                      <a16:colId xmlns:a16="http://schemas.microsoft.com/office/drawing/2014/main" val="3661574275"/>
                    </a:ext>
                  </a:extLst>
                </a:gridCol>
              </a:tblGrid>
              <a:tr h="104071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Type</a:t>
                      </a:r>
                      <a:endParaRPr lang="sk-SK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Individual</a:t>
                      </a:r>
                      <a:endParaRPr lang="sk-SK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Centralized</a:t>
                      </a:r>
                      <a:endParaRPr lang="sk-SK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8833851"/>
                  </a:ext>
                </a:extLst>
              </a:tr>
              <a:tr h="104071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Conditions</a:t>
                      </a:r>
                      <a:endParaRPr lang="sk-SK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Individual representatives </a:t>
                      </a:r>
                      <a:r>
                        <a:rPr lang="sk-SK" sz="1800" dirty="0"/>
                        <a:t>&gt;</a:t>
                      </a:r>
                      <a:r>
                        <a:rPr lang="en-US" sz="1800" dirty="0"/>
                        <a:t> parties </a:t>
                      </a:r>
                      <a:endParaRPr lang="sk-SK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Parties </a:t>
                      </a:r>
                      <a:r>
                        <a:rPr lang="sk-SK" sz="1800" dirty="0"/>
                        <a:t>&gt;</a:t>
                      </a:r>
                      <a:r>
                        <a:rPr lang="en-US" sz="1800" dirty="0"/>
                        <a:t> individual representatives</a:t>
                      </a:r>
                      <a:endParaRPr lang="sk-SK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9249823"/>
                  </a:ext>
                </a:extLst>
              </a:tr>
              <a:tr h="104071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Goal</a:t>
                      </a:r>
                      <a:endParaRPr lang="sk-SK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Legislation, reelection</a:t>
                      </a:r>
                      <a:endParaRPr lang="sk-SK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Reelection</a:t>
                      </a:r>
                      <a:endParaRPr lang="sk-SK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5706208"/>
                  </a:ext>
                </a:extLst>
              </a:tr>
              <a:tr h="104071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Who benefits</a:t>
                      </a:r>
                      <a:endParaRPr lang="sk-SK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Anyone willing to cooperate</a:t>
                      </a:r>
                      <a:endParaRPr lang="sk-SK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Governmental parties and their members</a:t>
                      </a:r>
                      <a:endParaRPr lang="sk-SK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2087768"/>
                  </a:ext>
                </a:extLst>
              </a:tr>
              <a:tr h="104071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Example</a:t>
                      </a:r>
                      <a:endParaRPr lang="sk-SK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USA</a:t>
                      </a:r>
                      <a:endParaRPr lang="sk-SK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Europe</a:t>
                      </a:r>
                      <a:endParaRPr lang="sk-SK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4134318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94DCB63B-C1B9-4A5B-987E-81B4D7675C32}"/>
                  </a:ext>
                </a:extLst>
              </p14:cNvPr>
              <p14:cNvContentPartPr/>
              <p14:nvPr/>
            </p14:nvContentPartPr>
            <p14:xfrm>
              <a:off x="473948" y="4242846"/>
              <a:ext cx="11280600" cy="897840"/>
            </p14:xfrm>
          </p:contentPart>
        </mc:Choice>
        <mc:Fallback xmlns=""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94DCB63B-C1B9-4A5B-987E-81B4D7675C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7948" y="4207206"/>
                <a:ext cx="11352240" cy="96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5149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05F6B0-307C-4B3C-9EA3-E57462D65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Legality and Legitimacy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9427B3C-C7AC-4435-B330-1EDFD6543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Legality – in accordance with legal rules</a:t>
            </a:r>
          </a:p>
          <a:p>
            <a:endParaRPr lang="en-US" dirty="0"/>
          </a:p>
          <a:p>
            <a:r>
              <a:rPr lang="en-US" dirty="0"/>
              <a:t>Legitimacy – accepted as understandable, relevant, fair, rightful etc.</a:t>
            </a:r>
          </a:p>
          <a:p>
            <a:endParaRPr lang="en-US" dirty="0"/>
          </a:p>
          <a:p>
            <a:r>
              <a:rPr lang="en-US" dirty="0"/>
              <a:t>For a smooth democratic governance legality and legitimacy should not stand against each other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03495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ECA89B-C184-4E54-A7D0-497B35C9C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5772EF-EFB7-417F-BDE0-A6E27271B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Laws adopted in Nazi Germany (1933-45) against human rights</a:t>
            </a:r>
          </a:p>
          <a:p>
            <a:endParaRPr lang="en-US" dirty="0"/>
          </a:p>
          <a:p>
            <a:r>
              <a:rPr lang="en-US" dirty="0"/>
              <a:t>Opposition activities in non-democratic regimes</a:t>
            </a:r>
          </a:p>
          <a:p>
            <a:endParaRPr lang="en-US" dirty="0"/>
          </a:p>
          <a:p>
            <a:r>
              <a:rPr lang="en-US" dirty="0"/>
              <a:t>A law prescribing that elections are held once in 25 years</a:t>
            </a:r>
          </a:p>
          <a:p>
            <a:endParaRPr lang="en-US" dirty="0"/>
          </a:p>
          <a:p>
            <a:r>
              <a:rPr lang="en-US" dirty="0"/>
              <a:t>Project of coal power plant in accordance with the legal rules</a:t>
            </a:r>
          </a:p>
          <a:p>
            <a:endParaRPr lang="en-US" dirty="0"/>
          </a:p>
          <a:p>
            <a:r>
              <a:rPr lang="en-US" dirty="0"/>
              <a:t>2021 US Capitol attack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80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5FCB06-714B-445F-9908-36155BA7F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Politics?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E5C030-58E6-44D8-813B-A84D7ED57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r>
              <a:rPr lang="en-US" dirty="0"/>
              <a:t>Plenty of various definitions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comes to your mind when you hear the word ‘politics’?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Many associated concepts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03485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13F63-4C6A-4602-8718-E73E2B7AD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Pork Barrel Politics Legal?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6F198A6-02FA-4A9D-9E4D-BA4E47253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Usually without any doubt:</a:t>
            </a:r>
          </a:p>
          <a:p>
            <a:pPr lvl="1"/>
            <a:r>
              <a:rPr lang="en-US" dirty="0"/>
              <a:t>Based on existing norms</a:t>
            </a:r>
          </a:p>
          <a:p>
            <a:pPr lvl="1"/>
            <a:r>
              <a:rPr lang="en-US" dirty="0"/>
              <a:t>Follows its own formal rules</a:t>
            </a:r>
          </a:p>
          <a:p>
            <a:pPr lvl="1"/>
            <a:r>
              <a:rPr lang="en-US" dirty="0"/>
              <a:t>Realized by official governmental agencies</a:t>
            </a:r>
          </a:p>
          <a:p>
            <a:endParaRPr lang="en-US" dirty="0"/>
          </a:p>
          <a:p>
            <a:r>
              <a:rPr lang="en-US" dirty="0"/>
              <a:t>No law defining features such as ‘political ally’, ‘political enemy’, ‘positive bias for one’s own party’ etc.</a:t>
            </a:r>
          </a:p>
          <a:p>
            <a:endParaRPr lang="en-US" dirty="0"/>
          </a:p>
          <a:p>
            <a:r>
              <a:rPr lang="en-US" dirty="0"/>
              <a:t>Violation of legality is very seldom in pork barrel politics</a:t>
            </a:r>
          </a:p>
        </p:txBody>
      </p:sp>
    </p:spTree>
    <p:extLst>
      <p:ext uri="{BB962C8B-B14F-4D97-AF65-F5344CB8AC3E}">
        <p14:creationId xmlns:p14="http://schemas.microsoft.com/office/powerpoint/2010/main" val="2755582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96433-1862-4331-B6DB-9615408D0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Pork Barrel Politics Legitimate?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26C9FF-40EC-43E3-BF31-E2A598991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million dollar question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898071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40971D-E114-41FF-8E7A-9C6AD29E1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‘New School’ project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490069-9B8E-4333-AA61-8BC5BDCD0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Situation:</a:t>
            </a:r>
          </a:p>
          <a:p>
            <a:pPr lvl="1"/>
            <a:r>
              <a:rPr lang="en-US" dirty="0"/>
              <a:t>20 towns in a region, each town has a primary school</a:t>
            </a:r>
          </a:p>
          <a:p>
            <a:pPr lvl="1"/>
            <a:r>
              <a:rPr lang="en-US" dirty="0"/>
              <a:t>Due to budget cuts the region has to close one of </a:t>
            </a:r>
            <a:r>
              <a:rPr lang="en-US"/>
              <a:t>the schools </a:t>
            </a:r>
            <a:r>
              <a:rPr lang="en-US" dirty="0"/>
              <a:t>and the people will definitely not like it</a:t>
            </a:r>
          </a:p>
          <a:p>
            <a:pPr lvl="1"/>
            <a:r>
              <a:rPr lang="en-US" dirty="0"/>
              <a:t>What factors should the region take into account?</a:t>
            </a:r>
          </a:p>
          <a:p>
            <a:endParaRPr lang="en-US" dirty="0"/>
          </a:p>
          <a:p>
            <a:r>
              <a:rPr lang="en-US" dirty="0"/>
              <a:t>Options:</a:t>
            </a:r>
          </a:p>
          <a:p>
            <a:pPr lvl="1"/>
            <a:r>
              <a:rPr lang="en-US" dirty="0"/>
              <a:t>Amount of savings on wages, energies etc.</a:t>
            </a:r>
          </a:p>
          <a:p>
            <a:pPr lvl="1"/>
            <a:r>
              <a:rPr lang="en-US" dirty="0"/>
              <a:t>Distance the kids have to travel to other towns (impact on environment)</a:t>
            </a:r>
          </a:p>
          <a:p>
            <a:pPr lvl="1"/>
            <a:r>
              <a:rPr lang="en-US" dirty="0"/>
              <a:t>Amount of kids (families) affected by the change</a:t>
            </a:r>
          </a:p>
          <a:p>
            <a:pPr lvl="1"/>
            <a:r>
              <a:rPr lang="en-US" dirty="0"/>
              <a:t>Capacities of schools in adjacent towns</a:t>
            </a:r>
          </a:p>
          <a:p>
            <a:pPr lvl="1"/>
            <a:r>
              <a:rPr lang="en-US" dirty="0"/>
              <a:t>Cultural impact on the selected towns (any libraries in there?)</a:t>
            </a:r>
          </a:p>
          <a:p>
            <a:pPr lvl="1"/>
            <a:r>
              <a:rPr lang="en-US" dirty="0"/>
              <a:t>Is the mayor of the town our political ally or a political rival?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843991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96433-1862-4331-B6DB-9615408D0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Pork Barrel Politics Legitimate?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26C9FF-40EC-43E3-BF31-E2A598991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 million dollar question</a:t>
            </a:r>
          </a:p>
          <a:p>
            <a:endParaRPr lang="en-US" dirty="0"/>
          </a:p>
          <a:p>
            <a:r>
              <a:rPr lang="en-US" dirty="0"/>
              <a:t>Pork barrel politics relies on distribution of money based on reasons NOT connected to the supported goal</a:t>
            </a:r>
          </a:p>
          <a:p>
            <a:endParaRPr lang="en-US" dirty="0"/>
          </a:p>
          <a:p>
            <a:r>
              <a:rPr lang="en-US" dirty="0"/>
              <a:t>Impact on moral issues – it creates an impression that using public resources for political ambitions is okay and acceptable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Evans (2004): ‘</a:t>
            </a:r>
            <a:r>
              <a:rPr lang="en-US" i="1" dirty="0"/>
              <a:t>pork barreling, despite its much maligned status, gets things done</a:t>
            </a:r>
            <a:r>
              <a:rPr lang="en-US" dirty="0"/>
              <a:t>’</a:t>
            </a:r>
          </a:p>
          <a:p>
            <a:endParaRPr lang="en-US" dirty="0"/>
          </a:p>
          <a:p>
            <a:r>
              <a:rPr lang="en-US" dirty="0"/>
              <a:t>Machiavellianism at its best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15722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8B4A2-A939-441A-ADBB-A26BE3862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Pork Barrel Politics and Electoral Corruption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4889BBF-8A24-4CE8-BBF7-EBF256D2A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Pork barrel politics often labeled as ‘vote-buying mechanism’</a:t>
            </a:r>
            <a:endParaRPr lang="sk-SK" dirty="0"/>
          </a:p>
          <a:p>
            <a:endParaRPr lang="sk-SK" dirty="0"/>
          </a:p>
          <a:p>
            <a:r>
              <a:rPr lang="en-US" dirty="0"/>
              <a:t>Electoral Corruption (Birch 2009):</a:t>
            </a:r>
          </a:p>
          <a:p>
            <a:pPr lvl="1"/>
            <a:r>
              <a:rPr lang="en-US" dirty="0"/>
              <a:t>Manipulation of rules</a:t>
            </a:r>
          </a:p>
          <a:p>
            <a:pPr lvl="1"/>
            <a:r>
              <a:rPr lang="en-US" dirty="0"/>
              <a:t>Manipulation of voting</a:t>
            </a:r>
          </a:p>
          <a:p>
            <a:pPr lvl="1"/>
            <a:r>
              <a:rPr lang="en-US" dirty="0"/>
              <a:t>Manipulation of voters</a:t>
            </a:r>
          </a:p>
          <a:p>
            <a:endParaRPr lang="en-US" dirty="0"/>
          </a:p>
          <a:p>
            <a:r>
              <a:rPr lang="en-US" dirty="0"/>
              <a:t>Does pork barrel politics fall under such manipulation?</a:t>
            </a:r>
          </a:p>
        </p:txBody>
      </p:sp>
    </p:spTree>
    <p:extLst>
      <p:ext uri="{BB962C8B-B14F-4D97-AF65-F5344CB8AC3E}">
        <p14:creationId xmlns:p14="http://schemas.microsoft.com/office/powerpoint/2010/main" val="8650189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8B4A2-A939-441A-ADBB-A26BE3862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Pork Barrel Politics and Electoral Corruption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4889BBF-8A24-4CE8-BBF7-EBF256D2A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Corruption of voters:</a:t>
            </a:r>
          </a:p>
          <a:p>
            <a:pPr lvl="1"/>
            <a:r>
              <a:rPr lang="en-US" dirty="0"/>
              <a:t>Direct benefits to individual voters</a:t>
            </a:r>
          </a:p>
          <a:p>
            <a:pPr lvl="1"/>
            <a:r>
              <a:rPr lang="en-US" dirty="0"/>
              <a:t>Direct instructions how to vote</a:t>
            </a:r>
          </a:p>
          <a:p>
            <a:pPr lvl="1"/>
            <a:r>
              <a:rPr lang="en-US" dirty="0"/>
              <a:t>Control of behavior of voters</a:t>
            </a:r>
          </a:p>
          <a:p>
            <a:endParaRPr lang="en-US" dirty="0"/>
          </a:p>
          <a:p>
            <a:r>
              <a:rPr lang="en-US" dirty="0"/>
              <a:t>Pork barrel politics:</a:t>
            </a:r>
          </a:p>
          <a:p>
            <a:pPr lvl="1"/>
            <a:r>
              <a:rPr lang="en-US" dirty="0"/>
              <a:t>Benefits provided to whole territories</a:t>
            </a:r>
          </a:p>
          <a:p>
            <a:pPr lvl="1"/>
            <a:r>
              <a:rPr lang="en-US" dirty="0"/>
              <a:t>No instructions how to vote and absence of control</a:t>
            </a:r>
          </a:p>
          <a:p>
            <a:endParaRPr lang="en-US" dirty="0"/>
          </a:p>
          <a:p>
            <a:r>
              <a:rPr lang="en-US" dirty="0"/>
              <a:t>The aims might be the same but realization is different</a:t>
            </a:r>
          </a:p>
        </p:txBody>
      </p:sp>
    </p:spTree>
    <p:extLst>
      <p:ext uri="{BB962C8B-B14F-4D97-AF65-F5344CB8AC3E}">
        <p14:creationId xmlns:p14="http://schemas.microsoft.com/office/powerpoint/2010/main" val="4059804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8E7A5-AF82-4912-AB58-9F8FEBE71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Corruption?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EA600EC-BCA3-48A4-B309-77754E87D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34221" cy="4351338"/>
          </a:xfrm>
        </p:spPr>
        <p:txBody>
          <a:bodyPr/>
          <a:lstStyle/>
          <a:p>
            <a:r>
              <a:rPr lang="en-US" dirty="0"/>
              <a:t>Rothstein (2014) – </a:t>
            </a:r>
            <a:r>
              <a:rPr lang="en-US" i="1" dirty="0"/>
              <a:t>What is the opposite of corruption?</a:t>
            </a:r>
          </a:p>
          <a:p>
            <a:pPr lvl="1"/>
            <a:r>
              <a:rPr lang="en-US" dirty="0"/>
              <a:t>Outcomes as well </a:t>
            </a:r>
            <a:r>
              <a:rPr lang="en-US"/>
              <a:t>as the procedures </a:t>
            </a:r>
            <a:r>
              <a:rPr lang="en-US" dirty="0"/>
              <a:t>are important</a:t>
            </a:r>
          </a:p>
          <a:p>
            <a:pPr lvl="1"/>
            <a:r>
              <a:rPr lang="en-US" dirty="0"/>
              <a:t>The essence of corruption is the denial of impartiality</a:t>
            </a:r>
          </a:p>
          <a:p>
            <a:endParaRPr lang="en-US" dirty="0"/>
          </a:p>
          <a:p>
            <a:r>
              <a:rPr lang="en-US" dirty="0"/>
              <a:t>Pork barrel politics also stands on denial of impartiality</a:t>
            </a:r>
          </a:p>
          <a:p>
            <a:endParaRPr lang="en-US" dirty="0"/>
          </a:p>
          <a:p>
            <a:r>
              <a:rPr lang="en-US" dirty="0"/>
              <a:t>Test of logical thinking – is pork barrel politics the same as corruption?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9318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BB4D4-9AB1-41EC-AD85-0F76AE904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Politics?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E85D5FB-0929-4D0C-9C34-4278646D6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Includes</a:t>
            </a:r>
            <a:r>
              <a:rPr lang="sk-SK" dirty="0"/>
              <a:t> </a:t>
            </a:r>
            <a:r>
              <a:rPr lang="en-US" dirty="0"/>
              <a:t>many practical and seemingly non-political actions</a:t>
            </a:r>
            <a:endParaRPr lang="sk-SK" dirty="0"/>
          </a:p>
          <a:p>
            <a:endParaRPr lang="sk-SK" dirty="0"/>
          </a:p>
          <a:p>
            <a:r>
              <a:rPr lang="en-US" dirty="0"/>
              <a:t>Project of a new highway approved by national government</a:t>
            </a:r>
            <a:endParaRPr lang="sk-SK" dirty="0"/>
          </a:p>
          <a:p>
            <a:endParaRPr lang="sk-SK" dirty="0"/>
          </a:p>
          <a:p>
            <a:r>
              <a:rPr lang="sk-SK" dirty="0"/>
              <a:t>A </a:t>
            </a:r>
            <a:r>
              <a:rPr lang="en-US" dirty="0"/>
              <a:t>region discusses where to build a school</a:t>
            </a:r>
            <a:endParaRPr lang="sk-SK" dirty="0"/>
          </a:p>
          <a:p>
            <a:endParaRPr lang="sk-SK" dirty="0"/>
          </a:p>
          <a:p>
            <a:r>
              <a:rPr lang="en-US" dirty="0"/>
              <a:t>Small village aims to improve the surroundings of its main road by planting a few trees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90995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BCD98C-96D8-4334-BBD2-3FBF26E9F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and Politics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C4E215-3F10-4AB7-9ED8-C075022F6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Money is necessary for decision making in politics</a:t>
            </a:r>
          </a:p>
          <a:p>
            <a:endParaRPr lang="en-US" dirty="0"/>
          </a:p>
          <a:p>
            <a:r>
              <a:rPr lang="en-US" dirty="0"/>
              <a:t>Decisions require not just an approval but also an implementation</a:t>
            </a:r>
          </a:p>
          <a:p>
            <a:endParaRPr lang="en-US" dirty="0"/>
          </a:p>
          <a:p>
            <a:r>
              <a:rPr lang="en-US" dirty="0"/>
              <a:t> The question of flow of money</a:t>
            </a:r>
          </a:p>
          <a:p>
            <a:pPr lvl="1"/>
            <a:r>
              <a:rPr lang="en-US" dirty="0"/>
              <a:t>Where does it come from?</a:t>
            </a:r>
          </a:p>
          <a:p>
            <a:pPr lvl="1"/>
            <a:r>
              <a:rPr lang="en-US" dirty="0"/>
              <a:t>How much is needed?</a:t>
            </a:r>
          </a:p>
          <a:p>
            <a:pPr lvl="1"/>
            <a:r>
              <a:rPr lang="en-US" dirty="0"/>
              <a:t>Who benefits and who loses?</a:t>
            </a:r>
          </a:p>
          <a:p>
            <a:endParaRPr lang="en-US" dirty="0"/>
          </a:p>
          <a:p>
            <a:r>
              <a:rPr lang="en-US" dirty="0"/>
              <a:t>Money shares some physical features of pure energy</a:t>
            </a:r>
          </a:p>
        </p:txBody>
      </p:sp>
    </p:spTree>
    <p:extLst>
      <p:ext uri="{BB962C8B-B14F-4D97-AF65-F5344CB8AC3E}">
        <p14:creationId xmlns:p14="http://schemas.microsoft.com/office/powerpoint/2010/main" val="210561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16D5F-7CC6-4303-83EA-64C0084C2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Money in Politics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EA8C942-64D9-4129-B554-5877AAED4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does political power come from?</a:t>
            </a:r>
          </a:p>
          <a:p>
            <a:endParaRPr lang="en-US" dirty="0"/>
          </a:p>
          <a:p>
            <a:r>
              <a:rPr lang="en-US" dirty="0"/>
              <a:t>Imagine public money to be completely separated from politics</a:t>
            </a:r>
          </a:p>
          <a:p>
            <a:endParaRPr lang="en-US" dirty="0"/>
          </a:p>
          <a:p>
            <a:r>
              <a:rPr lang="en-US" dirty="0"/>
              <a:t>Consequences?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1510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ED201-36C0-43E0-8376-9527B48CE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Money Will We Talk About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B90D254-0ED2-4880-83E1-0AEB69253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Public money and their distribution</a:t>
            </a:r>
          </a:p>
          <a:p>
            <a:endParaRPr lang="en-US" dirty="0"/>
          </a:p>
          <a:p>
            <a:r>
              <a:rPr lang="en-US" dirty="0"/>
              <a:t>Legal money</a:t>
            </a:r>
          </a:p>
          <a:p>
            <a:endParaRPr lang="en-US" dirty="0"/>
          </a:p>
          <a:p>
            <a:r>
              <a:rPr lang="en-US" dirty="0"/>
              <a:t>Money that political representatives have ‘at their disposal’</a:t>
            </a:r>
          </a:p>
          <a:p>
            <a:pPr lvl="1"/>
            <a:r>
              <a:rPr lang="en-US" dirty="0"/>
              <a:t>Not the mandatory expenditures of countries – wages of teachers, pensions, interests from debts the country has etc.</a:t>
            </a:r>
          </a:p>
          <a:p>
            <a:endParaRPr lang="en-US" dirty="0"/>
          </a:p>
          <a:p>
            <a:r>
              <a:rPr lang="en-US" dirty="0"/>
              <a:t>Together – distribution of public money that might seem to have no problems until we find out more and get to details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57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FE155-565F-4A66-9962-21C369A20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Pork Barrel Politics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178815F-9001-467B-BBA7-329F5F1FA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Distributive politics – distribution of money that concentrates benefits in specific geographic areas while its costs are spread through general taxation (</a:t>
            </a:r>
            <a:r>
              <a:rPr lang="en-US" dirty="0" err="1"/>
              <a:t>Shepsle</a:t>
            </a:r>
            <a:r>
              <a:rPr lang="en-US" dirty="0"/>
              <a:t> and </a:t>
            </a:r>
            <a:r>
              <a:rPr lang="en-US" dirty="0" err="1"/>
              <a:t>Weingast</a:t>
            </a:r>
            <a:r>
              <a:rPr lang="en-US" dirty="0"/>
              <a:t> 1981)</a:t>
            </a:r>
          </a:p>
          <a:p>
            <a:endParaRPr lang="en-US" dirty="0"/>
          </a:p>
          <a:p>
            <a:r>
              <a:rPr lang="en-US" dirty="0"/>
              <a:t>Pork barrel politics – distribution of money affected by political and partisan interests</a:t>
            </a:r>
          </a:p>
          <a:p>
            <a:endParaRPr lang="en-US" dirty="0"/>
          </a:p>
          <a:p>
            <a:r>
              <a:rPr lang="en-US" dirty="0"/>
              <a:t>Key points:</a:t>
            </a:r>
          </a:p>
          <a:p>
            <a:pPr lvl="1"/>
            <a:r>
              <a:rPr lang="en-US" dirty="0"/>
              <a:t>Concentrated benefits (only someone profits)</a:t>
            </a:r>
          </a:p>
          <a:p>
            <a:pPr lvl="1"/>
            <a:r>
              <a:rPr lang="en-US" dirty="0"/>
              <a:t>Spread costs (everybody contributes)</a:t>
            </a:r>
          </a:p>
          <a:p>
            <a:pPr lvl="1"/>
            <a:r>
              <a:rPr lang="en-US" dirty="0"/>
              <a:t>Politics in the game (distribution in accordance with political and partisan goals) 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7456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VÃ½sledek obrÃ¡zku pro pork">
            <a:extLst>
              <a:ext uri="{FF2B5EF4-FFF2-40B4-BE49-F238E27FC236}">
                <a16:creationId xmlns:a16="http://schemas.microsoft.com/office/drawing/2014/main" id="{3D9116D0-B409-4421-8CC9-13443F5B45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88741" y="4025629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2054" name="Picture 6" descr="VÃ½sledek obrÃ¡zku pro pork">
            <a:extLst>
              <a:ext uri="{FF2B5EF4-FFF2-40B4-BE49-F238E27FC236}">
                <a16:creationId xmlns:a16="http://schemas.microsoft.com/office/drawing/2014/main" id="{9B99524B-C824-44DB-AADD-E8E5E4D2EE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80" y="3779629"/>
            <a:ext cx="4499980" cy="300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8" descr="VÃ½sledek obrÃ¡zku pro pork">
            <a:extLst>
              <a:ext uri="{FF2B5EF4-FFF2-40B4-BE49-F238E27FC236}">
                <a16:creationId xmlns:a16="http://schemas.microsoft.com/office/drawing/2014/main" id="{44FF68C4-7EC9-4175-B44D-ED87A26FFCAB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7451732">
            <a:off x="11221320" y="1534546"/>
            <a:ext cx="132480" cy="13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2060" name="Picture 12" descr="VÃ½sledek obrÃ¡zku pro pork">
            <a:extLst>
              <a:ext uri="{FF2B5EF4-FFF2-40B4-BE49-F238E27FC236}">
                <a16:creationId xmlns:a16="http://schemas.microsoft.com/office/drawing/2014/main" id="{1656284E-804C-43CC-8FBD-5B6CFAC64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417" y="0"/>
            <a:ext cx="4941651" cy="411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9B5853B-079A-4428-9C9A-E446518EB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Origins</a:t>
            </a:r>
            <a:endParaRPr lang="sk-SK" dirty="0"/>
          </a:p>
        </p:txBody>
      </p:sp>
      <p:pic>
        <p:nvPicPr>
          <p:cNvPr id="2064" name="Picture 16" descr="SouvisejÃ­cÃ­ obrÃ¡zek">
            <a:extLst>
              <a:ext uri="{FF2B5EF4-FFF2-40B4-BE49-F238E27FC236}">
                <a16:creationId xmlns:a16="http://schemas.microsoft.com/office/drawing/2014/main" id="{820AC71D-74A4-478E-824E-143E2B596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992" y="2798965"/>
            <a:ext cx="3720728" cy="372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607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DFEF65-B06A-48F5-9785-0C5395C05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Origins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FDB5D3C-F85A-4A03-94DE-EADF45587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cs-CZ" dirty="0"/>
              <a:t>c</a:t>
            </a:r>
            <a:r>
              <a:rPr lang="en-US" dirty="0" err="1"/>
              <a:t>entury</a:t>
            </a:r>
            <a:r>
              <a:rPr lang="en-US" dirty="0"/>
              <a:t> in the USA (before the Civil War)</a:t>
            </a:r>
          </a:p>
          <a:p>
            <a:endParaRPr lang="en-US" dirty="0"/>
          </a:p>
          <a:p>
            <a:r>
              <a:rPr lang="en-US" dirty="0"/>
              <a:t>Custom of slavers to give barrels of pork to their slaves during holidays</a:t>
            </a:r>
          </a:p>
          <a:p>
            <a:endParaRPr lang="en-US" dirty="0"/>
          </a:p>
          <a:p>
            <a:r>
              <a:rPr lang="en-US" dirty="0"/>
              <a:t>The fights between slaves for food used later as an analogy for struggles of U.S. Congress members when trying to provide public money to their constituencies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8593288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1495</TotalTime>
  <Words>1298</Words>
  <Application>Microsoft Office PowerPoint</Application>
  <PresentationFormat>Širokouhlá</PresentationFormat>
  <Paragraphs>217</Paragraphs>
  <Slides>26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Motív balíka Office</vt:lpstr>
      <vt:lpstr>The Phenomenon of Pork Barrel Politics</vt:lpstr>
      <vt:lpstr>What is Politics?</vt:lpstr>
      <vt:lpstr>What is Politics?</vt:lpstr>
      <vt:lpstr>Money and Politics</vt:lpstr>
      <vt:lpstr>Importance of Money in Politics</vt:lpstr>
      <vt:lpstr>What Money Will We Talk About</vt:lpstr>
      <vt:lpstr>Pork Barrel Politics</vt:lpstr>
      <vt:lpstr>Historical Origins</vt:lpstr>
      <vt:lpstr>Historical Origins</vt:lpstr>
      <vt:lpstr>Game of Points</vt:lpstr>
      <vt:lpstr>Possible Ways of Distribution</vt:lpstr>
      <vt:lpstr>Other Ways of Distribution</vt:lpstr>
      <vt:lpstr>Logic of Distribution</vt:lpstr>
      <vt:lpstr>One or More Pork Barrel Politics?</vt:lpstr>
      <vt:lpstr>Individual Pork Barrel Politics</vt:lpstr>
      <vt:lpstr>Centralized Pork Barrel Politics</vt:lpstr>
      <vt:lpstr>Prezentácia programu PowerPoint</vt:lpstr>
      <vt:lpstr>Legality and Legitimacy</vt:lpstr>
      <vt:lpstr>Examples</vt:lpstr>
      <vt:lpstr>Is Pork Barrel Politics Legal?</vt:lpstr>
      <vt:lpstr>Is Pork Barrel Politics Legitimate?</vt:lpstr>
      <vt:lpstr>The ‘New School’ project</vt:lpstr>
      <vt:lpstr>Is Pork Barrel Politics Legitimate?</vt:lpstr>
      <vt:lpstr>Pork Barrel Politics and Electoral Corruption</vt:lpstr>
      <vt:lpstr>Pork Barrel Politics and Electoral Corruption</vt:lpstr>
      <vt:lpstr>What About Corruption?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Phenomenon of Pork Barrel Politics</dc:title>
  <dc:creator>Peter</dc:creator>
  <cp:lastModifiedBy>Peter Spáč</cp:lastModifiedBy>
  <cp:revision>84</cp:revision>
  <dcterms:created xsi:type="dcterms:W3CDTF">2019-03-02T11:38:20Z</dcterms:created>
  <dcterms:modified xsi:type="dcterms:W3CDTF">2024-03-01T21:34:09Z</dcterms:modified>
</cp:coreProperties>
</file>