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0" r:id="rId1"/>
  </p:sldMasterIdLst>
  <p:notesMasterIdLst>
    <p:notesMasterId r:id="rId23"/>
  </p:notesMasterIdLst>
  <p:sldIdLst>
    <p:sldId id="256" r:id="rId2"/>
    <p:sldId id="287" r:id="rId3"/>
    <p:sldId id="259" r:id="rId4"/>
    <p:sldId id="283" r:id="rId5"/>
    <p:sldId id="284" r:id="rId6"/>
    <p:sldId id="285" r:id="rId7"/>
    <p:sldId id="286" r:id="rId8"/>
    <p:sldId id="268" r:id="rId9"/>
    <p:sldId id="267" r:id="rId10"/>
    <p:sldId id="282" r:id="rId11"/>
    <p:sldId id="273" r:id="rId12"/>
    <p:sldId id="274" r:id="rId13"/>
    <p:sldId id="275" r:id="rId14"/>
    <p:sldId id="269" r:id="rId15"/>
    <p:sldId id="276" r:id="rId16"/>
    <p:sldId id="279" r:id="rId17"/>
    <p:sldId id="288" r:id="rId18"/>
    <p:sldId id="289" r:id="rId19"/>
    <p:sldId id="290" r:id="rId20"/>
    <p:sldId id="291" r:id="rId21"/>
    <p:sldId id="292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491" autoAdjust="0"/>
    <p:restoredTop sz="96327" autoAdjust="0"/>
  </p:normalViewPr>
  <p:slideViewPr>
    <p:cSldViewPr>
      <p:cViewPr varScale="1">
        <p:scale>
          <a:sx n="112" d="100"/>
          <a:sy n="112" d="100"/>
        </p:scale>
        <p:origin x="1536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3CAA0F9E-0093-5FEF-7F3A-3C6B1FF846B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SK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45E45DF2-18DF-7D94-96E8-DDFE42A375F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SK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8AC95B71-63D2-16E1-5F11-BEB2452BFA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B160A62A-477D-9ED2-EBA6-9EC471C144B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SK"/>
              <a:t>Click to edit Master text styles</a:t>
            </a:r>
          </a:p>
          <a:p>
            <a:pPr lvl="1"/>
            <a:r>
              <a:rPr lang="en-US" altLang="en-SK"/>
              <a:t>Second level</a:t>
            </a:r>
          </a:p>
          <a:p>
            <a:pPr lvl="2"/>
            <a:r>
              <a:rPr lang="en-US" altLang="en-SK"/>
              <a:t>Third level</a:t>
            </a:r>
          </a:p>
          <a:p>
            <a:pPr lvl="3"/>
            <a:r>
              <a:rPr lang="en-US" altLang="en-SK"/>
              <a:t>Fourth level</a:t>
            </a:r>
          </a:p>
          <a:p>
            <a:pPr lvl="4"/>
            <a:r>
              <a:rPr lang="en-US" altLang="en-SK"/>
              <a:t>Fifth level</a:t>
            </a:r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D288D4F8-0218-3CC9-69BC-CCC0885CFF5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SK"/>
          </a:p>
        </p:txBody>
      </p:sp>
      <p:sp>
        <p:nvSpPr>
          <p:cNvPr id="9223" name="Rectangle 7">
            <a:extLst>
              <a:ext uri="{FF2B5EF4-FFF2-40B4-BE49-F238E27FC236}">
                <a16:creationId xmlns:a16="http://schemas.microsoft.com/office/drawing/2014/main" id="{5FD65128-B766-BDD3-B5CB-DB0EC951D82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12BCAE8-6447-1445-B101-F301AA1E992A}" type="slidenum">
              <a:rPr lang="en-US" altLang="en-SK"/>
              <a:pPr/>
              <a:t>‹#›</a:t>
            </a:fld>
            <a:endParaRPr lang="en-US" altLang="en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B3C2EF8F-6F6B-B013-B51E-8A6ACE294B4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E10CC1-3C00-5344-84DA-F916FFA1D72E}" type="slidenum">
              <a:rPr lang="en-US" altLang="en-SK"/>
              <a:pPr/>
              <a:t>1</a:t>
            </a:fld>
            <a:endParaRPr lang="en-US" altLang="en-SK"/>
          </a:p>
        </p:txBody>
      </p:sp>
      <p:sp>
        <p:nvSpPr>
          <p:cNvPr id="199682" name="Rectangle 2">
            <a:extLst>
              <a:ext uri="{FF2B5EF4-FFF2-40B4-BE49-F238E27FC236}">
                <a16:creationId xmlns:a16="http://schemas.microsoft.com/office/drawing/2014/main" id="{9C6741E5-0075-4F60-43AE-160D0D80472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9683" name="Rectangle 3">
            <a:extLst>
              <a:ext uri="{FF2B5EF4-FFF2-40B4-BE49-F238E27FC236}">
                <a16:creationId xmlns:a16="http://schemas.microsoft.com/office/drawing/2014/main" id="{E2BC5075-B338-4BBE-7A83-F608CEFF1C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k-SK" altLang="en-S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3298" name="Group 2">
            <a:extLst>
              <a:ext uri="{FF2B5EF4-FFF2-40B4-BE49-F238E27FC236}">
                <a16:creationId xmlns:a16="http://schemas.microsoft.com/office/drawing/2014/main" id="{78B7CEA2-4F65-848E-548D-2729CC749503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183299" name="Rectangle 3">
              <a:extLst>
                <a:ext uri="{FF2B5EF4-FFF2-40B4-BE49-F238E27FC236}">
                  <a16:creationId xmlns:a16="http://schemas.microsoft.com/office/drawing/2014/main" id="{A708CD81-0F59-E2F7-E018-08BA3D3781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sk-SK" altLang="en-SK" sz="2400">
                <a:latin typeface="Times New Roman" panose="02020603050405020304" pitchFamily="18" charset="0"/>
              </a:endParaRPr>
            </a:p>
          </p:txBody>
        </p:sp>
        <p:sp>
          <p:nvSpPr>
            <p:cNvPr id="183300" name="AutoShape 4">
              <a:extLst>
                <a:ext uri="{FF2B5EF4-FFF2-40B4-BE49-F238E27FC236}">
                  <a16:creationId xmlns:a16="http://schemas.microsoft.com/office/drawing/2014/main" id="{2661D061-6918-CA7C-E68A-BC73A9A58954}"/>
                </a:ext>
              </a:extLst>
            </p:cNvPr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sk-SK" altLang="en-SK" sz="24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83301" name="Group 5">
            <a:extLst>
              <a:ext uri="{FF2B5EF4-FFF2-40B4-BE49-F238E27FC236}">
                <a16:creationId xmlns:a16="http://schemas.microsoft.com/office/drawing/2014/main" id="{69744CF9-9C4F-824E-6905-38FFFECFC1B8}"/>
              </a:ext>
            </a:extLst>
          </p:cNvPr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183302" name="AutoShape 6">
              <a:extLst>
                <a:ext uri="{FF2B5EF4-FFF2-40B4-BE49-F238E27FC236}">
                  <a16:creationId xmlns:a16="http://schemas.microsoft.com/office/drawing/2014/main" id="{0B847484-47A7-76D6-D0DA-C8EEB318FE6E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SK"/>
            </a:p>
          </p:txBody>
        </p:sp>
        <p:sp>
          <p:nvSpPr>
            <p:cNvPr id="183303" name="AutoShape 7">
              <a:extLst>
                <a:ext uri="{FF2B5EF4-FFF2-40B4-BE49-F238E27FC236}">
                  <a16:creationId xmlns:a16="http://schemas.microsoft.com/office/drawing/2014/main" id="{282E54CA-1548-AEB9-B091-530D514D3E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SK"/>
            </a:p>
          </p:txBody>
        </p:sp>
      </p:grpSp>
      <p:sp>
        <p:nvSpPr>
          <p:cNvPr id="183304" name="Rectangle 8">
            <a:extLst>
              <a:ext uri="{FF2B5EF4-FFF2-40B4-BE49-F238E27FC236}">
                <a16:creationId xmlns:a16="http://schemas.microsoft.com/office/drawing/2014/main" id="{A33DD4B7-19D8-B1CD-3090-8823A44457E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sk-SK" altLang="en-SK" noProof="0"/>
              <a:t>Click to edit Master subtitle style</a:t>
            </a:r>
          </a:p>
        </p:txBody>
      </p:sp>
      <p:sp>
        <p:nvSpPr>
          <p:cNvPr id="183305" name="Rectangle 9">
            <a:extLst>
              <a:ext uri="{FF2B5EF4-FFF2-40B4-BE49-F238E27FC236}">
                <a16:creationId xmlns:a16="http://schemas.microsoft.com/office/drawing/2014/main" id="{4E60B225-7EA8-2923-D360-F9C288C123B5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k-SK" altLang="en-SK"/>
          </a:p>
        </p:txBody>
      </p:sp>
      <p:sp>
        <p:nvSpPr>
          <p:cNvPr id="183306" name="Rectangle 10">
            <a:extLst>
              <a:ext uri="{FF2B5EF4-FFF2-40B4-BE49-F238E27FC236}">
                <a16:creationId xmlns:a16="http://schemas.microsoft.com/office/drawing/2014/main" id="{E9110BF8-B63B-31EB-2AFD-A72691BD514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sk-SK" altLang="en-SK"/>
          </a:p>
        </p:txBody>
      </p:sp>
      <p:sp>
        <p:nvSpPr>
          <p:cNvPr id="183307" name="Rectangle 11">
            <a:extLst>
              <a:ext uri="{FF2B5EF4-FFF2-40B4-BE49-F238E27FC236}">
                <a16:creationId xmlns:a16="http://schemas.microsoft.com/office/drawing/2014/main" id="{217B32EF-5B41-F12F-D5F2-789D109B758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71AAA15D-E662-9B4B-9301-CF59E1388352}" type="slidenum">
              <a:rPr lang="sk-SK" altLang="en-SK"/>
              <a:pPr/>
              <a:t>‹#›</a:t>
            </a:fld>
            <a:endParaRPr lang="sk-SK" altLang="en-SK"/>
          </a:p>
        </p:txBody>
      </p:sp>
      <p:sp>
        <p:nvSpPr>
          <p:cNvPr id="183308" name="AutoShape 12">
            <a:extLst>
              <a:ext uri="{FF2B5EF4-FFF2-40B4-BE49-F238E27FC236}">
                <a16:creationId xmlns:a16="http://schemas.microsoft.com/office/drawing/2014/main" id="{220A3FD0-4B2A-F0CF-F52C-F390FB3093D8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sk-SK" altLang="en-SK" noProof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8BB55-42DD-DAFD-4A4D-637E36EFB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S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83FAFB-1462-C55E-B840-A5FDDA6879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8A388D-F757-1FDD-BB31-1A5A222C7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en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C53AD9-00F1-E88D-2E5C-5DD5B0F49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en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2ADC66-B6B2-B23C-5D36-B06B56389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CE35A4-802D-7646-B17D-20AC975B7178}" type="slidenum">
              <a:rPr lang="sk-SK" altLang="en-SK"/>
              <a:pPr/>
              <a:t>‹#›</a:t>
            </a:fld>
            <a:endParaRPr lang="sk-SK" altLang="en-SK"/>
          </a:p>
        </p:txBody>
      </p:sp>
    </p:spTree>
    <p:extLst>
      <p:ext uri="{BB962C8B-B14F-4D97-AF65-F5344CB8AC3E}">
        <p14:creationId xmlns:p14="http://schemas.microsoft.com/office/powerpoint/2010/main" val="2797693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DBE12BF-DB24-92DD-EF3A-B111877A87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S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E7BA78-789F-4689-B0FF-52E8151174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BCA5B3-28FD-D1B5-B455-72B3EE2F3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en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67B2C9-AB01-9DA3-D9F1-4C37B3624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en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FB0F53-83F6-9D8A-FB1B-622FEEDFE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5C159A-C26B-434B-8553-8A50909281E9}" type="slidenum">
              <a:rPr lang="sk-SK" altLang="en-SK"/>
              <a:pPr/>
              <a:t>‹#›</a:t>
            </a:fld>
            <a:endParaRPr lang="sk-SK" altLang="en-SK"/>
          </a:p>
        </p:txBody>
      </p:sp>
    </p:spTree>
    <p:extLst>
      <p:ext uri="{BB962C8B-B14F-4D97-AF65-F5344CB8AC3E}">
        <p14:creationId xmlns:p14="http://schemas.microsoft.com/office/powerpoint/2010/main" val="1278402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49752-4254-1CB1-AADE-571E70303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S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6D841F-8DBE-EC29-B7C1-D549E21DD8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DC6CC-BB77-58EC-CD83-C40DAD137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en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43C4DB-C023-E817-4B3D-CED692F7A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en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8C4E95-7003-C41F-2B3A-68AB52B73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486F2E-9489-5840-8295-935AC91EE0B1}" type="slidenum">
              <a:rPr lang="sk-SK" altLang="en-SK"/>
              <a:pPr/>
              <a:t>‹#›</a:t>
            </a:fld>
            <a:endParaRPr lang="sk-SK" altLang="en-SK"/>
          </a:p>
        </p:txBody>
      </p:sp>
    </p:spTree>
    <p:extLst>
      <p:ext uri="{BB962C8B-B14F-4D97-AF65-F5344CB8AC3E}">
        <p14:creationId xmlns:p14="http://schemas.microsoft.com/office/powerpoint/2010/main" val="3226176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BCE95F-3BE0-37B9-D8F4-C9A47433B3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S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B99695-BDF0-AD31-A4DB-16240DF239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4319D4-F924-47AC-966C-1B6493835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en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D67625-7788-87FC-AAF1-5795551D8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en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429847-9D08-9B6B-FD95-109DD4B4D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52C72C-78D5-604E-A413-26A2FAD6A251}" type="slidenum">
              <a:rPr lang="sk-SK" altLang="en-SK"/>
              <a:pPr/>
              <a:t>‹#›</a:t>
            </a:fld>
            <a:endParaRPr lang="sk-SK" altLang="en-SK"/>
          </a:p>
        </p:txBody>
      </p:sp>
    </p:spTree>
    <p:extLst>
      <p:ext uri="{BB962C8B-B14F-4D97-AF65-F5344CB8AC3E}">
        <p14:creationId xmlns:p14="http://schemas.microsoft.com/office/powerpoint/2010/main" val="267717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23C6D-A3A5-6C94-AEE0-FC356AB42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S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FDD76F-C1CF-A9FA-D9DA-2936559D33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4FF8D2-F741-7DD5-B825-A82A6AAC7A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6B3767-0FA2-BDE1-0806-4F1F47358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en-S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12F15C-FF65-6B45-1E11-413FED84C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en-S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46DE6C-A965-FE5C-D3A3-6AA1C09B9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F99E32-0DEA-E34B-957A-3B2BE178B251}" type="slidenum">
              <a:rPr lang="sk-SK" altLang="en-SK"/>
              <a:pPr/>
              <a:t>‹#›</a:t>
            </a:fld>
            <a:endParaRPr lang="sk-SK" altLang="en-SK"/>
          </a:p>
        </p:txBody>
      </p:sp>
    </p:spTree>
    <p:extLst>
      <p:ext uri="{BB962C8B-B14F-4D97-AF65-F5344CB8AC3E}">
        <p14:creationId xmlns:p14="http://schemas.microsoft.com/office/powerpoint/2010/main" val="1398860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C1414-1FC0-906F-6F74-D63D5DFB8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S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055BA2-5D62-624C-49D1-9F416C4A04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BA0FC2-9091-6ECB-0AC6-22503006C9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9E88378-3E38-668E-E81E-80FBE2D3FC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FD7ED88-38E5-0BFF-62B2-264FD890AE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2498204-0CA4-7DDB-5549-5FBA73B11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en-S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1B29B8F-EEF9-C15F-5D40-E54C6183D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en-S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ED6EE0C-E0A7-F95B-251B-99F24D17F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C58818-98A8-724E-A798-138F1972FCFD}" type="slidenum">
              <a:rPr lang="sk-SK" altLang="en-SK"/>
              <a:pPr/>
              <a:t>‹#›</a:t>
            </a:fld>
            <a:endParaRPr lang="sk-SK" altLang="en-SK"/>
          </a:p>
        </p:txBody>
      </p:sp>
    </p:spTree>
    <p:extLst>
      <p:ext uri="{BB962C8B-B14F-4D97-AF65-F5344CB8AC3E}">
        <p14:creationId xmlns:p14="http://schemas.microsoft.com/office/powerpoint/2010/main" val="1402922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F956E-45B5-5CE6-17DD-CD1177C6F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S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2734C0-5B23-39F9-ACA4-E029CF46A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en-S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279EFC-2EFC-03F0-71F9-61C85FF29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en-S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033E5A-E938-3985-4422-5B1048FAC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7D9408-1354-6544-B8AA-03EC16A817C8}" type="slidenum">
              <a:rPr lang="sk-SK" altLang="en-SK"/>
              <a:pPr/>
              <a:t>‹#›</a:t>
            </a:fld>
            <a:endParaRPr lang="sk-SK" altLang="en-SK"/>
          </a:p>
        </p:txBody>
      </p:sp>
    </p:spTree>
    <p:extLst>
      <p:ext uri="{BB962C8B-B14F-4D97-AF65-F5344CB8AC3E}">
        <p14:creationId xmlns:p14="http://schemas.microsoft.com/office/powerpoint/2010/main" val="2172347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6489C56-2190-581A-EFCB-5B33A56EA3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en-S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2FAA19-E83B-E0E2-C9E4-F33833192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en-S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0584B1-0CA8-9166-CD45-781FAC56A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B75A11-4E0E-3646-95D6-E14BF989081C}" type="slidenum">
              <a:rPr lang="sk-SK" altLang="en-SK"/>
              <a:pPr/>
              <a:t>‹#›</a:t>
            </a:fld>
            <a:endParaRPr lang="sk-SK" altLang="en-SK"/>
          </a:p>
        </p:txBody>
      </p:sp>
    </p:spTree>
    <p:extLst>
      <p:ext uri="{BB962C8B-B14F-4D97-AF65-F5344CB8AC3E}">
        <p14:creationId xmlns:p14="http://schemas.microsoft.com/office/powerpoint/2010/main" val="2003961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E63B33-4C12-1B87-1E06-864FDF2F9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S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352D08-C734-F631-BA9F-386F6E2C23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3B1F6E-5AC6-5D02-ED60-4081CC9447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BBF48C-AB7E-1F51-25A1-BD5D60F6A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en-S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3DE40A-B8D4-99AD-7CA5-F0847434E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en-S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3C08F1-8FE1-5EF5-D42E-B74B89234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9A2858-C64F-594B-A355-8E710E9DBBF5}" type="slidenum">
              <a:rPr lang="sk-SK" altLang="en-SK"/>
              <a:pPr/>
              <a:t>‹#›</a:t>
            </a:fld>
            <a:endParaRPr lang="sk-SK" altLang="en-SK"/>
          </a:p>
        </p:txBody>
      </p:sp>
    </p:spTree>
    <p:extLst>
      <p:ext uri="{BB962C8B-B14F-4D97-AF65-F5344CB8AC3E}">
        <p14:creationId xmlns:p14="http://schemas.microsoft.com/office/powerpoint/2010/main" val="2631664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B0073F-8437-DD95-9B92-27171E609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S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A39F8A-F9AE-717C-FCAB-F2001A44CB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051EA7-B350-550C-8EF0-55FF9E574D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64363E-6194-8056-5DD5-DEAFAAF5F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en-S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35DF60-FFE1-70C5-8E40-504BDFD84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en-S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34731F-F722-73BC-5A42-00DC348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73B1DD-3712-414D-ABCD-5D962906F6EB}" type="slidenum">
              <a:rPr lang="sk-SK" altLang="en-SK"/>
              <a:pPr/>
              <a:t>‹#›</a:t>
            </a:fld>
            <a:endParaRPr lang="sk-SK" altLang="en-SK"/>
          </a:p>
        </p:txBody>
      </p:sp>
    </p:spTree>
    <p:extLst>
      <p:ext uri="{BB962C8B-B14F-4D97-AF65-F5344CB8AC3E}">
        <p14:creationId xmlns:p14="http://schemas.microsoft.com/office/powerpoint/2010/main" val="2357035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2274" name="Group 2">
            <a:extLst>
              <a:ext uri="{FF2B5EF4-FFF2-40B4-BE49-F238E27FC236}">
                <a16:creationId xmlns:a16="http://schemas.microsoft.com/office/drawing/2014/main" id="{87F4CDB9-D833-2F5B-39DC-B5AA5F9B053E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82275" name="Group 3">
              <a:extLst>
                <a:ext uri="{FF2B5EF4-FFF2-40B4-BE49-F238E27FC236}">
                  <a16:creationId xmlns:a16="http://schemas.microsoft.com/office/drawing/2014/main" id="{0DBD9EBD-F267-7C5B-5475-3981DB497694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182276" name="Rectangle 4">
                <a:extLst>
                  <a:ext uri="{FF2B5EF4-FFF2-40B4-BE49-F238E27FC236}">
                    <a16:creationId xmlns:a16="http://schemas.microsoft.com/office/drawing/2014/main" id="{BFF56256-904A-1DAF-21A1-10032418CE9F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SK"/>
              </a:p>
            </p:txBody>
          </p:sp>
          <p:sp>
            <p:nvSpPr>
              <p:cNvPr id="182277" name="Freeform 5">
                <a:extLst>
                  <a:ext uri="{FF2B5EF4-FFF2-40B4-BE49-F238E27FC236}">
                    <a16:creationId xmlns:a16="http://schemas.microsoft.com/office/drawing/2014/main" id="{5CE6FD90-5A81-4983-4F3D-072E1695E675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>
                  <a:gd name="T0" fmla="*/ 1728 w 1728"/>
                  <a:gd name="T1" fmla="*/ 0 h 735"/>
                  <a:gd name="T2" fmla="*/ 1728 w 1728"/>
                  <a:gd name="T3" fmla="*/ 480 h 735"/>
                  <a:gd name="T4" fmla="*/ 380 w 1728"/>
                  <a:gd name="T5" fmla="*/ 482 h 735"/>
                  <a:gd name="T6" fmla="*/ 354 w 1728"/>
                  <a:gd name="T7" fmla="*/ 480 h 735"/>
                  <a:gd name="T8" fmla="*/ 308 w 1728"/>
                  <a:gd name="T9" fmla="*/ 489 h 735"/>
                  <a:gd name="T10" fmla="*/ 246 w 1728"/>
                  <a:gd name="T11" fmla="*/ 531 h 735"/>
                  <a:gd name="T12" fmla="*/ 206 w 1728"/>
                  <a:gd name="T13" fmla="*/ 597 h 735"/>
                  <a:gd name="T14" fmla="*/ 192 w 1728"/>
                  <a:gd name="T15" fmla="*/ 666 h 735"/>
                  <a:gd name="T16" fmla="*/ 192 w 1728"/>
                  <a:gd name="T17" fmla="*/ 735 h 735"/>
                  <a:gd name="T18" fmla="*/ 0 w 1728"/>
                  <a:gd name="T19" fmla="*/ 735 h 735"/>
                  <a:gd name="T20" fmla="*/ 0 w 1728"/>
                  <a:gd name="T21" fmla="*/ 480 h 735"/>
                  <a:gd name="T22" fmla="*/ 0 w 1728"/>
                  <a:gd name="T23" fmla="*/ 0 h 735"/>
                  <a:gd name="T24" fmla="*/ 1728 w 1728"/>
                  <a:gd name="T25" fmla="*/ 0 h 7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miter lim="8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SK"/>
              </a:p>
            </p:txBody>
          </p:sp>
        </p:grpSp>
        <p:grpSp>
          <p:nvGrpSpPr>
            <p:cNvPr id="182278" name="Group 6">
              <a:extLst>
                <a:ext uri="{FF2B5EF4-FFF2-40B4-BE49-F238E27FC236}">
                  <a16:creationId xmlns:a16="http://schemas.microsoft.com/office/drawing/2014/main" id="{CA4354A8-8FAF-8281-0859-6A57E9C01D5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182279" name="AutoShape 7">
                <a:extLst>
                  <a:ext uri="{FF2B5EF4-FFF2-40B4-BE49-F238E27FC236}">
                    <a16:creationId xmlns:a16="http://schemas.microsoft.com/office/drawing/2014/main" id="{C8800E51-0C68-606E-B9CF-53E6B9FBB4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SK"/>
              </a:p>
            </p:txBody>
          </p:sp>
          <p:sp>
            <p:nvSpPr>
              <p:cNvPr id="182280" name="AutoShape 8">
                <a:extLst>
                  <a:ext uri="{FF2B5EF4-FFF2-40B4-BE49-F238E27FC236}">
                    <a16:creationId xmlns:a16="http://schemas.microsoft.com/office/drawing/2014/main" id="{ED05F901-9F2E-0CED-99A1-68DBE33179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SK"/>
              </a:p>
            </p:txBody>
          </p:sp>
        </p:grpSp>
      </p:grpSp>
      <p:sp>
        <p:nvSpPr>
          <p:cNvPr id="182281" name="AutoShape 9">
            <a:extLst>
              <a:ext uri="{FF2B5EF4-FFF2-40B4-BE49-F238E27FC236}">
                <a16:creationId xmlns:a16="http://schemas.microsoft.com/office/drawing/2014/main" id="{53FF6189-DB7B-1612-6931-616EC7A23E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en-SK"/>
              <a:t>Click to edit Master title style</a:t>
            </a:r>
          </a:p>
        </p:txBody>
      </p:sp>
      <p:sp>
        <p:nvSpPr>
          <p:cNvPr id="182282" name="Rectangle 10">
            <a:extLst>
              <a:ext uri="{FF2B5EF4-FFF2-40B4-BE49-F238E27FC236}">
                <a16:creationId xmlns:a16="http://schemas.microsoft.com/office/drawing/2014/main" id="{593B10B1-078A-C29A-580B-D9DF8A64A9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en-SK"/>
              <a:t>Click to edit Master text styles</a:t>
            </a:r>
          </a:p>
          <a:p>
            <a:pPr lvl="1"/>
            <a:r>
              <a:rPr lang="sk-SK" altLang="en-SK"/>
              <a:t>Second level</a:t>
            </a:r>
          </a:p>
          <a:p>
            <a:pPr lvl="2"/>
            <a:r>
              <a:rPr lang="sk-SK" altLang="en-SK"/>
              <a:t>Third level</a:t>
            </a:r>
          </a:p>
          <a:p>
            <a:pPr lvl="3"/>
            <a:r>
              <a:rPr lang="sk-SK" altLang="en-SK"/>
              <a:t>Fourth level</a:t>
            </a:r>
          </a:p>
          <a:p>
            <a:pPr lvl="4"/>
            <a:r>
              <a:rPr lang="sk-SK" altLang="en-SK"/>
              <a:t>Fifth level</a:t>
            </a:r>
          </a:p>
        </p:txBody>
      </p:sp>
      <p:sp>
        <p:nvSpPr>
          <p:cNvPr id="182283" name="Rectangle 11">
            <a:extLst>
              <a:ext uri="{FF2B5EF4-FFF2-40B4-BE49-F238E27FC236}">
                <a16:creationId xmlns:a16="http://schemas.microsoft.com/office/drawing/2014/main" id="{EFCA633C-182F-AB35-452B-EC3F4A6012F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endParaRPr lang="sk-SK" altLang="en-SK"/>
          </a:p>
        </p:txBody>
      </p:sp>
      <p:sp>
        <p:nvSpPr>
          <p:cNvPr id="182284" name="Rectangle 12">
            <a:extLst>
              <a:ext uri="{FF2B5EF4-FFF2-40B4-BE49-F238E27FC236}">
                <a16:creationId xmlns:a16="http://schemas.microsoft.com/office/drawing/2014/main" id="{4F9ACC0B-5AD6-7AF5-1187-FB4345D8A1A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sk-SK" altLang="en-SK"/>
          </a:p>
        </p:txBody>
      </p:sp>
      <p:sp>
        <p:nvSpPr>
          <p:cNvPr id="182285" name="Rectangle 13">
            <a:extLst>
              <a:ext uri="{FF2B5EF4-FFF2-40B4-BE49-F238E27FC236}">
                <a16:creationId xmlns:a16="http://schemas.microsoft.com/office/drawing/2014/main" id="{9618BF5B-8451-C731-052A-F5A38F488E0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fld id="{FE83424C-203E-914B-A398-22EB7C28E46D}" type="slidenum">
              <a:rPr lang="sk-SK" altLang="en-SK"/>
              <a:pPr/>
              <a:t>‹#›</a:t>
            </a:fld>
            <a:endParaRPr lang="sk-SK" altLang="en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>
            <a:extLst>
              <a:ext uri="{FF2B5EF4-FFF2-40B4-BE49-F238E27FC236}">
                <a16:creationId xmlns:a16="http://schemas.microsoft.com/office/drawing/2014/main" id="{61D3D09B-4E90-6C9F-65B8-7561CA12A1A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79450" y="990600"/>
            <a:ext cx="8229600" cy="1905000"/>
          </a:xfrm>
        </p:spPr>
        <p:txBody>
          <a:bodyPr/>
          <a:lstStyle/>
          <a:p>
            <a:r>
              <a:rPr lang="sk-SK" altLang="en-SK" sz="3200" dirty="0" err="1"/>
              <a:t>Exekutivní</a:t>
            </a:r>
            <a:r>
              <a:rPr lang="sk-SK" altLang="en-SK" sz="3200" dirty="0"/>
              <a:t> politika v EU</a:t>
            </a:r>
            <a:endParaRPr lang="en-US" altLang="en-SK" sz="3200" dirty="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EC11EA9C-502F-F64C-6472-BCC0BB2DA63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71550" y="3886200"/>
            <a:ext cx="6800850" cy="1752600"/>
          </a:xfrm>
        </p:spPr>
        <p:txBody>
          <a:bodyPr/>
          <a:lstStyle/>
          <a:p>
            <a:r>
              <a:rPr lang="sk-SK" altLang="en-SK" dirty="0"/>
              <a:t>doc. Marek </a:t>
            </a:r>
            <a:r>
              <a:rPr lang="sk-SK" altLang="en-SK" dirty="0" err="1"/>
              <a:t>Rybář</a:t>
            </a:r>
            <a:r>
              <a:rPr lang="sk-SK" altLang="en-SK" dirty="0"/>
              <a:t>, PhD.</a:t>
            </a:r>
          </a:p>
          <a:p>
            <a:r>
              <a:rPr lang="sk-SK" altLang="en-SK" dirty="0"/>
              <a:t>EUMO, jaro 2024</a:t>
            </a:r>
            <a:endParaRPr lang="en-US" altLang="en-S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AutoShape 2">
            <a:extLst>
              <a:ext uri="{FF2B5EF4-FFF2-40B4-BE49-F238E27FC236}">
                <a16:creationId xmlns:a16="http://schemas.microsoft.com/office/drawing/2014/main" id="{DE0591FD-9FF7-5E72-A88D-FC6B0B154D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altLang="en-SK" dirty="0" err="1"/>
              <a:t>Změny</a:t>
            </a:r>
            <a:r>
              <a:rPr lang="sk-SK" altLang="en-SK" dirty="0"/>
              <a:t> </a:t>
            </a:r>
            <a:r>
              <a:rPr lang="sk-SK" altLang="en-SK" dirty="0" err="1"/>
              <a:t>ve</a:t>
            </a:r>
            <a:r>
              <a:rPr lang="sk-SK" altLang="en-SK" dirty="0"/>
              <a:t> </a:t>
            </a:r>
            <a:r>
              <a:rPr lang="sk-SK" altLang="en-SK" dirty="0" err="1"/>
              <a:t>strategii</a:t>
            </a:r>
            <a:r>
              <a:rPr lang="sk-SK" altLang="en-SK" dirty="0"/>
              <a:t> EK</a:t>
            </a:r>
          </a:p>
        </p:txBody>
      </p:sp>
      <p:sp>
        <p:nvSpPr>
          <p:cNvPr id="202755" name="Rectangle 3">
            <a:extLst>
              <a:ext uri="{FF2B5EF4-FFF2-40B4-BE49-F238E27FC236}">
                <a16:creationId xmlns:a16="http://schemas.microsoft.com/office/drawing/2014/main" id="{520F7F50-49E6-4A45-8978-C579ECA690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163144"/>
          </a:xfrm>
        </p:spPr>
        <p:txBody>
          <a:bodyPr/>
          <a:lstStyle/>
          <a:p>
            <a:pPr algn="just"/>
            <a:r>
              <a:rPr lang="sk-SK" altLang="en-SK" sz="2600" dirty="0"/>
              <a:t>1965-85: </a:t>
            </a:r>
            <a:r>
              <a:rPr lang="sk-SK" altLang="en-SK" sz="2600" dirty="0" err="1"/>
              <a:t>iniciativy</a:t>
            </a:r>
            <a:r>
              <a:rPr lang="sk-SK" altLang="en-SK" sz="2600" dirty="0"/>
              <a:t> k </a:t>
            </a:r>
            <a:r>
              <a:rPr lang="sk-SK" altLang="en-SK" sz="2600" dirty="0" err="1"/>
              <a:t>institucionálním</a:t>
            </a:r>
            <a:r>
              <a:rPr lang="sk-SK" altLang="en-SK" sz="2600" dirty="0"/>
              <a:t> </a:t>
            </a:r>
            <a:r>
              <a:rPr lang="sk-SK" altLang="en-SK" sz="2600" dirty="0" err="1"/>
              <a:t>změnám</a:t>
            </a:r>
            <a:r>
              <a:rPr lang="sk-SK" altLang="en-SK" sz="2600" dirty="0"/>
              <a:t> </a:t>
            </a:r>
            <a:r>
              <a:rPr lang="sk-SK" altLang="en-SK" sz="2600" dirty="0" err="1"/>
              <a:t>ponechány</a:t>
            </a:r>
            <a:r>
              <a:rPr lang="sk-SK" altLang="en-SK" sz="2600" dirty="0"/>
              <a:t> na členských </a:t>
            </a:r>
            <a:r>
              <a:rPr lang="sk-SK" altLang="en-SK" sz="2600" dirty="0" err="1"/>
              <a:t>státech</a:t>
            </a:r>
            <a:r>
              <a:rPr lang="sk-SK" altLang="en-SK" sz="2600" dirty="0"/>
              <a:t> a ESD</a:t>
            </a:r>
          </a:p>
          <a:p>
            <a:pPr algn="just"/>
            <a:r>
              <a:rPr lang="sk-SK" altLang="en-SK" sz="2600" dirty="0"/>
              <a:t>J. </a:t>
            </a:r>
            <a:r>
              <a:rPr lang="sk-SK" altLang="en-SK" sz="2600" dirty="0" err="1"/>
              <a:t>Delors</a:t>
            </a:r>
            <a:r>
              <a:rPr lang="sk-SK" altLang="en-SK" sz="2600" dirty="0"/>
              <a:t>: </a:t>
            </a:r>
            <a:r>
              <a:rPr lang="sk-SK" altLang="en-SK" sz="2600" dirty="0" err="1"/>
              <a:t>kompletizace</a:t>
            </a:r>
            <a:r>
              <a:rPr lang="sk-SK" altLang="en-SK" sz="2600" dirty="0"/>
              <a:t> </a:t>
            </a:r>
            <a:r>
              <a:rPr lang="sk-SK" altLang="en-SK" sz="2600" dirty="0" err="1"/>
              <a:t>vnitřního</a:t>
            </a:r>
            <a:r>
              <a:rPr lang="sk-SK" altLang="en-SK" sz="2600" dirty="0"/>
              <a:t> trhu</a:t>
            </a:r>
          </a:p>
          <a:p>
            <a:pPr algn="just"/>
            <a:r>
              <a:rPr lang="sk-SK" altLang="en-SK" sz="2600" dirty="0"/>
              <a:t>po </a:t>
            </a:r>
            <a:r>
              <a:rPr lang="sk-SK" altLang="en-SK" sz="2600" dirty="0" err="1"/>
              <a:t>roce</a:t>
            </a:r>
            <a:r>
              <a:rPr lang="sk-SK" altLang="en-SK" sz="2600" dirty="0"/>
              <a:t> 1992 - postupné </a:t>
            </a:r>
            <a:r>
              <a:rPr lang="sk-SK" altLang="en-SK" sz="2600" dirty="0" err="1"/>
              <a:t>zvyšování</a:t>
            </a:r>
            <a:r>
              <a:rPr lang="sk-SK" altLang="en-SK" sz="2600" dirty="0"/>
              <a:t> politické role </a:t>
            </a:r>
            <a:r>
              <a:rPr lang="sk-SK" altLang="en-SK" sz="2600" dirty="0" err="1"/>
              <a:t>Komise</a:t>
            </a:r>
            <a:endParaRPr lang="sk-SK" altLang="en-SK" sz="2600" dirty="0"/>
          </a:p>
          <a:p>
            <a:pPr algn="just"/>
            <a:r>
              <a:rPr lang="sk-SK" altLang="en-SK" sz="2600" dirty="0" err="1"/>
              <a:t>výběr</a:t>
            </a:r>
            <a:r>
              <a:rPr lang="sk-SK" altLang="en-SK" sz="2600" dirty="0"/>
              <a:t> </a:t>
            </a:r>
            <a:r>
              <a:rPr lang="sk-SK" altLang="en-SK" sz="2600" dirty="0" err="1"/>
              <a:t>členů</a:t>
            </a:r>
            <a:r>
              <a:rPr lang="sk-SK" altLang="en-SK" sz="2600" dirty="0"/>
              <a:t> </a:t>
            </a:r>
            <a:r>
              <a:rPr lang="sk-SK" altLang="en-SK" sz="2600" dirty="0" err="1"/>
              <a:t>Komise</a:t>
            </a:r>
            <a:r>
              <a:rPr lang="sk-SK" altLang="en-SK" sz="2600" dirty="0"/>
              <a:t>, </a:t>
            </a:r>
            <a:r>
              <a:rPr lang="sk-SK" altLang="en-SK" sz="2600" dirty="0" err="1"/>
              <a:t>který</a:t>
            </a:r>
            <a:r>
              <a:rPr lang="sk-SK" altLang="en-SK" sz="2600" dirty="0"/>
              <a:t> </a:t>
            </a:r>
            <a:r>
              <a:rPr lang="sk-SK" altLang="en-SK" sz="2600" dirty="0" err="1"/>
              <a:t>odráží</a:t>
            </a:r>
            <a:r>
              <a:rPr lang="sk-SK" altLang="en-SK" sz="2600" dirty="0"/>
              <a:t> výsledky </a:t>
            </a:r>
            <a:r>
              <a:rPr lang="sk-SK" altLang="en-SK" sz="2600" dirty="0" err="1"/>
              <a:t>voleb</a:t>
            </a:r>
            <a:r>
              <a:rPr lang="sk-SK" altLang="en-SK" sz="2600" dirty="0"/>
              <a:t> do EP</a:t>
            </a:r>
          </a:p>
          <a:p>
            <a:pPr algn="just"/>
            <a:r>
              <a:rPr lang="sk-SK" altLang="en-SK" sz="2600" dirty="0" err="1"/>
              <a:t>rapidní</a:t>
            </a:r>
            <a:r>
              <a:rPr lang="sk-SK" altLang="en-SK" sz="2600" dirty="0"/>
              <a:t> </a:t>
            </a:r>
            <a:r>
              <a:rPr lang="sk-SK" altLang="en-SK" sz="2600" dirty="0" err="1"/>
              <a:t>nárůst</a:t>
            </a:r>
            <a:r>
              <a:rPr lang="sk-SK" altLang="en-SK" sz="2600" dirty="0"/>
              <a:t> počtu </a:t>
            </a:r>
            <a:r>
              <a:rPr lang="sk-SK" altLang="en-SK" sz="2600" dirty="0" err="1"/>
              <a:t>komisařů</a:t>
            </a:r>
            <a:r>
              <a:rPr lang="sk-SK" altLang="en-SK" sz="2600" dirty="0"/>
              <a:t> s významným politickým zázemím (</a:t>
            </a:r>
            <a:r>
              <a:rPr lang="sk-SK" altLang="en-SK" sz="2600" dirty="0" err="1"/>
              <a:t>premiéři</a:t>
            </a:r>
            <a:r>
              <a:rPr lang="sk-SK" altLang="en-SK" sz="2600" dirty="0"/>
              <a:t>, </a:t>
            </a:r>
            <a:r>
              <a:rPr lang="sk-SK" altLang="en-SK" sz="2600" dirty="0" err="1"/>
              <a:t>ministři</a:t>
            </a:r>
            <a:r>
              <a:rPr lang="sk-SK" altLang="en-SK" sz="2600" dirty="0"/>
              <a:t>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AutoShape 2">
            <a:extLst>
              <a:ext uri="{FF2B5EF4-FFF2-40B4-BE49-F238E27FC236}">
                <a16:creationId xmlns:a16="http://schemas.microsoft.com/office/drawing/2014/main" id="{D1A9A1E3-8C20-76CF-E180-26D96FF203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altLang="en-SK" dirty="0"/>
              <a:t>Hrozby a konfliktní potenciál</a:t>
            </a:r>
          </a:p>
        </p:txBody>
      </p:sp>
      <p:sp>
        <p:nvSpPr>
          <p:cNvPr id="191491" name="Rectangle 3">
            <a:extLst>
              <a:ext uri="{FF2B5EF4-FFF2-40B4-BE49-F238E27FC236}">
                <a16:creationId xmlns:a16="http://schemas.microsoft.com/office/drawing/2014/main" id="{7BA79314-816B-0D60-1D4C-D740CEC7E4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sk-SK" altLang="en-SK" dirty="0"/>
              <a:t>Konfliktní potenciál v rámci EK </a:t>
            </a:r>
            <a:r>
              <a:rPr lang="sk-SK" altLang="en-SK" dirty="0" err="1"/>
              <a:t>vyplývá</a:t>
            </a:r>
            <a:r>
              <a:rPr lang="sk-SK" altLang="en-SK" dirty="0"/>
              <a:t> </a:t>
            </a:r>
            <a:r>
              <a:rPr lang="sk-SK" altLang="en-SK" dirty="0" err="1"/>
              <a:t>nejen</a:t>
            </a:r>
            <a:r>
              <a:rPr lang="sk-SK" altLang="en-SK" dirty="0"/>
              <a:t> z </a:t>
            </a:r>
            <a:r>
              <a:rPr lang="sk-SK" altLang="en-SK" dirty="0" err="1"/>
              <a:t>protichůdné</a:t>
            </a:r>
            <a:r>
              <a:rPr lang="sk-SK" altLang="en-SK" dirty="0"/>
              <a:t> logiky politických a </a:t>
            </a:r>
            <a:r>
              <a:rPr lang="sk-SK" altLang="en-SK" dirty="0" err="1"/>
              <a:t>administrativních</a:t>
            </a:r>
            <a:r>
              <a:rPr lang="sk-SK" altLang="en-SK" dirty="0"/>
              <a:t> rolí</a:t>
            </a:r>
          </a:p>
          <a:p>
            <a:pPr algn="just">
              <a:lnSpc>
                <a:spcPct val="90000"/>
              </a:lnSpc>
            </a:pPr>
            <a:r>
              <a:rPr lang="sk-SK" altLang="en-SK" dirty="0" err="1"/>
              <a:t>Důležité</a:t>
            </a:r>
            <a:r>
              <a:rPr lang="sk-SK" altLang="en-SK" dirty="0"/>
              <a:t> </a:t>
            </a:r>
            <a:r>
              <a:rPr lang="sk-SK" altLang="en-SK" dirty="0" err="1"/>
              <a:t>jsou</a:t>
            </a:r>
            <a:r>
              <a:rPr lang="sk-SK" altLang="en-SK" dirty="0"/>
              <a:t> také konflikty </a:t>
            </a:r>
            <a:r>
              <a:rPr lang="sk-SK" altLang="en-SK" dirty="0" err="1"/>
              <a:t>mezi</a:t>
            </a:r>
            <a:r>
              <a:rPr lang="sk-SK" altLang="en-SK" dirty="0"/>
              <a:t> </a:t>
            </a:r>
            <a:r>
              <a:rPr lang="sk-SK" altLang="en-SK" dirty="0" err="1"/>
              <a:t>generálními</a:t>
            </a:r>
            <a:r>
              <a:rPr lang="sk-SK" altLang="en-SK" dirty="0"/>
              <a:t> </a:t>
            </a:r>
            <a:r>
              <a:rPr lang="sk-SK" altLang="en-SK" dirty="0" err="1"/>
              <a:t>ředitelstvími</a:t>
            </a:r>
            <a:r>
              <a:rPr lang="sk-SK" altLang="en-SK" dirty="0"/>
              <a:t> a </a:t>
            </a:r>
            <a:r>
              <a:rPr lang="sk-SK" altLang="en-SK" dirty="0" err="1"/>
              <a:t>jejich</a:t>
            </a:r>
            <a:r>
              <a:rPr lang="sk-SK" altLang="en-SK" dirty="0"/>
              <a:t> </a:t>
            </a:r>
            <a:r>
              <a:rPr lang="sk-SK" altLang="en-SK" dirty="0" err="1"/>
              <a:t>vedoucími</a:t>
            </a:r>
            <a:r>
              <a:rPr lang="sk-SK" altLang="en-SK" dirty="0"/>
              <a:t> (a </a:t>
            </a:r>
            <a:r>
              <a:rPr lang="sk-SK" altLang="en-SK" dirty="0" err="1"/>
              <a:t>komisaři</a:t>
            </a:r>
            <a:r>
              <a:rPr lang="sk-SK" altLang="en-SK" dirty="0"/>
              <a:t>): </a:t>
            </a:r>
            <a:r>
              <a:rPr lang="sk-SK" altLang="en-SK" dirty="0" err="1"/>
              <a:t>např</a:t>
            </a:r>
            <a:r>
              <a:rPr lang="sk-SK" altLang="en-SK" dirty="0"/>
              <a:t>. životní </a:t>
            </a:r>
            <a:r>
              <a:rPr lang="sk-SK" altLang="en-SK" dirty="0" err="1"/>
              <a:t>prostředí</a:t>
            </a:r>
            <a:r>
              <a:rPr lang="sk-SK" altLang="en-SK" dirty="0"/>
              <a:t> </a:t>
            </a:r>
            <a:r>
              <a:rPr lang="sk-SK" altLang="en-SK" dirty="0" err="1"/>
              <a:t>vs</a:t>
            </a:r>
            <a:r>
              <a:rPr lang="sk-SK" altLang="en-SK" dirty="0"/>
              <a:t>. </a:t>
            </a:r>
            <a:r>
              <a:rPr lang="sk-SK" altLang="en-SK" dirty="0" err="1"/>
              <a:t>hospodářská</a:t>
            </a:r>
            <a:r>
              <a:rPr lang="sk-SK" altLang="en-SK" dirty="0"/>
              <a:t> </a:t>
            </a:r>
            <a:r>
              <a:rPr lang="sk-SK" altLang="en-SK" dirty="0" err="1"/>
              <a:t>soutěž</a:t>
            </a:r>
            <a:r>
              <a:rPr lang="sk-SK" altLang="en-SK" dirty="0"/>
              <a:t> </a:t>
            </a:r>
            <a:r>
              <a:rPr lang="sk-SK" altLang="en-SK" dirty="0" err="1"/>
              <a:t>atd</a:t>
            </a:r>
            <a:r>
              <a:rPr lang="sk-SK" altLang="en-SK" dirty="0"/>
              <a:t>.</a:t>
            </a:r>
          </a:p>
          <a:p>
            <a:pPr algn="just">
              <a:lnSpc>
                <a:spcPct val="90000"/>
              </a:lnSpc>
            </a:pPr>
            <a:r>
              <a:rPr lang="sk-SK" altLang="en-SK" dirty="0" err="1"/>
              <a:t>Komise</a:t>
            </a:r>
            <a:r>
              <a:rPr lang="sk-SK" altLang="en-SK" dirty="0"/>
              <a:t> disponuje </a:t>
            </a:r>
            <a:r>
              <a:rPr lang="sk-SK" altLang="en-SK" dirty="0" err="1"/>
              <a:t>koordinačními</a:t>
            </a:r>
            <a:r>
              <a:rPr lang="sk-SK" altLang="en-SK" dirty="0"/>
              <a:t> </a:t>
            </a:r>
            <a:r>
              <a:rPr lang="sk-SK" altLang="en-SK" dirty="0" err="1"/>
              <a:t>mechanismy</a:t>
            </a:r>
            <a:r>
              <a:rPr lang="sk-SK" altLang="en-SK" dirty="0"/>
              <a:t> k </a:t>
            </a:r>
            <a:r>
              <a:rPr lang="sk-SK" altLang="en-SK" dirty="0" err="1"/>
              <a:t>překonání</a:t>
            </a:r>
            <a:r>
              <a:rPr lang="sk-SK" altLang="en-SK" dirty="0"/>
              <a:t> </a:t>
            </a:r>
            <a:r>
              <a:rPr lang="sk-SK" altLang="en-SK" dirty="0" err="1"/>
              <a:t>této</a:t>
            </a:r>
            <a:r>
              <a:rPr lang="sk-SK" altLang="en-SK" dirty="0"/>
              <a:t> heterogenity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AutoShape 2">
            <a:extLst>
              <a:ext uri="{FF2B5EF4-FFF2-40B4-BE49-F238E27FC236}">
                <a16:creationId xmlns:a16="http://schemas.microsoft.com/office/drawing/2014/main" id="{E4C0C5DB-207D-B181-7ED0-DC2D1A9EE9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altLang="en-SK" dirty="0" err="1"/>
              <a:t>Předseda</a:t>
            </a:r>
            <a:r>
              <a:rPr lang="sk-SK" altLang="en-SK" dirty="0"/>
              <a:t> </a:t>
            </a:r>
            <a:r>
              <a:rPr lang="sk-SK" altLang="en-SK" dirty="0" err="1"/>
              <a:t>Komise</a:t>
            </a:r>
            <a:endParaRPr lang="sk-SK" altLang="en-SK" dirty="0"/>
          </a:p>
        </p:txBody>
      </p:sp>
      <p:sp>
        <p:nvSpPr>
          <p:cNvPr id="192515" name="Rectangle 3">
            <a:extLst>
              <a:ext uri="{FF2B5EF4-FFF2-40B4-BE49-F238E27FC236}">
                <a16:creationId xmlns:a16="http://schemas.microsoft.com/office/drawing/2014/main" id="{5FFB1335-3CBA-23EC-A386-1D4BCB9D29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019128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sk-SK" altLang="en-SK" sz="2600" dirty="0" err="1"/>
              <a:t>Komise</a:t>
            </a:r>
            <a:r>
              <a:rPr lang="sk-SK" altLang="en-SK" sz="2600" dirty="0"/>
              <a:t> </a:t>
            </a:r>
            <a:r>
              <a:rPr lang="sk-SK" altLang="en-SK" sz="2600" dirty="0" err="1"/>
              <a:t>byla</a:t>
            </a:r>
            <a:r>
              <a:rPr lang="sk-SK" altLang="en-SK" sz="2600" dirty="0"/>
              <a:t> </a:t>
            </a:r>
            <a:r>
              <a:rPr lang="sk-SK" altLang="en-SK" sz="2600" dirty="0" err="1"/>
              <a:t>původně</a:t>
            </a:r>
            <a:r>
              <a:rPr lang="sk-SK" altLang="en-SK" sz="2600" dirty="0"/>
              <a:t> </a:t>
            </a:r>
            <a:r>
              <a:rPr lang="sk-SK" altLang="en-SK" sz="2600" dirty="0" err="1"/>
              <a:t>jmenována</a:t>
            </a:r>
            <a:r>
              <a:rPr lang="sk-SK" altLang="en-SK" sz="2600" dirty="0"/>
              <a:t> na </a:t>
            </a:r>
            <a:r>
              <a:rPr lang="sk-SK" altLang="en-SK" sz="2600" dirty="0" err="1"/>
              <a:t>základě</a:t>
            </a:r>
            <a:r>
              <a:rPr lang="sk-SK" altLang="en-SK" sz="2600" dirty="0"/>
              <a:t> dohody </a:t>
            </a:r>
            <a:r>
              <a:rPr lang="sk-SK" altLang="en-SK" sz="2600" dirty="0" err="1"/>
              <a:t>Evropské</a:t>
            </a:r>
            <a:r>
              <a:rPr lang="sk-SK" altLang="en-SK" sz="2600" dirty="0"/>
              <a:t> rady a </a:t>
            </a:r>
            <a:r>
              <a:rPr lang="sk-SK" altLang="en-SK" sz="2600" dirty="0" err="1"/>
              <a:t>schválena</a:t>
            </a:r>
            <a:r>
              <a:rPr lang="sk-SK" altLang="en-SK" sz="2600" dirty="0"/>
              <a:t> EP (</a:t>
            </a:r>
            <a:r>
              <a:rPr lang="sk-SK" altLang="en-SK" sz="2600" dirty="0" err="1"/>
              <a:t>stejně</a:t>
            </a:r>
            <a:r>
              <a:rPr lang="sk-SK" altLang="en-SK" sz="2600" dirty="0"/>
              <a:t> </a:t>
            </a:r>
            <a:r>
              <a:rPr lang="sk-SK" altLang="en-SK" sz="2600" dirty="0" err="1"/>
              <a:t>jako</a:t>
            </a:r>
            <a:r>
              <a:rPr lang="sk-SK" altLang="en-SK" sz="2600" dirty="0"/>
              <a:t> celá </a:t>
            </a:r>
            <a:r>
              <a:rPr lang="sk-SK" altLang="en-SK" sz="2600" dirty="0" err="1"/>
              <a:t>Komise</a:t>
            </a:r>
            <a:r>
              <a:rPr lang="sk-SK" altLang="en-SK" sz="2600" dirty="0"/>
              <a:t>) a pracovala pod "politickým vedením </a:t>
            </a:r>
            <a:r>
              <a:rPr lang="sk-SK" altLang="en-SK" sz="2600" dirty="0" err="1"/>
              <a:t>předsedy</a:t>
            </a:r>
            <a:r>
              <a:rPr lang="sk-SK" altLang="en-SK" sz="2600" dirty="0"/>
              <a:t>". </a:t>
            </a:r>
          </a:p>
          <a:p>
            <a:pPr algn="just">
              <a:lnSpc>
                <a:spcPct val="90000"/>
              </a:lnSpc>
            </a:pPr>
            <a:r>
              <a:rPr lang="sk-SK" altLang="en-SK" sz="2600" dirty="0"/>
              <a:t>Od </a:t>
            </a:r>
            <a:r>
              <a:rPr lang="sk-SK" altLang="en-SK" sz="2600" dirty="0" err="1"/>
              <a:t>Nice</a:t>
            </a:r>
            <a:r>
              <a:rPr lang="sk-SK" altLang="en-SK" sz="2600" dirty="0"/>
              <a:t> vyžaduje </a:t>
            </a:r>
            <a:r>
              <a:rPr lang="sk-SK" altLang="en-SK" sz="2600" dirty="0" err="1"/>
              <a:t>jmenování</a:t>
            </a:r>
            <a:r>
              <a:rPr lang="sk-SK" altLang="en-SK" sz="2600" dirty="0"/>
              <a:t> </a:t>
            </a:r>
            <a:r>
              <a:rPr lang="sk-SK" altLang="en-SK" sz="2600" dirty="0" err="1"/>
              <a:t>předsedy</a:t>
            </a:r>
            <a:r>
              <a:rPr lang="sk-SK" altLang="en-SK" sz="2600" dirty="0"/>
              <a:t> kvalifikovanou </a:t>
            </a:r>
            <a:r>
              <a:rPr lang="sk-SK" altLang="en-SK" sz="2600" dirty="0" err="1"/>
              <a:t>většinu</a:t>
            </a:r>
            <a:r>
              <a:rPr lang="sk-SK" altLang="en-SK" sz="2600" dirty="0"/>
              <a:t> v </a:t>
            </a:r>
            <a:r>
              <a:rPr lang="sk-SK" altLang="en-SK" sz="2600" dirty="0" err="1"/>
              <a:t>Evropské</a:t>
            </a:r>
            <a:r>
              <a:rPr lang="sk-SK" altLang="en-SK" sz="2600" dirty="0"/>
              <a:t> </a:t>
            </a:r>
            <a:r>
              <a:rPr lang="sk-SK" altLang="en-SK" sz="2600" dirty="0" err="1"/>
              <a:t>radě</a:t>
            </a:r>
            <a:r>
              <a:rPr lang="sk-SK" altLang="en-SK" sz="2600" dirty="0"/>
              <a:t> a </a:t>
            </a:r>
            <a:r>
              <a:rPr lang="sk-SK" altLang="en-SK" sz="2600" dirty="0" err="1"/>
              <a:t>souhlas</a:t>
            </a:r>
            <a:r>
              <a:rPr lang="sk-SK" altLang="en-SK" sz="2600" dirty="0"/>
              <a:t> EP</a:t>
            </a:r>
          </a:p>
          <a:p>
            <a:pPr algn="just">
              <a:lnSpc>
                <a:spcPct val="90000"/>
              </a:lnSpc>
            </a:pPr>
            <a:r>
              <a:rPr lang="sk-SK" altLang="en-SK" sz="2600" i="1" dirty="0" err="1"/>
              <a:t>Spitzenkandidat</a:t>
            </a:r>
            <a:r>
              <a:rPr lang="sk-SK" altLang="en-SK" sz="2600" dirty="0"/>
              <a:t> </a:t>
            </a:r>
            <a:r>
              <a:rPr lang="sk-SK" altLang="en-SK" sz="2600" dirty="0" err="1"/>
              <a:t>process</a:t>
            </a:r>
            <a:r>
              <a:rPr lang="sk-SK" altLang="en-SK" sz="2600" dirty="0"/>
              <a:t> </a:t>
            </a:r>
          </a:p>
          <a:p>
            <a:pPr algn="just">
              <a:lnSpc>
                <a:spcPct val="90000"/>
              </a:lnSpc>
            </a:pPr>
            <a:r>
              <a:rPr lang="sk-SK" altLang="en-SK" sz="2600" dirty="0" err="1"/>
              <a:t>Silnější</a:t>
            </a:r>
            <a:r>
              <a:rPr lang="sk-SK" altLang="en-SK" sz="2600" dirty="0"/>
              <a:t> (</a:t>
            </a:r>
            <a:r>
              <a:rPr lang="sk-SK" altLang="en-SK" sz="2600" dirty="0" err="1"/>
              <a:t>formální</a:t>
            </a:r>
            <a:r>
              <a:rPr lang="sk-SK" altLang="en-SK" sz="2600" dirty="0"/>
              <a:t>) postavení </a:t>
            </a:r>
            <a:r>
              <a:rPr lang="sk-SK" altLang="en-SK" sz="2600" dirty="0" err="1"/>
              <a:t>předsedy</a:t>
            </a:r>
            <a:r>
              <a:rPr lang="sk-SK" altLang="en-SK" sz="2600" dirty="0"/>
              <a:t>, </a:t>
            </a:r>
            <a:r>
              <a:rPr lang="sk-SK" altLang="en-SK" sz="2600" dirty="0" err="1"/>
              <a:t>rozděluje</a:t>
            </a:r>
            <a:r>
              <a:rPr lang="sk-SK" altLang="en-SK" sz="2600" dirty="0"/>
              <a:t> </a:t>
            </a:r>
            <a:r>
              <a:rPr lang="sk-SK" altLang="en-SK" sz="2600" dirty="0" err="1"/>
              <a:t>portfolia</a:t>
            </a:r>
            <a:r>
              <a:rPr lang="sk-SK" altLang="en-SK" sz="2600" dirty="0"/>
              <a:t>, </a:t>
            </a:r>
            <a:r>
              <a:rPr lang="sk-SK" altLang="en-SK" sz="2600" dirty="0" err="1"/>
              <a:t>může</a:t>
            </a:r>
            <a:r>
              <a:rPr lang="sk-SK" altLang="en-SK" sz="2600" dirty="0"/>
              <a:t> </a:t>
            </a:r>
            <a:r>
              <a:rPr lang="sk-SK" altLang="en-SK" sz="2600" dirty="0" err="1"/>
              <a:t>odvolávat</a:t>
            </a:r>
            <a:r>
              <a:rPr lang="sk-SK" altLang="en-SK" sz="2600" dirty="0"/>
              <a:t> </a:t>
            </a:r>
            <a:r>
              <a:rPr lang="sk-SK" altLang="en-SK" sz="2600" dirty="0" err="1"/>
              <a:t>komisaře</a:t>
            </a:r>
            <a:r>
              <a:rPr lang="sk-SK" altLang="en-SK" sz="2600" dirty="0"/>
              <a:t>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AutoShape 2">
            <a:extLst>
              <a:ext uri="{FF2B5EF4-FFF2-40B4-BE49-F238E27FC236}">
                <a16:creationId xmlns:a16="http://schemas.microsoft.com/office/drawing/2014/main" id="{95EE5C99-47D0-4260-2285-30F3BC24C3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altLang="en-SK" dirty="0" err="1"/>
              <a:t>Sbor</a:t>
            </a:r>
            <a:r>
              <a:rPr lang="sk-SK" altLang="en-SK" dirty="0"/>
              <a:t> </a:t>
            </a:r>
            <a:r>
              <a:rPr lang="sk-SK" altLang="en-SK" dirty="0" err="1"/>
              <a:t>komisařů</a:t>
            </a:r>
            <a:endParaRPr lang="sk-SK" altLang="en-SK" dirty="0"/>
          </a:p>
        </p:txBody>
      </p:sp>
      <p:sp>
        <p:nvSpPr>
          <p:cNvPr id="193539" name="Rectangle 3">
            <a:extLst>
              <a:ext uri="{FF2B5EF4-FFF2-40B4-BE49-F238E27FC236}">
                <a16:creationId xmlns:a16="http://schemas.microsoft.com/office/drawing/2014/main" id="{51BEF0EF-B537-CD69-698C-ADE8C1BE47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sk-SK" altLang="en-SK" dirty="0" err="1"/>
              <a:t>Rozhodování</a:t>
            </a:r>
            <a:r>
              <a:rPr lang="sk-SK" altLang="en-SK" dirty="0"/>
              <a:t> prostou </a:t>
            </a:r>
            <a:r>
              <a:rPr lang="sk-SK" altLang="en-SK" dirty="0" err="1"/>
              <a:t>většinou</a:t>
            </a:r>
            <a:r>
              <a:rPr lang="sk-SK" altLang="en-SK" dirty="0"/>
              <a:t>, zásada </a:t>
            </a:r>
            <a:r>
              <a:rPr lang="sk-SK" altLang="en-SK" dirty="0" err="1"/>
              <a:t>kolektivní</a:t>
            </a:r>
            <a:r>
              <a:rPr lang="sk-SK" altLang="en-SK" dirty="0"/>
              <a:t> </a:t>
            </a:r>
            <a:r>
              <a:rPr lang="sk-SK" altLang="en-SK" dirty="0" err="1"/>
              <a:t>odpovědnosti</a:t>
            </a:r>
            <a:endParaRPr lang="sk-SK" altLang="en-SK" dirty="0"/>
          </a:p>
          <a:p>
            <a:pPr algn="just">
              <a:lnSpc>
                <a:spcPct val="90000"/>
              </a:lnSpc>
            </a:pPr>
            <a:r>
              <a:rPr lang="sk-SK" altLang="en-SK" dirty="0" err="1"/>
              <a:t>nejdůležitějším</a:t>
            </a:r>
            <a:r>
              <a:rPr lang="sk-SK" altLang="en-SK" dirty="0"/>
              <a:t> </a:t>
            </a:r>
            <a:r>
              <a:rPr lang="sk-SK" altLang="en-SK" dirty="0" err="1"/>
              <a:t>faktorem</a:t>
            </a:r>
            <a:r>
              <a:rPr lang="sk-SK" altLang="en-SK" dirty="0"/>
              <a:t> </a:t>
            </a:r>
            <a:r>
              <a:rPr lang="sk-SK" altLang="en-SK" dirty="0" err="1"/>
              <a:t>ovlivňujícím</a:t>
            </a:r>
            <a:r>
              <a:rPr lang="sk-SK" altLang="en-SK" dirty="0"/>
              <a:t> jednotu a </a:t>
            </a:r>
            <a:r>
              <a:rPr lang="sk-SK" altLang="en-SK" dirty="0" err="1"/>
              <a:t>soudržnost</a:t>
            </a:r>
            <a:r>
              <a:rPr lang="sk-SK" altLang="en-SK" dirty="0"/>
              <a:t> </a:t>
            </a:r>
            <a:r>
              <a:rPr lang="sk-SK" altLang="en-SK" dirty="0" err="1"/>
              <a:t>Komise</a:t>
            </a:r>
            <a:r>
              <a:rPr lang="sk-SK" altLang="en-SK" dirty="0"/>
              <a:t> je </a:t>
            </a:r>
            <a:r>
              <a:rPr lang="sk-SK" altLang="en-SK" dirty="0" err="1"/>
              <a:t>leadership</a:t>
            </a:r>
            <a:r>
              <a:rPr lang="sk-SK" altLang="en-SK" dirty="0"/>
              <a:t> </a:t>
            </a:r>
            <a:r>
              <a:rPr lang="sk-SK" altLang="en-SK" dirty="0" err="1"/>
              <a:t>předsedy</a:t>
            </a:r>
            <a:r>
              <a:rPr lang="sk-SK" altLang="en-SK" dirty="0"/>
              <a:t> </a:t>
            </a:r>
            <a:r>
              <a:rPr lang="sk-SK" altLang="en-SK" dirty="0" err="1"/>
              <a:t>Komise</a:t>
            </a:r>
            <a:r>
              <a:rPr lang="sk-SK" altLang="en-SK" dirty="0"/>
              <a:t>. </a:t>
            </a:r>
          </a:p>
          <a:p>
            <a:pPr algn="just">
              <a:lnSpc>
                <a:spcPct val="90000"/>
              </a:lnSpc>
            </a:pPr>
            <a:r>
              <a:rPr lang="sk-SK" altLang="en-SK" dirty="0"/>
              <a:t>poslední </a:t>
            </a:r>
            <a:r>
              <a:rPr lang="sk-SK" altLang="en-SK" dirty="0" err="1"/>
              <a:t>dvě</a:t>
            </a:r>
            <a:r>
              <a:rPr lang="sk-SK" altLang="en-SK" dirty="0"/>
              <a:t> </a:t>
            </a:r>
            <a:r>
              <a:rPr lang="sk-SK" altLang="en-SK" dirty="0" err="1"/>
              <a:t>desetiletí</a:t>
            </a:r>
            <a:r>
              <a:rPr lang="sk-SK" altLang="en-SK" dirty="0"/>
              <a:t>: </a:t>
            </a:r>
            <a:r>
              <a:rPr lang="sk-SK" altLang="en-SK" dirty="0" err="1"/>
              <a:t>žádné</a:t>
            </a:r>
            <a:r>
              <a:rPr lang="sk-SK" altLang="en-SK" dirty="0"/>
              <a:t> </a:t>
            </a:r>
            <a:r>
              <a:rPr lang="sk-SK" altLang="en-SK" dirty="0" err="1"/>
              <a:t>vizionářské</a:t>
            </a:r>
            <a:r>
              <a:rPr lang="sk-SK" altLang="en-SK" dirty="0"/>
              <a:t> </a:t>
            </a:r>
            <a:r>
              <a:rPr lang="sk-SK" altLang="en-SK" dirty="0" err="1"/>
              <a:t>ambice</a:t>
            </a:r>
            <a:r>
              <a:rPr lang="sk-SK" altLang="en-SK" dirty="0"/>
              <a:t> a </a:t>
            </a:r>
            <a:r>
              <a:rPr lang="sk-SK" altLang="en-SK" dirty="0" err="1"/>
              <a:t>komisaři</a:t>
            </a:r>
            <a:r>
              <a:rPr lang="sk-SK" altLang="en-SK" dirty="0"/>
              <a:t> </a:t>
            </a:r>
            <a:r>
              <a:rPr lang="sk-SK" altLang="en-SK" dirty="0" err="1"/>
              <a:t>se</a:t>
            </a:r>
            <a:r>
              <a:rPr lang="sk-SK" altLang="en-SK" dirty="0"/>
              <a:t> </a:t>
            </a:r>
            <a:r>
              <a:rPr lang="sk-SK" altLang="en-SK" dirty="0" err="1"/>
              <a:t>soustředili</a:t>
            </a:r>
            <a:r>
              <a:rPr lang="sk-SK" altLang="en-SK" dirty="0"/>
              <a:t> na </a:t>
            </a:r>
            <a:r>
              <a:rPr lang="sk-SK" altLang="en-SK" dirty="0" err="1"/>
              <a:t>své</a:t>
            </a:r>
            <a:r>
              <a:rPr lang="sk-SK" altLang="en-SK" dirty="0"/>
              <a:t> vlastní oblasti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3" name="AutoShape 5">
            <a:extLst>
              <a:ext uri="{FF2B5EF4-FFF2-40B4-BE49-F238E27FC236}">
                <a16:creationId xmlns:a16="http://schemas.microsoft.com/office/drawing/2014/main" id="{64CEB42D-F626-84CB-9F8B-F496DF40CB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altLang="en-SK" dirty="0"/>
              <a:t>Kabinety </a:t>
            </a:r>
            <a:r>
              <a:rPr lang="sk-SK" altLang="en-SK" dirty="0" err="1"/>
              <a:t>komisařů</a:t>
            </a:r>
            <a:endParaRPr lang="sk-SK" altLang="en-SK" dirty="0"/>
          </a:p>
        </p:txBody>
      </p:sp>
      <p:sp>
        <p:nvSpPr>
          <p:cNvPr id="186451" name="Rectangle 83">
            <a:extLst>
              <a:ext uri="{FF2B5EF4-FFF2-40B4-BE49-F238E27FC236}">
                <a16:creationId xmlns:a16="http://schemas.microsoft.com/office/drawing/2014/main" id="{EF3673C3-BA84-B423-248F-3E61A1783BC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27088" y="2368550"/>
            <a:ext cx="7693025" cy="4228802"/>
          </a:xfrm>
        </p:spPr>
        <p:txBody>
          <a:bodyPr/>
          <a:lstStyle/>
          <a:p>
            <a:pPr algn="just"/>
            <a:r>
              <a:rPr lang="sk-SK" altLang="en-SK" dirty="0"/>
              <a:t>V minulosti </a:t>
            </a:r>
            <a:r>
              <a:rPr lang="sk-SK" altLang="en-SK" dirty="0" err="1"/>
              <a:t>byly</a:t>
            </a:r>
            <a:r>
              <a:rPr lang="sk-SK" altLang="en-SK" dirty="0"/>
              <a:t> bašty </a:t>
            </a:r>
            <a:r>
              <a:rPr lang="sk-SK" altLang="en-SK" dirty="0" err="1"/>
              <a:t>národních</a:t>
            </a:r>
            <a:r>
              <a:rPr lang="sk-SK" altLang="en-SK" dirty="0"/>
              <a:t> </a:t>
            </a:r>
            <a:r>
              <a:rPr lang="sk-SK" altLang="en-SK" dirty="0" err="1"/>
              <a:t>zájmů</a:t>
            </a:r>
            <a:r>
              <a:rPr lang="sk-SK" altLang="en-SK" dirty="0"/>
              <a:t> členských </a:t>
            </a:r>
            <a:r>
              <a:rPr lang="sk-SK" altLang="en-SK" dirty="0" err="1"/>
              <a:t>států</a:t>
            </a:r>
            <a:r>
              <a:rPr lang="sk-SK" altLang="en-SK" dirty="0"/>
              <a:t> EU</a:t>
            </a:r>
          </a:p>
          <a:p>
            <a:pPr algn="just"/>
            <a:r>
              <a:rPr lang="sk-SK" altLang="en-SK" dirty="0" err="1"/>
              <a:t>mostem</a:t>
            </a:r>
            <a:r>
              <a:rPr lang="sk-SK" altLang="en-SK" dirty="0"/>
              <a:t> </a:t>
            </a:r>
            <a:r>
              <a:rPr lang="sk-SK" altLang="en-SK" dirty="0" err="1"/>
              <a:t>mezi</a:t>
            </a:r>
            <a:r>
              <a:rPr lang="sk-SK" altLang="en-SK" dirty="0"/>
              <a:t> </a:t>
            </a:r>
            <a:r>
              <a:rPr lang="sk-SK" altLang="en-SK" dirty="0" err="1"/>
              <a:t>Sborem</a:t>
            </a:r>
            <a:r>
              <a:rPr lang="sk-SK" altLang="en-SK" dirty="0"/>
              <a:t> </a:t>
            </a:r>
            <a:r>
              <a:rPr lang="sk-SK" altLang="en-SK" dirty="0" err="1"/>
              <a:t>komisařů</a:t>
            </a:r>
            <a:r>
              <a:rPr lang="sk-SK" altLang="en-SK" dirty="0"/>
              <a:t> a </a:t>
            </a:r>
            <a:r>
              <a:rPr lang="sk-SK" altLang="en-SK" dirty="0" err="1"/>
              <a:t>administrativní</a:t>
            </a:r>
            <a:r>
              <a:rPr lang="sk-SK" altLang="en-SK" dirty="0"/>
              <a:t> </a:t>
            </a:r>
            <a:r>
              <a:rPr lang="sk-SK" altLang="en-SK" dirty="0" err="1"/>
              <a:t>částí</a:t>
            </a:r>
            <a:r>
              <a:rPr lang="sk-SK" altLang="en-SK" dirty="0"/>
              <a:t> </a:t>
            </a:r>
            <a:r>
              <a:rPr lang="sk-SK" altLang="en-SK" dirty="0" err="1"/>
              <a:t>Komise</a:t>
            </a:r>
            <a:r>
              <a:rPr lang="sk-SK" altLang="en-SK" dirty="0"/>
              <a:t> </a:t>
            </a:r>
          </a:p>
          <a:p>
            <a:pPr algn="just"/>
            <a:r>
              <a:rPr lang="sk-SK" altLang="en-SK" dirty="0" err="1"/>
              <a:t>všechny</a:t>
            </a:r>
            <a:r>
              <a:rPr lang="sk-SK" altLang="en-SK" dirty="0"/>
              <a:t> kabinety </a:t>
            </a:r>
            <a:r>
              <a:rPr lang="sk-SK" altLang="en-SK" dirty="0" err="1"/>
              <a:t>jsou</a:t>
            </a:r>
            <a:r>
              <a:rPr lang="sk-SK" altLang="en-SK" dirty="0"/>
              <a:t> </a:t>
            </a:r>
            <a:r>
              <a:rPr lang="sk-SK" altLang="en-SK" dirty="0" err="1"/>
              <a:t>nyní</a:t>
            </a:r>
            <a:r>
              <a:rPr lang="sk-SK" altLang="en-SK" dirty="0"/>
              <a:t> </a:t>
            </a:r>
            <a:r>
              <a:rPr lang="sk-SK" altLang="en-SK" dirty="0" err="1"/>
              <a:t>obsazeny</a:t>
            </a:r>
            <a:r>
              <a:rPr lang="sk-SK" altLang="en-SK" dirty="0"/>
              <a:t> </a:t>
            </a:r>
            <a:r>
              <a:rPr lang="sk-SK" altLang="en-SK" dirty="0" err="1"/>
              <a:t>lidmi</a:t>
            </a:r>
            <a:r>
              <a:rPr lang="sk-SK" altLang="en-SK" dirty="0"/>
              <a:t> z </a:t>
            </a:r>
            <a:r>
              <a:rPr lang="sk-SK" altLang="en-SK" dirty="0" err="1"/>
              <a:t>nejméně</a:t>
            </a:r>
            <a:r>
              <a:rPr lang="sk-SK" altLang="en-SK" dirty="0"/>
              <a:t> </a:t>
            </a:r>
            <a:r>
              <a:rPr lang="sk-SK" altLang="en-SK" dirty="0" err="1"/>
              <a:t>tří</a:t>
            </a:r>
            <a:r>
              <a:rPr lang="sk-SK" altLang="en-SK" dirty="0"/>
              <a:t> členských </a:t>
            </a:r>
            <a:r>
              <a:rPr lang="sk-SK" altLang="en-SK" dirty="0" err="1"/>
              <a:t>států</a:t>
            </a:r>
            <a:r>
              <a:rPr lang="sk-SK" altLang="en-SK" dirty="0"/>
              <a:t> EU</a:t>
            </a:r>
          </a:p>
          <a:p>
            <a:pPr algn="just"/>
            <a:r>
              <a:rPr lang="sk-SK" altLang="en-SK" dirty="0" err="1"/>
              <a:t>zasahování</a:t>
            </a:r>
            <a:r>
              <a:rPr lang="sk-SK" altLang="en-SK" dirty="0"/>
              <a:t> do </a:t>
            </a:r>
            <a:r>
              <a:rPr lang="sk-SK" altLang="en-SK" dirty="0" err="1"/>
              <a:t>personální</a:t>
            </a:r>
            <a:r>
              <a:rPr lang="sk-SK" altLang="en-SK" dirty="0"/>
              <a:t> politiky v EK, </a:t>
            </a:r>
            <a:r>
              <a:rPr lang="sk-SK" altLang="en-SK" dirty="0" err="1"/>
              <a:t>obviňování</a:t>
            </a:r>
            <a:r>
              <a:rPr lang="sk-SK" altLang="en-SK" dirty="0"/>
              <a:t> z </a:t>
            </a:r>
            <a:r>
              <a:rPr lang="sk-SK" altLang="en-SK" dirty="0" err="1"/>
              <a:t>prosazování</a:t>
            </a:r>
            <a:r>
              <a:rPr lang="sk-SK" altLang="en-SK" dirty="0"/>
              <a:t> </a:t>
            </a:r>
            <a:r>
              <a:rPr lang="sk-SK" altLang="en-SK" dirty="0" err="1"/>
              <a:t>zájmů</a:t>
            </a:r>
            <a:r>
              <a:rPr lang="sk-SK" altLang="en-SK" dirty="0"/>
              <a:t> jednotlivých členských </a:t>
            </a:r>
            <a:r>
              <a:rPr lang="sk-SK" altLang="en-SK" dirty="0" err="1"/>
              <a:t>států</a:t>
            </a:r>
            <a:endParaRPr lang="sk-SK" altLang="en-SK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AutoShape 2">
            <a:extLst>
              <a:ext uri="{FF2B5EF4-FFF2-40B4-BE49-F238E27FC236}">
                <a16:creationId xmlns:a16="http://schemas.microsoft.com/office/drawing/2014/main" id="{48950677-8E0F-E576-26BD-A3DB2C7A2D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altLang="en-SK" dirty="0" err="1"/>
              <a:t>Administrativa</a:t>
            </a:r>
            <a:r>
              <a:rPr lang="sk-SK" altLang="en-SK" dirty="0"/>
              <a:t> EK</a:t>
            </a:r>
          </a:p>
        </p:txBody>
      </p:sp>
      <p:sp>
        <p:nvSpPr>
          <p:cNvPr id="195587" name="Rectangle 3">
            <a:extLst>
              <a:ext uri="{FF2B5EF4-FFF2-40B4-BE49-F238E27FC236}">
                <a16:creationId xmlns:a16="http://schemas.microsoft.com/office/drawing/2014/main" id="{DEA6F1F4-E590-D9A7-3339-64677D3F27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163144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sk-SK" altLang="en-SK" sz="2400" dirty="0" err="1"/>
              <a:t>Komise</a:t>
            </a:r>
            <a:r>
              <a:rPr lang="sk-SK" altLang="en-SK" sz="2400" dirty="0"/>
              <a:t> je </a:t>
            </a:r>
            <a:r>
              <a:rPr lang="sk-SK" altLang="en-SK" sz="2400" dirty="0" err="1"/>
              <a:t>rozdělena</a:t>
            </a:r>
            <a:r>
              <a:rPr lang="sk-SK" altLang="en-SK" sz="2400" dirty="0"/>
              <a:t> na politické útvary, tzv. </a:t>
            </a:r>
            <a:r>
              <a:rPr lang="sk-SK" altLang="en-SK" sz="2400" dirty="0" err="1"/>
              <a:t>generální</a:t>
            </a:r>
            <a:r>
              <a:rPr lang="sk-SK" altLang="en-SK" sz="2400" dirty="0"/>
              <a:t> </a:t>
            </a:r>
            <a:r>
              <a:rPr lang="sk-SK" altLang="en-SK" sz="2400" dirty="0" err="1"/>
              <a:t>ředitelství</a:t>
            </a:r>
            <a:r>
              <a:rPr lang="sk-SK" altLang="en-SK" sz="2400" dirty="0"/>
              <a:t> (</a:t>
            </a:r>
            <a:r>
              <a:rPr lang="sk-SK" altLang="en-SK" sz="2400" dirty="0" err="1"/>
              <a:t>DGs</a:t>
            </a:r>
            <a:r>
              <a:rPr lang="sk-SK" altLang="en-SK" sz="2400" dirty="0"/>
              <a:t>), </a:t>
            </a:r>
            <a:r>
              <a:rPr lang="sk-SK" altLang="en-SK" sz="2400" dirty="0" err="1"/>
              <a:t>které</a:t>
            </a:r>
            <a:r>
              <a:rPr lang="sk-SK" altLang="en-SK" sz="2400" dirty="0"/>
              <a:t> </a:t>
            </a:r>
            <a:r>
              <a:rPr lang="sk-SK" altLang="en-SK" sz="2400" dirty="0" err="1"/>
              <a:t>jsou</a:t>
            </a:r>
            <a:r>
              <a:rPr lang="sk-SK" altLang="en-SK" sz="2400" dirty="0"/>
              <a:t> </a:t>
            </a:r>
            <a:r>
              <a:rPr lang="sk-SK" altLang="en-SK" sz="2400" dirty="0" err="1"/>
              <a:t>odpovědné</a:t>
            </a:r>
            <a:r>
              <a:rPr lang="sk-SK" altLang="en-SK" sz="2400" dirty="0"/>
              <a:t> za </a:t>
            </a:r>
            <a:r>
              <a:rPr lang="sk-SK" altLang="en-SK" sz="2400" dirty="0" err="1"/>
              <a:t>různé</a:t>
            </a:r>
            <a:r>
              <a:rPr lang="sk-SK" altLang="en-SK" sz="2400" dirty="0"/>
              <a:t> oblasti politiky. Výkonné </a:t>
            </a:r>
            <a:r>
              <a:rPr lang="sk-SK" altLang="en-SK" sz="2400" dirty="0" err="1"/>
              <a:t>agentury</a:t>
            </a:r>
            <a:r>
              <a:rPr lang="sk-SK" altLang="en-SK" sz="2400" dirty="0"/>
              <a:t> </a:t>
            </a:r>
            <a:r>
              <a:rPr lang="sk-SK" altLang="en-SK" sz="2400" dirty="0" err="1"/>
              <a:t>řídí</a:t>
            </a:r>
            <a:r>
              <a:rPr lang="sk-SK" altLang="en-SK" sz="2400" dirty="0"/>
              <a:t> programy </a:t>
            </a:r>
            <a:r>
              <a:rPr lang="sk-SK" altLang="en-SK" sz="2400" dirty="0" err="1"/>
              <a:t>zřízené</a:t>
            </a:r>
            <a:r>
              <a:rPr lang="sk-SK" altLang="en-SK" sz="2400" dirty="0"/>
              <a:t> </a:t>
            </a:r>
            <a:r>
              <a:rPr lang="sk-SK" altLang="en-SK" sz="2400" dirty="0" err="1"/>
              <a:t>Komisí</a:t>
            </a:r>
            <a:r>
              <a:rPr lang="sk-SK" altLang="en-SK" sz="2400" dirty="0"/>
              <a:t>.</a:t>
            </a:r>
          </a:p>
          <a:p>
            <a:pPr algn="just">
              <a:lnSpc>
                <a:spcPct val="90000"/>
              </a:lnSpc>
            </a:pPr>
            <a:r>
              <a:rPr lang="sk-SK" altLang="en-SK" sz="2400" dirty="0" err="1"/>
              <a:t>horizontální</a:t>
            </a:r>
            <a:r>
              <a:rPr lang="sk-SK" altLang="en-SK" sz="2400" dirty="0"/>
              <a:t> úkoly plní </a:t>
            </a:r>
            <a:r>
              <a:rPr lang="sk-SK" altLang="en-SK" sz="2400" dirty="0" err="1"/>
              <a:t>administrativní</a:t>
            </a:r>
            <a:r>
              <a:rPr lang="sk-SK" altLang="en-SK" sz="2400" dirty="0"/>
              <a:t> útvary, </a:t>
            </a:r>
            <a:r>
              <a:rPr lang="sk-SK" altLang="en-SK" sz="2400" dirty="0" err="1"/>
              <a:t>jako</a:t>
            </a:r>
            <a:r>
              <a:rPr lang="sk-SK" altLang="en-SK" sz="2400" dirty="0"/>
              <a:t> je </a:t>
            </a:r>
            <a:r>
              <a:rPr lang="sk-SK" altLang="en-SK" sz="2400" dirty="0" err="1"/>
              <a:t>generální</a:t>
            </a:r>
            <a:r>
              <a:rPr lang="sk-SK" altLang="en-SK" sz="2400" dirty="0"/>
              <a:t> sekretariát, </a:t>
            </a:r>
            <a:r>
              <a:rPr lang="sk-SK" altLang="en-SK" sz="2400" dirty="0" err="1"/>
              <a:t>Eurostat</a:t>
            </a:r>
            <a:r>
              <a:rPr lang="sk-SK" altLang="en-SK" sz="2400" dirty="0"/>
              <a:t>, </a:t>
            </a:r>
            <a:r>
              <a:rPr lang="sk-SK" altLang="en-SK" sz="2400" dirty="0" err="1"/>
              <a:t>právní</a:t>
            </a:r>
            <a:r>
              <a:rPr lang="sk-SK" altLang="en-SK" sz="2400" dirty="0"/>
              <a:t> služby, </a:t>
            </a:r>
            <a:r>
              <a:rPr lang="sk-SK" altLang="en-SK" sz="2400" dirty="0" err="1"/>
              <a:t>tisk</a:t>
            </a:r>
            <a:r>
              <a:rPr lang="sk-SK" altLang="en-SK" sz="2400" dirty="0"/>
              <a:t> a </a:t>
            </a:r>
            <a:r>
              <a:rPr lang="sk-SK" altLang="en-SK" sz="2400" dirty="0" err="1"/>
              <a:t>komunikace</a:t>
            </a:r>
            <a:r>
              <a:rPr lang="sk-SK" altLang="en-SK" sz="2400" dirty="0"/>
              <a:t> </a:t>
            </a:r>
            <a:r>
              <a:rPr lang="sk-SK" altLang="en-SK" sz="2400" dirty="0" err="1"/>
              <a:t>atd</a:t>
            </a:r>
            <a:r>
              <a:rPr lang="sk-SK" altLang="en-SK" sz="2400" dirty="0"/>
              <a:t>.</a:t>
            </a:r>
          </a:p>
          <a:p>
            <a:pPr algn="just">
              <a:lnSpc>
                <a:spcPct val="90000"/>
              </a:lnSpc>
            </a:pPr>
            <a:r>
              <a:rPr lang="sk-SK" altLang="en-SK" sz="2400" dirty="0" err="1"/>
              <a:t>nejvyšší</a:t>
            </a:r>
            <a:r>
              <a:rPr lang="sk-SK" altLang="en-SK" sz="2400" dirty="0"/>
              <a:t> </a:t>
            </a:r>
            <a:r>
              <a:rPr lang="sk-SK" altLang="en-SK" sz="2400" dirty="0" err="1"/>
              <a:t>administrativní</a:t>
            </a:r>
            <a:r>
              <a:rPr lang="sk-SK" altLang="en-SK" sz="2400" dirty="0"/>
              <a:t> </a:t>
            </a:r>
            <a:r>
              <a:rPr lang="sk-SK" altLang="en-SK" sz="2400" dirty="0" err="1"/>
              <a:t>funkcí</a:t>
            </a:r>
            <a:r>
              <a:rPr lang="sk-SK" altLang="en-SK" sz="2400" dirty="0"/>
              <a:t> je </a:t>
            </a:r>
            <a:r>
              <a:rPr lang="sk-SK" altLang="en-SK" sz="2400" dirty="0" err="1"/>
              <a:t>generální</a:t>
            </a:r>
            <a:r>
              <a:rPr lang="sk-SK" altLang="en-SK" sz="2400" dirty="0"/>
              <a:t> </a:t>
            </a:r>
            <a:r>
              <a:rPr lang="sk-SK" altLang="en-SK" sz="2400" dirty="0" err="1"/>
              <a:t>ředitel</a:t>
            </a:r>
            <a:r>
              <a:rPr lang="sk-SK" altLang="en-SK" sz="2400" dirty="0"/>
              <a:t> (</a:t>
            </a:r>
            <a:r>
              <a:rPr lang="sk-SK" altLang="en-SK" sz="2400" dirty="0" err="1"/>
              <a:t>vedoucí</a:t>
            </a:r>
            <a:r>
              <a:rPr lang="sk-SK" altLang="en-SK" sz="2400" dirty="0"/>
              <a:t> GŘ).</a:t>
            </a:r>
          </a:p>
          <a:p>
            <a:pPr algn="just">
              <a:lnSpc>
                <a:spcPct val="90000"/>
              </a:lnSpc>
            </a:pPr>
            <a:r>
              <a:rPr lang="sk-SK" altLang="en-SK" sz="2400" dirty="0" err="1"/>
              <a:t>generální</a:t>
            </a:r>
            <a:r>
              <a:rPr lang="sk-SK" altLang="en-SK" sz="2400" dirty="0"/>
              <a:t> </a:t>
            </a:r>
            <a:r>
              <a:rPr lang="sk-SK" altLang="en-SK" sz="2400" dirty="0" err="1"/>
              <a:t>ředitelství</a:t>
            </a:r>
            <a:r>
              <a:rPr lang="sk-SK" altLang="en-SK" sz="2400" dirty="0"/>
              <a:t> </a:t>
            </a:r>
            <a:r>
              <a:rPr lang="sk-SK" altLang="en-SK" sz="2400" dirty="0" err="1"/>
              <a:t>se</a:t>
            </a:r>
            <a:r>
              <a:rPr lang="sk-SK" altLang="en-SK" sz="2400" dirty="0"/>
              <a:t> </a:t>
            </a:r>
            <a:r>
              <a:rPr lang="sk-SK" altLang="en-SK" sz="2400" dirty="0" err="1"/>
              <a:t>dělí</a:t>
            </a:r>
            <a:r>
              <a:rPr lang="sk-SK" altLang="en-SK" sz="2400" dirty="0"/>
              <a:t> na </a:t>
            </a:r>
            <a:r>
              <a:rPr lang="sk-SK" altLang="en-SK" sz="2400" dirty="0" err="1"/>
              <a:t>ředitelství</a:t>
            </a:r>
            <a:r>
              <a:rPr lang="sk-SK" altLang="en-SK" sz="2400" dirty="0"/>
              <a:t>, </a:t>
            </a:r>
            <a:r>
              <a:rPr lang="sk-SK" altLang="en-SK" sz="2400" dirty="0" err="1"/>
              <a:t>která</a:t>
            </a:r>
            <a:r>
              <a:rPr lang="sk-SK" altLang="en-SK" sz="2400" dirty="0"/>
              <a:t> </a:t>
            </a:r>
            <a:r>
              <a:rPr lang="sk-SK" altLang="en-SK" sz="2400" dirty="0" err="1"/>
              <a:t>se</a:t>
            </a:r>
            <a:r>
              <a:rPr lang="sk-SK" altLang="en-SK" sz="2400" dirty="0"/>
              <a:t> </a:t>
            </a:r>
            <a:r>
              <a:rPr lang="sk-SK" altLang="en-SK" sz="2400" dirty="0" err="1"/>
              <a:t>dále</a:t>
            </a:r>
            <a:r>
              <a:rPr lang="sk-SK" altLang="en-SK" sz="2400" dirty="0"/>
              <a:t> </a:t>
            </a:r>
            <a:r>
              <a:rPr lang="sk-SK" altLang="en-SK" sz="2400" dirty="0" err="1"/>
              <a:t>dělí</a:t>
            </a:r>
            <a:r>
              <a:rPr lang="sk-SK" altLang="en-SK" sz="2400" dirty="0"/>
              <a:t> na </a:t>
            </a:r>
            <a:r>
              <a:rPr lang="sk-SK" altLang="en-SK" sz="2400" dirty="0" err="1"/>
              <a:t>sekce</a:t>
            </a:r>
            <a:r>
              <a:rPr lang="sk-SK" altLang="en-SK" sz="2400" dirty="0"/>
              <a:t> a odbory.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AutoShape 2">
            <a:extLst>
              <a:ext uri="{FF2B5EF4-FFF2-40B4-BE49-F238E27FC236}">
                <a16:creationId xmlns:a16="http://schemas.microsoft.com/office/drawing/2014/main" id="{0BA14CF7-9FA6-0F01-DA77-0B448C8169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altLang="en-SK" dirty="0" err="1"/>
              <a:t>Pravomoci</a:t>
            </a:r>
            <a:r>
              <a:rPr lang="sk-SK" altLang="en-SK" dirty="0"/>
              <a:t> a </a:t>
            </a:r>
            <a:r>
              <a:rPr lang="sk-SK" altLang="en-SK" dirty="0" err="1"/>
              <a:t>funkce</a:t>
            </a:r>
            <a:r>
              <a:rPr lang="sk-SK" altLang="en-SK" dirty="0"/>
              <a:t> </a:t>
            </a:r>
            <a:r>
              <a:rPr lang="sk-SK" altLang="en-SK" dirty="0" err="1"/>
              <a:t>Komise</a:t>
            </a:r>
            <a:endParaRPr lang="sk-SK" altLang="en-SK" dirty="0"/>
          </a:p>
        </p:txBody>
      </p:sp>
      <p:sp>
        <p:nvSpPr>
          <p:cNvPr id="198659" name="Rectangle 3">
            <a:extLst>
              <a:ext uri="{FF2B5EF4-FFF2-40B4-BE49-F238E27FC236}">
                <a16:creationId xmlns:a16="http://schemas.microsoft.com/office/drawing/2014/main" id="{20EDD470-6F04-FA11-5A9B-5CC916D284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altLang="en-SK" dirty="0" err="1"/>
              <a:t>inovovat</a:t>
            </a:r>
            <a:r>
              <a:rPr lang="sk-SK" altLang="en-SK" dirty="0"/>
              <a:t> </a:t>
            </a:r>
            <a:r>
              <a:rPr lang="sk-SK" altLang="en-SK" dirty="0" err="1"/>
              <a:t>stávající</a:t>
            </a:r>
            <a:r>
              <a:rPr lang="sk-SK" altLang="en-SK" dirty="0"/>
              <a:t> politiky </a:t>
            </a:r>
          </a:p>
          <a:p>
            <a:r>
              <a:rPr lang="sk-SK" altLang="en-SK" dirty="0" err="1"/>
              <a:t>iniciovat</a:t>
            </a:r>
            <a:r>
              <a:rPr lang="sk-SK" altLang="en-SK" dirty="0"/>
              <a:t> </a:t>
            </a:r>
            <a:r>
              <a:rPr lang="sk-SK" altLang="en-SK" dirty="0" err="1"/>
              <a:t>legislativní</a:t>
            </a:r>
            <a:r>
              <a:rPr lang="sk-SK" altLang="en-SK" dirty="0"/>
              <a:t> návrhy.</a:t>
            </a:r>
          </a:p>
          <a:p>
            <a:r>
              <a:rPr lang="sk-SK" altLang="en-SK" dirty="0"/>
              <a:t>výkonná </a:t>
            </a:r>
            <a:r>
              <a:rPr lang="sk-SK" altLang="en-SK" dirty="0" err="1"/>
              <a:t>funkce</a:t>
            </a:r>
            <a:r>
              <a:rPr lang="sk-SK" altLang="en-SK" dirty="0"/>
              <a:t> </a:t>
            </a:r>
          </a:p>
          <a:p>
            <a:r>
              <a:rPr lang="sk-SK" altLang="en-SK" dirty="0"/>
              <a:t>"</a:t>
            </a:r>
            <a:r>
              <a:rPr lang="sk-SK" altLang="en-SK" dirty="0" err="1"/>
              <a:t>strážce</a:t>
            </a:r>
            <a:r>
              <a:rPr lang="sk-SK" altLang="en-SK" dirty="0"/>
              <a:t> </a:t>
            </a:r>
            <a:r>
              <a:rPr lang="sk-SK" altLang="en-SK" dirty="0" err="1"/>
              <a:t>smluv</a:t>
            </a:r>
            <a:r>
              <a:rPr lang="sk-SK" altLang="en-SK" dirty="0"/>
              <a:t>" </a:t>
            </a:r>
          </a:p>
          <a:p>
            <a:r>
              <a:rPr lang="sk-SK" altLang="en-SK" dirty="0" err="1"/>
              <a:t>zprostředkovatel</a:t>
            </a:r>
            <a:r>
              <a:rPr lang="sk-SK" altLang="en-SK" dirty="0"/>
              <a:t> </a:t>
            </a:r>
            <a:r>
              <a:rPr lang="sk-SK" altLang="en-SK" dirty="0" err="1"/>
              <a:t>legislativního</a:t>
            </a:r>
            <a:r>
              <a:rPr lang="sk-SK" altLang="en-SK" dirty="0"/>
              <a:t> procesu</a:t>
            </a:r>
          </a:p>
          <a:p>
            <a:r>
              <a:rPr lang="sk-SK" altLang="en-SK" dirty="0"/>
              <a:t>zastupuje EU </a:t>
            </a:r>
            <a:r>
              <a:rPr lang="sk-SK" altLang="en-SK" dirty="0" err="1"/>
              <a:t>navenek</a:t>
            </a:r>
            <a:endParaRPr lang="sk-SK" altLang="en-SK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435F2-92CD-CE58-0BBE-FBD757C6CA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Kontrola</a:t>
            </a:r>
            <a:r>
              <a:rPr lang="en-US" dirty="0"/>
              <a:t> </a:t>
            </a:r>
            <a:r>
              <a:rPr lang="en-US" dirty="0" err="1"/>
              <a:t>Evropské</a:t>
            </a:r>
            <a:r>
              <a:rPr lang="en-US" dirty="0"/>
              <a:t> </a:t>
            </a:r>
            <a:r>
              <a:rPr lang="en-US" dirty="0" err="1"/>
              <a:t>komise</a:t>
            </a:r>
            <a:r>
              <a:rPr lang="en-US" dirty="0"/>
              <a:t> (</a:t>
            </a:r>
            <a:r>
              <a:rPr lang="en-US" dirty="0" err="1"/>
              <a:t>členskými</a:t>
            </a:r>
            <a:r>
              <a:rPr lang="en-US" dirty="0"/>
              <a:t> </a:t>
            </a:r>
            <a:r>
              <a:rPr lang="en-US" dirty="0" err="1"/>
              <a:t>státy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76D611-A7B3-6AE0-B684-A15985A660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/>
              <a:t>Pokud</a:t>
            </a:r>
            <a:r>
              <a:rPr lang="en-US" dirty="0"/>
              <a:t> je </a:t>
            </a:r>
            <a:r>
              <a:rPr lang="en-US" dirty="0" err="1"/>
              <a:t>legislativa</a:t>
            </a:r>
            <a:r>
              <a:rPr lang="en-US" dirty="0"/>
              <a:t> </a:t>
            </a:r>
            <a:r>
              <a:rPr lang="en-US" dirty="0" err="1"/>
              <a:t>implementována</a:t>
            </a:r>
            <a:r>
              <a:rPr lang="en-US" dirty="0"/>
              <a:t> </a:t>
            </a:r>
            <a:r>
              <a:rPr lang="en-US" dirty="0" err="1"/>
              <a:t>Komisí</a:t>
            </a:r>
            <a:r>
              <a:rPr lang="en-US" dirty="0"/>
              <a:t>, </a:t>
            </a:r>
            <a:r>
              <a:rPr lang="en-US" dirty="0" err="1"/>
              <a:t>zákonodárce</a:t>
            </a:r>
            <a:r>
              <a:rPr lang="en-US" dirty="0"/>
              <a:t> </a:t>
            </a:r>
            <a:r>
              <a:rPr lang="en-US" dirty="0" err="1"/>
              <a:t>využívá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kontrole</a:t>
            </a:r>
            <a:r>
              <a:rPr lang="en-US" dirty="0"/>
              <a:t> </a:t>
            </a:r>
            <a:r>
              <a:rPr lang="en-US" dirty="0" err="1"/>
              <a:t>tzv</a:t>
            </a:r>
            <a:r>
              <a:rPr lang="en-US" dirty="0"/>
              <a:t>. </a:t>
            </a:r>
            <a:r>
              <a:rPr lang="en-US" dirty="0" err="1"/>
              <a:t>komitologické</a:t>
            </a:r>
            <a:r>
              <a:rPr lang="en-US" dirty="0"/>
              <a:t> </a:t>
            </a:r>
            <a:r>
              <a:rPr lang="en-US" dirty="0" err="1"/>
              <a:t>výbory</a:t>
            </a:r>
            <a:endParaRPr lang="en-US" dirty="0"/>
          </a:p>
          <a:p>
            <a:pPr algn="just"/>
            <a:r>
              <a:rPr lang="en-US" dirty="0" err="1"/>
              <a:t>Pokud</a:t>
            </a:r>
            <a:r>
              <a:rPr lang="en-US" dirty="0"/>
              <a:t> je </a:t>
            </a:r>
            <a:r>
              <a:rPr lang="en-US" dirty="0" err="1"/>
              <a:t>implementovaná</a:t>
            </a:r>
            <a:r>
              <a:rPr lang="en-US" dirty="0"/>
              <a:t> </a:t>
            </a:r>
            <a:r>
              <a:rPr lang="en-US" dirty="0" err="1"/>
              <a:t>členskými</a:t>
            </a:r>
            <a:r>
              <a:rPr lang="en-US" dirty="0"/>
              <a:t> </a:t>
            </a:r>
            <a:r>
              <a:rPr lang="en-US" dirty="0" err="1"/>
              <a:t>státy</a:t>
            </a:r>
            <a:r>
              <a:rPr lang="en-US" dirty="0"/>
              <a:t>, </a:t>
            </a:r>
            <a:r>
              <a:rPr lang="en-US" dirty="0" err="1"/>
              <a:t>musí</a:t>
            </a:r>
            <a:r>
              <a:rPr lang="en-US" dirty="0"/>
              <a:t> </a:t>
            </a:r>
            <a:r>
              <a:rPr lang="en-US" dirty="0" err="1"/>
              <a:t>být</a:t>
            </a:r>
            <a:r>
              <a:rPr lang="en-US" dirty="0"/>
              <a:t> </a:t>
            </a:r>
            <a:r>
              <a:rPr lang="en-US" dirty="0" err="1"/>
              <a:t>přijaté</a:t>
            </a:r>
            <a:r>
              <a:rPr lang="en-US" dirty="0"/>
              <a:t> </a:t>
            </a:r>
            <a:r>
              <a:rPr lang="en-US" dirty="0" err="1"/>
              <a:t>směrnice</a:t>
            </a:r>
            <a:r>
              <a:rPr lang="en-US" dirty="0"/>
              <a:t> </a:t>
            </a:r>
            <a:r>
              <a:rPr lang="en-US" dirty="0" err="1"/>
              <a:t>začleněny</a:t>
            </a:r>
            <a:r>
              <a:rPr lang="en-US" dirty="0"/>
              <a:t> do </a:t>
            </a:r>
            <a:r>
              <a:rPr lang="en-US" dirty="0" err="1"/>
              <a:t>vnitrostátních</a:t>
            </a:r>
            <a:r>
              <a:rPr lang="en-US" dirty="0"/>
              <a:t> </a:t>
            </a:r>
            <a:r>
              <a:rPr lang="en-US" dirty="0" err="1"/>
              <a:t>právních</a:t>
            </a:r>
            <a:r>
              <a:rPr lang="en-US" dirty="0"/>
              <a:t> </a:t>
            </a:r>
            <a:r>
              <a:rPr lang="en-US" dirty="0" err="1"/>
              <a:t>předpisů</a:t>
            </a:r>
            <a:r>
              <a:rPr lang="en-US" dirty="0"/>
              <a:t> </a:t>
            </a:r>
            <a:r>
              <a:rPr lang="en-US" dirty="0" err="1"/>
              <a:t>prostřednictvím</a:t>
            </a:r>
            <a:r>
              <a:rPr lang="en-US" dirty="0"/>
              <a:t> </a:t>
            </a:r>
            <a:r>
              <a:rPr lang="en-US" dirty="0" err="1"/>
              <a:t>vnitrostátních</a:t>
            </a:r>
            <a:r>
              <a:rPr lang="en-US" dirty="0"/>
              <a:t> </a:t>
            </a:r>
            <a:r>
              <a:rPr lang="en-US" dirty="0" err="1"/>
              <a:t>mechanismů</a:t>
            </a:r>
            <a:r>
              <a:rPr lang="en-US" dirty="0"/>
              <a:t> (</a:t>
            </a:r>
            <a:r>
              <a:rPr lang="en-US" dirty="0" err="1"/>
              <a:t>zákon</a:t>
            </a:r>
            <a:r>
              <a:rPr lang="en-US" dirty="0"/>
              <a:t>, </a:t>
            </a:r>
            <a:r>
              <a:rPr lang="en-US" dirty="0" err="1"/>
              <a:t>vyhláška</a:t>
            </a:r>
            <a:r>
              <a:rPr lang="en-US" dirty="0"/>
              <a:t> </a:t>
            </a:r>
            <a:r>
              <a:rPr lang="en-US" dirty="0" err="1"/>
              <a:t>atd</a:t>
            </a:r>
            <a:r>
              <a:rPr lang="en-US" dirty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33566469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2B77EC-A3C5-E202-1EC2-60ED427E4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Kontrola</a:t>
            </a:r>
            <a:r>
              <a:rPr lang="en-US" dirty="0"/>
              <a:t> </a:t>
            </a:r>
            <a:r>
              <a:rPr lang="en-US" dirty="0" err="1"/>
              <a:t>Evropské</a:t>
            </a:r>
            <a:r>
              <a:rPr lang="en-US" dirty="0"/>
              <a:t> </a:t>
            </a:r>
            <a:r>
              <a:rPr lang="en-US" dirty="0" err="1"/>
              <a:t>komise</a:t>
            </a:r>
            <a:r>
              <a:rPr lang="en-US" dirty="0"/>
              <a:t> (</a:t>
            </a:r>
            <a:r>
              <a:rPr lang="en-US" dirty="0" err="1"/>
              <a:t>členskými</a:t>
            </a:r>
            <a:r>
              <a:rPr lang="en-US" dirty="0"/>
              <a:t> </a:t>
            </a:r>
            <a:r>
              <a:rPr lang="en-US" dirty="0" err="1"/>
              <a:t>státy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44B383-2B84-37A8-5938-405534F015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sz="2500" b="0" i="0" dirty="0" err="1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Výbory</a:t>
            </a:r>
            <a:r>
              <a:rPr lang="en-GB" sz="25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500" b="0" i="0" dirty="0" err="1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komitologie</a:t>
            </a:r>
            <a:r>
              <a:rPr lang="en-GB" sz="25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500" b="0" i="0" dirty="0" err="1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zřizuje</a:t>
            </a:r>
            <a:r>
              <a:rPr lang="en-GB" sz="25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500" b="0" i="0" dirty="0" err="1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zákonodárce</a:t>
            </a:r>
            <a:r>
              <a:rPr lang="en-GB" sz="25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 (Rada </a:t>
            </a:r>
            <a:r>
              <a:rPr lang="en-GB" sz="2500" b="0" i="0" dirty="0" err="1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spolu</a:t>
            </a:r>
            <a:r>
              <a:rPr lang="en-GB" sz="25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 s </a:t>
            </a:r>
            <a:r>
              <a:rPr lang="en-GB" sz="2500" b="0" i="0" dirty="0" err="1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Evropským</a:t>
            </a:r>
            <a:r>
              <a:rPr lang="en-GB" sz="25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500" b="0" i="0" dirty="0" err="1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parlamentem</a:t>
            </a:r>
            <a:r>
              <a:rPr lang="en-GB" sz="25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500" b="0" i="0" dirty="0" err="1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GB" sz="25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500" b="0" i="0" dirty="0" err="1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sama</a:t>
            </a:r>
            <a:r>
              <a:rPr lang="en-GB" sz="25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 Rada). </a:t>
            </a:r>
          </a:p>
          <a:p>
            <a:pPr algn="just"/>
            <a:r>
              <a:rPr lang="en-GB" sz="2500" b="0" i="0" dirty="0" err="1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Ve</a:t>
            </a:r>
            <a:r>
              <a:rPr lang="en-GB" sz="25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500" b="0" i="0" dirty="0" err="1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výborech</a:t>
            </a:r>
            <a:r>
              <a:rPr lang="en-GB" sz="25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 je </a:t>
            </a:r>
            <a:r>
              <a:rPr lang="en-GB" sz="2500" b="0" i="0" dirty="0" err="1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vždy</a:t>
            </a:r>
            <a:r>
              <a:rPr lang="en-GB" sz="25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500" b="0" i="0" dirty="0" err="1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jeden</a:t>
            </a:r>
            <a:r>
              <a:rPr lang="en-GB" sz="25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500" b="0" i="0" dirty="0" err="1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zástupce</a:t>
            </a:r>
            <a:r>
              <a:rPr lang="en-GB" sz="25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500" b="0" i="0" dirty="0" err="1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každého</a:t>
            </a:r>
            <a:r>
              <a:rPr lang="en-GB" sz="25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500" b="0" i="0" dirty="0" err="1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členského</a:t>
            </a:r>
            <a:r>
              <a:rPr lang="en-GB" sz="25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500" b="0" i="0" dirty="0" err="1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státu</a:t>
            </a:r>
            <a:r>
              <a:rPr lang="en-GB" sz="25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 EU a </a:t>
            </a:r>
            <a:r>
              <a:rPr lang="en-GB" sz="2500" b="0" i="0" dirty="0" err="1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předsedá</a:t>
            </a:r>
            <a:r>
              <a:rPr lang="en-GB" sz="25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500" b="0" i="0" dirty="0" err="1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jim</a:t>
            </a:r>
            <a:r>
              <a:rPr lang="en-GB" sz="25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500" b="0" i="0" dirty="0" err="1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zástupce</a:t>
            </a:r>
            <a:r>
              <a:rPr lang="en-GB" sz="25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500" b="0" i="0" dirty="0" err="1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Komise</a:t>
            </a:r>
            <a:r>
              <a:rPr lang="en-GB" sz="25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algn="just"/>
            <a:r>
              <a:rPr lang="en-GB" sz="2500" b="0" i="0" dirty="0" err="1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Evropský</a:t>
            </a:r>
            <a:r>
              <a:rPr lang="en-GB" sz="25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500" b="0" i="0" dirty="0" err="1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parlament</a:t>
            </a:r>
            <a:r>
              <a:rPr lang="en-GB" sz="25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500" b="0" i="0" dirty="0" err="1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může</a:t>
            </a:r>
            <a:r>
              <a:rPr lang="en-GB" sz="25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500" b="0" i="0" dirty="0" err="1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vznést</a:t>
            </a:r>
            <a:r>
              <a:rPr lang="en-GB" sz="25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500" b="0" i="0" dirty="0" err="1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námitku</a:t>
            </a:r>
            <a:r>
              <a:rPr lang="en-GB" sz="25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500" b="0" i="0" dirty="0" err="1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proti</a:t>
            </a:r>
            <a:r>
              <a:rPr lang="en-GB" sz="25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500" b="0" i="0" dirty="0" err="1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návrhu</a:t>
            </a:r>
            <a:r>
              <a:rPr lang="en-GB" sz="25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500" b="0" i="0" dirty="0" err="1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prováděcího</a:t>
            </a:r>
            <a:r>
              <a:rPr lang="en-GB" sz="25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500" b="0" i="0" dirty="0" err="1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aktu</a:t>
            </a:r>
            <a:r>
              <a:rPr lang="en-GB" sz="25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GB" sz="2500" b="0" i="0" dirty="0" err="1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pokud</a:t>
            </a:r>
            <a:r>
              <a:rPr lang="en-GB" sz="25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500" b="0" i="0" dirty="0" err="1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překračuje</a:t>
            </a:r>
            <a:r>
              <a:rPr lang="en-GB" sz="25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500" b="0" i="0" dirty="0" err="1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pravomoci</a:t>
            </a:r>
            <a:r>
              <a:rPr lang="en-GB" sz="25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500" b="0" i="0" dirty="0" err="1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Komise</a:t>
            </a:r>
            <a:r>
              <a:rPr lang="en-GB" sz="25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500" b="0" i="0" dirty="0" err="1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stanovené</a:t>
            </a:r>
            <a:r>
              <a:rPr lang="en-GB" sz="25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en-GB" sz="2500" b="0" i="0" dirty="0" err="1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původním</a:t>
            </a:r>
            <a:r>
              <a:rPr lang="en-GB" sz="25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500" b="0" i="0" dirty="0" err="1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aktu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5617123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1686C3-0F8F-5FA6-0D81-1705EBF30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Kontrola</a:t>
            </a:r>
            <a:r>
              <a:rPr lang="en-US" dirty="0"/>
              <a:t> </a:t>
            </a:r>
            <a:r>
              <a:rPr lang="en-US" dirty="0" err="1"/>
              <a:t>členských</a:t>
            </a:r>
            <a:r>
              <a:rPr lang="en-US" dirty="0"/>
              <a:t> </a:t>
            </a:r>
            <a:r>
              <a:rPr lang="en-US" dirty="0" err="1"/>
              <a:t>států</a:t>
            </a:r>
            <a:br>
              <a:rPr lang="en-US" dirty="0"/>
            </a:br>
            <a:r>
              <a:rPr lang="en-US" dirty="0"/>
              <a:t>(ze </a:t>
            </a:r>
            <a:r>
              <a:rPr lang="en-US" dirty="0" err="1"/>
              <a:t>strany</a:t>
            </a:r>
            <a:r>
              <a:rPr lang="en-US" dirty="0"/>
              <a:t> </a:t>
            </a:r>
            <a:r>
              <a:rPr lang="en-US" dirty="0" err="1"/>
              <a:t>orgánů</a:t>
            </a:r>
            <a:r>
              <a:rPr lang="en-US" dirty="0"/>
              <a:t> EU)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92B4DC-0CDD-0C1D-1D91-D46E162FE7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400" dirty="0" err="1"/>
              <a:t>rovněž</a:t>
            </a:r>
            <a:r>
              <a:rPr lang="en-US" sz="2400" dirty="0"/>
              <a:t> </a:t>
            </a:r>
            <a:r>
              <a:rPr lang="en-US" sz="2400" dirty="0" err="1"/>
              <a:t>existuje</a:t>
            </a:r>
            <a:r>
              <a:rPr lang="en-US" sz="2400" dirty="0"/>
              <a:t> </a:t>
            </a:r>
            <a:r>
              <a:rPr lang="en-US" sz="2400" dirty="0" err="1"/>
              <a:t>riziko</a:t>
            </a:r>
            <a:r>
              <a:rPr lang="en-US" sz="2400" dirty="0"/>
              <a:t> </a:t>
            </a:r>
            <a:r>
              <a:rPr lang="en-US" sz="2400" i="1" dirty="0"/>
              <a:t>agency drift</a:t>
            </a:r>
            <a:r>
              <a:rPr lang="en-US" sz="2400" dirty="0"/>
              <a:t>:</a:t>
            </a:r>
          </a:p>
          <a:p>
            <a:pPr algn="just"/>
            <a:r>
              <a:rPr lang="en-US" sz="2400" dirty="0"/>
              <a:t>1. </a:t>
            </a:r>
            <a:r>
              <a:rPr lang="en-US" sz="2400" dirty="0" err="1"/>
              <a:t>důsledek</a:t>
            </a:r>
            <a:r>
              <a:rPr lang="en-US" sz="2400" dirty="0"/>
              <a:t> </a:t>
            </a:r>
            <a:r>
              <a:rPr lang="en-US" sz="2400" dirty="0" err="1"/>
              <a:t>racionálního</a:t>
            </a:r>
            <a:r>
              <a:rPr lang="en-US" sz="2400" dirty="0"/>
              <a:t> </a:t>
            </a:r>
            <a:r>
              <a:rPr lang="en-US" sz="2400" dirty="0" err="1"/>
              <a:t>chování</a:t>
            </a:r>
            <a:r>
              <a:rPr lang="en-US" sz="2400" dirty="0"/>
              <a:t> </a:t>
            </a:r>
            <a:r>
              <a:rPr lang="en-US" sz="2400" dirty="0" err="1"/>
              <a:t>států</a:t>
            </a:r>
            <a:r>
              <a:rPr lang="en-US" sz="2400" dirty="0"/>
              <a:t>: </a:t>
            </a:r>
            <a:r>
              <a:rPr lang="en-US" sz="2400" dirty="0" err="1"/>
              <a:t>dodržování</a:t>
            </a:r>
            <a:r>
              <a:rPr lang="en-US" sz="2400" dirty="0"/>
              <a:t> </a:t>
            </a:r>
            <a:r>
              <a:rPr lang="en-US" sz="2400" dirty="0" err="1"/>
              <a:t>předpisů</a:t>
            </a:r>
            <a:r>
              <a:rPr lang="en-US" sz="2400" dirty="0"/>
              <a:t> </a:t>
            </a:r>
            <a:r>
              <a:rPr lang="en-US" sz="2400" dirty="0" err="1"/>
              <a:t>lze</a:t>
            </a:r>
            <a:r>
              <a:rPr lang="en-US" sz="2400" dirty="0"/>
              <a:t> </a:t>
            </a:r>
            <a:r>
              <a:rPr lang="en-US" sz="2400" dirty="0" err="1"/>
              <a:t>zajistit</a:t>
            </a:r>
            <a:r>
              <a:rPr lang="en-US" sz="2400" dirty="0"/>
              <a:t> </a:t>
            </a:r>
            <a:r>
              <a:rPr lang="en-US" sz="2400" dirty="0" err="1"/>
              <a:t>vyššími</a:t>
            </a:r>
            <a:r>
              <a:rPr lang="en-US" sz="2400" dirty="0"/>
              <a:t> </a:t>
            </a:r>
            <a:r>
              <a:rPr lang="en-US" sz="2400" dirty="0" err="1"/>
              <a:t>sankcemi</a:t>
            </a:r>
            <a:r>
              <a:rPr lang="en-US" sz="2400" dirty="0"/>
              <a:t> a </a:t>
            </a:r>
            <a:r>
              <a:rPr lang="en-US" sz="2400" dirty="0" err="1"/>
              <a:t>monitoringem</a:t>
            </a:r>
            <a:r>
              <a:rPr lang="en-US" sz="2400" dirty="0">
                <a:sym typeface="Wingdings" pitchFamily="2" charset="2"/>
              </a:rPr>
              <a:t></a:t>
            </a:r>
            <a:r>
              <a:rPr lang="en-US" sz="2400" dirty="0"/>
              <a:t> </a:t>
            </a:r>
            <a:r>
              <a:rPr lang="en-US" sz="2400" dirty="0" err="1"/>
              <a:t>státy</a:t>
            </a:r>
            <a:r>
              <a:rPr lang="en-US" sz="2400" dirty="0"/>
              <a:t> </a:t>
            </a:r>
            <a:r>
              <a:rPr lang="en-US" sz="2400" dirty="0" err="1"/>
              <a:t>pak</a:t>
            </a:r>
            <a:r>
              <a:rPr lang="en-US" sz="2400" dirty="0"/>
              <a:t> z </a:t>
            </a:r>
            <a:r>
              <a:rPr lang="en-US" sz="2400" dirty="0" err="1"/>
              <a:t>nedodržování</a:t>
            </a:r>
            <a:r>
              <a:rPr lang="en-US" sz="2400" dirty="0"/>
              <a:t> </a:t>
            </a:r>
            <a:r>
              <a:rPr lang="en-US" sz="2400" dirty="0" err="1"/>
              <a:t>předpisů</a:t>
            </a:r>
            <a:r>
              <a:rPr lang="en-US" sz="2400" dirty="0"/>
              <a:t> </a:t>
            </a:r>
            <a:r>
              <a:rPr lang="en-US" sz="2400" dirty="0" err="1"/>
              <a:t>neprofitují</a:t>
            </a:r>
            <a:r>
              <a:rPr lang="en-US" sz="2400" dirty="0"/>
              <a:t> a </a:t>
            </a:r>
            <a:r>
              <a:rPr lang="en-US" sz="2400" dirty="0" err="1"/>
              <a:t>provádějí</a:t>
            </a:r>
            <a:r>
              <a:rPr lang="en-US" sz="2400" dirty="0"/>
              <a:t> je </a:t>
            </a:r>
            <a:r>
              <a:rPr lang="en-US" sz="2400" dirty="0" err="1"/>
              <a:t>včas</a:t>
            </a:r>
            <a:r>
              <a:rPr lang="en-US" sz="2400" dirty="0"/>
              <a:t> a </a:t>
            </a:r>
            <a:r>
              <a:rPr lang="en-US" sz="2400" dirty="0" err="1"/>
              <a:t>správně</a:t>
            </a:r>
            <a:endParaRPr lang="en-US" sz="2400" dirty="0"/>
          </a:p>
          <a:p>
            <a:pPr algn="just"/>
            <a:r>
              <a:rPr lang="en-US" sz="2400" dirty="0"/>
              <a:t>2. </a:t>
            </a:r>
            <a:r>
              <a:rPr lang="en-US" sz="2400" dirty="0" err="1"/>
              <a:t>důsledek</a:t>
            </a:r>
            <a:r>
              <a:rPr lang="en-US" sz="2400" dirty="0"/>
              <a:t> </a:t>
            </a:r>
            <a:r>
              <a:rPr lang="en-US" sz="2400" dirty="0" err="1"/>
              <a:t>nízké</a:t>
            </a:r>
            <a:r>
              <a:rPr lang="en-US" sz="2400" dirty="0"/>
              <a:t> </a:t>
            </a:r>
            <a:r>
              <a:rPr lang="en-US" sz="2400" dirty="0" err="1"/>
              <a:t>kapacity</a:t>
            </a:r>
            <a:r>
              <a:rPr lang="en-US" sz="2400" dirty="0"/>
              <a:t> </a:t>
            </a:r>
            <a:r>
              <a:rPr lang="en-US" sz="2400" dirty="0" err="1"/>
              <a:t>státu</a:t>
            </a:r>
            <a:r>
              <a:rPr lang="en-US" sz="2400" dirty="0"/>
              <a:t> a </a:t>
            </a:r>
            <a:r>
              <a:rPr lang="en-US" sz="2400" dirty="0" err="1"/>
              <a:t>nejasných</a:t>
            </a:r>
            <a:r>
              <a:rPr lang="en-US" sz="2400" dirty="0"/>
              <a:t> </a:t>
            </a:r>
            <a:r>
              <a:rPr lang="en-US" sz="2400" dirty="0" err="1"/>
              <a:t>pravidel</a:t>
            </a:r>
            <a:r>
              <a:rPr lang="en-US" sz="2400" dirty="0"/>
              <a:t>: </a:t>
            </a:r>
            <a:r>
              <a:rPr lang="en-US" sz="2400" dirty="0" err="1"/>
              <a:t>nutné</a:t>
            </a:r>
            <a:r>
              <a:rPr lang="en-US" sz="2400" dirty="0"/>
              <a:t> </a:t>
            </a:r>
            <a:r>
              <a:rPr lang="en-US" sz="2400" dirty="0" err="1"/>
              <a:t>posílit</a:t>
            </a:r>
            <a:r>
              <a:rPr lang="en-US" sz="2400" dirty="0"/>
              <a:t> </a:t>
            </a:r>
            <a:r>
              <a:rPr lang="en-US" sz="2400" dirty="0" err="1"/>
              <a:t>kapacitu</a:t>
            </a:r>
            <a:r>
              <a:rPr lang="en-US" sz="2400" dirty="0"/>
              <a:t> </a:t>
            </a:r>
            <a:r>
              <a:rPr lang="en-US" sz="2400" dirty="0" err="1"/>
              <a:t>státu</a:t>
            </a:r>
            <a:r>
              <a:rPr lang="en-US" sz="2400" dirty="0"/>
              <a:t>, </a:t>
            </a:r>
            <a:r>
              <a:rPr lang="en-US" sz="2400" dirty="0" err="1"/>
              <a:t>používat</a:t>
            </a:r>
            <a:r>
              <a:rPr lang="en-US" sz="2400" dirty="0"/>
              <a:t> </a:t>
            </a:r>
            <a:r>
              <a:rPr lang="en-US" sz="2400" dirty="0" err="1"/>
              <a:t>transparentní</a:t>
            </a:r>
            <a:r>
              <a:rPr lang="en-US" sz="2400" dirty="0"/>
              <a:t> </a:t>
            </a:r>
            <a:r>
              <a:rPr lang="en-US" sz="2400" dirty="0" err="1"/>
              <a:t>pravidla</a:t>
            </a:r>
            <a:r>
              <a:rPr lang="en-US" sz="2400" dirty="0"/>
              <a:t> pro </a:t>
            </a:r>
            <a:r>
              <a:rPr lang="en-US" sz="2400" dirty="0" err="1"/>
              <a:t>přípravu</a:t>
            </a:r>
            <a:r>
              <a:rPr lang="en-US" sz="2400" dirty="0"/>
              <a:t> </a:t>
            </a:r>
            <a:r>
              <a:rPr lang="en-US" sz="2400" dirty="0" err="1"/>
              <a:t>pravidel</a:t>
            </a:r>
            <a:r>
              <a:rPr lang="en-US" sz="2400" dirty="0"/>
              <a:t> a </a:t>
            </a:r>
            <a:r>
              <a:rPr lang="en-US" sz="2400" dirty="0" err="1"/>
              <a:t>včas</a:t>
            </a:r>
            <a:r>
              <a:rPr lang="en-US" sz="2400" dirty="0"/>
              <a:t> </a:t>
            </a:r>
            <a:r>
              <a:rPr lang="en-US" sz="2400" dirty="0" err="1"/>
              <a:t>vysvětlovat</a:t>
            </a:r>
            <a:r>
              <a:rPr lang="en-US" sz="2400" dirty="0"/>
              <a:t> </a:t>
            </a:r>
            <a:r>
              <a:rPr lang="en-US" sz="2400" dirty="0" err="1"/>
              <a:t>jejich</a:t>
            </a:r>
            <a:r>
              <a:rPr lang="en-US" sz="2400" dirty="0"/>
              <a:t> </a:t>
            </a:r>
            <a:r>
              <a:rPr lang="en-US" sz="2400" dirty="0" err="1"/>
              <a:t>důsledky</a:t>
            </a:r>
            <a:endParaRPr lang="en-US" sz="2400" dirty="0"/>
          </a:p>
          <a:p>
            <a:pPr algn="just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73575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5B0B19-A0A2-8248-D15A-428F3E333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Klíčoví</a:t>
            </a:r>
            <a:r>
              <a:rPr lang="en-US" dirty="0"/>
              <a:t> </a:t>
            </a:r>
            <a:r>
              <a:rPr lang="en-US" dirty="0" err="1"/>
              <a:t>aktéři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v </a:t>
            </a:r>
            <a:r>
              <a:rPr lang="en-US" dirty="0" err="1"/>
              <a:t>exekutivní</a:t>
            </a:r>
            <a:r>
              <a:rPr lang="en-US" dirty="0"/>
              <a:t> </a:t>
            </a:r>
            <a:r>
              <a:rPr lang="en-US" dirty="0" err="1"/>
              <a:t>politice</a:t>
            </a:r>
            <a:r>
              <a:rPr lang="en-US" dirty="0"/>
              <a:t> EU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84558C-242E-F0DC-9240-544EFF15F2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400" dirty="0" err="1"/>
              <a:t>Evropská</a:t>
            </a:r>
            <a:r>
              <a:rPr lang="en-US" sz="2400" dirty="0"/>
              <a:t> </a:t>
            </a:r>
            <a:r>
              <a:rPr lang="en-US" sz="2400" dirty="0" err="1"/>
              <a:t>rada</a:t>
            </a:r>
            <a:r>
              <a:rPr lang="en-US" sz="2400" dirty="0"/>
              <a:t> – </a:t>
            </a:r>
            <a:r>
              <a:rPr lang="en-US" sz="2400" dirty="0" err="1"/>
              <a:t>hlavy</a:t>
            </a:r>
            <a:r>
              <a:rPr lang="en-US" sz="2400" dirty="0"/>
              <a:t> </a:t>
            </a:r>
            <a:r>
              <a:rPr lang="en-US" sz="2400" dirty="0" err="1"/>
              <a:t>vlád</a:t>
            </a:r>
            <a:r>
              <a:rPr lang="en-US" sz="2400" dirty="0"/>
              <a:t> a </a:t>
            </a:r>
            <a:r>
              <a:rPr lang="en-US" sz="2400" dirty="0" err="1"/>
              <a:t>států</a:t>
            </a:r>
            <a:endParaRPr lang="en-US" sz="2400" dirty="0"/>
          </a:p>
          <a:p>
            <a:pPr algn="just"/>
            <a:r>
              <a:rPr lang="en-US" sz="2400" dirty="0"/>
              <a:t>Rada EU – </a:t>
            </a:r>
            <a:r>
              <a:rPr lang="en-US" sz="2400" dirty="0" err="1"/>
              <a:t>ministři</a:t>
            </a:r>
            <a:r>
              <a:rPr lang="en-US" sz="2400" dirty="0"/>
              <a:t> </a:t>
            </a:r>
            <a:r>
              <a:rPr lang="en-US" sz="2400" dirty="0" err="1"/>
              <a:t>zastupující</a:t>
            </a:r>
            <a:r>
              <a:rPr lang="en-US" sz="2400" dirty="0"/>
              <a:t> </a:t>
            </a:r>
            <a:r>
              <a:rPr lang="en-US" sz="2400" dirty="0" err="1"/>
              <a:t>vlády</a:t>
            </a:r>
            <a:r>
              <a:rPr lang="en-US" sz="2400" dirty="0"/>
              <a:t> </a:t>
            </a:r>
          </a:p>
          <a:p>
            <a:pPr algn="just"/>
            <a:r>
              <a:rPr lang="en-US" sz="2400" dirty="0" err="1"/>
              <a:t>Evropská</a:t>
            </a:r>
            <a:r>
              <a:rPr lang="en-US" sz="2400" dirty="0"/>
              <a:t> </a:t>
            </a:r>
            <a:r>
              <a:rPr lang="en-US" sz="2400" dirty="0" err="1"/>
              <a:t>komise</a:t>
            </a:r>
            <a:r>
              <a:rPr lang="en-US" sz="2400" dirty="0"/>
              <a:t> – </a:t>
            </a:r>
            <a:r>
              <a:rPr lang="en-US" sz="2400" dirty="0" err="1"/>
              <a:t>nadnárodní</a:t>
            </a:r>
            <a:r>
              <a:rPr lang="en-US" sz="2400" dirty="0"/>
              <a:t> </a:t>
            </a:r>
            <a:r>
              <a:rPr lang="en-US" sz="2400" dirty="0" err="1"/>
              <a:t>aktér</a:t>
            </a:r>
            <a:r>
              <a:rPr lang="en-US" sz="2400" dirty="0"/>
              <a:t>, </a:t>
            </a:r>
            <a:r>
              <a:rPr lang="en-US" sz="2400" dirty="0" err="1"/>
              <a:t>výlučné</a:t>
            </a:r>
            <a:r>
              <a:rPr lang="en-US" sz="2400" dirty="0"/>
              <a:t> </a:t>
            </a:r>
            <a:r>
              <a:rPr lang="en-US" sz="2400" dirty="0" err="1"/>
              <a:t>právo</a:t>
            </a:r>
            <a:r>
              <a:rPr lang="en-US" sz="2400" dirty="0"/>
              <a:t> </a:t>
            </a:r>
            <a:r>
              <a:rPr lang="en-US" sz="2400" dirty="0" err="1"/>
              <a:t>iniciovat</a:t>
            </a:r>
            <a:r>
              <a:rPr lang="en-US" sz="2400" dirty="0"/>
              <a:t> </a:t>
            </a:r>
            <a:r>
              <a:rPr lang="en-US" sz="2400" dirty="0" err="1"/>
              <a:t>nové</a:t>
            </a:r>
            <a:r>
              <a:rPr lang="en-US" sz="2400" dirty="0"/>
              <a:t> </a:t>
            </a:r>
            <a:r>
              <a:rPr lang="en-US" sz="2400" dirty="0" err="1"/>
              <a:t>právní</a:t>
            </a:r>
            <a:r>
              <a:rPr lang="en-US" sz="2400" dirty="0"/>
              <a:t> </a:t>
            </a:r>
            <a:r>
              <a:rPr lang="en-US" sz="2400" dirty="0" err="1"/>
              <a:t>předpisy</a:t>
            </a:r>
            <a:r>
              <a:rPr lang="en-US" sz="2400" dirty="0"/>
              <a:t> v </a:t>
            </a:r>
            <a:r>
              <a:rPr lang="en-US" sz="2400" dirty="0" err="1"/>
              <a:t>oblastech</a:t>
            </a:r>
            <a:r>
              <a:rPr lang="en-US" sz="2400" dirty="0"/>
              <a:t>, v </a:t>
            </a:r>
            <a:r>
              <a:rPr lang="en-US" sz="2400" dirty="0" err="1"/>
              <a:t>nichž</a:t>
            </a:r>
            <a:r>
              <a:rPr lang="en-US" sz="2400" dirty="0"/>
              <a:t> </a:t>
            </a:r>
            <a:r>
              <a:rPr lang="en-US" sz="2400" dirty="0" err="1"/>
              <a:t>má</a:t>
            </a:r>
            <a:r>
              <a:rPr lang="en-US" sz="2400" dirty="0"/>
              <a:t> EU </a:t>
            </a:r>
            <a:r>
              <a:rPr lang="en-US" sz="2400" dirty="0" err="1"/>
              <a:t>plnou</a:t>
            </a:r>
            <a:r>
              <a:rPr lang="en-US" sz="2400" dirty="0"/>
              <a:t> </a:t>
            </a:r>
            <a:r>
              <a:rPr lang="en-US" sz="2400" dirty="0" err="1"/>
              <a:t>pravomoc</a:t>
            </a:r>
            <a:endParaRPr lang="en-US" sz="2400" dirty="0"/>
          </a:p>
          <a:p>
            <a:pPr algn="just"/>
            <a:r>
              <a:rPr lang="en-US" sz="2400" dirty="0" err="1"/>
              <a:t>Komise</a:t>
            </a:r>
            <a:r>
              <a:rPr lang="en-US" sz="2400" dirty="0"/>
              <a:t> a </a:t>
            </a:r>
            <a:r>
              <a:rPr lang="en-US" sz="2400" dirty="0" err="1"/>
              <a:t>členské</a:t>
            </a:r>
            <a:r>
              <a:rPr lang="en-US" sz="2400" dirty="0"/>
              <a:t> </a:t>
            </a:r>
            <a:r>
              <a:rPr lang="en-US" sz="2400" dirty="0" err="1"/>
              <a:t>státy</a:t>
            </a:r>
            <a:r>
              <a:rPr lang="en-US" sz="2400" dirty="0"/>
              <a:t> se </a:t>
            </a:r>
            <a:r>
              <a:rPr lang="en-US" sz="2400" dirty="0" err="1"/>
              <a:t>dělí</a:t>
            </a:r>
            <a:r>
              <a:rPr lang="en-US" sz="2400" dirty="0"/>
              <a:t> o </a:t>
            </a:r>
            <a:r>
              <a:rPr lang="en-US" sz="2400" dirty="0" err="1"/>
              <a:t>výkonné</a:t>
            </a:r>
            <a:r>
              <a:rPr lang="en-US" sz="2400" dirty="0"/>
              <a:t> </a:t>
            </a:r>
            <a:r>
              <a:rPr lang="en-US" sz="2400" dirty="0" err="1"/>
              <a:t>pravomoci</a:t>
            </a:r>
            <a:r>
              <a:rPr lang="en-US" sz="2400" dirty="0"/>
              <a:t>; </a:t>
            </a:r>
            <a:r>
              <a:rPr lang="en-US" sz="2400" dirty="0" err="1"/>
              <a:t>rozhodnutí</a:t>
            </a:r>
            <a:r>
              <a:rPr lang="en-US" sz="2400" dirty="0"/>
              <a:t> o tom, </a:t>
            </a:r>
            <a:r>
              <a:rPr lang="en-US" sz="2400" dirty="0" err="1"/>
              <a:t>kdo</a:t>
            </a:r>
            <a:r>
              <a:rPr lang="en-US" sz="2400" dirty="0"/>
              <a:t> </a:t>
            </a:r>
            <a:r>
              <a:rPr lang="en-US" sz="2400" dirty="0" err="1"/>
              <a:t>bude</a:t>
            </a:r>
            <a:r>
              <a:rPr lang="en-US" sz="2400" dirty="0"/>
              <a:t> </a:t>
            </a:r>
            <a:r>
              <a:rPr lang="en-US" sz="2400" dirty="0" err="1"/>
              <a:t>implementovat</a:t>
            </a:r>
            <a:r>
              <a:rPr lang="en-US" sz="2400" dirty="0"/>
              <a:t> </a:t>
            </a:r>
            <a:r>
              <a:rPr lang="en-US" sz="2400" dirty="0" err="1"/>
              <a:t>rozhodnutí</a:t>
            </a:r>
            <a:r>
              <a:rPr lang="en-US" sz="2400" dirty="0"/>
              <a:t>, je </a:t>
            </a:r>
            <a:r>
              <a:rPr lang="en-US" sz="2400" dirty="0" err="1"/>
              <a:t>součástí</a:t>
            </a:r>
            <a:r>
              <a:rPr lang="en-US" sz="2400" dirty="0"/>
              <a:t> </a:t>
            </a:r>
            <a:r>
              <a:rPr lang="en-US" sz="2400" dirty="0" err="1"/>
              <a:t>dohody</a:t>
            </a:r>
            <a:r>
              <a:rPr lang="en-US" sz="2400" dirty="0"/>
              <a:t> </a:t>
            </a:r>
            <a:r>
              <a:rPr lang="en-US" sz="2400" dirty="0" err="1"/>
              <a:t>stanovené</a:t>
            </a:r>
            <a:r>
              <a:rPr lang="en-US" sz="2400" dirty="0"/>
              <a:t> v </a:t>
            </a:r>
            <a:r>
              <a:rPr lang="en-US" sz="2400" dirty="0" err="1"/>
              <a:t>přijatých</a:t>
            </a:r>
            <a:r>
              <a:rPr lang="en-US" sz="2400" dirty="0"/>
              <a:t> </a:t>
            </a:r>
            <a:r>
              <a:rPr lang="en-US" sz="2400" dirty="0" err="1"/>
              <a:t>právních</a:t>
            </a:r>
            <a:r>
              <a:rPr lang="en-US" sz="2400" dirty="0"/>
              <a:t> </a:t>
            </a:r>
            <a:r>
              <a:rPr lang="en-US" sz="2400" dirty="0" err="1"/>
              <a:t>předpisech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776308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B67141-DD2D-56F9-2852-8E4097B14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Centralizovaná</a:t>
            </a:r>
            <a:r>
              <a:rPr lang="en-US" dirty="0"/>
              <a:t> </a:t>
            </a:r>
            <a:r>
              <a:rPr lang="en-US" dirty="0" err="1"/>
              <a:t>kontrola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členských</a:t>
            </a:r>
            <a:r>
              <a:rPr lang="en-US" dirty="0"/>
              <a:t> </a:t>
            </a:r>
            <a:r>
              <a:rPr lang="en-US" dirty="0" err="1"/>
              <a:t>států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F710F2-A436-8891-6C98-BE2CBEDF2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400" dirty="0"/>
              <a:t>V </a:t>
            </a:r>
            <a:r>
              <a:rPr lang="en-US" sz="2400" dirty="0" err="1"/>
              <a:t>rukou</a:t>
            </a:r>
            <a:r>
              <a:rPr lang="en-US" sz="2400" dirty="0"/>
              <a:t> </a:t>
            </a:r>
            <a:r>
              <a:rPr lang="en-US" sz="2400" dirty="0" err="1"/>
              <a:t>orgánů</a:t>
            </a:r>
            <a:r>
              <a:rPr lang="en-US" sz="2400" dirty="0"/>
              <a:t> EU - </a:t>
            </a:r>
            <a:r>
              <a:rPr lang="en-US" sz="2400" dirty="0" err="1"/>
              <a:t>Komise</a:t>
            </a:r>
            <a:r>
              <a:rPr lang="en-US" sz="2400" dirty="0"/>
              <a:t> a </a:t>
            </a:r>
            <a:r>
              <a:rPr lang="en-US" sz="2400" dirty="0" err="1"/>
              <a:t>Soudní</a:t>
            </a:r>
            <a:r>
              <a:rPr lang="en-US" sz="2400" dirty="0"/>
              <a:t> </a:t>
            </a:r>
            <a:r>
              <a:rPr lang="en-US" sz="2400" dirty="0" err="1"/>
              <a:t>dvůr</a:t>
            </a:r>
            <a:r>
              <a:rPr lang="en-US" sz="2400" dirty="0"/>
              <a:t> EU</a:t>
            </a:r>
          </a:p>
          <a:p>
            <a:pPr algn="just"/>
            <a:r>
              <a:rPr lang="en-US" sz="2400" dirty="0" err="1"/>
              <a:t>Monitorují</a:t>
            </a:r>
            <a:r>
              <a:rPr lang="en-US" sz="2400" dirty="0"/>
              <a:t>, </a:t>
            </a:r>
            <a:r>
              <a:rPr lang="en-US" sz="2400" dirty="0" err="1"/>
              <a:t>napravují</a:t>
            </a:r>
            <a:r>
              <a:rPr lang="en-US" sz="2400" dirty="0"/>
              <a:t> </a:t>
            </a:r>
            <a:r>
              <a:rPr lang="en-US" sz="2400" dirty="0" err="1"/>
              <a:t>porušování</a:t>
            </a:r>
            <a:r>
              <a:rPr lang="en-US" sz="2400" dirty="0"/>
              <a:t> </a:t>
            </a:r>
            <a:r>
              <a:rPr lang="en-US" sz="2400" dirty="0" err="1"/>
              <a:t>dohod</a:t>
            </a:r>
            <a:r>
              <a:rPr lang="en-US" sz="2400" dirty="0"/>
              <a:t> a </a:t>
            </a:r>
            <a:r>
              <a:rPr lang="en-US" sz="2400" dirty="0" err="1"/>
              <a:t>odrazují</a:t>
            </a:r>
            <a:r>
              <a:rPr lang="en-US" sz="2400" dirty="0"/>
              <a:t> </a:t>
            </a:r>
            <a:r>
              <a:rPr lang="en-US" sz="2400" dirty="0" err="1"/>
              <a:t>státy</a:t>
            </a:r>
            <a:r>
              <a:rPr lang="en-US" sz="2400" dirty="0"/>
              <a:t> od </a:t>
            </a:r>
            <a:r>
              <a:rPr lang="en-US" sz="2400" dirty="0" err="1"/>
              <a:t>jejich</a:t>
            </a:r>
            <a:r>
              <a:rPr lang="en-US" sz="2400" dirty="0"/>
              <a:t> </a:t>
            </a:r>
            <a:r>
              <a:rPr lang="en-US" sz="2400" dirty="0" err="1"/>
              <a:t>nedodržování</a:t>
            </a:r>
            <a:endParaRPr lang="en-US" sz="2400" dirty="0"/>
          </a:p>
          <a:p>
            <a:pPr algn="just"/>
            <a:r>
              <a:rPr lang="en-US" sz="2400" dirty="0" err="1"/>
              <a:t>Prevence</a:t>
            </a:r>
            <a:r>
              <a:rPr lang="en-US" sz="2400" dirty="0"/>
              <a:t>: </a:t>
            </a:r>
            <a:r>
              <a:rPr lang="en-US" sz="2400" dirty="0" err="1"/>
              <a:t>přechodná</a:t>
            </a:r>
            <a:r>
              <a:rPr lang="en-US" sz="2400" dirty="0"/>
              <a:t> </a:t>
            </a:r>
            <a:r>
              <a:rPr lang="en-US" sz="2400" dirty="0" err="1"/>
              <a:t>období</a:t>
            </a:r>
            <a:r>
              <a:rPr lang="en-US" sz="2400" dirty="0"/>
              <a:t>, </a:t>
            </a:r>
            <a:r>
              <a:rPr lang="en-US" sz="2400" dirty="0" err="1"/>
              <a:t>výkladové</a:t>
            </a:r>
            <a:r>
              <a:rPr lang="en-US" sz="2400" dirty="0"/>
              <a:t> </a:t>
            </a:r>
            <a:r>
              <a:rPr lang="en-US" sz="2400" dirty="0" err="1"/>
              <a:t>pokyny</a:t>
            </a:r>
            <a:r>
              <a:rPr lang="en-US" sz="2400" dirty="0"/>
              <a:t>, </a:t>
            </a:r>
            <a:r>
              <a:rPr lang="en-US" sz="2400" dirty="0" err="1"/>
              <a:t>finanční</a:t>
            </a:r>
            <a:r>
              <a:rPr lang="en-US" sz="2400" dirty="0"/>
              <a:t> a </a:t>
            </a:r>
            <a:r>
              <a:rPr lang="en-US" sz="2400" dirty="0" err="1"/>
              <a:t>technická</a:t>
            </a:r>
            <a:r>
              <a:rPr lang="en-US" sz="2400" dirty="0"/>
              <a:t> </a:t>
            </a:r>
            <a:r>
              <a:rPr lang="en-US" sz="2400" dirty="0" err="1"/>
              <a:t>podpora</a:t>
            </a:r>
            <a:r>
              <a:rPr lang="en-US" sz="2400" dirty="0"/>
              <a:t> </a:t>
            </a:r>
            <a:r>
              <a:rPr lang="en-US" sz="2400" dirty="0" err="1"/>
              <a:t>při</a:t>
            </a:r>
            <a:r>
              <a:rPr lang="en-US" sz="2400" dirty="0"/>
              <a:t> </a:t>
            </a:r>
            <a:r>
              <a:rPr lang="en-US" sz="2400" dirty="0" err="1"/>
              <a:t>změně</a:t>
            </a:r>
            <a:r>
              <a:rPr lang="en-US" sz="2400" dirty="0"/>
              <a:t> </a:t>
            </a:r>
            <a:r>
              <a:rPr lang="en-US" sz="2400" dirty="0" err="1"/>
              <a:t>vnitrostátních</a:t>
            </a:r>
            <a:r>
              <a:rPr lang="en-US" sz="2400" dirty="0"/>
              <a:t> </a:t>
            </a:r>
            <a:r>
              <a:rPr lang="en-US" sz="2400" dirty="0" err="1"/>
              <a:t>pravidel</a:t>
            </a:r>
            <a:endParaRPr lang="en-US" sz="2400" dirty="0"/>
          </a:p>
          <a:p>
            <a:pPr algn="just"/>
            <a:r>
              <a:rPr lang="en-US" sz="2400" dirty="0" err="1"/>
              <a:t>Vymáhání</a:t>
            </a:r>
            <a:r>
              <a:rPr lang="en-US" sz="2400" dirty="0"/>
              <a:t>: </a:t>
            </a:r>
            <a:r>
              <a:rPr lang="en-US" sz="2400" dirty="0" err="1"/>
              <a:t>Komise</a:t>
            </a:r>
            <a:r>
              <a:rPr lang="en-US" sz="2400" dirty="0"/>
              <a:t> </a:t>
            </a:r>
            <a:r>
              <a:rPr lang="en-US" sz="2400" dirty="0" err="1"/>
              <a:t>varuje</a:t>
            </a:r>
            <a:r>
              <a:rPr lang="en-US" sz="2400" dirty="0"/>
              <a:t>, </a:t>
            </a:r>
            <a:r>
              <a:rPr lang="en-US" sz="2400" dirty="0" err="1"/>
              <a:t>urguje</a:t>
            </a:r>
            <a:r>
              <a:rPr lang="en-US" sz="2400" dirty="0"/>
              <a:t> a </a:t>
            </a:r>
            <a:r>
              <a:rPr lang="en-US" sz="2400" dirty="0" err="1"/>
              <a:t>žaluje</a:t>
            </a:r>
            <a:r>
              <a:rPr lang="en-US" sz="2400" dirty="0"/>
              <a:t> </a:t>
            </a:r>
            <a:r>
              <a:rPr lang="en-US" sz="2400" dirty="0" err="1"/>
              <a:t>stát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třech</a:t>
            </a:r>
            <a:r>
              <a:rPr lang="en-US" sz="2400" dirty="0"/>
              <a:t> </a:t>
            </a:r>
            <a:r>
              <a:rPr lang="en-US" sz="2400" dirty="0" err="1"/>
              <a:t>krocích</a:t>
            </a:r>
            <a:r>
              <a:rPr lang="en-US" sz="2400" dirty="0"/>
              <a:t>, po </a:t>
            </a:r>
            <a:r>
              <a:rPr lang="en-US" sz="2400" dirty="0" err="1"/>
              <a:t>rozsudku</a:t>
            </a:r>
            <a:r>
              <a:rPr lang="en-US" sz="2400" dirty="0"/>
              <a:t> ESD a </a:t>
            </a:r>
            <a:r>
              <a:rPr lang="en-US" sz="2400" dirty="0" err="1"/>
              <a:t>dalším</a:t>
            </a:r>
            <a:r>
              <a:rPr lang="en-US" sz="2400" dirty="0"/>
              <a:t> </a:t>
            </a:r>
            <a:r>
              <a:rPr lang="en-US" sz="2400" dirty="0" err="1"/>
              <a:t>ignorování</a:t>
            </a:r>
            <a:r>
              <a:rPr lang="en-US" sz="2400" dirty="0"/>
              <a:t> v </a:t>
            </a:r>
            <a:r>
              <a:rPr lang="en-US" sz="2400" dirty="0" err="1"/>
              <a:t>analogických</a:t>
            </a:r>
            <a:r>
              <a:rPr lang="en-US" sz="2400" dirty="0"/>
              <a:t> </a:t>
            </a:r>
            <a:r>
              <a:rPr lang="en-US" sz="2400" dirty="0" err="1"/>
              <a:t>krocích</a:t>
            </a:r>
            <a:r>
              <a:rPr lang="en-US" sz="2400" dirty="0"/>
              <a:t> </a:t>
            </a:r>
            <a:r>
              <a:rPr lang="en-US" sz="2400" dirty="0" err="1"/>
              <a:t>pokutuje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46649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0A040F-0C72-8978-B96B-916F1117B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Decentralizovaná</a:t>
            </a:r>
            <a:r>
              <a:rPr lang="en-US" dirty="0"/>
              <a:t> </a:t>
            </a:r>
            <a:r>
              <a:rPr lang="en-US" dirty="0" err="1"/>
              <a:t>kontrola</a:t>
            </a:r>
            <a:r>
              <a:rPr lang="en-US" dirty="0"/>
              <a:t> </a:t>
            </a:r>
            <a:r>
              <a:rPr lang="en-US" dirty="0" err="1"/>
              <a:t>členských</a:t>
            </a:r>
            <a:r>
              <a:rPr lang="en-US" dirty="0"/>
              <a:t> </a:t>
            </a:r>
            <a:r>
              <a:rPr lang="en-US" dirty="0" err="1"/>
              <a:t>států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70D03C-EB94-0D34-999A-3BEFC4DCEE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/>
              <a:t>Přímý</a:t>
            </a:r>
            <a:r>
              <a:rPr lang="en-US" dirty="0"/>
              <a:t> </a:t>
            </a:r>
            <a:r>
              <a:rPr lang="en-US" dirty="0" err="1"/>
              <a:t>účinek</a:t>
            </a:r>
            <a:r>
              <a:rPr lang="en-US" dirty="0"/>
              <a:t> </a:t>
            </a:r>
            <a:r>
              <a:rPr lang="en-US" dirty="0" err="1"/>
              <a:t>práva</a:t>
            </a:r>
            <a:r>
              <a:rPr lang="en-US" dirty="0"/>
              <a:t> ES a </a:t>
            </a:r>
            <a:r>
              <a:rPr lang="en-US" dirty="0" err="1"/>
              <a:t>jeho</a:t>
            </a:r>
            <a:r>
              <a:rPr lang="en-US" dirty="0"/>
              <a:t> </a:t>
            </a:r>
            <a:r>
              <a:rPr lang="en-US" dirty="0" err="1"/>
              <a:t>nadřazenost</a:t>
            </a:r>
            <a:r>
              <a:rPr lang="en-US" dirty="0"/>
              <a:t> </a:t>
            </a:r>
            <a:r>
              <a:rPr lang="en-US" dirty="0" err="1"/>
              <a:t>vnitrostátnímu</a:t>
            </a:r>
            <a:r>
              <a:rPr lang="en-US" dirty="0"/>
              <a:t> </a:t>
            </a:r>
            <a:r>
              <a:rPr lang="en-US" dirty="0" err="1"/>
              <a:t>právu</a:t>
            </a:r>
            <a:r>
              <a:rPr lang="en-US" dirty="0"/>
              <a:t> </a:t>
            </a:r>
          </a:p>
          <a:p>
            <a:pPr algn="just"/>
            <a:r>
              <a:rPr lang="en-US" dirty="0" err="1"/>
              <a:t>Systém</a:t>
            </a:r>
            <a:r>
              <a:rPr lang="en-US" dirty="0"/>
              <a:t> </a:t>
            </a:r>
            <a:r>
              <a:rPr lang="en-US" dirty="0" err="1"/>
              <a:t>předběžných</a:t>
            </a:r>
            <a:r>
              <a:rPr lang="en-US" dirty="0"/>
              <a:t> </a:t>
            </a:r>
            <a:r>
              <a:rPr lang="en-US" dirty="0" err="1"/>
              <a:t>opatření</a:t>
            </a:r>
            <a:r>
              <a:rPr lang="en-US" dirty="0"/>
              <a:t> </a:t>
            </a:r>
            <a:r>
              <a:rPr lang="en-US" dirty="0" err="1"/>
              <a:t>vydávaných</a:t>
            </a:r>
            <a:r>
              <a:rPr lang="en-US" dirty="0"/>
              <a:t> ESD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žádost</a:t>
            </a:r>
            <a:r>
              <a:rPr lang="en-US" dirty="0"/>
              <a:t> </a:t>
            </a:r>
            <a:r>
              <a:rPr lang="en-US" dirty="0" err="1"/>
              <a:t>vnitrostátních</a:t>
            </a:r>
            <a:r>
              <a:rPr lang="en-US" dirty="0"/>
              <a:t> </a:t>
            </a:r>
            <a:r>
              <a:rPr lang="en-US" dirty="0" err="1"/>
              <a:t>soudů</a:t>
            </a:r>
            <a:r>
              <a:rPr lang="en-US" dirty="0"/>
              <a:t>, k </a:t>
            </a:r>
            <a:r>
              <a:rPr lang="en-US" dirty="0" err="1"/>
              <a:t>nimž</a:t>
            </a:r>
            <a:r>
              <a:rPr lang="en-US" dirty="0"/>
              <a:t> se </a:t>
            </a:r>
            <a:r>
              <a:rPr lang="en-US" dirty="0" err="1"/>
              <a:t>mohou</a:t>
            </a:r>
            <a:r>
              <a:rPr lang="en-US" dirty="0"/>
              <a:t> </a:t>
            </a:r>
            <a:r>
              <a:rPr lang="en-US" dirty="0" err="1"/>
              <a:t>uchýlit</a:t>
            </a:r>
            <a:r>
              <a:rPr lang="en-US" dirty="0"/>
              <a:t> </a:t>
            </a:r>
            <a:r>
              <a:rPr lang="en-US" dirty="0" err="1"/>
              <a:t>osoby</a:t>
            </a:r>
            <a:r>
              <a:rPr lang="en-US" dirty="0"/>
              <a:t>, </a:t>
            </a:r>
            <a:r>
              <a:rPr lang="en-US" dirty="0" err="1"/>
              <a:t>jejichž</a:t>
            </a:r>
            <a:r>
              <a:rPr lang="en-US" dirty="0"/>
              <a:t> </a:t>
            </a:r>
            <a:r>
              <a:rPr lang="en-US" dirty="0" err="1"/>
              <a:t>práva</a:t>
            </a:r>
            <a:r>
              <a:rPr lang="en-US" dirty="0"/>
              <a:t> </a:t>
            </a:r>
            <a:r>
              <a:rPr lang="en-US" dirty="0" err="1"/>
              <a:t>byla</a:t>
            </a:r>
            <a:r>
              <a:rPr lang="en-US" dirty="0"/>
              <a:t> </a:t>
            </a:r>
            <a:r>
              <a:rPr lang="en-US" dirty="0" err="1"/>
              <a:t>porušena</a:t>
            </a:r>
            <a:r>
              <a:rPr lang="en-US" dirty="0"/>
              <a:t> v </a:t>
            </a:r>
            <a:r>
              <a:rPr lang="en-US" dirty="0" err="1"/>
              <a:t>důsledku</a:t>
            </a:r>
            <a:r>
              <a:rPr lang="en-US" dirty="0"/>
              <a:t> </a:t>
            </a:r>
            <a:r>
              <a:rPr lang="en-US" dirty="0" err="1"/>
              <a:t>neprovedení</a:t>
            </a:r>
            <a:r>
              <a:rPr lang="en-US" dirty="0"/>
              <a:t> </a:t>
            </a:r>
            <a:r>
              <a:rPr lang="en-US" dirty="0" err="1"/>
              <a:t>politik</a:t>
            </a:r>
            <a:r>
              <a:rPr lang="en-US" dirty="0"/>
              <a:t> EU</a:t>
            </a:r>
          </a:p>
          <a:p>
            <a:pPr algn="just"/>
            <a:r>
              <a:rPr lang="en-US" dirty="0" err="1"/>
              <a:t>Odpovědnost</a:t>
            </a:r>
            <a:r>
              <a:rPr lang="en-US" dirty="0"/>
              <a:t> </a:t>
            </a:r>
            <a:r>
              <a:rPr lang="en-US" dirty="0" err="1"/>
              <a:t>státu</a:t>
            </a:r>
            <a:r>
              <a:rPr lang="en-US" dirty="0"/>
              <a:t> za </a:t>
            </a:r>
            <a:r>
              <a:rPr lang="en-US" dirty="0" err="1"/>
              <a:t>škody</a:t>
            </a:r>
            <a:r>
              <a:rPr lang="en-US" dirty="0"/>
              <a:t> </a:t>
            </a:r>
            <a:r>
              <a:rPr lang="en-US" dirty="0" err="1"/>
              <a:t>způsobené</a:t>
            </a:r>
            <a:r>
              <a:rPr lang="en-US" dirty="0"/>
              <a:t> </a:t>
            </a:r>
            <a:r>
              <a:rPr lang="en-US" dirty="0" err="1"/>
              <a:t>neprovedením</a:t>
            </a:r>
            <a:r>
              <a:rPr lang="en-US" dirty="0"/>
              <a:t> </a:t>
            </a:r>
            <a:r>
              <a:rPr lang="en-US" dirty="0" err="1"/>
              <a:t>politik</a:t>
            </a:r>
            <a:r>
              <a:rPr lang="en-US" dirty="0"/>
              <a:t> EU</a:t>
            </a:r>
          </a:p>
        </p:txBody>
      </p:sp>
    </p:spTree>
    <p:extLst>
      <p:ext uri="{BB962C8B-B14F-4D97-AF65-F5344CB8AC3E}">
        <p14:creationId xmlns:p14="http://schemas.microsoft.com/office/powerpoint/2010/main" val="3850208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>
            <a:extLst>
              <a:ext uri="{FF2B5EF4-FFF2-40B4-BE49-F238E27FC236}">
                <a16:creationId xmlns:a16="http://schemas.microsoft.com/office/drawing/2014/main" id="{32E3FFB0-A763-10DB-D814-0B8A19FE10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altLang="en-SK" dirty="0" err="1"/>
              <a:t>Konceptuální</a:t>
            </a:r>
            <a:r>
              <a:rPr lang="sk-SK" altLang="en-SK" dirty="0"/>
              <a:t> rámec pro </a:t>
            </a:r>
            <a:r>
              <a:rPr lang="sk-SK" altLang="en-SK" dirty="0" err="1"/>
              <a:t>studium</a:t>
            </a:r>
            <a:r>
              <a:rPr lang="sk-SK" altLang="en-SK" dirty="0"/>
              <a:t> </a:t>
            </a:r>
            <a:r>
              <a:rPr lang="sk-SK" altLang="en-SK" dirty="0" err="1"/>
              <a:t>exekutivní</a:t>
            </a:r>
            <a:r>
              <a:rPr lang="sk-SK" altLang="en-SK" dirty="0"/>
              <a:t> politiky v EU 1/2</a:t>
            </a:r>
            <a:endParaRPr lang="en-US" altLang="en-SK" dirty="0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EB3E3CF7-AD90-44DA-4EA2-73CFBEEC1D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307160"/>
          </a:xfrm>
        </p:spPr>
        <p:txBody>
          <a:bodyPr/>
          <a:lstStyle/>
          <a:p>
            <a:pPr algn="just"/>
            <a:r>
              <a:rPr lang="en-US" altLang="en-SK" sz="2400" dirty="0" err="1"/>
              <a:t>analytický</a:t>
            </a:r>
            <a:r>
              <a:rPr lang="en-US" altLang="en-SK" sz="2400" dirty="0"/>
              <a:t> </a:t>
            </a:r>
            <a:r>
              <a:rPr lang="en-US" altLang="en-SK" sz="2400" dirty="0" err="1"/>
              <a:t>rámec</a:t>
            </a:r>
            <a:r>
              <a:rPr lang="en-US" altLang="en-SK" sz="2400" dirty="0"/>
              <a:t> </a:t>
            </a:r>
            <a:r>
              <a:rPr lang="en-US" altLang="en-SK" sz="2400" i="1" dirty="0"/>
              <a:t>principal-agent</a:t>
            </a:r>
            <a:r>
              <a:rPr lang="en-US" altLang="en-SK" sz="2400" dirty="0"/>
              <a:t>:</a:t>
            </a:r>
          </a:p>
          <a:p>
            <a:pPr algn="just"/>
            <a:r>
              <a:rPr lang="en-US" altLang="en-SK" sz="2400" i="1" dirty="0"/>
              <a:t>principal</a:t>
            </a:r>
            <a:r>
              <a:rPr lang="en-US" altLang="en-SK" sz="2400" dirty="0"/>
              <a:t>, </a:t>
            </a:r>
            <a:r>
              <a:rPr lang="en-US" altLang="en-SK" sz="2400" dirty="0" err="1"/>
              <a:t>původní</a:t>
            </a:r>
            <a:r>
              <a:rPr lang="en-US" altLang="en-SK" sz="2400" dirty="0"/>
              <a:t> </a:t>
            </a:r>
            <a:r>
              <a:rPr lang="en-US" altLang="en-SK" sz="2400" dirty="0" err="1"/>
              <a:t>držitel</a:t>
            </a:r>
            <a:r>
              <a:rPr lang="en-US" altLang="en-SK" sz="2400" dirty="0"/>
              <a:t> </a:t>
            </a:r>
            <a:r>
              <a:rPr lang="en-US" altLang="en-SK" sz="2400" dirty="0" err="1"/>
              <a:t>exekutivní</a:t>
            </a:r>
            <a:r>
              <a:rPr lang="en-US" altLang="en-SK" sz="2400" dirty="0"/>
              <a:t> </a:t>
            </a:r>
            <a:r>
              <a:rPr lang="en-US" altLang="en-SK" sz="2400" dirty="0" err="1"/>
              <a:t>moci</a:t>
            </a:r>
            <a:r>
              <a:rPr lang="en-US" altLang="en-SK" sz="2400" dirty="0"/>
              <a:t>, </a:t>
            </a:r>
            <a:r>
              <a:rPr lang="en-US" altLang="en-SK" sz="2400" dirty="0" err="1"/>
              <a:t>deleguje</a:t>
            </a:r>
            <a:r>
              <a:rPr lang="en-US" altLang="en-SK" sz="2400" dirty="0"/>
              <a:t> </a:t>
            </a:r>
            <a:r>
              <a:rPr lang="en-US" altLang="en-SK" sz="2400" dirty="0" err="1"/>
              <a:t>část</a:t>
            </a:r>
            <a:r>
              <a:rPr lang="en-US" altLang="en-SK" sz="2400" dirty="0"/>
              <a:t> </a:t>
            </a:r>
            <a:r>
              <a:rPr lang="en-US" altLang="en-SK" sz="2400" dirty="0" err="1"/>
              <a:t>pravomocí</a:t>
            </a:r>
            <a:r>
              <a:rPr lang="en-US" altLang="en-SK" sz="2400" dirty="0"/>
              <a:t> </a:t>
            </a:r>
            <a:r>
              <a:rPr lang="en-US" altLang="en-SK" sz="2400" dirty="0" err="1"/>
              <a:t>na</a:t>
            </a:r>
            <a:r>
              <a:rPr lang="en-US" altLang="en-SK" sz="2400" dirty="0"/>
              <a:t> </a:t>
            </a:r>
            <a:r>
              <a:rPr lang="en-US" altLang="en-SK" sz="2400" i="1" dirty="0" err="1"/>
              <a:t>agenta</a:t>
            </a:r>
            <a:endParaRPr lang="en-US" altLang="en-SK" sz="2400" i="1" dirty="0"/>
          </a:p>
          <a:p>
            <a:pPr algn="just"/>
            <a:r>
              <a:rPr lang="en-US" altLang="en-SK" sz="2400" i="1" dirty="0" err="1"/>
              <a:t>agenti</a:t>
            </a:r>
            <a:r>
              <a:rPr lang="en-US" altLang="en-SK" sz="2400" i="1" dirty="0"/>
              <a:t> </a:t>
            </a:r>
            <a:r>
              <a:rPr lang="en-US" altLang="en-SK" sz="2400" dirty="0" err="1"/>
              <a:t>mají</a:t>
            </a:r>
            <a:r>
              <a:rPr lang="en-US" altLang="en-SK" sz="2400" dirty="0"/>
              <a:t> </a:t>
            </a:r>
            <a:r>
              <a:rPr lang="en-US" altLang="en-SK" sz="2400" dirty="0" err="1"/>
              <a:t>tendenci</a:t>
            </a:r>
            <a:r>
              <a:rPr lang="en-US" altLang="en-SK" sz="2400" dirty="0"/>
              <a:t> </a:t>
            </a:r>
            <a:r>
              <a:rPr lang="en-US" altLang="en-SK" sz="2400" dirty="0" err="1"/>
              <a:t>prosazovat</a:t>
            </a:r>
            <a:r>
              <a:rPr lang="en-US" altLang="en-SK" sz="2400" dirty="0"/>
              <a:t> </a:t>
            </a:r>
            <a:r>
              <a:rPr lang="en-US" altLang="en-SK" sz="2400" dirty="0" err="1"/>
              <a:t>vlastní</a:t>
            </a:r>
            <a:r>
              <a:rPr lang="en-US" altLang="en-SK" sz="2400" dirty="0"/>
              <a:t> </a:t>
            </a:r>
            <a:r>
              <a:rPr lang="en-US" altLang="en-SK" sz="2400" dirty="0" err="1"/>
              <a:t>zájmy</a:t>
            </a:r>
            <a:r>
              <a:rPr lang="en-US" altLang="en-SK" sz="2400" dirty="0"/>
              <a:t> a preference, </a:t>
            </a:r>
            <a:r>
              <a:rPr lang="en-US" altLang="en-SK" sz="2400" dirty="0" err="1"/>
              <a:t>zvýšit</a:t>
            </a:r>
            <a:r>
              <a:rPr lang="en-US" altLang="en-SK" sz="2400" dirty="0"/>
              <a:t> </a:t>
            </a:r>
            <a:r>
              <a:rPr lang="en-US" altLang="en-SK" sz="2400" dirty="0" err="1"/>
              <a:t>svůj</a:t>
            </a:r>
            <a:r>
              <a:rPr lang="en-US" altLang="en-SK" sz="2400" dirty="0"/>
              <a:t> </a:t>
            </a:r>
            <a:r>
              <a:rPr lang="en-US" altLang="en-SK" sz="2400" dirty="0" err="1"/>
              <a:t>vlastní</a:t>
            </a:r>
            <a:r>
              <a:rPr lang="en-US" altLang="en-SK" sz="2400" dirty="0"/>
              <a:t> </a:t>
            </a:r>
            <a:r>
              <a:rPr lang="en-US" altLang="en-SK" sz="2400" dirty="0" err="1"/>
              <a:t>vliv</a:t>
            </a:r>
            <a:endParaRPr lang="en-US" altLang="en-SK" sz="2400" dirty="0"/>
          </a:p>
          <a:p>
            <a:pPr algn="just"/>
            <a:r>
              <a:rPr lang="en-US" altLang="en-SK" sz="2400" dirty="0"/>
              <a:t>agent se </a:t>
            </a:r>
            <a:r>
              <a:rPr lang="en-US" altLang="en-SK" sz="2400" dirty="0" err="1"/>
              <a:t>může</a:t>
            </a:r>
            <a:r>
              <a:rPr lang="en-US" altLang="en-SK" sz="2400" dirty="0"/>
              <a:t> </a:t>
            </a:r>
            <a:r>
              <a:rPr lang="en-US" altLang="en-SK" sz="2400" dirty="0" err="1"/>
              <a:t>odchýlit</a:t>
            </a:r>
            <a:r>
              <a:rPr lang="en-US" altLang="en-SK" sz="2400" dirty="0"/>
              <a:t> policy od </a:t>
            </a:r>
            <a:r>
              <a:rPr lang="en-US" altLang="en-SK" sz="2400" dirty="0" err="1"/>
              <a:t>nejpreferovanějších</a:t>
            </a:r>
            <a:r>
              <a:rPr lang="en-US" altLang="en-SK" sz="2400" dirty="0"/>
              <a:t> </a:t>
            </a:r>
            <a:r>
              <a:rPr lang="en-US" altLang="en-SK" sz="2400" dirty="0" err="1"/>
              <a:t>řešení</a:t>
            </a:r>
            <a:r>
              <a:rPr lang="en-US" altLang="en-SK" sz="2400" dirty="0"/>
              <a:t> </a:t>
            </a:r>
            <a:r>
              <a:rPr lang="en-US" altLang="en-SK" sz="2400" i="1" dirty="0"/>
              <a:t>principal</a:t>
            </a:r>
            <a:r>
              <a:rPr lang="en-US" altLang="en-SK" sz="2400" dirty="0"/>
              <a:t>-a, </a:t>
            </a:r>
            <a:r>
              <a:rPr lang="en-US" altLang="en-SK" sz="2400" dirty="0" err="1"/>
              <a:t>nebo</a:t>
            </a:r>
            <a:r>
              <a:rPr lang="en-US" altLang="en-SK" sz="2400" dirty="0"/>
              <a:t> </a:t>
            </a:r>
            <a:r>
              <a:rPr lang="en-US" altLang="en-SK" sz="2400" dirty="0" err="1"/>
              <a:t>nemusí</a:t>
            </a:r>
            <a:r>
              <a:rPr lang="en-US" altLang="en-SK" sz="2400" dirty="0"/>
              <a:t> </a:t>
            </a:r>
            <a:r>
              <a:rPr lang="en-US" altLang="en-SK" sz="2400" dirty="0" err="1"/>
              <a:t>být</a:t>
            </a:r>
            <a:r>
              <a:rPr lang="en-US" altLang="en-SK" sz="2400" dirty="0"/>
              <a:t> </a:t>
            </a:r>
            <a:r>
              <a:rPr lang="en-US" altLang="en-SK" sz="2400" dirty="0" err="1"/>
              <a:t>kompetentní</a:t>
            </a:r>
            <a:r>
              <a:rPr lang="en-US" altLang="en-SK" sz="2400" dirty="0"/>
              <a:t> </a:t>
            </a:r>
            <a:r>
              <a:rPr lang="en-US" altLang="en-SK" sz="2400" dirty="0" err="1"/>
              <a:t>splnit</a:t>
            </a:r>
            <a:r>
              <a:rPr lang="en-US" altLang="en-SK" sz="2400" dirty="0"/>
              <a:t> </a:t>
            </a:r>
            <a:r>
              <a:rPr lang="en-US" altLang="en-SK" sz="2400" dirty="0" err="1"/>
              <a:t>dané</a:t>
            </a:r>
            <a:r>
              <a:rPr lang="en-US" altLang="en-SK" sz="2400" dirty="0"/>
              <a:t> </a:t>
            </a:r>
            <a:r>
              <a:rPr lang="en-US" altLang="en-SK" sz="2400" dirty="0" err="1"/>
              <a:t>instrukce</a:t>
            </a:r>
            <a:endParaRPr lang="en-US" altLang="en-SK" sz="2400" dirty="0"/>
          </a:p>
          <a:p>
            <a:pPr algn="just"/>
            <a:r>
              <a:rPr lang="en-US" altLang="en-SK" sz="2400" dirty="0" err="1"/>
              <a:t>Kromě</a:t>
            </a:r>
            <a:r>
              <a:rPr lang="en-US" altLang="en-SK" sz="2400" dirty="0"/>
              <a:t> toho o </a:t>
            </a:r>
            <a:r>
              <a:rPr lang="en-US" altLang="en-SK" sz="2400" dirty="0" err="1"/>
              <a:t>delegování</a:t>
            </a:r>
            <a:r>
              <a:rPr lang="en-US" altLang="en-SK" sz="2400" dirty="0"/>
              <a:t> v EU </a:t>
            </a:r>
            <a:r>
              <a:rPr lang="en-US" altLang="en-SK" sz="2400" dirty="0" err="1"/>
              <a:t>často</a:t>
            </a:r>
            <a:r>
              <a:rPr lang="en-US" altLang="en-SK" sz="2400" dirty="0"/>
              <a:t> </a:t>
            </a:r>
            <a:r>
              <a:rPr lang="en-US" altLang="en-SK" sz="2400" dirty="0" err="1"/>
              <a:t>rozhoduje</a:t>
            </a:r>
            <a:r>
              <a:rPr lang="en-US" altLang="en-SK" sz="2400" dirty="0"/>
              <a:t> </a:t>
            </a:r>
            <a:r>
              <a:rPr lang="en-US" altLang="en-SK" sz="2400" dirty="0" err="1"/>
              <a:t>kolektivní</a:t>
            </a:r>
            <a:r>
              <a:rPr lang="en-US" altLang="en-SK" sz="2400" dirty="0"/>
              <a:t> </a:t>
            </a:r>
            <a:r>
              <a:rPr lang="en-US" altLang="en-SK" sz="2400" dirty="0" err="1"/>
              <a:t>orgán</a:t>
            </a:r>
            <a:r>
              <a:rPr lang="en-US" altLang="en-SK" sz="2400" dirty="0"/>
              <a:t>, </a:t>
            </a:r>
            <a:r>
              <a:rPr lang="en-US" altLang="en-SK" sz="2400" dirty="0" err="1"/>
              <a:t>jehož</a:t>
            </a:r>
            <a:r>
              <a:rPr lang="en-US" altLang="en-SK" sz="2400" dirty="0"/>
              <a:t> </a:t>
            </a:r>
            <a:r>
              <a:rPr lang="en-US" altLang="en-SK" sz="2400" dirty="0" err="1"/>
              <a:t>členové</a:t>
            </a:r>
            <a:r>
              <a:rPr lang="en-US" altLang="en-SK" sz="2400" dirty="0"/>
              <a:t> </a:t>
            </a:r>
            <a:r>
              <a:rPr lang="en-US" altLang="en-SK" sz="2400" dirty="0" err="1"/>
              <a:t>nemají</a:t>
            </a:r>
            <a:r>
              <a:rPr lang="en-US" altLang="en-SK" sz="2400" dirty="0"/>
              <a:t> </a:t>
            </a:r>
            <a:r>
              <a:rPr lang="en-US" altLang="en-SK" sz="2400" dirty="0" err="1"/>
              <a:t>stejné</a:t>
            </a:r>
            <a:r>
              <a:rPr lang="en-US" altLang="en-SK" sz="2400" dirty="0"/>
              <a:t> preference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124EE-CF3B-3C9A-ED72-F994280B7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Model </a:t>
            </a:r>
            <a:r>
              <a:rPr lang="en-US" dirty="0" err="1"/>
              <a:t>delegovaní</a:t>
            </a:r>
            <a:r>
              <a:rPr lang="en-US" dirty="0"/>
              <a:t> </a:t>
            </a:r>
            <a:r>
              <a:rPr lang="en-US" dirty="0" err="1"/>
              <a:t>úkolu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Evropskou</a:t>
            </a:r>
            <a:r>
              <a:rPr lang="en-US" dirty="0"/>
              <a:t> </a:t>
            </a:r>
            <a:r>
              <a:rPr lang="en-US" dirty="0" err="1"/>
              <a:t>komisi</a:t>
            </a:r>
            <a:endParaRPr lang="en-US" dirty="0"/>
          </a:p>
        </p:txBody>
      </p:sp>
      <p:pic>
        <p:nvPicPr>
          <p:cNvPr id="5" name="Content Placeholder 4" descr="A diagram of a diagram of a business&#10;&#10;Description automatically generated with medium confidence">
            <a:extLst>
              <a:ext uri="{FF2B5EF4-FFF2-40B4-BE49-F238E27FC236}">
                <a16:creationId xmlns:a16="http://schemas.microsoft.com/office/drawing/2014/main" id="{ED10A716-D0FA-D564-1554-1D93C393B79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2000" y="2141750"/>
            <a:ext cx="7924799" cy="4383593"/>
          </a:xfrm>
        </p:spPr>
      </p:pic>
    </p:spTree>
    <p:extLst>
      <p:ext uri="{BB962C8B-B14F-4D97-AF65-F5344CB8AC3E}">
        <p14:creationId xmlns:p14="http://schemas.microsoft.com/office/powerpoint/2010/main" val="18387143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172574-B8EB-815B-2B8D-E489DFE15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altLang="en-SK" dirty="0" err="1"/>
              <a:t>Konceptuální</a:t>
            </a:r>
            <a:r>
              <a:rPr lang="sk-SK" altLang="en-SK" dirty="0"/>
              <a:t> rámec pro </a:t>
            </a:r>
            <a:r>
              <a:rPr lang="sk-SK" altLang="en-SK" dirty="0" err="1"/>
              <a:t>studium</a:t>
            </a:r>
            <a:r>
              <a:rPr lang="sk-SK" altLang="en-SK" dirty="0"/>
              <a:t> </a:t>
            </a:r>
            <a:r>
              <a:rPr lang="sk-SK" altLang="en-SK" dirty="0" err="1"/>
              <a:t>exekutivní</a:t>
            </a:r>
            <a:r>
              <a:rPr lang="sk-SK" altLang="en-SK" dirty="0"/>
              <a:t> politiky v EU 2/2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1A16B3-E211-EC79-26AC-9A8EA33B81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i="1" dirty="0"/>
              <a:t>principal</a:t>
            </a:r>
            <a:r>
              <a:rPr lang="en-US" dirty="0"/>
              <a:t> </a:t>
            </a:r>
            <a:r>
              <a:rPr lang="en-US" dirty="0" err="1"/>
              <a:t>může</a:t>
            </a:r>
            <a:r>
              <a:rPr lang="en-US" dirty="0"/>
              <a:t> </a:t>
            </a:r>
            <a:r>
              <a:rPr lang="en-US" dirty="0" err="1"/>
              <a:t>použít</a:t>
            </a:r>
            <a:r>
              <a:rPr lang="en-US" dirty="0"/>
              <a:t> </a:t>
            </a:r>
            <a:r>
              <a:rPr lang="en-US" dirty="0" err="1"/>
              <a:t>monitorovací</a:t>
            </a:r>
            <a:r>
              <a:rPr lang="en-US" dirty="0"/>
              <a:t> </a:t>
            </a:r>
            <a:r>
              <a:rPr lang="en-US" dirty="0" err="1"/>
              <a:t>prostředky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omezit</a:t>
            </a:r>
            <a:r>
              <a:rPr lang="en-US" dirty="0"/>
              <a:t> </a:t>
            </a:r>
            <a:r>
              <a:rPr lang="en-US" dirty="0" err="1"/>
              <a:t>možnost</a:t>
            </a:r>
            <a:r>
              <a:rPr lang="en-US" dirty="0"/>
              <a:t> </a:t>
            </a:r>
            <a:r>
              <a:rPr lang="en-US" dirty="0" err="1"/>
              <a:t>odklonu</a:t>
            </a:r>
            <a:r>
              <a:rPr lang="en-US" dirty="0"/>
              <a:t> </a:t>
            </a:r>
            <a:r>
              <a:rPr lang="en-US" dirty="0" err="1"/>
              <a:t>upřesněním</a:t>
            </a:r>
            <a:r>
              <a:rPr lang="en-US" dirty="0"/>
              <a:t> </a:t>
            </a:r>
            <a:r>
              <a:rPr lang="en-US" dirty="0" err="1"/>
              <a:t>delegovaného</a:t>
            </a:r>
            <a:r>
              <a:rPr lang="en-US" dirty="0"/>
              <a:t> </a:t>
            </a:r>
            <a:r>
              <a:rPr lang="en-US" dirty="0" err="1"/>
              <a:t>úkolu</a:t>
            </a:r>
            <a:endParaRPr lang="en-US" dirty="0"/>
          </a:p>
          <a:p>
            <a:pPr algn="just"/>
            <a:r>
              <a:rPr lang="en-US" dirty="0"/>
              <a:t>1. </a:t>
            </a:r>
            <a:r>
              <a:rPr lang="en-US" dirty="0" err="1"/>
              <a:t>možnost</a:t>
            </a:r>
            <a:r>
              <a:rPr lang="en-US" dirty="0"/>
              <a:t> </a:t>
            </a:r>
            <a:r>
              <a:rPr lang="en-US" dirty="0" err="1"/>
              <a:t>použití</a:t>
            </a:r>
            <a:r>
              <a:rPr lang="en-US" dirty="0"/>
              <a:t> </a:t>
            </a:r>
            <a:r>
              <a:rPr lang="en-US" dirty="0" err="1"/>
              <a:t>jiného</a:t>
            </a:r>
            <a:r>
              <a:rPr lang="en-US" dirty="0"/>
              <a:t> </a:t>
            </a:r>
            <a:r>
              <a:rPr lang="en-US" dirty="0" err="1"/>
              <a:t>subjektu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kontrole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monitorování</a:t>
            </a:r>
            <a:r>
              <a:rPr lang="en-US" dirty="0"/>
              <a:t> (</a:t>
            </a:r>
            <a:r>
              <a:rPr lang="en-US" dirty="0" err="1"/>
              <a:t>komitologie</a:t>
            </a:r>
            <a:r>
              <a:rPr lang="en-US" dirty="0"/>
              <a:t>)</a:t>
            </a:r>
          </a:p>
          <a:p>
            <a:pPr algn="just"/>
            <a:r>
              <a:rPr lang="en-US" dirty="0"/>
              <a:t>2. </a:t>
            </a:r>
            <a:r>
              <a:rPr lang="en-US" i="1" dirty="0"/>
              <a:t>principal</a:t>
            </a:r>
            <a:r>
              <a:rPr lang="en-US" dirty="0"/>
              <a:t> </a:t>
            </a:r>
            <a:r>
              <a:rPr lang="en-US" dirty="0" err="1"/>
              <a:t>může</a:t>
            </a:r>
            <a:r>
              <a:rPr lang="en-US" dirty="0"/>
              <a:t> </a:t>
            </a:r>
            <a:r>
              <a:rPr lang="en-US" dirty="0" err="1"/>
              <a:t>spoléhat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dotčené</a:t>
            </a:r>
            <a:r>
              <a:rPr lang="en-US" dirty="0"/>
              <a:t> </a:t>
            </a:r>
            <a:r>
              <a:rPr lang="en-US" dirty="0" err="1"/>
              <a:t>strany</a:t>
            </a:r>
            <a:r>
              <a:rPr lang="en-US" dirty="0"/>
              <a:t> (</a:t>
            </a:r>
            <a:r>
              <a:rPr lang="en-US" dirty="0" err="1"/>
              <a:t>potenciálně</a:t>
            </a:r>
            <a:r>
              <a:rPr lang="en-US" dirty="0"/>
              <a:t> </a:t>
            </a:r>
            <a:r>
              <a:rPr lang="en-US" dirty="0" err="1"/>
              <a:t>ovlivněny</a:t>
            </a:r>
            <a:r>
              <a:rPr lang="en-US" dirty="0"/>
              <a:t> </a:t>
            </a:r>
            <a:r>
              <a:rPr lang="en-US" dirty="0" err="1"/>
              <a:t>odklonem</a:t>
            </a:r>
            <a:r>
              <a:rPr lang="en-US" dirty="0"/>
              <a:t> </a:t>
            </a:r>
            <a:r>
              <a:rPr lang="en-US" dirty="0" err="1"/>
              <a:t>agenta</a:t>
            </a:r>
            <a:r>
              <a:rPr lang="en-US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633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B0115-F311-B83C-7930-0903B6C75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Stát</a:t>
            </a:r>
            <a:r>
              <a:rPr lang="en-US" dirty="0"/>
              <a:t> C </a:t>
            </a:r>
            <a:r>
              <a:rPr lang="en-US" dirty="0" err="1"/>
              <a:t>iniciuje</a:t>
            </a:r>
            <a:r>
              <a:rPr lang="en-US" dirty="0"/>
              <a:t> </a:t>
            </a:r>
            <a:r>
              <a:rPr lang="en-US" dirty="0" err="1"/>
              <a:t>zpřísnění</a:t>
            </a:r>
            <a:r>
              <a:rPr lang="en-US" dirty="0"/>
              <a:t> </a:t>
            </a:r>
            <a:r>
              <a:rPr lang="en-US" dirty="0" err="1"/>
              <a:t>mandátu</a:t>
            </a:r>
            <a:r>
              <a:rPr lang="en-US" dirty="0"/>
              <a:t> </a:t>
            </a:r>
            <a:r>
              <a:rPr lang="en-US" dirty="0" err="1"/>
              <a:t>Evropské</a:t>
            </a:r>
            <a:r>
              <a:rPr lang="en-US" dirty="0"/>
              <a:t> </a:t>
            </a:r>
            <a:r>
              <a:rPr lang="en-US" dirty="0" err="1"/>
              <a:t>komise</a:t>
            </a:r>
            <a:endParaRPr lang="en-US" dirty="0"/>
          </a:p>
        </p:txBody>
      </p:sp>
      <p:pic>
        <p:nvPicPr>
          <p:cNvPr id="5" name="Content Placeholder 4" descr="A diagram of a diagram of a company&#10;&#10;Description automatically generated">
            <a:extLst>
              <a:ext uri="{FF2B5EF4-FFF2-40B4-BE49-F238E27FC236}">
                <a16:creationId xmlns:a16="http://schemas.microsoft.com/office/drawing/2014/main" id="{972F4A2C-D685-8986-BA31-A83059516D9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2000" y="2150033"/>
            <a:ext cx="7924800" cy="4315934"/>
          </a:xfrm>
        </p:spPr>
      </p:pic>
    </p:spTree>
    <p:extLst>
      <p:ext uri="{BB962C8B-B14F-4D97-AF65-F5344CB8AC3E}">
        <p14:creationId xmlns:p14="http://schemas.microsoft.com/office/powerpoint/2010/main" val="27142612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55D43F-4820-E083-6320-5CE40F0F6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Koordinace</a:t>
            </a:r>
            <a:r>
              <a:rPr lang="en-US" dirty="0"/>
              <a:t> </a:t>
            </a:r>
            <a:r>
              <a:rPr lang="en-US" dirty="0" err="1"/>
              <a:t>exekutivní</a:t>
            </a:r>
            <a:r>
              <a:rPr lang="en-US" dirty="0"/>
              <a:t> </a:t>
            </a:r>
            <a:r>
              <a:rPr lang="en-US" dirty="0" err="1"/>
              <a:t>politiky</a:t>
            </a:r>
            <a:r>
              <a:rPr lang="en-US" dirty="0"/>
              <a:t> EU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971F9B-0608-C39A-20DA-D3F63A3448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400" dirty="0" err="1"/>
              <a:t>vývoj</a:t>
            </a:r>
            <a:r>
              <a:rPr lang="en-US" sz="2400" dirty="0"/>
              <a:t> </a:t>
            </a:r>
            <a:r>
              <a:rPr lang="en-US" sz="2400" dirty="0" err="1"/>
              <a:t>jednání</a:t>
            </a:r>
            <a:r>
              <a:rPr lang="en-US" sz="2400" dirty="0"/>
              <a:t> o </a:t>
            </a:r>
            <a:r>
              <a:rPr lang="en-US" sz="2400" dirty="0" err="1"/>
              <a:t>smlouvách</a:t>
            </a:r>
            <a:r>
              <a:rPr lang="en-US" sz="2400" dirty="0"/>
              <a:t> EU je </a:t>
            </a:r>
            <a:r>
              <a:rPr lang="en-US" sz="2400" dirty="0" err="1"/>
              <a:t>příběhem</a:t>
            </a:r>
            <a:r>
              <a:rPr lang="en-US" sz="2400" dirty="0"/>
              <a:t> </a:t>
            </a:r>
            <a:r>
              <a:rPr lang="en-US" sz="2400" dirty="0" err="1"/>
              <a:t>selektivního</a:t>
            </a:r>
            <a:r>
              <a:rPr lang="en-US" sz="2400" dirty="0"/>
              <a:t> </a:t>
            </a:r>
            <a:r>
              <a:rPr lang="en-US" sz="2400" dirty="0" err="1"/>
              <a:t>delegování</a:t>
            </a:r>
            <a:r>
              <a:rPr lang="en-US" sz="2400" dirty="0"/>
              <a:t> </a:t>
            </a:r>
            <a:r>
              <a:rPr lang="en-US" sz="2400" dirty="0" err="1"/>
              <a:t>politických</a:t>
            </a:r>
            <a:r>
              <a:rPr lang="en-US" sz="2400" dirty="0"/>
              <a:t> a </a:t>
            </a:r>
            <a:r>
              <a:rPr lang="en-US" sz="2400" dirty="0" err="1"/>
              <a:t>administrativních</a:t>
            </a:r>
            <a:r>
              <a:rPr lang="en-US" sz="2400" dirty="0"/>
              <a:t> </a:t>
            </a:r>
            <a:r>
              <a:rPr lang="en-US" sz="2400" dirty="0" err="1"/>
              <a:t>pravomocí</a:t>
            </a:r>
            <a:r>
              <a:rPr lang="en-US" sz="2400" dirty="0"/>
              <a:t> </a:t>
            </a:r>
            <a:r>
              <a:rPr lang="en-US" sz="2400" dirty="0" err="1"/>
              <a:t>vládami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Komisi</a:t>
            </a:r>
            <a:endParaRPr lang="en-US" sz="2400" dirty="0"/>
          </a:p>
          <a:p>
            <a:pPr algn="just"/>
            <a:r>
              <a:rPr lang="en-US" sz="2400" dirty="0" err="1"/>
              <a:t>Evropská</a:t>
            </a:r>
            <a:r>
              <a:rPr lang="en-US" sz="2400" dirty="0"/>
              <a:t> </a:t>
            </a:r>
            <a:r>
              <a:rPr lang="en-US" sz="2400" dirty="0" err="1"/>
              <a:t>rada</a:t>
            </a:r>
            <a:r>
              <a:rPr lang="en-US" sz="2400" dirty="0"/>
              <a:t> </a:t>
            </a:r>
            <a:r>
              <a:rPr lang="en-US" sz="2400" dirty="0" err="1"/>
              <a:t>určuje</a:t>
            </a:r>
            <a:r>
              <a:rPr lang="en-US" sz="2400" dirty="0"/>
              <a:t> </a:t>
            </a:r>
            <a:r>
              <a:rPr lang="en-US" sz="2400" dirty="0" err="1"/>
              <a:t>hlavní</a:t>
            </a:r>
            <a:r>
              <a:rPr lang="en-US" sz="2400" dirty="0"/>
              <a:t> </a:t>
            </a:r>
            <a:r>
              <a:rPr lang="en-US" sz="2400" dirty="0" err="1"/>
              <a:t>směr</a:t>
            </a:r>
            <a:r>
              <a:rPr lang="en-US" sz="2400" dirty="0"/>
              <a:t> a </a:t>
            </a:r>
            <a:r>
              <a:rPr lang="en-US" sz="2400" dirty="0" err="1"/>
              <a:t>sleduje</a:t>
            </a:r>
            <a:r>
              <a:rPr lang="en-US" sz="2400" dirty="0"/>
              <a:t>, jak </a:t>
            </a:r>
            <a:r>
              <a:rPr lang="en-US" sz="2400" dirty="0" err="1"/>
              <a:t>Komise</a:t>
            </a:r>
            <a:r>
              <a:rPr lang="en-US" sz="2400" dirty="0"/>
              <a:t> </a:t>
            </a:r>
            <a:r>
              <a:rPr lang="en-US" sz="2400" dirty="0" err="1"/>
              <a:t>implementuje</a:t>
            </a:r>
            <a:r>
              <a:rPr lang="en-US" sz="2400" dirty="0"/>
              <a:t> </a:t>
            </a:r>
            <a:r>
              <a:rPr lang="en-US" sz="2400" dirty="0" err="1"/>
              <a:t>tato</a:t>
            </a:r>
            <a:r>
              <a:rPr lang="en-US" sz="2400" dirty="0"/>
              <a:t> </a:t>
            </a:r>
            <a:r>
              <a:rPr lang="en-US" sz="2400" dirty="0" err="1"/>
              <a:t>rozhodnutí</a:t>
            </a:r>
            <a:r>
              <a:rPr lang="en-US" sz="2400" dirty="0"/>
              <a:t>.</a:t>
            </a:r>
          </a:p>
          <a:p>
            <a:pPr algn="just"/>
            <a:r>
              <a:rPr lang="en-US" sz="2400" dirty="0" err="1"/>
              <a:t>dává</a:t>
            </a:r>
            <a:r>
              <a:rPr lang="en-US" sz="2400" dirty="0"/>
              <a:t> </a:t>
            </a:r>
            <a:r>
              <a:rPr lang="en-US" sz="2400" dirty="0" err="1"/>
              <a:t>pokyny</a:t>
            </a:r>
            <a:r>
              <a:rPr lang="en-US" sz="2400" dirty="0"/>
              <a:t> pro </a:t>
            </a:r>
            <a:r>
              <a:rPr lang="en-US" sz="2400" dirty="0" err="1"/>
              <a:t>práci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zasedáních</a:t>
            </a:r>
            <a:r>
              <a:rPr lang="en-US" sz="2400" dirty="0"/>
              <a:t> Rady (</a:t>
            </a:r>
            <a:r>
              <a:rPr lang="en-US" sz="2400" dirty="0" err="1"/>
              <a:t>ministrů</a:t>
            </a:r>
            <a:r>
              <a:rPr lang="en-US" sz="2400" dirty="0"/>
              <a:t>) a </a:t>
            </a:r>
            <a:r>
              <a:rPr lang="en-US" sz="2400" dirty="0" err="1"/>
              <a:t>pověřuje</a:t>
            </a:r>
            <a:r>
              <a:rPr lang="en-US" sz="2400" dirty="0"/>
              <a:t> </a:t>
            </a:r>
            <a:r>
              <a:rPr lang="en-US" sz="2400" dirty="0" err="1"/>
              <a:t>Komisi</a:t>
            </a:r>
            <a:r>
              <a:rPr lang="en-US" sz="2400" dirty="0"/>
              <a:t>, aby </a:t>
            </a:r>
            <a:r>
              <a:rPr lang="en-US" sz="2400" dirty="0" err="1"/>
              <a:t>vypracovala</a:t>
            </a:r>
            <a:r>
              <a:rPr lang="en-US" sz="2400" dirty="0"/>
              <a:t> </a:t>
            </a:r>
            <a:r>
              <a:rPr lang="en-US" sz="2400" dirty="0" err="1"/>
              <a:t>politické</a:t>
            </a:r>
            <a:r>
              <a:rPr lang="en-US" sz="2400" dirty="0"/>
              <a:t> </a:t>
            </a:r>
            <a:r>
              <a:rPr lang="en-US" sz="2400" dirty="0" err="1"/>
              <a:t>iniciativy</a:t>
            </a:r>
            <a:r>
              <a:rPr lang="en-US" sz="2400" dirty="0"/>
              <a:t> v </a:t>
            </a:r>
            <a:r>
              <a:rPr lang="en-US" sz="2400" dirty="0" err="1"/>
              <a:t>odborných</a:t>
            </a:r>
            <a:r>
              <a:rPr lang="en-US" sz="2400" dirty="0"/>
              <a:t> </a:t>
            </a:r>
            <a:r>
              <a:rPr lang="en-US" sz="2400" dirty="0" err="1"/>
              <a:t>oblastech</a:t>
            </a:r>
            <a:r>
              <a:rPr lang="en-US" sz="2400" dirty="0"/>
              <a:t>, a </a:t>
            </a:r>
            <a:r>
              <a:rPr lang="en-US" sz="2400" dirty="0" err="1"/>
              <a:t>monitoruje</a:t>
            </a:r>
            <a:r>
              <a:rPr lang="en-US" sz="2400" dirty="0"/>
              <a:t> </a:t>
            </a:r>
            <a:r>
              <a:rPr lang="en-US" sz="2400" dirty="0" err="1"/>
              <a:t>domácí</a:t>
            </a:r>
            <a:r>
              <a:rPr lang="en-US" sz="2400" dirty="0"/>
              <a:t> </a:t>
            </a:r>
            <a:r>
              <a:rPr lang="en-US" sz="2400" dirty="0" err="1"/>
              <a:t>politiky</a:t>
            </a:r>
            <a:r>
              <a:rPr lang="en-US" sz="2400" dirty="0"/>
              <a:t> </a:t>
            </a:r>
            <a:r>
              <a:rPr lang="en-US" sz="2400" dirty="0" err="1"/>
              <a:t>členských</a:t>
            </a:r>
            <a:r>
              <a:rPr lang="en-US" sz="2400" dirty="0"/>
              <a:t> </a:t>
            </a:r>
            <a:r>
              <a:rPr lang="en-US" sz="2400" dirty="0" err="1"/>
              <a:t>států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618354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AutoShape 2">
            <a:extLst>
              <a:ext uri="{FF2B5EF4-FFF2-40B4-BE49-F238E27FC236}">
                <a16:creationId xmlns:a16="http://schemas.microsoft.com/office/drawing/2014/main" id="{5E051AC2-F54C-BD24-11A3-AB1A126620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altLang="en-SK" sz="3400" dirty="0" err="1"/>
              <a:t>Změny</a:t>
            </a:r>
            <a:r>
              <a:rPr lang="sk-SK" altLang="en-SK" sz="3400" dirty="0"/>
              <a:t> v postavení a </a:t>
            </a:r>
            <a:r>
              <a:rPr lang="sk-SK" altLang="en-SK" sz="3400" dirty="0" err="1"/>
              <a:t>fungování</a:t>
            </a:r>
            <a:r>
              <a:rPr lang="sk-SK" altLang="en-SK" sz="3400" dirty="0"/>
              <a:t> </a:t>
            </a:r>
            <a:r>
              <a:rPr lang="sk-SK" altLang="en-SK" sz="3400" dirty="0" err="1"/>
              <a:t>Komise</a:t>
            </a:r>
            <a:endParaRPr lang="sk-SK" altLang="en-SK" sz="3400" dirty="0"/>
          </a:p>
        </p:txBody>
      </p:sp>
      <p:sp>
        <p:nvSpPr>
          <p:cNvPr id="185347" name="Rectangle 3">
            <a:extLst>
              <a:ext uri="{FF2B5EF4-FFF2-40B4-BE49-F238E27FC236}">
                <a16:creationId xmlns:a16="http://schemas.microsoft.com/office/drawing/2014/main" id="{7EEDD0FE-C911-0C84-6FCA-934B504D9F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sk-SK" altLang="en-SK" sz="2600" dirty="0" err="1"/>
              <a:t>Zpočátku</a:t>
            </a:r>
            <a:r>
              <a:rPr lang="sk-SK" altLang="en-SK" sz="2600" dirty="0"/>
              <a:t> </a:t>
            </a:r>
            <a:r>
              <a:rPr lang="sk-SK" altLang="en-SK" sz="2600" dirty="0" err="1"/>
              <a:t>byla</a:t>
            </a:r>
            <a:r>
              <a:rPr lang="sk-SK" altLang="en-SK" sz="2600" dirty="0"/>
              <a:t> </a:t>
            </a:r>
            <a:r>
              <a:rPr lang="sk-SK" altLang="en-SK" sz="2600" dirty="0" err="1"/>
              <a:t>Komise</a:t>
            </a:r>
            <a:r>
              <a:rPr lang="sk-SK" altLang="en-SK" sz="2600" dirty="0"/>
              <a:t> </a:t>
            </a:r>
            <a:r>
              <a:rPr lang="sk-SK" altLang="en-SK" sz="2600" dirty="0" err="1"/>
              <a:t>administrativním</a:t>
            </a:r>
            <a:r>
              <a:rPr lang="sk-SK" altLang="en-SK" sz="2600" dirty="0"/>
              <a:t> </a:t>
            </a:r>
            <a:r>
              <a:rPr lang="sk-SK" altLang="en-SK" sz="2600" dirty="0" err="1"/>
              <a:t>orgánem</a:t>
            </a:r>
            <a:r>
              <a:rPr lang="sk-SK" altLang="en-SK" sz="2600" dirty="0"/>
              <a:t> </a:t>
            </a:r>
            <a:r>
              <a:rPr lang="sk-SK" altLang="en-SK" sz="2600" dirty="0" err="1"/>
              <a:t>obsazeným</a:t>
            </a:r>
            <a:r>
              <a:rPr lang="sk-SK" altLang="en-SK" sz="2600" dirty="0"/>
              <a:t> </a:t>
            </a:r>
            <a:r>
              <a:rPr lang="sk-SK" altLang="en-SK" sz="2600" dirty="0" err="1"/>
              <a:t>státními</a:t>
            </a:r>
            <a:r>
              <a:rPr lang="sk-SK" altLang="en-SK" sz="2600" dirty="0"/>
              <a:t> </a:t>
            </a:r>
            <a:r>
              <a:rPr lang="sk-SK" altLang="en-SK" sz="2600" dirty="0" err="1"/>
              <a:t>úředníky</a:t>
            </a:r>
            <a:r>
              <a:rPr lang="sk-SK" altLang="en-SK" sz="2600" dirty="0"/>
              <a:t>, </a:t>
            </a:r>
            <a:r>
              <a:rPr lang="sk-SK" altLang="en-SK" sz="2600" dirty="0" err="1"/>
              <a:t>teprve</a:t>
            </a:r>
            <a:r>
              <a:rPr lang="sk-SK" altLang="en-SK" sz="2600" dirty="0"/>
              <a:t> </a:t>
            </a:r>
            <a:r>
              <a:rPr lang="sk-SK" altLang="en-SK" sz="2600" dirty="0" err="1"/>
              <a:t>později</a:t>
            </a:r>
            <a:r>
              <a:rPr lang="sk-SK" altLang="en-SK" sz="2600" dirty="0"/>
              <a:t> v </a:t>
            </a:r>
            <a:r>
              <a:rPr lang="sk-SK" altLang="en-SK" sz="2600" dirty="0" err="1"/>
              <a:t>ní</a:t>
            </a:r>
            <a:r>
              <a:rPr lang="sk-SK" altLang="en-SK" sz="2600" dirty="0"/>
              <a:t> </a:t>
            </a:r>
            <a:r>
              <a:rPr lang="sk-SK" altLang="en-SK" sz="2600" dirty="0" err="1"/>
              <a:t>hráli</a:t>
            </a:r>
            <a:r>
              <a:rPr lang="sk-SK" altLang="en-SK" sz="2600" dirty="0"/>
              <a:t> </a:t>
            </a:r>
            <a:r>
              <a:rPr lang="sk-SK" altLang="en-SK" sz="2600" dirty="0" err="1"/>
              <a:t>klíčovou</a:t>
            </a:r>
            <a:r>
              <a:rPr lang="sk-SK" altLang="en-SK" sz="2600" dirty="0"/>
              <a:t> roli politici na rozhodovacích </a:t>
            </a:r>
            <a:r>
              <a:rPr lang="sk-SK" altLang="en-SK" sz="2600" dirty="0" err="1"/>
              <a:t>pozicích</a:t>
            </a:r>
            <a:r>
              <a:rPr lang="sk-SK" altLang="en-SK" sz="2600" dirty="0"/>
              <a:t>.</a:t>
            </a:r>
          </a:p>
          <a:p>
            <a:pPr algn="just">
              <a:lnSpc>
                <a:spcPct val="90000"/>
              </a:lnSpc>
            </a:pPr>
            <a:r>
              <a:rPr lang="sk-SK" altLang="en-SK" sz="2600" dirty="0"/>
              <a:t>postavení </a:t>
            </a:r>
            <a:r>
              <a:rPr lang="sk-SK" altLang="en-SK" sz="2600" dirty="0" err="1"/>
              <a:t>Komise</a:t>
            </a:r>
            <a:r>
              <a:rPr lang="sk-SK" altLang="en-SK" sz="2600" dirty="0"/>
              <a:t> v centru </a:t>
            </a:r>
            <a:r>
              <a:rPr lang="sk-SK" altLang="en-SK" sz="2600" dirty="0" err="1"/>
              <a:t>dění</a:t>
            </a:r>
            <a:r>
              <a:rPr lang="sk-SK" altLang="en-SK" sz="2600" dirty="0"/>
              <a:t> EU = vystavení </a:t>
            </a:r>
            <a:r>
              <a:rPr lang="sk-SK" altLang="en-SK" sz="2600" dirty="0" err="1"/>
              <a:t>kritice</a:t>
            </a:r>
            <a:r>
              <a:rPr lang="sk-SK" altLang="en-SK" sz="2600" dirty="0"/>
              <a:t>, </a:t>
            </a:r>
            <a:r>
              <a:rPr lang="sk-SK" altLang="en-SK" sz="2600" dirty="0" err="1"/>
              <a:t>veřejné</a:t>
            </a:r>
            <a:r>
              <a:rPr lang="sk-SK" altLang="en-SK" sz="2600" dirty="0"/>
              <a:t> kontrole a pozornosti médií</a:t>
            </a:r>
          </a:p>
          <a:p>
            <a:pPr algn="just">
              <a:lnSpc>
                <a:spcPct val="90000"/>
              </a:lnSpc>
            </a:pPr>
            <a:r>
              <a:rPr lang="sk-SK" altLang="en-SK" sz="2600" dirty="0"/>
              <a:t>Pád </a:t>
            </a:r>
            <a:r>
              <a:rPr lang="sk-SK" altLang="en-SK" sz="2600" dirty="0" err="1"/>
              <a:t>Santerovy</a:t>
            </a:r>
            <a:r>
              <a:rPr lang="sk-SK" altLang="en-SK" sz="2600" dirty="0"/>
              <a:t> </a:t>
            </a:r>
            <a:r>
              <a:rPr lang="sk-SK" altLang="en-SK" sz="2600" dirty="0" err="1"/>
              <a:t>komise</a:t>
            </a:r>
            <a:r>
              <a:rPr lang="sk-SK" altLang="en-SK" sz="2600" dirty="0"/>
              <a:t> v </a:t>
            </a:r>
            <a:r>
              <a:rPr lang="sk-SK" altLang="en-SK" sz="2600" dirty="0" err="1"/>
              <a:t>roce</a:t>
            </a:r>
            <a:r>
              <a:rPr lang="sk-SK" altLang="en-SK" sz="2600" dirty="0"/>
              <a:t> 1999 znamenal </a:t>
            </a:r>
            <a:r>
              <a:rPr lang="sk-SK" altLang="en-SK" sz="2600" dirty="0" err="1"/>
              <a:t>začátek</a:t>
            </a:r>
            <a:r>
              <a:rPr lang="sk-SK" altLang="en-SK" sz="2600" dirty="0"/>
              <a:t> </a:t>
            </a:r>
            <a:r>
              <a:rPr lang="sk-SK" altLang="en-SK" sz="2600" dirty="0" err="1"/>
              <a:t>správní</a:t>
            </a:r>
            <a:r>
              <a:rPr lang="sk-SK" altLang="en-SK" sz="2600" dirty="0"/>
              <a:t> reformy a zvýšené pozornosti </a:t>
            </a:r>
            <a:r>
              <a:rPr lang="sk-SK" altLang="en-SK" sz="2600" dirty="0" err="1"/>
              <a:t>veřejnosti</a:t>
            </a:r>
            <a:endParaRPr lang="sk-SK" altLang="en-SK" sz="2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AutoShape 2">
            <a:extLst>
              <a:ext uri="{FF2B5EF4-FFF2-40B4-BE49-F238E27FC236}">
                <a16:creationId xmlns:a16="http://schemas.microsoft.com/office/drawing/2014/main" id="{22E0DF1B-9873-E984-344C-D98273841B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altLang="en-SK" dirty="0"/>
              <a:t>Tlaky a </a:t>
            </a:r>
            <a:r>
              <a:rPr lang="sk-SK" altLang="en-SK" dirty="0" err="1"/>
              <a:t>dilemata</a:t>
            </a:r>
            <a:r>
              <a:rPr lang="sk-SK" altLang="en-SK" dirty="0"/>
              <a:t> v EK</a:t>
            </a:r>
          </a:p>
        </p:txBody>
      </p:sp>
      <p:sp>
        <p:nvSpPr>
          <p:cNvPr id="184323" name="Rectangle 3">
            <a:extLst>
              <a:ext uri="{FF2B5EF4-FFF2-40B4-BE49-F238E27FC236}">
                <a16:creationId xmlns:a16="http://schemas.microsoft.com/office/drawing/2014/main" id="{ED730565-CE83-59CD-C82B-6114ADFAB9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sk-SK" altLang="en-SK" sz="2400" dirty="0"/>
              <a:t>Riziko konfliktu </a:t>
            </a:r>
            <a:r>
              <a:rPr lang="sk-SK" altLang="en-SK" sz="2400" dirty="0" err="1"/>
              <a:t>mezi</a:t>
            </a:r>
            <a:r>
              <a:rPr lang="sk-SK" altLang="en-SK" sz="2400" dirty="0"/>
              <a:t> politickými a </a:t>
            </a:r>
            <a:r>
              <a:rPr lang="sk-SK" altLang="en-SK" sz="2400" dirty="0" err="1"/>
              <a:t>administrativními</a:t>
            </a:r>
            <a:r>
              <a:rPr lang="sk-SK" altLang="en-SK" sz="2400" dirty="0"/>
              <a:t> </a:t>
            </a:r>
            <a:r>
              <a:rPr lang="sk-SK" altLang="en-SK" sz="2400" dirty="0" err="1"/>
              <a:t>funkcemi</a:t>
            </a:r>
            <a:r>
              <a:rPr lang="sk-SK" altLang="en-SK" sz="2400" dirty="0"/>
              <a:t> </a:t>
            </a:r>
            <a:r>
              <a:rPr lang="sk-SK" altLang="en-SK" sz="2400" dirty="0" err="1"/>
              <a:t>Komise</a:t>
            </a:r>
            <a:r>
              <a:rPr lang="sk-SK" altLang="en-SK" sz="2400" dirty="0"/>
              <a:t> (kritika: </a:t>
            </a:r>
            <a:r>
              <a:rPr lang="sk-SK" altLang="en-SK" sz="2400" dirty="0" err="1"/>
              <a:t>Komise</a:t>
            </a:r>
            <a:r>
              <a:rPr lang="sk-SK" altLang="en-SK" sz="2400" dirty="0"/>
              <a:t> </a:t>
            </a:r>
            <a:r>
              <a:rPr lang="sk-SK" altLang="en-SK" sz="2400" dirty="0" err="1"/>
              <a:t>dělá</a:t>
            </a:r>
            <a:r>
              <a:rPr lang="sk-SK" altLang="en-SK" sz="2400" dirty="0"/>
              <a:t> </a:t>
            </a:r>
            <a:r>
              <a:rPr lang="sk-SK" altLang="en-SK" sz="2400" dirty="0" err="1"/>
              <a:t>příliš</a:t>
            </a:r>
            <a:r>
              <a:rPr lang="sk-SK" altLang="en-SK" sz="2400" dirty="0"/>
              <a:t> mnoho a zároveň </a:t>
            </a:r>
            <a:r>
              <a:rPr lang="sk-SK" altLang="en-SK" sz="2400" dirty="0" err="1"/>
              <a:t>příliš</a:t>
            </a:r>
            <a:r>
              <a:rPr lang="sk-SK" altLang="en-SK" sz="2400" dirty="0"/>
              <a:t> málo).</a:t>
            </a:r>
          </a:p>
          <a:p>
            <a:pPr algn="just"/>
            <a:r>
              <a:rPr lang="sk-SK" altLang="en-SK" sz="2400" dirty="0"/>
              <a:t>J. </a:t>
            </a:r>
            <a:r>
              <a:rPr lang="sk-SK" altLang="en-SK" sz="2400" dirty="0" err="1"/>
              <a:t>Monnet</a:t>
            </a:r>
            <a:r>
              <a:rPr lang="sk-SK" altLang="en-SK" sz="2400" dirty="0"/>
              <a:t> (</a:t>
            </a:r>
            <a:r>
              <a:rPr lang="sk-SK" altLang="en-SK" sz="2400" dirty="0" err="1"/>
              <a:t>vedoucí</a:t>
            </a:r>
            <a:r>
              <a:rPr lang="sk-SK" altLang="en-SK" sz="2400" dirty="0"/>
              <a:t> Vysokého </a:t>
            </a:r>
            <a:r>
              <a:rPr lang="sk-SK" altLang="en-SK" sz="2400" dirty="0" err="1"/>
              <a:t>úřadu</a:t>
            </a:r>
            <a:r>
              <a:rPr lang="sk-SK" altLang="en-SK" sz="2400" dirty="0"/>
              <a:t>): </a:t>
            </a:r>
            <a:r>
              <a:rPr lang="sk-SK" altLang="en-SK" sz="2400" dirty="0" err="1"/>
              <a:t>odpovědí</a:t>
            </a:r>
            <a:r>
              <a:rPr lang="sk-SK" altLang="en-SK" sz="2400" dirty="0"/>
              <a:t> je </a:t>
            </a:r>
            <a:r>
              <a:rPr lang="sk-SK" altLang="en-SK" sz="2400" dirty="0" err="1"/>
              <a:t>Komise</a:t>
            </a:r>
            <a:r>
              <a:rPr lang="sk-SK" altLang="en-SK" sz="2400" dirty="0"/>
              <a:t> </a:t>
            </a:r>
            <a:r>
              <a:rPr lang="sk-SK" altLang="en-SK" sz="2400" dirty="0" err="1"/>
              <a:t>jako</a:t>
            </a:r>
            <a:r>
              <a:rPr lang="sk-SK" altLang="en-SK" sz="2400" dirty="0"/>
              <a:t> elitní orgán </a:t>
            </a:r>
            <a:r>
              <a:rPr lang="sk-SK" altLang="en-SK" sz="2400" dirty="0" err="1"/>
              <a:t>administrátorů</a:t>
            </a:r>
            <a:r>
              <a:rPr lang="sk-SK" altLang="en-SK" sz="2400" dirty="0"/>
              <a:t>.</a:t>
            </a:r>
          </a:p>
          <a:p>
            <a:pPr algn="just"/>
            <a:r>
              <a:rPr lang="sk-SK" altLang="en-SK" sz="2400" dirty="0"/>
              <a:t>W. </a:t>
            </a:r>
            <a:r>
              <a:rPr lang="sk-SK" altLang="en-SK" sz="2400" dirty="0" err="1"/>
              <a:t>Hallstein</a:t>
            </a:r>
            <a:r>
              <a:rPr lang="sk-SK" altLang="en-SK" sz="2400" dirty="0"/>
              <a:t>: "politická" </a:t>
            </a:r>
            <a:r>
              <a:rPr lang="sk-SK" altLang="en-SK" sz="2400" dirty="0" err="1"/>
              <a:t>Komise</a:t>
            </a:r>
            <a:r>
              <a:rPr lang="sk-SK" altLang="en-SK" sz="2400" dirty="0"/>
              <a:t> - konflikt s de </a:t>
            </a:r>
            <a:r>
              <a:rPr lang="sk-SK" altLang="en-SK" sz="2400" dirty="0" err="1"/>
              <a:t>Gaullem</a:t>
            </a:r>
            <a:r>
              <a:rPr lang="sk-SK" altLang="en-SK" sz="2400" dirty="0"/>
              <a:t> - </a:t>
            </a:r>
            <a:r>
              <a:rPr lang="sk-SK" altLang="en-SK" sz="2400" dirty="0" err="1"/>
              <a:t>krize</a:t>
            </a:r>
            <a:r>
              <a:rPr lang="sk-SK" altLang="en-SK" sz="2400" dirty="0"/>
              <a:t> </a:t>
            </a:r>
            <a:r>
              <a:rPr lang="sk-SK" altLang="en-SK" sz="2400" dirty="0" err="1"/>
              <a:t>prázdného</a:t>
            </a:r>
            <a:r>
              <a:rPr lang="sk-SK" altLang="en-SK" sz="2400" dirty="0"/>
              <a:t> </a:t>
            </a:r>
            <a:r>
              <a:rPr lang="sk-SK" altLang="en-SK" sz="2400" dirty="0" err="1"/>
              <a:t>křesla</a:t>
            </a:r>
            <a:r>
              <a:rPr lang="sk-SK" altLang="en-SK" sz="2400" dirty="0"/>
              <a:t> v </a:t>
            </a:r>
            <a:r>
              <a:rPr lang="sk-SK" altLang="en-SK" sz="2400" dirty="0" err="1"/>
              <a:t>roce</a:t>
            </a:r>
            <a:r>
              <a:rPr lang="sk-SK" altLang="en-SK" sz="2400" dirty="0"/>
              <a:t> 1965: </a:t>
            </a:r>
          </a:p>
          <a:p>
            <a:pPr algn="just"/>
            <a:r>
              <a:rPr lang="sk-SK" altLang="en-SK" sz="2400" dirty="0"/>
              <a:t>1965-85: EK </a:t>
            </a:r>
            <a:r>
              <a:rPr lang="sk-SK" altLang="en-SK" sz="2400" dirty="0" err="1"/>
              <a:t>jako</a:t>
            </a:r>
            <a:r>
              <a:rPr lang="sk-SK" altLang="en-SK" sz="2400" dirty="0"/>
              <a:t> "nepolitický orgán", </a:t>
            </a:r>
            <a:r>
              <a:rPr lang="sk-SK" altLang="en-SK" sz="2400" dirty="0" err="1"/>
              <a:t>který</a:t>
            </a:r>
            <a:r>
              <a:rPr lang="sk-SK" altLang="en-SK" sz="2400" dirty="0"/>
              <a:t> </a:t>
            </a:r>
            <a:r>
              <a:rPr lang="sk-SK" altLang="en-SK" sz="2400" dirty="0" err="1"/>
              <a:t>se</a:t>
            </a:r>
            <a:r>
              <a:rPr lang="sk-SK" altLang="en-SK" sz="2400" dirty="0"/>
              <a:t> </a:t>
            </a:r>
            <a:r>
              <a:rPr lang="sk-SK" altLang="en-SK" sz="2400" dirty="0" err="1"/>
              <a:t>vyhýbá</a:t>
            </a:r>
            <a:r>
              <a:rPr lang="sk-SK" altLang="en-SK" sz="2400" dirty="0"/>
              <a:t> </a:t>
            </a:r>
            <a:r>
              <a:rPr lang="sk-SK" altLang="en-SK" sz="2400" dirty="0" err="1"/>
              <a:t>konfliktům</a:t>
            </a:r>
            <a:r>
              <a:rPr lang="sk-SK" altLang="en-SK" sz="2400" dirty="0"/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882</TotalTime>
  <Words>1034</Words>
  <Application>Microsoft Macintosh PowerPoint</Application>
  <PresentationFormat>On-screen Show (4:3)</PresentationFormat>
  <Paragraphs>90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Arial</vt:lpstr>
      <vt:lpstr>Times New Roman</vt:lpstr>
      <vt:lpstr>Wingdings</vt:lpstr>
      <vt:lpstr>Capsules</vt:lpstr>
      <vt:lpstr>Exekutivní politika v EU</vt:lpstr>
      <vt:lpstr>Klíčoví aktéři  v exekutivní politice EU</vt:lpstr>
      <vt:lpstr>Konceptuální rámec pro studium exekutivní politiky v EU 1/2</vt:lpstr>
      <vt:lpstr>Model delegovaní úkolu na Evropskou komisi</vt:lpstr>
      <vt:lpstr>Konceptuální rámec pro studium exekutivní politiky v EU 2/2</vt:lpstr>
      <vt:lpstr>Stát C iniciuje zpřísnění mandátu Evropské komise</vt:lpstr>
      <vt:lpstr>Koordinace exekutivní politiky EU</vt:lpstr>
      <vt:lpstr>Změny v postavení a fungování Komise</vt:lpstr>
      <vt:lpstr>Tlaky a dilemata v EK</vt:lpstr>
      <vt:lpstr>Změny ve strategii EK</vt:lpstr>
      <vt:lpstr>Hrozby a konfliktní potenciál</vt:lpstr>
      <vt:lpstr>Předseda Komise</vt:lpstr>
      <vt:lpstr>Sbor komisařů</vt:lpstr>
      <vt:lpstr>Kabinety komisařů</vt:lpstr>
      <vt:lpstr>Administrativa EK</vt:lpstr>
      <vt:lpstr>Pravomoci a funkce Komise</vt:lpstr>
      <vt:lpstr>Kontrola Evropské komise (členskými státy)</vt:lpstr>
      <vt:lpstr>Kontrola Evropské komise (členskými státy)</vt:lpstr>
      <vt:lpstr>Kontrola členských států (ze strany orgánů EU)</vt:lpstr>
      <vt:lpstr>Centralizovaná kontrola  členských států</vt:lpstr>
      <vt:lpstr>Decentralizovaná kontrola členských států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Marek Rybar</cp:lastModifiedBy>
  <cp:revision>103</cp:revision>
  <dcterms:created xsi:type="dcterms:W3CDTF">2005-06-20T08:50:09Z</dcterms:created>
  <dcterms:modified xsi:type="dcterms:W3CDTF">2024-03-05T07:54:31Z</dcterms:modified>
</cp:coreProperties>
</file>