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9" r:id="rId3"/>
    <p:sldId id="290" r:id="rId4"/>
    <p:sldId id="291" r:id="rId5"/>
    <p:sldId id="292" r:id="rId6"/>
    <p:sldId id="288" r:id="rId7"/>
    <p:sldId id="282" r:id="rId8"/>
    <p:sldId id="283" r:id="rId9"/>
    <p:sldId id="273" r:id="rId10"/>
    <p:sldId id="284" r:id="rId11"/>
    <p:sldId id="285" r:id="rId12"/>
    <p:sldId id="286" r:id="rId13"/>
    <p:sldId id="276" r:id="rId14"/>
    <p:sldId id="287" r:id="rId15"/>
    <p:sldId id="293" r:id="rId16"/>
    <p:sldId id="268" r:id="rId17"/>
    <p:sldId id="295" r:id="rId18"/>
    <p:sldId id="269" r:id="rId19"/>
    <p:sldId id="278" r:id="rId20"/>
    <p:sldId id="279" r:id="rId21"/>
    <p:sldId id="294" r:id="rId22"/>
    <p:sldId id="277" r:id="rId23"/>
    <p:sldId id="267" r:id="rId24"/>
    <p:sldId id="281" r:id="rId25"/>
    <p:sldId id="296" r:id="rId26"/>
    <p:sldId id="280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91" autoAdjust="0"/>
    <p:restoredTop sz="50000" autoAdjust="0"/>
  </p:normalViewPr>
  <p:slideViewPr>
    <p:cSldViewPr>
      <p:cViewPr varScale="1">
        <p:scale>
          <a:sx n="112" d="100"/>
          <a:sy n="112" d="100"/>
        </p:scale>
        <p:origin x="153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C5218DD-9DC1-4E48-AD15-F6F165313557}" type="datetimeFigureOut">
              <a:rPr lang="en-US"/>
              <a:pPr>
                <a:defRPr/>
              </a:pPr>
              <a:t>3/12/24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CBB270A-8D67-FF40-B559-59C25FF9D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noProof="0"/>
              <a:t>Click to edit Master text styles</a:t>
            </a:r>
          </a:p>
          <a:p>
            <a:pPr lvl="1"/>
            <a:r>
              <a:rPr lang="en-US" altLang="x-none" noProof="0"/>
              <a:t>Second level</a:t>
            </a:r>
          </a:p>
          <a:p>
            <a:pPr lvl="2"/>
            <a:r>
              <a:rPr lang="en-US" altLang="x-none" noProof="0"/>
              <a:t>Third level</a:t>
            </a:r>
          </a:p>
          <a:p>
            <a:pPr lvl="3"/>
            <a:r>
              <a:rPr lang="en-US" altLang="x-none" noProof="0"/>
              <a:t>Fourth level</a:t>
            </a:r>
          </a:p>
          <a:p>
            <a:pPr lvl="4"/>
            <a:r>
              <a:rPr lang="en-US" altLang="x-none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x-non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AEAA22A-117A-FB48-8818-AE1ED202DFC6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CB055B-6DCC-844F-AFC2-9931C89ED38B}" type="slidenum">
              <a:rPr lang="en-US" altLang="x-none"/>
              <a:pPr>
                <a:defRPr/>
              </a:pPr>
              <a:t>1</a:t>
            </a:fld>
            <a:endParaRPr lang="en-US" altLang="x-none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sk-SK" alt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sk-SK" altLang="x-none" sz="2400">
                <a:latin typeface="Times New Roman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sk-SK" altLang="x-none" sz="2400">
                <a:latin typeface="Times New Roman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altLang="x-none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altLang="x-none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2BE1B8FF-599F-CC49-B056-C9072CE823C8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961976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A1246-770A-224D-BC5C-62E65799552C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5565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D3745-5D62-724B-A43D-420105AE2B12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1170970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F3881-5410-4B42-915C-A93A792A1516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89460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90C4D-B1BC-E14F-956B-94DA07F42F1A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107024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3968B-76CC-F747-A113-145D267FBAD9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32139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23430-4BC0-084B-BEA2-1FC122B215C4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75121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6A3DE-4483-3943-984D-A03C5B65AEB0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632749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604A5-FCA4-3E4F-9203-6D6451844532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284112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F5D65-F999-7B43-9B47-0C2A1D101B41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121941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4AC37-BD84-5041-BF47-3CC4D395D9CB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  <p:extLst>
      <p:ext uri="{BB962C8B-B14F-4D97-AF65-F5344CB8AC3E}">
        <p14:creationId xmlns:p14="http://schemas.microsoft.com/office/powerpoint/2010/main" val="124246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x-none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x-none"/>
              <a:t>Click to edit Master text styles</a:t>
            </a:r>
          </a:p>
          <a:p>
            <a:pPr lvl="1"/>
            <a:r>
              <a:rPr lang="sk-SK" altLang="x-none"/>
              <a:t>Second level</a:t>
            </a:r>
          </a:p>
          <a:p>
            <a:pPr lvl="2"/>
            <a:r>
              <a:rPr lang="sk-SK" altLang="x-none"/>
              <a:t>Third level</a:t>
            </a:r>
          </a:p>
          <a:p>
            <a:pPr lvl="3"/>
            <a:r>
              <a:rPr lang="sk-SK" altLang="x-none"/>
              <a:t>Fourth level</a:t>
            </a:r>
          </a:p>
          <a:p>
            <a:pPr lvl="4"/>
            <a:r>
              <a:rPr lang="sk-SK" altLang="x-none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sk-SK" altLang="x-none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FE735ED-D208-8C4A-80DC-B43280136130}" type="slidenum">
              <a:rPr lang="sk-SK" altLang="x-none"/>
              <a:pPr>
                <a:defRPr/>
              </a:pPr>
              <a:t>‹#›</a:t>
            </a:fld>
            <a:endParaRPr lang="sk-SK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onsilium.europa.eu/cs/council-eu/configurations/env/" TargetMode="External"/><Relationship Id="rId3" Type="http://schemas.openxmlformats.org/officeDocument/2006/relationships/hyperlink" Target="https://www.consilium.europa.eu/cs/council-eu/configurations/ecofin/" TargetMode="External"/><Relationship Id="rId7" Type="http://schemas.openxmlformats.org/officeDocument/2006/relationships/hyperlink" Target="https://www.consilium.europa.eu/cs/council-eu/configurations/tte/" TargetMode="External"/><Relationship Id="rId2" Type="http://schemas.openxmlformats.org/officeDocument/2006/relationships/hyperlink" Target="https://www.consilium.europa.eu/cs/council-eu/configurations/gac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onsilium.europa.eu/cs/council-eu/configurations/compet/" TargetMode="External"/><Relationship Id="rId11" Type="http://schemas.openxmlformats.org/officeDocument/2006/relationships/hyperlink" Target="https://www.consilium.europa.eu/cs/council-eu/configurations/eycs/" TargetMode="External"/><Relationship Id="rId5" Type="http://schemas.openxmlformats.org/officeDocument/2006/relationships/hyperlink" Target="https://www.consilium.europa.eu/cs/council-eu/configurations/fac/" TargetMode="External"/><Relationship Id="rId10" Type="http://schemas.openxmlformats.org/officeDocument/2006/relationships/hyperlink" Target="https://www.consilium.europa.eu/cs/council-eu/configurations/epsco/" TargetMode="External"/><Relationship Id="rId4" Type="http://schemas.openxmlformats.org/officeDocument/2006/relationships/hyperlink" Target="https://www.consilium.europa.eu/cs/council-eu/configurations/jha/" TargetMode="External"/><Relationship Id="rId9" Type="http://schemas.openxmlformats.org/officeDocument/2006/relationships/hyperlink" Target="https://www.consilium.europa.eu/cs/council-eu/configurations/agrifish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x-none" sz="3200" dirty="0" err="1"/>
              <a:t>Legislativní</a:t>
            </a:r>
            <a:r>
              <a:rPr lang="sk-SK" altLang="x-none" sz="3200" dirty="0"/>
              <a:t> politika v EU</a:t>
            </a:r>
            <a:endParaRPr lang="en-US" altLang="x-none" sz="3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3573016"/>
            <a:ext cx="6800850" cy="1273696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x-none" dirty="0"/>
              <a:t>Doc. Marek </a:t>
            </a:r>
            <a:r>
              <a:rPr lang="sk-SK" altLang="x-none" dirty="0" err="1"/>
              <a:t>Rybář</a:t>
            </a:r>
            <a:r>
              <a:rPr lang="sk-SK" altLang="x-none" dirty="0"/>
              <a:t>, PhD.</a:t>
            </a:r>
          </a:p>
          <a:p>
            <a:pPr eaLnBrk="1" hangingPunct="1">
              <a:defRPr/>
            </a:pPr>
            <a:r>
              <a:rPr lang="sk-SK" altLang="x-none" dirty="0"/>
              <a:t>EUMO, jaro 2024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x-none"/>
              <a:t>Koordinačné mechanizmy v EP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sk-SK" altLang="x-none" sz="2400" dirty="0"/>
              <a:t>Rada i Parlament </a:t>
            </a:r>
            <a:r>
              <a:rPr lang="sk-SK" altLang="x-none" sz="2400" dirty="0" err="1"/>
              <a:t>se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potýkají</a:t>
            </a:r>
            <a:r>
              <a:rPr lang="sk-SK" altLang="x-none" sz="2400" dirty="0"/>
              <a:t> s </a:t>
            </a:r>
            <a:r>
              <a:rPr lang="sk-SK" altLang="x-none" sz="2400" dirty="0" err="1"/>
              <a:t>potenciální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roztříštěností</a:t>
            </a:r>
            <a:r>
              <a:rPr lang="sk-SK" altLang="x-none" sz="2400" dirty="0"/>
              <a:t> a slabou schopností </a:t>
            </a:r>
            <a:r>
              <a:rPr lang="sk-SK" altLang="x-none" sz="2400" dirty="0" err="1"/>
              <a:t>koordinovat</a:t>
            </a:r>
            <a:r>
              <a:rPr lang="sk-SK" altLang="x-none" sz="2400" dirty="0"/>
              <a:t> a </a:t>
            </a:r>
            <a:r>
              <a:rPr lang="sk-SK" altLang="x-none" sz="2400" dirty="0" err="1"/>
              <a:t>přijímat</a:t>
            </a:r>
            <a:r>
              <a:rPr lang="sk-SK" altLang="x-none" sz="2400" dirty="0"/>
              <a:t> rozhodnutí (poslanci EP </a:t>
            </a:r>
            <a:r>
              <a:rPr lang="sk-SK" altLang="x-none" sz="2400" dirty="0" err="1"/>
              <a:t>různých</a:t>
            </a:r>
            <a:r>
              <a:rPr lang="sk-SK" altLang="x-none" sz="2400" dirty="0"/>
              <a:t> politických </a:t>
            </a:r>
            <a:r>
              <a:rPr lang="sk-SK" altLang="x-none" sz="2400" dirty="0" err="1"/>
              <a:t>směrů</a:t>
            </a:r>
            <a:r>
              <a:rPr lang="sk-SK" altLang="x-none" sz="2400" dirty="0"/>
              <a:t> z 27 zemí!)</a:t>
            </a:r>
          </a:p>
          <a:p>
            <a:pPr algn="just"/>
            <a:r>
              <a:rPr lang="sk-SK" altLang="x-none" sz="2400" dirty="0" err="1"/>
              <a:t>Relativní</a:t>
            </a:r>
            <a:r>
              <a:rPr lang="sk-SK" altLang="x-none" sz="2400" dirty="0"/>
              <a:t> nebo </a:t>
            </a:r>
            <a:r>
              <a:rPr lang="sk-SK" altLang="x-none" sz="2400" dirty="0" err="1"/>
              <a:t>absolutní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většina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potřebná</a:t>
            </a:r>
            <a:r>
              <a:rPr lang="sk-SK" altLang="x-none" sz="2400" dirty="0"/>
              <a:t> k </a:t>
            </a:r>
            <a:r>
              <a:rPr lang="sk-SK" altLang="x-none" sz="2400" dirty="0" err="1"/>
              <a:t>přijetí</a:t>
            </a:r>
            <a:r>
              <a:rPr lang="sk-SK" altLang="x-none" sz="2400" dirty="0"/>
              <a:t> rozhodnutí (v závislosti na tom, v </a:t>
            </a:r>
            <a:r>
              <a:rPr lang="sk-SK" altLang="x-none" sz="2400" dirty="0" err="1"/>
              <a:t>jaké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fázi</a:t>
            </a:r>
            <a:r>
              <a:rPr lang="sk-SK" altLang="x-none" sz="2400" dirty="0"/>
              <a:t> je </a:t>
            </a:r>
            <a:r>
              <a:rPr lang="sk-SK" altLang="x-none" sz="2400" dirty="0" err="1"/>
              <a:t>projednávání</a:t>
            </a:r>
            <a:r>
              <a:rPr lang="sk-SK" altLang="x-none" sz="2400" dirty="0"/>
              <a:t> "zákona")</a:t>
            </a:r>
          </a:p>
          <a:p>
            <a:pPr algn="just"/>
            <a:r>
              <a:rPr lang="sk-SK" altLang="x-none" sz="2400" dirty="0"/>
              <a:t>Vedení Parlamentu, parlamentní výbory a parlamentní skupiny (politické </a:t>
            </a:r>
            <a:r>
              <a:rPr lang="sk-SK" altLang="x-none" sz="2400" dirty="0" err="1"/>
              <a:t>frakce</a:t>
            </a:r>
            <a:r>
              <a:rPr lang="sk-SK" altLang="x-none" sz="2400" dirty="0"/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x-none" dirty="0"/>
              <a:t>Vedení parlamentu 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sk-SK" altLang="x-none" sz="2400" dirty="0" err="1"/>
              <a:t>Předseda</a:t>
            </a:r>
            <a:r>
              <a:rPr lang="sk-SK" altLang="x-none" sz="2400" dirty="0"/>
              <a:t>, </a:t>
            </a:r>
            <a:r>
              <a:rPr lang="sk-SK" altLang="x-none" sz="2400" dirty="0" err="1"/>
              <a:t>podpředsedové</a:t>
            </a:r>
            <a:r>
              <a:rPr lang="sk-SK" altLang="x-none" sz="2400" dirty="0"/>
              <a:t>, </a:t>
            </a:r>
            <a:r>
              <a:rPr lang="sk-SK" altLang="x-none" sz="2400" dirty="0" err="1"/>
              <a:t>konference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předsedů</a:t>
            </a:r>
            <a:endParaRPr lang="sk-SK" altLang="x-none" sz="2400" dirty="0"/>
          </a:p>
          <a:p>
            <a:pPr algn="just">
              <a:lnSpc>
                <a:spcPct val="90000"/>
              </a:lnSpc>
            </a:pPr>
            <a:r>
              <a:rPr lang="sk-SK" altLang="x-none" sz="2400" dirty="0"/>
              <a:t>V čele stojí </a:t>
            </a:r>
            <a:r>
              <a:rPr lang="sk-SK" altLang="x-none" sz="2400" dirty="0" err="1"/>
              <a:t>předseda</a:t>
            </a:r>
            <a:r>
              <a:rPr lang="sk-SK" altLang="x-none" sz="2400" dirty="0"/>
              <a:t> volený na 2,5 roku a 14 </a:t>
            </a:r>
            <a:r>
              <a:rPr lang="sk-SK" altLang="x-none" sz="2400" dirty="0" err="1"/>
              <a:t>místopředsedů</a:t>
            </a:r>
            <a:endParaRPr lang="sk-SK" altLang="x-none" sz="2400" dirty="0"/>
          </a:p>
          <a:p>
            <a:pPr algn="just">
              <a:lnSpc>
                <a:spcPct val="90000"/>
              </a:lnSpc>
            </a:pPr>
            <a:r>
              <a:rPr lang="sk-SK" altLang="x-none" sz="2400" dirty="0" err="1"/>
              <a:t>Předsedové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frakcí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společně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připravují</a:t>
            </a:r>
            <a:r>
              <a:rPr lang="sk-SK" altLang="x-none" sz="2400" dirty="0"/>
              <a:t> program </a:t>
            </a:r>
            <a:r>
              <a:rPr lang="sk-SK" altLang="x-none" sz="2400" dirty="0" err="1"/>
              <a:t>jednání</a:t>
            </a:r>
            <a:r>
              <a:rPr lang="sk-SK" altLang="x-none" sz="2400" dirty="0"/>
              <a:t>, </a:t>
            </a:r>
            <a:r>
              <a:rPr lang="sk-SK" altLang="x-none" sz="2400" dirty="0" err="1"/>
              <a:t>řeší</a:t>
            </a:r>
            <a:r>
              <a:rPr lang="sk-SK" altLang="x-none" sz="2400" dirty="0"/>
              <a:t> kompetenční spory </a:t>
            </a:r>
            <a:r>
              <a:rPr lang="sk-SK" altLang="x-none" sz="2400" dirty="0" err="1"/>
              <a:t>mezi</a:t>
            </a:r>
            <a:r>
              <a:rPr lang="sk-SK" altLang="x-none" sz="2400" dirty="0"/>
              <a:t> výbory, </a:t>
            </a:r>
            <a:r>
              <a:rPr lang="sk-SK" altLang="x-none" sz="2400" dirty="0" err="1"/>
              <a:t>rozhodují</a:t>
            </a:r>
            <a:r>
              <a:rPr lang="sk-SK" altLang="x-none" sz="2400" dirty="0"/>
              <a:t> o </a:t>
            </a:r>
            <a:r>
              <a:rPr lang="sk-SK" altLang="x-none" sz="2400" dirty="0" err="1"/>
              <a:t>vnitroparlamentních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záležitostech</a:t>
            </a:r>
            <a:r>
              <a:rPr lang="sk-SK" altLang="x-none" sz="2400" dirty="0"/>
              <a:t> (</a:t>
            </a:r>
            <a:r>
              <a:rPr lang="sk-SK" altLang="x-none" sz="2400" dirty="0" err="1"/>
              <a:t>např</a:t>
            </a:r>
            <a:r>
              <a:rPr lang="sk-SK" altLang="x-none" sz="2400" dirty="0"/>
              <a:t>. o </a:t>
            </a:r>
            <a:r>
              <a:rPr lang="sk-SK" altLang="x-none" sz="2400" dirty="0" err="1"/>
              <a:t>postoupení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věci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Soudnímu</a:t>
            </a:r>
            <a:r>
              <a:rPr lang="sk-SK" altLang="x-none" sz="2400" dirty="0"/>
              <a:t> dvoru).</a:t>
            </a:r>
          </a:p>
          <a:p>
            <a:pPr algn="just">
              <a:lnSpc>
                <a:spcPct val="90000"/>
              </a:lnSpc>
            </a:pPr>
            <a:r>
              <a:rPr lang="sk-SK" altLang="x-none" sz="2400" dirty="0"/>
              <a:t>V </a:t>
            </a:r>
            <a:r>
              <a:rPr lang="sk-SK" altLang="x-none" sz="2400" dirty="0" err="1"/>
              <a:t>případě</a:t>
            </a:r>
            <a:r>
              <a:rPr lang="sk-SK" altLang="x-none" sz="2400" dirty="0"/>
              <a:t> sporu </a:t>
            </a:r>
            <a:r>
              <a:rPr lang="sk-SK" altLang="x-none" sz="2400" dirty="0" err="1"/>
              <a:t>hlasují</a:t>
            </a:r>
            <a:r>
              <a:rPr lang="sk-SK" altLang="x-none" sz="2400" dirty="0"/>
              <a:t>, </a:t>
            </a:r>
            <a:r>
              <a:rPr lang="sk-SK" altLang="x-none" sz="2400" dirty="0" err="1"/>
              <a:t>přičemž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jejich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síla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odpovídá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velikosti</a:t>
            </a:r>
            <a:r>
              <a:rPr lang="sk-SK" altLang="x-none" sz="2400" dirty="0"/>
              <a:t> politické </a:t>
            </a:r>
            <a:r>
              <a:rPr lang="sk-SK" altLang="x-none" sz="2400" dirty="0" err="1"/>
              <a:t>frakce</a:t>
            </a:r>
            <a:r>
              <a:rPr lang="sk-SK" altLang="x-none" sz="2400" dirty="0"/>
              <a:t>, </a:t>
            </a:r>
            <a:r>
              <a:rPr lang="sk-SK" altLang="x-none" sz="2400" dirty="0" err="1"/>
              <a:t>kterou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zastupují</a:t>
            </a:r>
            <a:endParaRPr lang="sk-SK" altLang="x-none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3" name="AutoShap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x-none" dirty="0"/>
              <a:t>Parlamentní výbory</a:t>
            </a:r>
          </a:p>
        </p:txBody>
      </p:sp>
      <p:sp>
        <p:nvSpPr>
          <p:cNvPr id="186451" name="Rectangle 83"/>
          <p:cNvSpPr>
            <a:spLocks noGrp="1" noChangeArrowheads="1"/>
          </p:cNvSpPr>
          <p:nvPr>
            <p:ph idx="1"/>
          </p:nvPr>
        </p:nvSpPr>
        <p:spPr>
          <a:xfrm>
            <a:off x="827088" y="2368550"/>
            <a:ext cx="7693025" cy="3724275"/>
          </a:xfrm>
        </p:spPr>
        <p:txBody>
          <a:bodyPr/>
          <a:lstStyle/>
          <a:p>
            <a:pPr algn="just"/>
            <a:r>
              <a:rPr lang="sk-SK" altLang="x-none" sz="2400" dirty="0" err="1"/>
              <a:t>většina</a:t>
            </a:r>
            <a:r>
              <a:rPr lang="sk-SK" altLang="x-none" sz="2400" dirty="0"/>
              <a:t> práce EP je </a:t>
            </a:r>
            <a:r>
              <a:rPr lang="sk-SK" altLang="x-none" sz="2400" dirty="0" err="1"/>
              <a:t>soustředěna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výborech</a:t>
            </a:r>
            <a:r>
              <a:rPr lang="sk-SK" altLang="x-none" sz="2400" dirty="0"/>
              <a:t>.</a:t>
            </a:r>
          </a:p>
          <a:p>
            <a:pPr algn="just"/>
            <a:r>
              <a:rPr lang="sk-SK" altLang="x-none" sz="2400" dirty="0" err="1"/>
              <a:t>rozdílná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prestiž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výborů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vyplývá</a:t>
            </a:r>
            <a:r>
              <a:rPr lang="sk-SK" altLang="x-none" sz="2400" dirty="0"/>
              <a:t> z </a:t>
            </a:r>
            <a:r>
              <a:rPr lang="sk-SK" altLang="x-none" sz="2400" dirty="0" err="1"/>
              <a:t>jejich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relativních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pravomocí</a:t>
            </a:r>
            <a:r>
              <a:rPr lang="sk-SK" altLang="x-none" sz="2400" dirty="0"/>
              <a:t> v </a:t>
            </a:r>
            <a:r>
              <a:rPr lang="sk-SK" altLang="x-none" sz="2400" dirty="0" err="1"/>
              <a:t>legislativní</a:t>
            </a:r>
            <a:r>
              <a:rPr lang="sk-SK" altLang="x-none" sz="2400" dirty="0"/>
              <a:t> oblasti</a:t>
            </a:r>
          </a:p>
          <a:p>
            <a:pPr algn="just"/>
            <a:r>
              <a:rPr lang="sk-SK" altLang="x-none" sz="2400" dirty="0"/>
              <a:t>poslanci EP </a:t>
            </a:r>
            <a:r>
              <a:rPr lang="sk-SK" altLang="x-none" sz="2400" dirty="0" err="1"/>
              <a:t>se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specializují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výborech</a:t>
            </a:r>
            <a:r>
              <a:rPr lang="sk-SK" altLang="x-none" sz="2400" dirty="0"/>
              <a:t>, aby získali </a:t>
            </a:r>
            <a:r>
              <a:rPr lang="sk-SK" altLang="x-none" sz="2400" dirty="0" err="1"/>
              <a:t>silnější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pozici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svých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frakcích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při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výměně</a:t>
            </a:r>
            <a:r>
              <a:rPr lang="sk-SK" altLang="x-none" sz="2400" dirty="0"/>
              <a:t> politické podpory, nebo</a:t>
            </a:r>
          </a:p>
          <a:p>
            <a:pPr algn="just"/>
            <a:r>
              <a:rPr lang="sk-SK" altLang="x-none" sz="2400" dirty="0" err="1"/>
              <a:t>odlehčení</a:t>
            </a:r>
            <a:r>
              <a:rPr lang="sk-SK" altLang="x-none" sz="2400" dirty="0"/>
              <a:t> pléna a zvýšení odbornosti </a:t>
            </a:r>
            <a:r>
              <a:rPr lang="sk-SK" altLang="x-none" sz="2400" dirty="0" err="1"/>
              <a:t>ve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specializovaných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výborech</a:t>
            </a:r>
            <a:r>
              <a:rPr lang="sk-SK" altLang="x-none" sz="2400" dirty="0"/>
              <a:t>.</a:t>
            </a:r>
          </a:p>
          <a:p>
            <a:pPr algn="just"/>
            <a:r>
              <a:rPr lang="sk-SK" altLang="x-none" sz="2400" dirty="0"/>
              <a:t>V minulosti to </a:t>
            </a:r>
            <a:r>
              <a:rPr lang="sk-SK" altLang="x-none" sz="2400" dirty="0" err="1"/>
              <a:t>byly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právě</a:t>
            </a:r>
            <a:r>
              <a:rPr lang="sk-SK" altLang="x-none" sz="2400" dirty="0"/>
              <a:t> odborné znalosti </a:t>
            </a:r>
            <a:r>
              <a:rPr lang="sk-SK" altLang="x-none" sz="2400" dirty="0" err="1"/>
              <a:t>výborů</a:t>
            </a:r>
            <a:r>
              <a:rPr lang="sk-SK" altLang="x-none" sz="2400" dirty="0"/>
              <a:t>, </a:t>
            </a:r>
            <a:r>
              <a:rPr lang="sk-SK" altLang="x-none" sz="2400" dirty="0" err="1"/>
              <a:t>které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zajišťovaly</a:t>
            </a:r>
            <a:r>
              <a:rPr lang="sk-SK" altLang="x-none" sz="2400" dirty="0"/>
              <a:t> slabý </a:t>
            </a:r>
            <a:r>
              <a:rPr lang="sk-SK" altLang="x-none" sz="2400" dirty="0" err="1"/>
              <a:t>vliv</a:t>
            </a:r>
            <a:r>
              <a:rPr lang="sk-SK" altLang="x-none" sz="2400" dirty="0"/>
              <a:t> Parlamentu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x-none" dirty="0"/>
              <a:t>Parlamentní výbory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sk-SK" altLang="x-none" sz="2600" dirty="0" err="1"/>
              <a:t>klíčové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pozice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jsou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předsedové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výborů</a:t>
            </a:r>
            <a:r>
              <a:rPr lang="sk-SK" altLang="x-none" sz="2600" dirty="0"/>
              <a:t> a </a:t>
            </a:r>
            <a:r>
              <a:rPr lang="sk-SK" altLang="x-none" sz="2600" dirty="0" err="1"/>
              <a:t>zpravodajové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návrhů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zákonů</a:t>
            </a:r>
            <a:r>
              <a:rPr lang="sk-SK" altLang="x-none" sz="2600" dirty="0"/>
              <a:t>. </a:t>
            </a:r>
          </a:p>
          <a:p>
            <a:pPr algn="just"/>
            <a:r>
              <a:rPr lang="sk-SK" altLang="x-none" sz="2600" dirty="0" err="1"/>
              <a:t>pozice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jsou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rozděleny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mezi</a:t>
            </a:r>
            <a:r>
              <a:rPr lang="sk-SK" altLang="x-none" sz="2600" dirty="0"/>
              <a:t> politické strany a v rámci nich </a:t>
            </a:r>
            <a:r>
              <a:rPr lang="sk-SK" altLang="x-none" sz="2600" dirty="0" err="1"/>
              <a:t>pak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mezi</a:t>
            </a:r>
            <a:r>
              <a:rPr lang="sk-SK" altLang="x-none" sz="2600" dirty="0"/>
              <a:t> národní </a:t>
            </a:r>
            <a:r>
              <a:rPr lang="sk-SK" altLang="x-none" sz="2600" dirty="0" err="1"/>
              <a:t>delegace</a:t>
            </a:r>
            <a:r>
              <a:rPr lang="sk-SK" altLang="x-none" sz="2600" dirty="0"/>
              <a:t> </a:t>
            </a:r>
          </a:p>
          <a:p>
            <a:pPr algn="just"/>
            <a:r>
              <a:rPr lang="sk-SK" altLang="x-none" sz="2600" dirty="0"/>
              <a:t>každý návrh má </a:t>
            </a:r>
            <a:r>
              <a:rPr lang="sk-SK" altLang="x-none" sz="2600" dirty="0" err="1"/>
              <a:t>svého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zpravodaje</a:t>
            </a:r>
            <a:r>
              <a:rPr lang="sk-SK" altLang="x-none" sz="2600" dirty="0"/>
              <a:t> (</a:t>
            </a:r>
            <a:r>
              <a:rPr lang="sk-SK" altLang="x-none" sz="2600" dirty="0" err="1"/>
              <a:t>rapporteur</a:t>
            </a:r>
            <a:r>
              <a:rPr lang="sk-SK" altLang="x-none" sz="2600" dirty="0"/>
              <a:t>), </a:t>
            </a:r>
            <a:r>
              <a:rPr lang="sk-SK" altLang="x-none" sz="2600" dirty="0" err="1"/>
              <a:t>který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připravuje</a:t>
            </a:r>
            <a:r>
              <a:rPr lang="sk-SK" altLang="x-none" sz="2600" dirty="0"/>
              <a:t> a kontroluje celý návrh </a:t>
            </a:r>
            <a:r>
              <a:rPr lang="sk-SK" altLang="x-none" sz="2600" dirty="0" err="1"/>
              <a:t>opatření</a:t>
            </a:r>
            <a:r>
              <a:rPr lang="sk-SK" altLang="x-none" sz="2600" dirty="0"/>
              <a:t> </a:t>
            </a:r>
          </a:p>
          <a:p>
            <a:pPr algn="just"/>
            <a:r>
              <a:rPr lang="sk-SK" altLang="x-none" sz="2600" dirty="0"/>
              <a:t>návrhy </a:t>
            </a:r>
            <a:r>
              <a:rPr lang="sk-SK" altLang="x-none" sz="2600" dirty="0" err="1"/>
              <a:t>připravené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výborem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jsou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většinou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přijímány</a:t>
            </a:r>
            <a:r>
              <a:rPr lang="sk-SK" altLang="x-none" sz="2600" dirty="0"/>
              <a:t> na </a:t>
            </a:r>
            <a:r>
              <a:rPr lang="sk-SK" altLang="x-none" sz="2600" dirty="0" err="1"/>
              <a:t>plenárním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zasedání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beze</a:t>
            </a:r>
            <a:r>
              <a:rPr lang="sk-SK" altLang="x-none" sz="2600" dirty="0"/>
              <a:t> </a:t>
            </a:r>
            <a:r>
              <a:rPr lang="sk-SK" altLang="x-none" sz="2600" dirty="0" err="1"/>
              <a:t>změn</a:t>
            </a:r>
            <a:endParaRPr lang="sk-SK" altLang="x-none" sz="2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x-none" dirty="0"/>
              <a:t>Politické </a:t>
            </a:r>
            <a:r>
              <a:rPr lang="sk-SK" altLang="x-none" dirty="0" err="1"/>
              <a:t>frakce</a:t>
            </a:r>
            <a:r>
              <a:rPr lang="sk-SK" altLang="x-none" dirty="0"/>
              <a:t>/Poslanecké kluby 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47120"/>
          </a:xfrm>
        </p:spPr>
        <p:txBody>
          <a:bodyPr/>
          <a:lstStyle/>
          <a:p>
            <a:pPr algn="just"/>
            <a:r>
              <a:rPr lang="sk-SK" altLang="x-none" sz="2400" dirty="0"/>
              <a:t>Poslanci </a:t>
            </a:r>
            <a:r>
              <a:rPr lang="sk-SK" altLang="x-none" sz="2400" dirty="0" err="1"/>
              <a:t>se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sdružují</a:t>
            </a:r>
            <a:r>
              <a:rPr lang="sk-SK" altLang="x-none" sz="2400" dirty="0"/>
              <a:t> do politických </a:t>
            </a:r>
            <a:r>
              <a:rPr lang="sk-SK" altLang="x-none" sz="2400" dirty="0" err="1"/>
              <a:t>frakcí</a:t>
            </a:r>
            <a:r>
              <a:rPr lang="sk-SK" altLang="x-none" sz="2400" dirty="0"/>
              <a:t>, </a:t>
            </a:r>
            <a:r>
              <a:rPr lang="sk-SK" altLang="x-none" sz="2400" dirty="0" err="1"/>
              <a:t>nikoli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podle</a:t>
            </a:r>
            <a:r>
              <a:rPr lang="sk-SK" altLang="x-none" sz="2400" dirty="0"/>
              <a:t> národnosti</a:t>
            </a:r>
          </a:p>
          <a:p>
            <a:pPr algn="just"/>
            <a:r>
              <a:rPr lang="sk-SK" altLang="x-none" sz="2400" dirty="0" err="1"/>
              <a:t>největší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frakce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jsou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lidovci</a:t>
            </a:r>
            <a:r>
              <a:rPr lang="sk-SK" altLang="x-none" sz="2400" dirty="0"/>
              <a:t>, </a:t>
            </a:r>
            <a:r>
              <a:rPr lang="sk-SK" altLang="x-none" sz="2400" dirty="0" err="1"/>
              <a:t>socialisté</a:t>
            </a:r>
            <a:r>
              <a:rPr lang="sk-SK" altLang="x-none" sz="2400" dirty="0"/>
              <a:t> a </a:t>
            </a:r>
            <a:r>
              <a:rPr lang="sk-SK" altLang="x-none" sz="2400" dirty="0" err="1"/>
              <a:t>liberálové</a:t>
            </a:r>
            <a:r>
              <a:rPr lang="sk-SK" altLang="x-none" sz="2400" dirty="0"/>
              <a:t>.</a:t>
            </a:r>
          </a:p>
          <a:p>
            <a:pPr algn="just"/>
            <a:r>
              <a:rPr lang="sk-SK" altLang="x-none" sz="2400" dirty="0" err="1"/>
              <a:t>jsou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schopny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účinně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mobilizovat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své</a:t>
            </a:r>
            <a:r>
              <a:rPr lang="sk-SK" altLang="x-none" sz="2400" dirty="0"/>
              <a:t> členy k účasti na </a:t>
            </a:r>
            <a:r>
              <a:rPr lang="sk-SK" altLang="x-none" sz="2400" dirty="0" err="1"/>
              <a:t>jednáních</a:t>
            </a:r>
            <a:r>
              <a:rPr lang="sk-SK" altLang="x-none" sz="2400" dirty="0"/>
              <a:t> a také k jednotnému </a:t>
            </a:r>
            <a:r>
              <a:rPr lang="sk-SK" altLang="x-none" sz="2400" dirty="0" err="1"/>
              <a:t>hlasování</a:t>
            </a:r>
            <a:r>
              <a:rPr lang="sk-SK" altLang="x-none" sz="2400" dirty="0"/>
              <a:t> </a:t>
            </a:r>
          </a:p>
          <a:p>
            <a:pPr algn="just"/>
            <a:r>
              <a:rPr lang="sk-SK" altLang="x-none" sz="2400" dirty="0"/>
              <a:t>doporučení vedení parlamentní </a:t>
            </a:r>
            <a:r>
              <a:rPr lang="sk-SK" altLang="x-none" sz="2400" dirty="0" err="1"/>
              <a:t>frakce</a:t>
            </a:r>
            <a:r>
              <a:rPr lang="sk-SK" altLang="x-none" sz="2400" dirty="0"/>
              <a:t> je dobrým </a:t>
            </a:r>
            <a:r>
              <a:rPr lang="sk-SK" altLang="x-none" sz="2400" dirty="0" err="1"/>
              <a:t>předpovědním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faktorem</a:t>
            </a:r>
            <a:r>
              <a:rPr lang="sk-SK" altLang="x-none" sz="2400" dirty="0"/>
              <a:t> pro </a:t>
            </a:r>
            <a:r>
              <a:rPr lang="sk-SK" altLang="x-none" sz="2400" dirty="0" err="1"/>
              <a:t>hlasování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poslanců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Evropského</a:t>
            </a:r>
            <a:r>
              <a:rPr lang="sk-SK" altLang="x-none" sz="2400" dirty="0"/>
              <a:t> parlamentu (s </a:t>
            </a:r>
            <a:r>
              <a:rPr lang="sk-SK" altLang="x-none" sz="2400" dirty="0" err="1"/>
              <a:t>výjimkou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případů</a:t>
            </a:r>
            <a:r>
              <a:rPr lang="sk-SK" altLang="x-none" sz="2400" dirty="0"/>
              <a:t>, </a:t>
            </a:r>
            <a:r>
              <a:rPr lang="sk-SK" altLang="x-none" sz="2400" dirty="0" err="1"/>
              <a:t>kdy</a:t>
            </a:r>
            <a:r>
              <a:rPr lang="sk-SK" altLang="x-none" sz="2400" dirty="0"/>
              <a:t> chce národní </a:t>
            </a:r>
            <a:r>
              <a:rPr lang="sk-SK" altLang="x-none" sz="2400" dirty="0" err="1"/>
              <a:t>část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frakce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jako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celek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projevit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svůj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nesouhlas</a:t>
            </a:r>
            <a:r>
              <a:rPr lang="sk-SK" altLang="x-none" sz="2400" dirty="0"/>
              <a:t>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B2D7D-E014-713B-144A-B00F9EB86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Vzorce</a:t>
            </a:r>
            <a:r>
              <a:rPr lang="en-US" dirty="0"/>
              <a:t> </a:t>
            </a:r>
            <a:r>
              <a:rPr lang="en-US" dirty="0" err="1"/>
              <a:t>hlasování</a:t>
            </a:r>
            <a:r>
              <a:rPr lang="en-US" dirty="0"/>
              <a:t> v EP 2014-2019</a:t>
            </a:r>
          </a:p>
        </p:txBody>
      </p:sp>
      <p:pic>
        <p:nvPicPr>
          <p:cNvPr id="5" name="Content Placeholder 4" descr="A close-up of a computer screen&#10;&#10;Description automatically generated">
            <a:extLst>
              <a:ext uri="{FF2B5EF4-FFF2-40B4-BE49-F238E27FC236}">
                <a16:creationId xmlns:a16="http://schemas.microsoft.com/office/drawing/2014/main" id="{D5AAF1B0-8D5F-902C-4C8B-1DF588C5F2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1262" y="2389187"/>
            <a:ext cx="6946900" cy="3670300"/>
          </a:xfrm>
        </p:spPr>
      </p:pic>
    </p:spTree>
    <p:extLst>
      <p:ext uri="{BB962C8B-B14F-4D97-AF65-F5344CB8AC3E}">
        <p14:creationId xmlns:p14="http://schemas.microsoft.com/office/powerpoint/2010/main" val="3233263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altLang="x-none" dirty="0"/>
              <a:t>Charakteristika Rady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altLang="x-none" dirty="0" err="1"/>
              <a:t>Společně</a:t>
            </a:r>
            <a:r>
              <a:rPr lang="sk-SK" altLang="x-none" dirty="0"/>
              <a:t> s EP </a:t>
            </a:r>
            <a:r>
              <a:rPr lang="sk-SK" altLang="x-none" dirty="0" err="1"/>
              <a:t>součástí</a:t>
            </a:r>
            <a:r>
              <a:rPr lang="sk-SK" altLang="x-none" dirty="0"/>
              <a:t> </a:t>
            </a:r>
            <a:r>
              <a:rPr lang="sk-SK" altLang="x-none" dirty="0" err="1"/>
              <a:t>dvoukomorové</a:t>
            </a:r>
            <a:r>
              <a:rPr lang="sk-SK" altLang="x-none" dirty="0"/>
              <a:t> </a:t>
            </a:r>
            <a:r>
              <a:rPr lang="sk-SK" altLang="x-none" dirty="0" err="1"/>
              <a:t>legislativy</a:t>
            </a:r>
            <a:endParaRPr lang="sk-SK" altLang="x-none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altLang="x-none" dirty="0" err="1"/>
              <a:t>Stálá</a:t>
            </a:r>
            <a:r>
              <a:rPr lang="sk-SK" altLang="x-none" dirty="0"/>
              <a:t> </a:t>
            </a:r>
            <a:r>
              <a:rPr lang="sk-SK" altLang="x-none" dirty="0" err="1"/>
              <a:t>instituce</a:t>
            </a:r>
            <a:r>
              <a:rPr lang="sk-SK" altLang="x-none" dirty="0"/>
              <a:t> a platforma pro </a:t>
            </a:r>
            <a:r>
              <a:rPr lang="sk-SK" altLang="x-none" dirty="0" err="1"/>
              <a:t>vyjednávání</a:t>
            </a:r>
            <a:endParaRPr lang="sk-SK" altLang="x-none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altLang="x-none" dirty="0" err="1"/>
              <a:t>Mezivládní</a:t>
            </a:r>
            <a:r>
              <a:rPr lang="sk-SK" altLang="x-none" dirty="0"/>
              <a:t> orgán </a:t>
            </a:r>
            <a:r>
              <a:rPr lang="sk-SK" altLang="x-none" dirty="0" err="1"/>
              <a:t>zastupující</a:t>
            </a:r>
            <a:r>
              <a:rPr lang="sk-SK" altLang="x-none" dirty="0"/>
              <a:t> vlády EU a zároveň </a:t>
            </a:r>
            <a:r>
              <a:rPr lang="sk-SK" altLang="x-none" dirty="0" err="1"/>
              <a:t>kolektivní</a:t>
            </a:r>
            <a:r>
              <a:rPr lang="sk-SK" altLang="x-none" dirty="0"/>
              <a:t> fórum </a:t>
            </a:r>
            <a:r>
              <a:rPr lang="sk-SK" altLang="x-none" dirty="0" err="1"/>
              <a:t>vůči</a:t>
            </a:r>
            <a:r>
              <a:rPr lang="sk-SK" altLang="x-none" dirty="0"/>
              <a:t> </a:t>
            </a:r>
            <a:r>
              <a:rPr lang="sk-SK" altLang="x-none" dirty="0" err="1"/>
              <a:t>ostatním</a:t>
            </a:r>
            <a:r>
              <a:rPr lang="sk-SK" altLang="x-none" dirty="0"/>
              <a:t> </a:t>
            </a:r>
            <a:r>
              <a:rPr lang="sk-SK" altLang="x-none" dirty="0" err="1"/>
              <a:t>institucím</a:t>
            </a:r>
            <a:r>
              <a:rPr lang="sk-SK" altLang="x-none" dirty="0"/>
              <a:t> (konflikty a spolupráce)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altLang="x-none" dirty="0"/>
              <a:t>Rada: </a:t>
            </a:r>
            <a:r>
              <a:rPr lang="sk-SK" altLang="x-none" dirty="0" err="1"/>
              <a:t>místo</a:t>
            </a:r>
            <a:r>
              <a:rPr lang="sk-SK" altLang="x-none" dirty="0"/>
              <a:t> </a:t>
            </a:r>
            <a:r>
              <a:rPr lang="sk-SK" altLang="x-none" dirty="0" err="1"/>
              <a:t>setkávání</a:t>
            </a:r>
            <a:r>
              <a:rPr lang="sk-SK" altLang="x-none" dirty="0"/>
              <a:t> </a:t>
            </a:r>
            <a:r>
              <a:rPr lang="sk-SK" altLang="x-none" dirty="0" err="1"/>
              <a:t>národních</a:t>
            </a:r>
            <a:r>
              <a:rPr lang="sk-SK" altLang="x-none" dirty="0"/>
              <a:t>, ale i </a:t>
            </a:r>
            <a:r>
              <a:rPr lang="sk-SK" altLang="x-none" dirty="0" err="1"/>
              <a:t>odvětvových</a:t>
            </a:r>
            <a:r>
              <a:rPr lang="sk-SK" altLang="x-none" dirty="0"/>
              <a:t> a byrokratických </a:t>
            </a:r>
            <a:r>
              <a:rPr lang="sk-SK" altLang="x-none" dirty="0" err="1"/>
              <a:t>zájmů</a:t>
            </a:r>
            <a:r>
              <a:rPr lang="sk-SK" altLang="x-none" dirty="0"/>
              <a:t> - </a:t>
            </a:r>
            <a:r>
              <a:rPr lang="sk-SK" altLang="x-none" dirty="0" err="1"/>
              <a:t>potenciální</a:t>
            </a:r>
            <a:r>
              <a:rPr lang="sk-SK" altLang="x-none" dirty="0"/>
              <a:t> riziko </a:t>
            </a:r>
            <a:r>
              <a:rPr lang="sk-SK" altLang="x-none" dirty="0" err="1"/>
              <a:t>roztříštěnosti</a:t>
            </a:r>
            <a:endParaRPr lang="sk-SK" altLang="x-non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042B1-9AFE-594A-C2E8-94514472C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Formace</a:t>
            </a:r>
            <a:r>
              <a:rPr lang="en-US" dirty="0"/>
              <a:t> Rady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9F3E8-5364-B335-48C8-576A77657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4864"/>
            <a:ext cx="7693025" cy="4248472"/>
          </a:xfrm>
        </p:spPr>
        <p:txBody>
          <a:bodyPr/>
          <a:lstStyle/>
          <a:p>
            <a:pPr algn="just"/>
            <a:r>
              <a:rPr lang="en-GB" sz="2000" b="0" i="0" dirty="0">
                <a:solidFill>
                  <a:srgbClr val="0039A6"/>
                </a:solidFill>
                <a:effectLst/>
                <a:hlinkClick r:id="rId2"/>
              </a:rPr>
              <a:t>GAC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 (</a:t>
            </a:r>
            <a:r>
              <a:rPr lang="en-GB" sz="2000" b="0" i="1" dirty="0">
                <a:solidFill>
                  <a:srgbClr val="000000"/>
                </a:solidFill>
                <a:effectLst/>
              </a:rPr>
              <a:t>General Affairs Council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) se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věnuje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obecným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a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průřezovým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záležitostem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.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Zasedá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každý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měsíc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.</a:t>
            </a:r>
          </a:p>
          <a:p>
            <a:pPr algn="just"/>
            <a:r>
              <a:rPr lang="en-GB" sz="2000" b="0" i="0" dirty="0">
                <a:solidFill>
                  <a:srgbClr val="0039A6"/>
                </a:solidFill>
                <a:effectLst/>
                <a:hlinkClick r:id="rId3"/>
              </a:rPr>
              <a:t>ECOFIN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 (</a:t>
            </a:r>
            <a:r>
              <a:rPr lang="en-GB" sz="2000" b="0" i="1" dirty="0">
                <a:solidFill>
                  <a:srgbClr val="000000"/>
                </a:solidFill>
                <a:effectLst/>
              </a:rPr>
              <a:t>Economic and Financial Affairs Council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)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má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na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starost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finanční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a 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hospodářské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věci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, od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daní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přes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celní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věci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po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ekonomickou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obnovu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. Rada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zasedá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téměř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každý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měsíc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  </a:t>
            </a:r>
          </a:p>
          <a:p>
            <a:pPr algn="just"/>
            <a:r>
              <a:rPr lang="en-GB" sz="2000" b="0" i="0" dirty="0">
                <a:solidFill>
                  <a:srgbClr val="0039A6"/>
                </a:solidFill>
                <a:effectLst/>
                <a:hlinkClick r:id="rId4"/>
              </a:rPr>
              <a:t>JHA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 (</a:t>
            </a:r>
            <a:r>
              <a:rPr lang="en-GB" sz="2000" b="0" i="1" dirty="0">
                <a:solidFill>
                  <a:srgbClr val="000000"/>
                </a:solidFill>
                <a:effectLst/>
              </a:rPr>
              <a:t>Justice and Home Affairs Council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) k 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agendě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justice a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vnitra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zasedá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zpravidla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4x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ročne</a:t>
            </a:r>
            <a:r>
              <a:rPr lang="en-GB" sz="2000" dirty="0">
                <a:solidFill>
                  <a:srgbClr val="000000"/>
                </a:solidFill>
              </a:rPr>
              <a:t>, </a:t>
            </a:r>
            <a:r>
              <a:rPr lang="en-GB" sz="2000" b="0" i="0" dirty="0">
                <a:solidFill>
                  <a:srgbClr val="0039A6"/>
                </a:solidFill>
                <a:effectLst/>
                <a:hlinkClick r:id="rId5"/>
              </a:rPr>
              <a:t>FAC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 (</a:t>
            </a:r>
            <a:r>
              <a:rPr lang="en-GB" sz="2000" b="0" i="1" dirty="0">
                <a:solidFill>
                  <a:srgbClr val="000000"/>
                </a:solidFill>
                <a:effectLst/>
              </a:rPr>
              <a:t>Foreign Affairs Council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)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zasedá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každý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sz="2000" b="0" i="0" dirty="0" err="1">
                <a:solidFill>
                  <a:srgbClr val="000000"/>
                </a:solidFill>
                <a:effectLst/>
              </a:rPr>
              <a:t>měsíc</a:t>
            </a:r>
            <a:endParaRPr lang="en-GB" sz="2000" b="0" i="0" dirty="0">
              <a:solidFill>
                <a:srgbClr val="000000"/>
              </a:solidFill>
              <a:effectLst/>
            </a:endParaRPr>
          </a:p>
          <a:p>
            <a:pPr algn="just"/>
            <a:r>
              <a:rPr lang="en-GB" sz="2000" b="0" i="0" dirty="0">
                <a:solidFill>
                  <a:srgbClr val="0039A6"/>
                </a:solidFill>
                <a:effectLst/>
                <a:hlinkClick r:id="rId6"/>
              </a:rPr>
              <a:t>COMPET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 (</a:t>
            </a:r>
            <a:r>
              <a:rPr lang="en-GB" sz="2000" b="0" i="1" dirty="0">
                <a:solidFill>
                  <a:srgbClr val="000000"/>
                </a:solidFill>
                <a:effectLst/>
              </a:rPr>
              <a:t>Competitiveness Council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)</a:t>
            </a:r>
            <a:r>
              <a:rPr lang="en-GB" sz="2000" dirty="0">
                <a:solidFill>
                  <a:srgbClr val="000000"/>
                </a:solidFill>
              </a:rPr>
              <a:t>, </a:t>
            </a:r>
            <a:r>
              <a:rPr lang="en-GB" sz="2000" b="0" i="0" dirty="0">
                <a:solidFill>
                  <a:srgbClr val="0039A6"/>
                </a:solidFill>
                <a:effectLst/>
                <a:hlinkClick r:id="rId7"/>
              </a:rPr>
              <a:t>TTE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 (</a:t>
            </a:r>
            <a:r>
              <a:rPr lang="en-GB" sz="2000" b="0" i="1" dirty="0">
                <a:solidFill>
                  <a:srgbClr val="000000"/>
                </a:solidFill>
                <a:effectLst/>
              </a:rPr>
              <a:t>Transport, Telecommunications and Energy Council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), </a:t>
            </a:r>
            <a:r>
              <a:rPr lang="en-GB" sz="2000" b="0" i="0" dirty="0">
                <a:solidFill>
                  <a:srgbClr val="0039A6"/>
                </a:solidFill>
                <a:effectLst/>
                <a:hlinkClick r:id="rId8"/>
              </a:rPr>
              <a:t>ENVI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 (</a:t>
            </a:r>
            <a:r>
              <a:rPr lang="en-GB" sz="2000" b="0" i="1" dirty="0">
                <a:solidFill>
                  <a:srgbClr val="000000"/>
                </a:solidFill>
                <a:effectLst/>
              </a:rPr>
              <a:t>Environment Council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), </a:t>
            </a:r>
            <a:r>
              <a:rPr lang="en-GB" sz="2000" b="0" i="0" dirty="0">
                <a:solidFill>
                  <a:srgbClr val="0039A6"/>
                </a:solidFill>
                <a:effectLst/>
                <a:hlinkClick r:id="rId9"/>
              </a:rPr>
              <a:t>AGRIFISH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 (</a:t>
            </a:r>
            <a:r>
              <a:rPr lang="en-GB" sz="2000" b="0" i="1" dirty="0">
                <a:solidFill>
                  <a:srgbClr val="000000"/>
                </a:solidFill>
                <a:effectLst/>
              </a:rPr>
              <a:t>Agriculture and Fisheries Council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), </a:t>
            </a:r>
            <a:r>
              <a:rPr lang="en-GB" sz="2000" b="0" i="0" dirty="0">
                <a:solidFill>
                  <a:srgbClr val="0039A6"/>
                </a:solidFill>
                <a:effectLst/>
                <a:hlinkClick r:id="rId10"/>
              </a:rPr>
              <a:t>EPSCO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 (</a:t>
            </a:r>
            <a:r>
              <a:rPr lang="en-GB" sz="2000" b="0" i="1" dirty="0">
                <a:solidFill>
                  <a:srgbClr val="000000"/>
                </a:solidFill>
                <a:effectLst/>
              </a:rPr>
              <a:t>Employment, Social Policy, Health and Consumer Affairs Council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), </a:t>
            </a:r>
            <a:r>
              <a:rPr lang="en-GB" sz="2000" b="0" i="0" dirty="0">
                <a:solidFill>
                  <a:srgbClr val="0039A6"/>
                </a:solidFill>
                <a:effectLst/>
                <a:hlinkClick r:id="rId11"/>
              </a:rPr>
              <a:t>EYCS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 (</a:t>
            </a:r>
            <a:r>
              <a:rPr lang="en-GB" sz="2000" b="0" i="1" dirty="0">
                <a:solidFill>
                  <a:srgbClr val="000000"/>
                </a:solidFill>
                <a:effectLst/>
              </a:rPr>
              <a:t>Education, Youth, Culture and Sport Council</a:t>
            </a:r>
            <a:r>
              <a:rPr lang="en-GB" sz="2000" b="0" i="0" dirty="0">
                <a:solidFill>
                  <a:srgbClr val="000000"/>
                </a:solidFill>
                <a:effectLst/>
              </a:rPr>
              <a:t>),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79366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3" name="AutoShap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altLang="x-none" dirty="0" err="1"/>
              <a:t>Předsednictví</a:t>
            </a:r>
            <a:endParaRPr lang="sk-SK" altLang="x-none" dirty="0"/>
          </a:p>
        </p:txBody>
      </p:sp>
      <p:sp>
        <p:nvSpPr>
          <p:cNvPr id="186451" name="Rectangle 83"/>
          <p:cNvSpPr>
            <a:spLocks noGrp="1" noChangeArrowheads="1"/>
          </p:cNvSpPr>
          <p:nvPr>
            <p:ph idx="1"/>
          </p:nvPr>
        </p:nvSpPr>
        <p:spPr>
          <a:xfrm>
            <a:off x="827088" y="2368550"/>
            <a:ext cx="7693025" cy="4084786"/>
          </a:xfrm>
        </p:spPr>
        <p:txBody>
          <a:bodyPr/>
          <a:lstStyle/>
          <a:p>
            <a:pPr algn="just" eaLnBrk="1" hangingPunct="1">
              <a:defRPr/>
            </a:pPr>
            <a:r>
              <a:rPr lang="sk-SK" altLang="x-none" sz="2400" dirty="0" err="1"/>
              <a:t>Rotující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šestiměsíční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předsednictví</a:t>
            </a:r>
            <a:r>
              <a:rPr lang="sk-SK" altLang="x-none" sz="2400" dirty="0"/>
              <a:t>, </a:t>
            </a:r>
            <a:r>
              <a:rPr lang="sk-SK" altLang="x-none" sz="2400" dirty="0" err="1"/>
              <a:t>předsedající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stát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předsedá</a:t>
            </a:r>
            <a:r>
              <a:rPr lang="sk-SK" altLang="x-none" sz="2400" dirty="0"/>
              <a:t> a </a:t>
            </a:r>
            <a:r>
              <a:rPr lang="sk-SK" altLang="x-none" sz="2400" dirty="0" err="1"/>
              <a:t>připravuje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všechna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jednání</a:t>
            </a:r>
            <a:r>
              <a:rPr lang="sk-SK" altLang="x-none" sz="2400" dirty="0"/>
              <a:t> a </a:t>
            </a:r>
            <a:r>
              <a:rPr lang="sk-SK" altLang="x-none" sz="2400" dirty="0" err="1"/>
              <a:t>schůze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všech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výborů</a:t>
            </a:r>
            <a:r>
              <a:rPr lang="sk-SK" altLang="x-none" sz="2400" dirty="0"/>
              <a:t> Rady</a:t>
            </a:r>
          </a:p>
          <a:p>
            <a:pPr algn="just" eaLnBrk="1" hangingPunct="1">
              <a:defRPr/>
            </a:pPr>
            <a:r>
              <a:rPr lang="sk-SK" altLang="x-none" sz="2400" dirty="0"/>
              <a:t>Trojka</a:t>
            </a:r>
          </a:p>
          <a:p>
            <a:pPr algn="just" eaLnBrk="1" hangingPunct="1">
              <a:defRPr/>
            </a:pPr>
            <a:r>
              <a:rPr lang="sk-SK" altLang="x-none" sz="2400" dirty="0" err="1"/>
              <a:t>Řídí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rovněž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vnější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vztahy</a:t>
            </a:r>
            <a:r>
              <a:rPr lang="sk-SK" altLang="x-none" sz="2400" dirty="0"/>
              <a:t> celé EU</a:t>
            </a:r>
          </a:p>
          <a:p>
            <a:pPr algn="just" eaLnBrk="1" hangingPunct="1">
              <a:defRPr/>
            </a:pPr>
            <a:r>
              <a:rPr lang="sk-SK" altLang="x-none" sz="2400" dirty="0"/>
              <a:t>(ale Lisabonská </a:t>
            </a:r>
            <a:r>
              <a:rPr lang="sk-SK" altLang="x-none" sz="2400" dirty="0" err="1"/>
              <a:t>smlouva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zřídila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funkci</a:t>
            </a:r>
            <a:r>
              <a:rPr lang="sk-SK" altLang="x-none" sz="2400" dirty="0"/>
              <a:t> vysokého </a:t>
            </a:r>
            <a:r>
              <a:rPr lang="sk-SK" altLang="x-none" sz="2400" dirty="0" err="1"/>
              <a:t>představitele</a:t>
            </a:r>
            <a:r>
              <a:rPr lang="sk-SK" altLang="x-none" sz="2400" dirty="0"/>
              <a:t> pro zahraniční a bezpečnostní politiku) </a:t>
            </a:r>
          </a:p>
          <a:p>
            <a:pPr algn="just" eaLnBrk="1" hangingPunct="1">
              <a:defRPr/>
            </a:pPr>
            <a:r>
              <a:rPr lang="sk-SK" altLang="x-none" sz="2400" dirty="0" err="1"/>
              <a:t>Možnost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prosazovat</a:t>
            </a:r>
            <a:r>
              <a:rPr lang="sk-SK" altLang="x-none" sz="2400" dirty="0"/>
              <a:t> vlastní priority, ale také </a:t>
            </a:r>
            <a:r>
              <a:rPr lang="sk-SK" altLang="x-none" sz="2400" dirty="0" err="1"/>
              <a:t>potřeba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vést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neutrální</a:t>
            </a:r>
            <a:r>
              <a:rPr lang="sk-SK" altLang="x-none" sz="2400" dirty="0"/>
              <a:t> a </a:t>
            </a:r>
            <a:r>
              <a:rPr lang="sk-SK" altLang="x-none" sz="2400" dirty="0" err="1"/>
              <a:t>profesionální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předsednictví</a:t>
            </a:r>
            <a:r>
              <a:rPr lang="sk-SK" altLang="x-none" sz="2400" dirty="0"/>
              <a:t>.</a:t>
            </a:r>
          </a:p>
          <a:p>
            <a:pPr algn="just" eaLnBrk="1" hangingPunct="1">
              <a:defRPr/>
            </a:pPr>
            <a:r>
              <a:rPr lang="sk-SK" altLang="x-none" sz="2400" dirty="0"/>
              <a:t>Obrovský tlak na </a:t>
            </a:r>
            <a:r>
              <a:rPr lang="sk-SK" altLang="x-none" sz="2400" dirty="0" err="1"/>
              <a:t>administrativní</a:t>
            </a:r>
            <a:r>
              <a:rPr lang="sk-SK" altLang="x-none" sz="2400" dirty="0"/>
              <a:t> kapacitu státu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altLang="x-none" dirty="0" err="1"/>
              <a:t>Předseda</a:t>
            </a:r>
            <a:r>
              <a:rPr lang="sk-SK" altLang="x-none" dirty="0"/>
              <a:t> </a:t>
            </a:r>
            <a:r>
              <a:rPr lang="sk-SK" altLang="x-none" dirty="0" err="1"/>
              <a:t>Evropské</a:t>
            </a:r>
            <a:r>
              <a:rPr lang="sk-SK" altLang="x-none" dirty="0"/>
              <a:t> rady a sekretariát Rady </a:t>
            </a:r>
            <a:r>
              <a:rPr lang="sk-SK" altLang="x-none" dirty="0" err="1"/>
              <a:t>ministrů</a:t>
            </a:r>
            <a:endParaRPr lang="sk-SK" altLang="x-none" dirty="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sk-SK" altLang="x-none" sz="2400" dirty="0"/>
              <a:t>Až do Lisabonské </a:t>
            </a:r>
            <a:r>
              <a:rPr lang="sk-SK" altLang="x-none" sz="2400" dirty="0" err="1"/>
              <a:t>smlouvy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bylo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předsednictví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Evropské</a:t>
            </a:r>
            <a:r>
              <a:rPr lang="sk-SK" altLang="x-none" sz="2400" dirty="0"/>
              <a:t> rady </a:t>
            </a:r>
            <a:r>
              <a:rPr lang="sk-SK" altLang="x-none" sz="2400" dirty="0" err="1"/>
              <a:t>neformální</a:t>
            </a:r>
            <a:r>
              <a:rPr lang="sk-SK" altLang="x-none" sz="2400" dirty="0"/>
              <a:t>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sk-SK" altLang="x-none" sz="2400" dirty="0"/>
              <a:t>Od roku 2009 je to </a:t>
            </a:r>
            <a:r>
              <a:rPr lang="sk-SK" altLang="x-none" sz="2400" dirty="0" err="1"/>
              <a:t>stálá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funkce</a:t>
            </a:r>
            <a:endParaRPr lang="sk-SK" altLang="x-none" sz="2400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sk-SK" altLang="x-none" sz="2400" dirty="0" err="1"/>
              <a:t>Předseda</a:t>
            </a:r>
            <a:r>
              <a:rPr lang="sk-SK" altLang="x-none" sz="2400" dirty="0"/>
              <a:t> je </a:t>
            </a:r>
            <a:r>
              <a:rPr lang="sk-SK" altLang="x-none" sz="2400" dirty="0" err="1"/>
              <a:t>volen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Evropskou</a:t>
            </a:r>
            <a:r>
              <a:rPr lang="sk-SK" altLang="x-none" sz="2400" dirty="0"/>
              <a:t> radou kvalifikovanou </a:t>
            </a:r>
            <a:r>
              <a:rPr lang="sk-SK" altLang="x-none" sz="2400" dirty="0" err="1"/>
              <a:t>většinou</a:t>
            </a:r>
            <a:r>
              <a:rPr lang="sk-SK" altLang="x-none" sz="2400" dirty="0"/>
              <a:t> na období 2,5 roku, </a:t>
            </a:r>
            <a:r>
              <a:rPr lang="sk-SK" altLang="x-none" sz="2400" dirty="0" err="1"/>
              <a:t>maximálně</a:t>
            </a:r>
            <a:r>
              <a:rPr lang="sk-SK" altLang="x-none" sz="2400" dirty="0"/>
              <a:t> však na 2 funkční období.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sk-SK" altLang="x-none" sz="2400" dirty="0" err="1"/>
              <a:t>Prvním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předsedou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byl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Herman</a:t>
            </a:r>
            <a:r>
              <a:rPr lang="sk-SK" altLang="x-none" sz="2400" dirty="0"/>
              <a:t> van </a:t>
            </a:r>
            <a:r>
              <a:rPr lang="sk-SK" altLang="x-none" sz="2400" dirty="0" err="1"/>
              <a:t>Rompuy</a:t>
            </a:r>
            <a:r>
              <a:rPr lang="sk-SK" altLang="x-none" sz="2400" dirty="0"/>
              <a:t> (2009-2014), druhým Donald Tusk (2014-2019), </a:t>
            </a:r>
            <a:r>
              <a:rPr lang="sk-SK" altLang="x-none" sz="2400" dirty="0" err="1"/>
              <a:t>třetím</a:t>
            </a:r>
            <a:r>
              <a:rPr lang="sk-SK" altLang="x-none" sz="2400" dirty="0"/>
              <a:t> Charles </a:t>
            </a:r>
            <a:r>
              <a:rPr lang="sk-SK" altLang="x-none" sz="2400" dirty="0" err="1"/>
              <a:t>Michel</a:t>
            </a:r>
            <a:r>
              <a:rPr lang="sk-SK" altLang="x-none" sz="2400" dirty="0"/>
              <a:t> (2019-).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sk-SK" altLang="x-none" sz="2400" dirty="0" err="1"/>
              <a:t>Příprava</a:t>
            </a:r>
            <a:r>
              <a:rPr lang="sk-SK" altLang="x-none" sz="2400" dirty="0"/>
              <a:t> a </a:t>
            </a:r>
            <a:r>
              <a:rPr lang="sk-SK" altLang="x-none" sz="2400" dirty="0" err="1"/>
              <a:t>předsednictví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zasedání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Evropské</a:t>
            </a:r>
            <a:r>
              <a:rPr lang="sk-SK" altLang="x-none" sz="2400" dirty="0"/>
              <a:t> rady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sk-SK" altLang="x-none" sz="2400" dirty="0" err="1"/>
              <a:t>Aktivnější</a:t>
            </a:r>
            <a:r>
              <a:rPr lang="sk-SK" altLang="x-none" sz="2400" dirty="0"/>
              <a:t> v </a:t>
            </a:r>
            <a:r>
              <a:rPr lang="sk-SK" altLang="x-none" sz="2400" dirty="0" err="1"/>
              <a:t>exekutivní</a:t>
            </a:r>
            <a:r>
              <a:rPr lang="sk-SK" altLang="x-none" sz="2400" dirty="0"/>
              <a:t> roli, </a:t>
            </a:r>
            <a:r>
              <a:rPr lang="sk-SK" altLang="x-none" sz="2400" dirty="0" err="1"/>
              <a:t>méně</a:t>
            </a:r>
            <a:r>
              <a:rPr lang="sk-SK" altLang="x-none" sz="2400" dirty="0"/>
              <a:t> v </a:t>
            </a:r>
            <a:r>
              <a:rPr lang="sk-SK" altLang="x-none" sz="2400" dirty="0" err="1"/>
              <a:t>legislativním</a:t>
            </a:r>
            <a:r>
              <a:rPr lang="sk-SK" altLang="x-none" sz="2400" dirty="0"/>
              <a:t> procesu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814F3-C321-FDE6-E08A-10DF31905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dirty="0"/>
              <a:t>Teorie legislativní politiky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DC800-0A52-72C4-9B3E-EF96702A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GB" dirty="0"/>
              <a:t>1. P</a:t>
            </a:r>
            <a:r>
              <a:rPr lang="en-SK" dirty="0"/>
              <a:t>rostorový model politiky: </a:t>
            </a:r>
            <a:r>
              <a:rPr lang="en-GB" dirty="0" err="1"/>
              <a:t>aktéry</a:t>
            </a:r>
            <a:r>
              <a:rPr lang="en-GB" dirty="0"/>
              <a:t> a </a:t>
            </a:r>
            <a:r>
              <a:rPr lang="en-GB" dirty="0" err="1"/>
              <a:t>politiky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znázornit</a:t>
            </a:r>
            <a:r>
              <a:rPr lang="en-GB" dirty="0"/>
              <a:t> </a:t>
            </a:r>
            <a:r>
              <a:rPr lang="en-GB" dirty="0" err="1"/>
              <a:t>jako</a:t>
            </a:r>
            <a:r>
              <a:rPr lang="en-GB" dirty="0"/>
              <a:t> body v policy </a:t>
            </a:r>
            <a:r>
              <a:rPr lang="en-GB" dirty="0" err="1"/>
              <a:t>prostoru</a:t>
            </a:r>
            <a:endParaRPr lang="en-GB" dirty="0"/>
          </a:p>
          <a:p>
            <a:r>
              <a:rPr lang="en-GB" dirty="0" err="1"/>
              <a:t>aktéři</a:t>
            </a:r>
            <a:r>
              <a:rPr lang="en-GB" dirty="0"/>
              <a:t> </a:t>
            </a:r>
            <a:r>
              <a:rPr lang="en-GB" dirty="0" err="1"/>
              <a:t>preferují</a:t>
            </a:r>
            <a:r>
              <a:rPr lang="en-GB" dirty="0"/>
              <a:t> </a:t>
            </a:r>
            <a:r>
              <a:rPr lang="en-GB" dirty="0" err="1"/>
              <a:t>minimalizaci</a:t>
            </a:r>
            <a:r>
              <a:rPr lang="en-GB" dirty="0"/>
              <a:t> </a:t>
            </a:r>
            <a:r>
              <a:rPr lang="en-GB" dirty="0" err="1"/>
              <a:t>vzdálenosti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svým</a:t>
            </a:r>
            <a:r>
              <a:rPr lang="en-GB" dirty="0"/>
              <a:t> </a:t>
            </a:r>
            <a:r>
              <a:rPr lang="en-GB" dirty="0" err="1"/>
              <a:t>postojem</a:t>
            </a:r>
            <a:r>
              <a:rPr lang="en-GB" dirty="0"/>
              <a:t> a </a:t>
            </a:r>
            <a:r>
              <a:rPr lang="en-GB" dirty="0" err="1"/>
              <a:t>schválenou</a:t>
            </a:r>
            <a:r>
              <a:rPr lang="en-GB" dirty="0"/>
              <a:t> </a:t>
            </a:r>
            <a:r>
              <a:rPr lang="en-GB" dirty="0" err="1"/>
              <a:t>politikou</a:t>
            </a:r>
            <a:endParaRPr lang="en-GB" dirty="0"/>
          </a:p>
          <a:p>
            <a:r>
              <a:rPr lang="en-GB" b="0" i="0" dirty="0">
                <a:solidFill>
                  <a:srgbClr val="0D0D0D"/>
                </a:solidFill>
                <a:effectLst/>
                <a:latin typeface="Söhne"/>
              </a:rPr>
              <a:t>“the median voter theorem” (</a:t>
            </a:r>
            <a:r>
              <a:rPr lang="en-GB" b="0" i="0" dirty="0" err="1">
                <a:solidFill>
                  <a:srgbClr val="0D0D0D"/>
                </a:solidFill>
                <a:effectLst/>
                <a:latin typeface="Söhne"/>
              </a:rPr>
              <a:t>funguje</a:t>
            </a:r>
            <a:r>
              <a:rPr lang="en-GB" b="0" i="0" dirty="0">
                <a:solidFill>
                  <a:srgbClr val="0D0D0D"/>
                </a:solidFill>
                <a:effectLst/>
                <a:latin typeface="Söhne"/>
              </a:rPr>
              <a:t> v </a:t>
            </a:r>
            <a:r>
              <a:rPr lang="en-GB" b="0" i="0" dirty="0" err="1">
                <a:solidFill>
                  <a:srgbClr val="0D0D0D"/>
                </a:solidFill>
                <a:effectLst/>
                <a:latin typeface="Söhne"/>
              </a:rPr>
              <a:t>jednodimenzionálním</a:t>
            </a:r>
            <a:r>
              <a:rPr lang="en-GB" b="0" i="0" dirty="0">
                <a:solidFill>
                  <a:srgbClr val="0D0D0D"/>
                </a:solidFill>
                <a:effectLst/>
                <a:latin typeface="Söhne"/>
              </a:rPr>
              <a:t> policy </a:t>
            </a:r>
            <a:r>
              <a:rPr lang="en-GB" b="0" i="0" dirty="0" err="1">
                <a:solidFill>
                  <a:srgbClr val="0D0D0D"/>
                </a:solidFill>
                <a:effectLst/>
                <a:latin typeface="Söhne"/>
              </a:rPr>
              <a:t>prostoru</a:t>
            </a:r>
            <a:r>
              <a:rPr lang="en-GB" b="0" i="0" dirty="0">
                <a:solidFill>
                  <a:srgbClr val="0D0D0D"/>
                </a:solidFill>
                <a:effectLst/>
                <a:latin typeface="Söhne"/>
              </a:rPr>
              <a:t>)</a:t>
            </a:r>
            <a:endParaRPr lang="en-GB" dirty="0"/>
          </a:p>
          <a:p>
            <a:endParaRPr lang="en-SK" dirty="0"/>
          </a:p>
        </p:txBody>
      </p:sp>
      <p:pic>
        <p:nvPicPr>
          <p:cNvPr id="5" name="Picture 4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EADBA1FF-F9D9-B450-F9D4-DCD28CC8D4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202" y="5229200"/>
            <a:ext cx="7186752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425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altLang="x-none" dirty="0" err="1"/>
              <a:t>Coreper</a:t>
            </a:r>
            <a:r>
              <a:rPr lang="sk-SK" altLang="x-none" dirty="0"/>
              <a:t> a </a:t>
            </a:r>
            <a:r>
              <a:rPr lang="sk-SK" altLang="x-none" dirty="0" err="1"/>
              <a:t>přípravné</a:t>
            </a:r>
            <a:r>
              <a:rPr lang="sk-SK" altLang="x-none" dirty="0"/>
              <a:t> výbory 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altLang="x-none" sz="2400" dirty="0" err="1"/>
              <a:t>většina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legislativního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rozhodování</a:t>
            </a:r>
            <a:r>
              <a:rPr lang="sk-SK" altLang="x-none" sz="2400" dirty="0"/>
              <a:t> Rady </a:t>
            </a:r>
            <a:r>
              <a:rPr lang="sk-SK" altLang="x-none" sz="2400" dirty="0" err="1"/>
              <a:t>neprobíhá</a:t>
            </a:r>
            <a:r>
              <a:rPr lang="sk-SK" altLang="x-none" sz="2400" dirty="0"/>
              <a:t> na úrovni </a:t>
            </a:r>
            <a:r>
              <a:rPr lang="sk-SK" altLang="x-none" sz="2400" dirty="0" err="1"/>
              <a:t>ministrů</a:t>
            </a:r>
            <a:r>
              <a:rPr lang="sk-SK" altLang="x-none" sz="2400" dirty="0"/>
              <a:t>, ale </a:t>
            </a:r>
            <a:r>
              <a:rPr lang="sk-SK" altLang="x-none" sz="2400" dirty="0" err="1"/>
              <a:t>ve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výborech</a:t>
            </a:r>
            <a:r>
              <a:rPr lang="sk-SK" altLang="x-none" sz="2400" dirty="0"/>
              <a:t> a </a:t>
            </a:r>
            <a:r>
              <a:rPr lang="sk-SK" altLang="x-none" sz="2400" dirty="0" err="1"/>
              <a:t>pracovních</a:t>
            </a:r>
            <a:r>
              <a:rPr lang="sk-SK" altLang="x-none" sz="2400" dirty="0"/>
              <a:t> skupinách.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altLang="x-none" sz="2400" dirty="0" err="1"/>
              <a:t>Coreper</a:t>
            </a:r>
            <a:r>
              <a:rPr lang="sk-SK" altLang="x-none" sz="2400" dirty="0"/>
              <a:t> II (</a:t>
            </a:r>
            <a:r>
              <a:rPr lang="sk-SK" altLang="x-none" sz="2400" dirty="0" err="1"/>
              <a:t>vedoucí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stálých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zastoupení</a:t>
            </a:r>
            <a:r>
              <a:rPr lang="sk-SK" altLang="x-none" sz="2400" dirty="0"/>
              <a:t>) a </a:t>
            </a:r>
            <a:r>
              <a:rPr lang="sk-SK" altLang="x-none" sz="2400" dirty="0" err="1"/>
              <a:t>Coreper</a:t>
            </a:r>
            <a:r>
              <a:rPr lang="sk-SK" altLang="x-none" sz="2400" dirty="0"/>
              <a:t> I (</a:t>
            </a:r>
            <a:r>
              <a:rPr lang="sk-SK" altLang="x-none" sz="2400" dirty="0" err="1"/>
              <a:t>zástupci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velvyslanců</a:t>
            </a:r>
            <a:r>
              <a:rPr lang="sk-SK" altLang="x-none" sz="2400" dirty="0"/>
              <a:t>)</a:t>
            </a:r>
          </a:p>
          <a:p>
            <a:pPr algn="just"/>
            <a:r>
              <a:rPr lang="en-GB" sz="2400" b="0" i="0" dirty="0" err="1">
                <a:solidFill>
                  <a:srgbClr val="3F4A52"/>
                </a:solidFill>
                <a:effectLst/>
              </a:rPr>
              <a:t>více</a:t>
            </a:r>
            <a:r>
              <a:rPr lang="en-GB" sz="24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400" b="0" i="0" dirty="0" err="1">
                <a:solidFill>
                  <a:srgbClr val="3F4A52"/>
                </a:solidFill>
                <a:effectLst/>
              </a:rPr>
              <a:t>než</a:t>
            </a:r>
            <a:r>
              <a:rPr lang="en-GB" sz="2400" b="0" i="0" dirty="0">
                <a:solidFill>
                  <a:srgbClr val="3F4A52"/>
                </a:solidFill>
                <a:effectLst/>
              </a:rPr>
              <a:t> </a:t>
            </a:r>
            <a:r>
              <a:rPr lang="en-GB" sz="2400" b="1" i="0" dirty="0">
                <a:solidFill>
                  <a:srgbClr val="3F4A52"/>
                </a:solidFill>
                <a:effectLst/>
              </a:rPr>
              <a:t>150 </a:t>
            </a:r>
            <a:r>
              <a:rPr lang="en-GB" sz="2400" b="1" i="0" dirty="0" err="1">
                <a:solidFill>
                  <a:srgbClr val="3F4A52"/>
                </a:solidFill>
                <a:effectLst/>
              </a:rPr>
              <a:t>úzce</a:t>
            </a:r>
            <a:r>
              <a:rPr lang="en-GB" sz="2400" b="1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400" b="1" i="0" dirty="0" err="1">
                <a:solidFill>
                  <a:srgbClr val="3F4A52"/>
                </a:solidFill>
                <a:effectLst/>
              </a:rPr>
              <a:t>specializovaných</a:t>
            </a:r>
            <a:r>
              <a:rPr lang="en-GB" sz="2400" b="1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400" b="1" i="0" dirty="0" err="1">
                <a:solidFill>
                  <a:srgbClr val="3F4A52"/>
                </a:solidFill>
                <a:effectLst/>
              </a:rPr>
              <a:t>pracovních</a:t>
            </a:r>
            <a:r>
              <a:rPr lang="en-GB" sz="2400" b="1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400" b="1" i="0" dirty="0" err="1">
                <a:solidFill>
                  <a:srgbClr val="3F4A52"/>
                </a:solidFill>
                <a:effectLst/>
              </a:rPr>
              <a:t>skupin</a:t>
            </a:r>
            <a:r>
              <a:rPr lang="en-GB" sz="2400" b="1" i="0" dirty="0">
                <a:solidFill>
                  <a:srgbClr val="3F4A52"/>
                </a:solidFill>
                <a:effectLst/>
              </a:rPr>
              <a:t> a </a:t>
            </a:r>
            <a:r>
              <a:rPr lang="en-GB" sz="2400" b="1" i="0" dirty="0" err="1">
                <a:solidFill>
                  <a:srgbClr val="3F4A52"/>
                </a:solidFill>
                <a:effectLst/>
              </a:rPr>
              <a:t>výborů</a:t>
            </a:r>
            <a:r>
              <a:rPr lang="en-GB" sz="2400" b="0" i="0" dirty="0">
                <a:solidFill>
                  <a:srgbClr val="3F4A52"/>
                </a:solidFill>
                <a:effectLst/>
              </a:rPr>
              <a:t>, </a:t>
            </a:r>
            <a:r>
              <a:rPr lang="en-GB" sz="2400" b="0" i="0" dirty="0" err="1">
                <a:solidFill>
                  <a:srgbClr val="3F4A52"/>
                </a:solidFill>
                <a:effectLst/>
              </a:rPr>
              <a:t>tzv</a:t>
            </a:r>
            <a:r>
              <a:rPr lang="en-GB" sz="2400" b="0" i="0" dirty="0">
                <a:solidFill>
                  <a:srgbClr val="3F4A52"/>
                </a:solidFill>
                <a:effectLst/>
              </a:rPr>
              <a:t>. </a:t>
            </a:r>
            <a:r>
              <a:rPr lang="en-GB" sz="2400" b="0" i="0" dirty="0" err="1">
                <a:solidFill>
                  <a:srgbClr val="3F4A52"/>
                </a:solidFill>
                <a:effectLst/>
              </a:rPr>
              <a:t>přípravných</a:t>
            </a:r>
            <a:r>
              <a:rPr lang="en-GB" sz="24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400" b="0" i="0" dirty="0" err="1">
                <a:solidFill>
                  <a:srgbClr val="3F4A52"/>
                </a:solidFill>
                <a:effectLst/>
              </a:rPr>
              <a:t>orgánů</a:t>
            </a:r>
            <a:r>
              <a:rPr lang="en-GB" sz="2400" b="0" i="0" dirty="0">
                <a:solidFill>
                  <a:srgbClr val="3F4A52"/>
                </a:solidFill>
                <a:effectLst/>
              </a:rPr>
              <a:t> Rady.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sk-SK" altLang="x-none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1CDEC-81A5-3831-6AC9-C96A17036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x-none" dirty="0" err="1"/>
              <a:t>Přípravné</a:t>
            </a:r>
            <a:r>
              <a:rPr lang="sk-SK" altLang="x-none" dirty="0"/>
              <a:t> výbory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FB8F7-19B6-74EE-983C-EE9888671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3875112"/>
          </a:xfrm>
        </p:spPr>
        <p:txBody>
          <a:bodyPr/>
          <a:lstStyle/>
          <a:p>
            <a:pPr algn="just"/>
            <a:r>
              <a:rPr lang="en-GB" sz="2200" b="1" i="0" dirty="0" err="1">
                <a:solidFill>
                  <a:srgbClr val="3F4A52"/>
                </a:solidFill>
                <a:effectLst/>
              </a:rPr>
              <a:t>výbory</a:t>
            </a:r>
            <a:r>
              <a:rPr lang="en-GB" sz="2200" b="1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1" i="0" dirty="0" err="1">
                <a:solidFill>
                  <a:srgbClr val="3F4A52"/>
                </a:solidFill>
                <a:effectLst/>
              </a:rPr>
              <a:t>zřízené</a:t>
            </a:r>
            <a:r>
              <a:rPr lang="en-GB" sz="2200" b="1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1" i="0" dirty="0" err="1">
                <a:solidFill>
                  <a:srgbClr val="3F4A52"/>
                </a:solidFill>
                <a:effectLst/>
              </a:rPr>
              <a:t>Smlouvami</a:t>
            </a:r>
            <a:r>
              <a:rPr lang="en-GB" sz="2200" b="1" i="0" dirty="0">
                <a:solidFill>
                  <a:srgbClr val="3F4A52"/>
                </a:solidFill>
                <a:effectLst/>
              </a:rPr>
              <a:t>, </a:t>
            </a:r>
            <a:r>
              <a:rPr lang="en-GB" sz="2200" b="1" i="0" dirty="0" err="1">
                <a:solidFill>
                  <a:srgbClr val="3F4A52"/>
                </a:solidFill>
                <a:effectLst/>
              </a:rPr>
              <a:t>mezivládními</a:t>
            </a:r>
            <a:r>
              <a:rPr lang="en-GB" sz="2200" b="1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1" i="0" dirty="0" err="1">
                <a:solidFill>
                  <a:srgbClr val="3F4A52"/>
                </a:solidFill>
                <a:effectLst/>
              </a:rPr>
              <a:t>rozhodnutími</a:t>
            </a:r>
            <a:r>
              <a:rPr lang="en-GB" sz="2200" b="1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1" i="0" dirty="0" err="1">
                <a:solidFill>
                  <a:srgbClr val="3F4A52"/>
                </a:solidFill>
                <a:effectLst/>
              </a:rPr>
              <a:t>nebo</a:t>
            </a:r>
            <a:r>
              <a:rPr lang="en-GB" sz="2200" b="1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1" i="0" dirty="0" err="1">
                <a:solidFill>
                  <a:srgbClr val="3F4A52"/>
                </a:solidFill>
                <a:effectLst/>
              </a:rPr>
              <a:t>aktem</a:t>
            </a:r>
            <a:r>
              <a:rPr lang="en-GB" sz="2200" b="1" i="0" dirty="0">
                <a:solidFill>
                  <a:srgbClr val="3F4A52"/>
                </a:solidFill>
                <a:effectLst/>
              </a:rPr>
              <a:t> Rady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 –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zpravidla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se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jedná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o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stálé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výbory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, v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jejichž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čele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často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stojí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jmenovaný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nebo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volený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předseda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,</a:t>
            </a:r>
          </a:p>
          <a:p>
            <a:pPr algn="just"/>
            <a:r>
              <a:rPr lang="en-GB" sz="2200" b="1" i="0" dirty="0" err="1">
                <a:solidFill>
                  <a:srgbClr val="3F4A52"/>
                </a:solidFill>
                <a:effectLst/>
              </a:rPr>
              <a:t>výbory</a:t>
            </a:r>
            <a:r>
              <a:rPr lang="en-GB" sz="2200" b="1" i="0" dirty="0">
                <a:solidFill>
                  <a:srgbClr val="3F4A52"/>
                </a:solidFill>
                <a:effectLst/>
              </a:rPr>
              <a:t> a </a:t>
            </a:r>
            <a:r>
              <a:rPr lang="en-GB" sz="2200" b="1" i="0" dirty="0" err="1">
                <a:solidFill>
                  <a:srgbClr val="3F4A52"/>
                </a:solidFill>
                <a:effectLst/>
              </a:rPr>
              <a:t>pracovní</a:t>
            </a:r>
            <a:r>
              <a:rPr lang="en-GB" sz="2200" b="1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1" i="0" dirty="0" err="1">
                <a:solidFill>
                  <a:srgbClr val="3F4A52"/>
                </a:solidFill>
                <a:effectLst/>
              </a:rPr>
              <a:t>skupiny</a:t>
            </a:r>
            <a:r>
              <a:rPr lang="en-GB" sz="2200" b="1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1" i="0" dirty="0" err="1">
                <a:solidFill>
                  <a:srgbClr val="3F4A52"/>
                </a:solidFill>
                <a:effectLst/>
              </a:rPr>
              <a:t>zřízené</a:t>
            </a:r>
            <a:r>
              <a:rPr lang="en-GB" sz="2200" b="1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1" i="0" dirty="0" err="1">
                <a:solidFill>
                  <a:srgbClr val="3F4A52"/>
                </a:solidFill>
                <a:effectLst/>
              </a:rPr>
              <a:t>Coreperem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 –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tyto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výbory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a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skupiny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se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zabývají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velmi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specifickými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tématy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a v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jejich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čele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stojí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delegát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ze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země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,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která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v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Radě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vykonává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6měsíční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rotující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předsednictví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.</a:t>
            </a:r>
          </a:p>
          <a:p>
            <a:pPr algn="just"/>
            <a:r>
              <a:rPr lang="en-GB" sz="2200" b="0" i="0" dirty="0" err="1">
                <a:solidFill>
                  <a:srgbClr val="3F4A52"/>
                </a:solidFill>
                <a:effectLst/>
              </a:rPr>
              <a:t>Dále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mohou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být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pro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konkrétní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účely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zřizovány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tzv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. </a:t>
            </a:r>
            <a:r>
              <a:rPr lang="en-GB" sz="2200" b="1" i="0" dirty="0">
                <a:solidFill>
                  <a:srgbClr val="3F4A52"/>
                </a:solidFill>
                <a:effectLst/>
              </a:rPr>
              <a:t>ad hoc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 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výbory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,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jejichž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činnost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je po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splnění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daného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úkolu</a:t>
            </a:r>
            <a:r>
              <a:rPr lang="en-GB" sz="2200" b="0" i="0" dirty="0">
                <a:solidFill>
                  <a:srgbClr val="3F4A52"/>
                </a:solidFill>
                <a:effectLst/>
              </a:rPr>
              <a:t> </a:t>
            </a:r>
            <a:r>
              <a:rPr lang="en-GB" sz="2200" b="0" i="0" dirty="0" err="1">
                <a:solidFill>
                  <a:srgbClr val="3F4A52"/>
                </a:solidFill>
                <a:effectLst/>
              </a:rPr>
              <a:t>ukončena</a:t>
            </a:r>
            <a:endParaRPr lang="en-GB" sz="2200" b="0" i="0" dirty="0">
              <a:solidFill>
                <a:srgbClr val="3F4A52"/>
              </a:solidFill>
              <a:effectLst/>
            </a:endParaRPr>
          </a:p>
          <a:p>
            <a:pPr algn="just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82616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altLang="x-none" dirty="0" err="1"/>
              <a:t>Coreper</a:t>
            </a:r>
            <a:r>
              <a:rPr lang="sk-SK" altLang="x-none" dirty="0"/>
              <a:t> a </a:t>
            </a:r>
            <a:r>
              <a:rPr lang="sk-SK" altLang="x-none" dirty="0" err="1"/>
              <a:t>přípravné</a:t>
            </a:r>
            <a:r>
              <a:rPr lang="sk-SK" altLang="x-none" dirty="0"/>
              <a:t> výbory 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altLang="x-none" dirty="0" err="1"/>
              <a:t>Coreper</a:t>
            </a:r>
            <a:r>
              <a:rPr lang="sk-SK" altLang="x-none" dirty="0"/>
              <a:t> a výbory </a:t>
            </a:r>
            <a:r>
              <a:rPr lang="sk-SK" altLang="x-none" dirty="0" err="1"/>
              <a:t>se</a:t>
            </a:r>
            <a:r>
              <a:rPr lang="sk-SK" altLang="x-none" dirty="0"/>
              <a:t> </a:t>
            </a:r>
            <a:r>
              <a:rPr lang="sk-SK" altLang="x-none" dirty="0" err="1"/>
              <a:t>zabývají</a:t>
            </a:r>
            <a:r>
              <a:rPr lang="sk-SK" altLang="x-none" dirty="0"/>
              <a:t> návrhy, </a:t>
            </a:r>
            <a:r>
              <a:rPr lang="sk-SK" altLang="x-none" dirty="0" err="1"/>
              <a:t>které</a:t>
            </a:r>
            <a:r>
              <a:rPr lang="sk-SK" altLang="x-none" dirty="0"/>
              <a:t> </a:t>
            </a:r>
            <a:r>
              <a:rPr lang="sk-SK" altLang="x-none" dirty="0" err="1"/>
              <a:t>předtím</a:t>
            </a:r>
            <a:r>
              <a:rPr lang="sk-SK" altLang="x-none" dirty="0"/>
              <a:t> </a:t>
            </a:r>
            <a:r>
              <a:rPr lang="sk-SK" altLang="x-none" dirty="0" err="1"/>
              <a:t>připravili</a:t>
            </a:r>
            <a:r>
              <a:rPr lang="sk-SK" altLang="x-none" dirty="0"/>
              <a:t> odborníci a </a:t>
            </a:r>
            <a:r>
              <a:rPr lang="sk-SK" altLang="x-none" dirty="0" err="1"/>
              <a:t>úředníci</a:t>
            </a:r>
            <a:r>
              <a:rPr lang="sk-SK" altLang="x-none" dirty="0"/>
              <a:t> </a:t>
            </a:r>
            <a:r>
              <a:rPr lang="sk-SK" altLang="x-none" dirty="0" err="1"/>
              <a:t>ze</a:t>
            </a:r>
            <a:r>
              <a:rPr lang="sk-SK" altLang="x-none" dirty="0"/>
              <a:t> </a:t>
            </a:r>
            <a:r>
              <a:rPr lang="sk-SK" altLang="x-none" dirty="0" err="1"/>
              <a:t>specializovaných</a:t>
            </a:r>
            <a:r>
              <a:rPr lang="sk-SK" altLang="x-none" dirty="0"/>
              <a:t> </a:t>
            </a:r>
            <a:r>
              <a:rPr lang="sk-SK" altLang="x-none" dirty="0" err="1"/>
              <a:t>pracovních</a:t>
            </a:r>
            <a:r>
              <a:rPr lang="sk-SK" altLang="x-none" dirty="0"/>
              <a:t> </a:t>
            </a:r>
            <a:r>
              <a:rPr lang="sk-SK" altLang="x-none" dirty="0" err="1"/>
              <a:t>skupin</a:t>
            </a:r>
            <a:r>
              <a:rPr lang="sk-SK" altLang="x-none" dirty="0"/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altLang="x-none" dirty="0"/>
              <a:t>zhruba 70-80 % </a:t>
            </a:r>
            <a:r>
              <a:rPr lang="sk-SK" altLang="x-none" dirty="0" err="1"/>
              <a:t>všech</a:t>
            </a:r>
            <a:r>
              <a:rPr lang="sk-SK" altLang="x-none" dirty="0"/>
              <a:t> rozhodnutí Rady je </a:t>
            </a:r>
            <a:r>
              <a:rPr lang="sk-SK" altLang="x-none" dirty="0" err="1"/>
              <a:t>již</a:t>
            </a:r>
            <a:r>
              <a:rPr lang="sk-SK" altLang="x-none" dirty="0"/>
              <a:t> dohodnuto na úrovni Výboru </a:t>
            </a:r>
            <a:r>
              <a:rPr lang="sk-SK" altLang="x-none" dirty="0" err="1"/>
              <a:t>stálých</a:t>
            </a:r>
            <a:r>
              <a:rPr lang="sk-SK" altLang="x-none" dirty="0"/>
              <a:t> </a:t>
            </a:r>
            <a:r>
              <a:rPr lang="sk-SK" altLang="x-none" dirty="0" err="1"/>
              <a:t>zástupců</a:t>
            </a:r>
            <a:r>
              <a:rPr lang="sk-SK" altLang="x-none" dirty="0"/>
              <a:t> a níže, </a:t>
            </a:r>
            <a:r>
              <a:rPr lang="sk-SK" altLang="x-none" dirty="0" err="1"/>
              <a:t>pouze</a:t>
            </a:r>
            <a:r>
              <a:rPr lang="sk-SK" altLang="x-none" dirty="0"/>
              <a:t> ostatní otázky </a:t>
            </a:r>
            <a:r>
              <a:rPr lang="sk-SK" altLang="x-none" dirty="0" err="1"/>
              <a:t>jsou</a:t>
            </a:r>
            <a:r>
              <a:rPr lang="sk-SK" altLang="x-none" dirty="0"/>
              <a:t> </a:t>
            </a:r>
            <a:r>
              <a:rPr lang="sk-SK" altLang="x-none" dirty="0" err="1"/>
              <a:t>skutečně</a:t>
            </a:r>
            <a:r>
              <a:rPr lang="sk-SK" altLang="x-none" dirty="0"/>
              <a:t> </a:t>
            </a:r>
            <a:r>
              <a:rPr lang="sk-SK" altLang="x-none" dirty="0" err="1"/>
              <a:t>projednávány</a:t>
            </a:r>
            <a:r>
              <a:rPr lang="sk-SK" altLang="x-none" dirty="0"/>
              <a:t> na úrovni </a:t>
            </a:r>
            <a:r>
              <a:rPr lang="sk-SK" altLang="x-none" dirty="0" err="1"/>
              <a:t>ministrů</a:t>
            </a:r>
            <a:r>
              <a:rPr lang="sk-SK" altLang="x-none" dirty="0"/>
              <a:t> Rady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altLang="x-none" dirty="0"/>
              <a:t>Expertní a </a:t>
            </a:r>
            <a:r>
              <a:rPr lang="sk-SK" altLang="x-none" dirty="0" err="1"/>
              <a:t>úřednická</a:t>
            </a:r>
            <a:r>
              <a:rPr lang="sk-SK" altLang="x-none" dirty="0"/>
              <a:t> úroveň - nadnárodní rysy </a:t>
            </a:r>
            <a:r>
              <a:rPr lang="sk-SK" altLang="x-none" dirty="0" err="1"/>
              <a:t>rozhodování</a:t>
            </a:r>
            <a:r>
              <a:rPr lang="sk-SK" altLang="x-none" dirty="0"/>
              <a:t> v </a:t>
            </a:r>
            <a:r>
              <a:rPr lang="sk-SK" altLang="x-none" dirty="0" err="1"/>
              <a:t>Mezivládní</a:t>
            </a:r>
            <a:r>
              <a:rPr lang="sk-SK" altLang="x-none" dirty="0"/>
              <a:t> </a:t>
            </a:r>
            <a:r>
              <a:rPr lang="sk-SK" altLang="x-none" dirty="0" err="1"/>
              <a:t>radě</a:t>
            </a:r>
            <a:r>
              <a:rPr lang="sk-SK" altLang="x-none" dirty="0"/>
              <a:t>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altLang="x-none" dirty="0" err="1"/>
              <a:t>Hlasování</a:t>
            </a:r>
            <a:r>
              <a:rPr lang="sk-SK" altLang="x-none" dirty="0"/>
              <a:t> v Rade: </a:t>
            </a:r>
            <a:br>
              <a:rPr lang="sk-SK" altLang="x-none" dirty="0"/>
            </a:br>
            <a:r>
              <a:rPr lang="en-US" sz="3600" dirty="0" err="1"/>
              <a:t>kvalifikovaná</a:t>
            </a:r>
            <a:r>
              <a:rPr lang="en-US" sz="3600" dirty="0"/>
              <a:t> </a:t>
            </a:r>
            <a:r>
              <a:rPr lang="en-US" sz="3600" dirty="0" err="1"/>
              <a:t>většina</a:t>
            </a:r>
            <a:r>
              <a:rPr lang="en-US" sz="3600" dirty="0"/>
              <a:t> </a:t>
            </a:r>
            <a:endParaRPr lang="sk-SK" altLang="x-none" dirty="0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913"/>
          </a:xfrm>
        </p:spPr>
        <p:txBody>
          <a:bodyPr/>
          <a:lstStyle/>
          <a:p>
            <a:pPr algn="just" eaLnBrk="1" hangingPunct="1">
              <a:defRPr/>
            </a:pPr>
            <a:r>
              <a:rPr lang="sk-SK" altLang="x-none" sz="2400" dirty="0" err="1"/>
              <a:t>Pokud</a:t>
            </a:r>
            <a:r>
              <a:rPr lang="sk-SK" altLang="x-none" sz="2400" dirty="0"/>
              <a:t> Rada hlasuje o návrhu </a:t>
            </a:r>
            <a:r>
              <a:rPr lang="sk-SK" altLang="x-none" sz="2400" dirty="0" err="1"/>
              <a:t>Komise</a:t>
            </a:r>
            <a:r>
              <a:rPr lang="sk-SK" altLang="x-none" sz="2400" dirty="0"/>
              <a:t> nebo vysokého </a:t>
            </a:r>
            <a:r>
              <a:rPr lang="sk-SK" altLang="x-none" sz="2400" dirty="0" err="1"/>
              <a:t>představitele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Unie</a:t>
            </a:r>
            <a:r>
              <a:rPr lang="sk-SK" altLang="x-none" sz="2400" dirty="0"/>
              <a:t> pro zahraniční </a:t>
            </a:r>
            <a:r>
              <a:rPr lang="sk-SK" altLang="x-none" sz="2400" dirty="0" err="1"/>
              <a:t>věci</a:t>
            </a:r>
            <a:r>
              <a:rPr lang="sk-SK" altLang="x-none" sz="2400" dirty="0"/>
              <a:t> a bezpečnostní politiku, je návrh </a:t>
            </a:r>
            <a:r>
              <a:rPr lang="sk-SK" altLang="x-none" sz="2400" dirty="0" err="1"/>
              <a:t>přijat</a:t>
            </a:r>
            <a:r>
              <a:rPr lang="sk-SK" altLang="x-none" sz="2400" dirty="0"/>
              <a:t>, </a:t>
            </a:r>
            <a:r>
              <a:rPr lang="sk-SK" altLang="x-none" sz="2400" dirty="0" err="1"/>
              <a:t>pokud</a:t>
            </a:r>
            <a:r>
              <a:rPr lang="sk-SK" altLang="x-none" sz="2400" dirty="0"/>
              <a:t> je </a:t>
            </a:r>
            <a:r>
              <a:rPr lang="sk-SK" altLang="x-none" sz="2400" dirty="0" err="1"/>
              <a:t>dosaženo</a:t>
            </a:r>
            <a:r>
              <a:rPr lang="sk-SK" altLang="x-none" sz="2400" dirty="0"/>
              <a:t> kvalifikované </a:t>
            </a:r>
            <a:r>
              <a:rPr lang="sk-SK" altLang="x-none" sz="2400" dirty="0" err="1"/>
              <a:t>většiny</a:t>
            </a:r>
            <a:r>
              <a:rPr lang="sk-SK" altLang="x-none" sz="2400" dirty="0"/>
              <a:t>.</a:t>
            </a:r>
          </a:p>
          <a:p>
            <a:pPr algn="just" eaLnBrk="1" hangingPunct="1">
              <a:defRPr/>
            </a:pPr>
            <a:r>
              <a:rPr lang="sk-SK" altLang="x-none" sz="2400" dirty="0"/>
              <a:t>55 % členských </a:t>
            </a:r>
            <a:r>
              <a:rPr lang="sk-SK" altLang="x-none" sz="2400" dirty="0" err="1"/>
              <a:t>států</a:t>
            </a:r>
            <a:r>
              <a:rPr lang="sk-SK" altLang="x-none" sz="2400" dirty="0"/>
              <a:t> hlasuje pro - v praxi to znamená 15 z 27 členských </a:t>
            </a:r>
            <a:r>
              <a:rPr lang="sk-SK" altLang="x-none" sz="2400" dirty="0" err="1"/>
              <a:t>států</a:t>
            </a:r>
            <a:endParaRPr lang="sk-SK" altLang="x-none" sz="2400" dirty="0"/>
          </a:p>
          <a:p>
            <a:pPr algn="just" eaLnBrk="1" hangingPunct="1">
              <a:defRPr/>
            </a:pPr>
            <a:r>
              <a:rPr lang="sk-SK" altLang="x-none" sz="2400" dirty="0"/>
              <a:t>návrh </a:t>
            </a:r>
            <a:r>
              <a:rPr lang="sk-SK" altLang="x-none" sz="2400" dirty="0" err="1"/>
              <a:t>podpoří</a:t>
            </a:r>
            <a:r>
              <a:rPr lang="sk-SK" altLang="x-none" sz="2400" dirty="0"/>
              <a:t> členské státy, </a:t>
            </a:r>
            <a:r>
              <a:rPr lang="sk-SK" altLang="x-none" sz="2400" dirty="0" err="1"/>
              <a:t>které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představují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alespoň</a:t>
            </a:r>
            <a:r>
              <a:rPr lang="sk-SK" altLang="x-none" sz="2400" dirty="0"/>
              <a:t> 65 % celkového počtu </a:t>
            </a:r>
            <a:r>
              <a:rPr lang="sk-SK" altLang="x-none" sz="2400" dirty="0" err="1"/>
              <a:t>obyvatel</a:t>
            </a:r>
            <a:r>
              <a:rPr lang="sk-SK" altLang="x-none" sz="2400" dirty="0"/>
              <a:t> EU</a:t>
            </a:r>
          </a:p>
          <a:p>
            <a:pPr algn="just" eaLnBrk="1" hangingPunct="1">
              <a:defRPr/>
            </a:pPr>
            <a:r>
              <a:rPr lang="sk-SK" altLang="x-none" sz="2400" dirty="0"/>
              <a:t>„dvojí </a:t>
            </a:r>
            <a:r>
              <a:rPr lang="sk-SK" altLang="x-none" sz="2400" dirty="0" err="1"/>
              <a:t>většina</a:t>
            </a:r>
            <a:r>
              <a:rPr lang="sk-SK" altLang="x-none" sz="2400" dirty="0"/>
              <a:t>“</a:t>
            </a:r>
          </a:p>
          <a:p>
            <a:pPr algn="just" eaLnBrk="1" hangingPunct="1">
              <a:defRPr/>
            </a:pPr>
            <a:endParaRPr lang="sk-SK" altLang="x-none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altLang="x-none" dirty="0" err="1"/>
              <a:t>Hlasování</a:t>
            </a:r>
            <a:r>
              <a:rPr lang="sk-SK" altLang="x-none" dirty="0"/>
              <a:t> v Rade: </a:t>
            </a:r>
            <a:br>
              <a:rPr lang="sk-SK" altLang="x-none" dirty="0"/>
            </a:br>
            <a:r>
              <a:rPr lang="en-US" sz="3600" dirty="0" err="1"/>
              <a:t>Posílená</a:t>
            </a:r>
            <a:r>
              <a:rPr lang="en-US" sz="3600" dirty="0"/>
              <a:t> </a:t>
            </a:r>
            <a:r>
              <a:rPr lang="en-US" sz="3600" dirty="0" err="1"/>
              <a:t>kvalifikovaná</a:t>
            </a:r>
            <a:r>
              <a:rPr lang="en-US" sz="3600" dirty="0"/>
              <a:t> </a:t>
            </a:r>
            <a:r>
              <a:rPr lang="en-US" sz="3600" dirty="0" err="1"/>
              <a:t>většina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6888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400" dirty="0" err="1"/>
              <a:t>Posílená</a:t>
            </a:r>
            <a:r>
              <a:rPr lang="en-US" sz="2400" dirty="0"/>
              <a:t> </a:t>
            </a:r>
            <a:r>
              <a:rPr lang="en-US" sz="2400" dirty="0" err="1"/>
              <a:t>kvalifikovaná</a:t>
            </a:r>
            <a:r>
              <a:rPr lang="en-US" sz="2400" dirty="0"/>
              <a:t> </a:t>
            </a:r>
            <a:r>
              <a:rPr lang="en-US" sz="2400" dirty="0" err="1"/>
              <a:t>většina</a:t>
            </a:r>
            <a:r>
              <a:rPr lang="en-US" sz="2400" dirty="0"/>
              <a:t>:</a:t>
            </a:r>
          </a:p>
          <a:p>
            <a:pPr algn="just" eaLnBrk="1" hangingPunct="1">
              <a:defRPr/>
            </a:pPr>
            <a:r>
              <a:rPr lang="en-US" sz="2400" dirty="0" err="1"/>
              <a:t>Pokud</a:t>
            </a:r>
            <a:r>
              <a:rPr lang="en-US" sz="2400" dirty="0"/>
              <a:t> Rada </a:t>
            </a:r>
            <a:r>
              <a:rPr lang="en-US" sz="2400" dirty="0" err="1"/>
              <a:t>hlasuje</a:t>
            </a:r>
            <a:r>
              <a:rPr lang="en-US" sz="2400" dirty="0"/>
              <a:t> o </a:t>
            </a:r>
            <a:r>
              <a:rPr lang="en-US" sz="2400" dirty="0" err="1"/>
              <a:t>návrhu</a:t>
            </a:r>
            <a:r>
              <a:rPr lang="en-US" sz="2400" dirty="0"/>
              <a:t>, </a:t>
            </a:r>
            <a:r>
              <a:rPr lang="en-US" sz="2400" dirty="0" err="1"/>
              <a:t>který</a:t>
            </a:r>
            <a:r>
              <a:rPr lang="en-US" sz="2400" dirty="0"/>
              <a:t> </a:t>
            </a:r>
            <a:r>
              <a:rPr lang="en-US" sz="2400" dirty="0" err="1"/>
              <a:t>nepochází</a:t>
            </a:r>
            <a:r>
              <a:rPr lang="en-US" sz="2400" dirty="0"/>
              <a:t> od </a:t>
            </a:r>
            <a:r>
              <a:rPr lang="en-US" sz="2400" dirty="0" err="1"/>
              <a:t>Komise</a:t>
            </a:r>
            <a:r>
              <a:rPr lang="en-US" sz="2400" dirty="0"/>
              <a:t> </a:t>
            </a:r>
            <a:r>
              <a:rPr lang="en-US" sz="2400" dirty="0" err="1"/>
              <a:t>nebo</a:t>
            </a:r>
            <a:r>
              <a:rPr lang="en-US" sz="2400" dirty="0"/>
              <a:t> </a:t>
            </a:r>
            <a:r>
              <a:rPr lang="en-US" sz="2400" dirty="0" err="1"/>
              <a:t>vysokého</a:t>
            </a:r>
            <a:r>
              <a:rPr lang="en-US" sz="2400" dirty="0"/>
              <a:t> </a:t>
            </a:r>
            <a:r>
              <a:rPr lang="en-US" sz="2400" dirty="0" err="1"/>
              <a:t>představitele</a:t>
            </a:r>
            <a:r>
              <a:rPr lang="en-US" sz="2400" dirty="0"/>
              <a:t>, je </a:t>
            </a:r>
            <a:r>
              <a:rPr lang="en-US" sz="2400" dirty="0" err="1"/>
              <a:t>návrh</a:t>
            </a:r>
            <a:r>
              <a:rPr lang="en-US" sz="2400" dirty="0"/>
              <a:t> </a:t>
            </a:r>
            <a:r>
              <a:rPr lang="en-US" sz="2400" dirty="0" err="1"/>
              <a:t>přijat</a:t>
            </a:r>
            <a:r>
              <a:rPr lang="en-US" sz="2400" dirty="0"/>
              <a:t>, </a:t>
            </a:r>
            <a:r>
              <a:rPr lang="en-US" sz="2400" dirty="0" err="1"/>
              <a:t>pokud</a:t>
            </a:r>
            <a:r>
              <a:rPr lang="en-US" sz="2400" dirty="0"/>
              <a:t> je </a:t>
            </a:r>
            <a:r>
              <a:rPr lang="en-US" sz="2400" dirty="0" err="1"/>
              <a:t>dosaženo</a:t>
            </a:r>
            <a:r>
              <a:rPr lang="en-US" sz="2400" dirty="0"/>
              <a:t> </a:t>
            </a:r>
            <a:r>
              <a:rPr lang="en-US" sz="2400" dirty="0" err="1"/>
              <a:t>tzv</a:t>
            </a:r>
            <a:r>
              <a:rPr lang="en-US" sz="2400" dirty="0"/>
              <a:t>. </a:t>
            </a:r>
            <a:r>
              <a:rPr lang="en-US" sz="2400" dirty="0" err="1"/>
              <a:t>posílené</a:t>
            </a:r>
            <a:r>
              <a:rPr lang="en-US" sz="2400" dirty="0"/>
              <a:t> </a:t>
            </a:r>
            <a:r>
              <a:rPr lang="en-US" sz="2400" dirty="0" err="1"/>
              <a:t>kvalifikované</a:t>
            </a:r>
            <a:r>
              <a:rPr lang="en-US" sz="2400" dirty="0"/>
              <a:t> </a:t>
            </a:r>
            <a:r>
              <a:rPr lang="en-US" sz="2400" dirty="0" err="1"/>
              <a:t>většiny</a:t>
            </a:r>
            <a:r>
              <a:rPr lang="en-US" sz="2400" dirty="0"/>
              <a:t>.</a:t>
            </a:r>
          </a:p>
          <a:p>
            <a:pPr algn="just" eaLnBrk="1" hangingPunct="1">
              <a:defRPr/>
            </a:pPr>
            <a:r>
              <a:rPr lang="en-US" sz="2400" dirty="0" err="1"/>
              <a:t>alespoň</a:t>
            </a:r>
            <a:r>
              <a:rPr lang="en-US" sz="2400" dirty="0"/>
              <a:t> 72 % </a:t>
            </a:r>
            <a:r>
              <a:rPr lang="en-US" sz="2400" dirty="0" err="1"/>
              <a:t>členských</a:t>
            </a:r>
            <a:r>
              <a:rPr lang="en-US" sz="2400" dirty="0"/>
              <a:t> </a:t>
            </a:r>
            <a:r>
              <a:rPr lang="en-US" sz="2400" dirty="0" err="1"/>
              <a:t>států</a:t>
            </a:r>
            <a:r>
              <a:rPr lang="en-US" sz="2400" dirty="0"/>
              <a:t> </a:t>
            </a:r>
            <a:r>
              <a:rPr lang="en-US" sz="2400" dirty="0" err="1"/>
              <a:t>hlasuje</a:t>
            </a:r>
            <a:r>
              <a:rPr lang="en-US" sz="2400" dirty="0"/>
              <a:t> pro - v </a:t>
            </a:r>
            <a:r>
              <a:rPr lang="en-US" sz="2400" dirty="0" err="1"/>
              <a:t>praxi</a:t>
            </a:r>
            <a:r>
              <a:rPr lang="en-US" sz="2400" dirty="0"/>
              <a:t> to </a:t>
            </a:r>
            <a:r>
              <a:rPr lang="en-US" sz="2400" dirty="0" err="1"/>
              <a:t>znamená</a:t>
            </a:r>
            <a:r>
              <a:rPr lang="en-US" sz="2400" dirty="0"/>
              <a:t> </a:t>
            </a:r>
            <a:r>
              <a:rPr lang="en-US" sz="2400" dirty="0" err="1"/>
              <a:t>alespoň</a:t>
            </a:r>
            <a:r>
              <a:rPr lang="en-US" sz="2400" dirty="0"/>
              <a:t> 20 z 27 </a:t>
            </a:r>
            <a:r>
              <a:rPr lang="en-US" sz="2400" dirty="0" err="1"/>
              <a:t>členských</a:t>
            </a:r>
            <a:r>
              <a:rPr lang="en-US" sz="2400" dirty="0"/>
              <a:t> </a:t>
            </a:r>
            <a:r>
              <a:rPr lang="en-US" sz="2400" dirty="0" err="1"/>
              <a:t>států</a:t>
            </a:r>
            <a:endParaRPr lang="en-US" sz="2400" dirty="0"/>
          </a:p>
          <a:p>
            <a:pPr algn="just" eaLnBrk="1" hangingPunct="1">
              <a:defRPr/>
            </a:pPr>
            <a:r>
              <a:rPr lang="en-US" sz="2400" dirty="0" err="1"/>
              <a:t>členské</a:t>
            </a:r>
            <a:r>
              <a:rPr lang="en-US" sz="2400" dirty="0"/>
              <a:t> </a:t>
            </a:r>
            <a:r>
              <a:rPr lang="en-US" sz="2400" dirty="0" err="1"/>
              <a:t>státy</a:t>
            </a:r>
            <a:r>
              <a:rPr lang="en-US" sz="2400" dirty="0"/>
              <a:t>, </a:t>
            </a:r>
            <a:r>
              <a:rPr lang="en-US" sz="2400" dirty="0" err="1"/>
              <a:t>které</a:t>
            </a:r>
            <a:r>
              <a:rPr lang="en-US" sz="2400" dirty="0"/>
              <a:t> </a:t>
            </a:r>
            <a:r>
              <a:rPr lang="en-US" sz="2400" dirty="0" err="1"/>
              <a:t>návrh</a:t>
            </a:r>
            <a:r>
              <a:rPr lang="en-US" sz="2400" dirty="0"/>
              <a:t> </a:t>
            </a:r>
            <a:r>
              <a:rPr lang="en-US" sz="2400" dirty="0" err="1"/>
              <a:t>podporují</a:t>
            </a:r>
            <a:r>
              <a:rPr lang="en-US" sz="2400" dirty="0"/>
              <a:t>, </a:t>
            </a:r>
            <a:r>
              <a:rPr lang="en-US" sz="2400" dirty="0" err="1"/>
              <a:t>představují</a:t>
            </a:r>
            <a:r>
              <a:rPr lang="en-US" sz="2400" dirty="0"/>
              <a:t> </a:t>
            </a:r>
            <a:r>
              <a:rPr lang="en-US" sz="2400" dirty="0" err="1"/>
              <a:t>nejméně</a:t>
            </a:r>
            <a:r>
              <a:rPr lang="en-US" sz="2400" dirty="0"/>
              <a:t> 65 % </a:t>
            </a:r>
            <a:r>
              <a:rPr lang="en-US" sz="2400" dirty="0" err="1"/>
              <a:t>obyvatel</a:t>
            </a:r>
            <a:r>
              <a:rPr lang="en-US" sz="2400" dirty="0"/>
              <a:t> EU</a:t>
            </a:r>
          </a:p>
          <a:p>
            <a:pPr algn="just" eaLnBrk="1" hangingPunct="1"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A5928-BCD7-A5DB-6216-09F0503AA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x-none" dirty="0" err="1"/>
              <a:t>Hlasování</a:t>
            </a:r>
            <a:r>
              <a:rPr lang="sk-SK" altLang="x-none" dirty="0"/>
              <a:t> v Rade: </a:t>
            </a:r>
            <a:r>
              <a:rPr lang="en-US" sz="3600" dirty="0" err="1"/>
              <a:t>jednomyslnost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1368F-E1CF-C847-6567-1C4625F2A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/>
            <a:r>
              <a:rPr lang="en-US" sz="2000" dirty="0" err="1"/>
              <a:t>společná</a:t>
            </a:r>
            <a:r>
              <a:rPr lang="en-US" sz="2000" dirty="0"/>
              <a:t> </a:t>
            </a:r>
            <a:r>
              <a:rPr lang="en-US" sz="2000" dirty="0" err="1"/>
              <a:t>zahraniční</a:t>
            </a:r>
            <a:r>
              <a:rPr lang="en-US" sz="2000" dirty="0"/>
              <a:t> a </a:t>
            </a:r>
            <a:r>
              <a:rPr lang="en-US" sz="2000" dirty="0" err="1"/>
              <a:t>bezpečnostní</a:t>
            </a:r>
            <a:r>
              <a:rPr lang="en-US" sz="2000" dirty="0"/>
              <a:t> </a:t>
            </a:r>
            <a:r>
              <a:rPr lang="en-US" sz="2000" dirty="0" err="1"/>
              <a:t>politika</a:t>
            </a:r>
            <a:r>
              <a:rPr lang="en-US" sz="2000" dirty="0"/>
              <a:t> (s </a:t>
            </a:r>
            <a:r>
              <a:rPr lang="en-US" sz="2000" dirty="0" err="1"/>
              <a:t>výjimkou</a:t>
            </a:r>
            <a:r>
              <a:rPr lang="en-US" sz="2000" dirty="0"/>
              <a:t> </a:t>
            </a:r>
            <a:r>
              <a:rPr lang="en-US" sz="2000" dirty="0" err="1"/>
              <a:t>některých</a:t>
            </a:r>
            <a:r>
              <a:rPr lang="en-US" sz="2000" dirty="0"/>
              <a:t> </a:t>
            </a:r>
            <a:r>
              <a:rPr lang="en-US" sz="2000" dirty="0" err="1"/>
              <a:t>jasně</a:t>
            </a:r>
            <a:r>
              <a:rPr lang="en-US" sz="2000" dirty="0"/>
              <a:t> </a:t>
            </a:r>
            <a:r>
              <a:rPr lang="en-US" sz="2000" dirty="0" err="1"/>
              <a:t>vymezených</a:t>
            </a:r>
            <a:r>
              <a:rPr lang="en-US" sz="2000" dirty="0"/>
              <a:t> </a:t>
            </a:r>
            <a:r>
              <a:rPr lang="en-US" sz="2000" dirty="0" err="1"/>
              <a:t>případů</a:t>
            </a:r>
            <a:r>
              <a:rPr lang="en-US" sz="2000" dirty="0"/>
              <a:t>, </a:t>
            </a:r>
            <a:r>
              <a:rPr lang="en-US" sz="2000" dirty="0" err="1"/>
              <a:t>které</a:t>
            </a:r>
            <a:r>
              <a:rPr lang="en-US" sz="2000" dirty="0"/>
              <a:t> </a:t>
            </a:r>
            <a:r>
              <a:rPr lang="en-US" sz="2000" dirty="0" err="1"/>
              <a:t>vyžadují</a:t>
            </a:r>
            <a:r>
              <a:rPr lang="en-US" sz="2000" dirty="0"/>
              <a:t> </a:t>
            </a:r>
            <a:r>
              <a:rPr lang="en-US" sz="2000" dirty="0" err="1"/>
              <a:t>kvalifikovanou</a:t>
            </a:r>
            <a:r>
              <a:rPr lang="en-US" sz="2000" dirty="0"/>
              <a:t> </a:t>
            </a:r>
            <a:r>
              <a:rPr lang="en-US" sz="2000" dirty="0" err="1"/>
              <a:t>většinu</a:t>
            </a:r>
            <a:r>
              <a:rPr lang="en-US" sz="2000" dirty="0"/>
              <a:t>, </a:t>
            </a:r>
            <a:r>
              <a:rPr lang="en-US" sz="2000" dirty="0" err="1"/>
              <a:t>např</a:t>
            </a:r>
            <a:r>
              <a:rPr lang="en-US" sz="2000" dirty="0"/>
              <a:t>. </a:t>
            </a:r>
            <a:r>
              <a:rPr lang="en-US" sz="2000" dirty="0" err="1"/>
              <a:t>jmenování</a:t>
            </a:r>
            <a:r>
              <a:rPr lang="en-US" sz="2000" dirty="0"/>
              <a:t> </a:t>
            </a:r>
            <a:r>
              <a:rPr lang="en-US" sz="2000" dirty="0" err="1"/>
              <a:t>zvláštního</a:t>
            </a:r>
            <a:r>
              <a:rPr lang="en-US" sz="2000" dirty="0"/>
              <a:t> </a:t>
            </a:r>
            <a:r>
              <a:rPr lang="en-US" sz="2000" dirty="0" err="1"/>
              <a:t>zástupce</a:t>
            </a:r>
            <a:r>
              <a:rPr lang="en-US" sz="2000" dirty="0"/>
              <a:t>)</a:t>
            </a:r>
          </a:p>
          <a:p>
            <a:pPr algn="just"/>
            <a:r>
              <a:rPr lang="en-US" sz="2000" dirty="0" err="1"/>
              <a:t>občanství</a:t>
            </a:r>
            <a:r>
              <a:rPr lang="en-US" sz="2000" dirty="0"/>
              <a:t> (</a:t>
            </a:r>
            <a:r>
              <a:rPr lang="en-US" sz="2000" dirty="0" err="1"/>
              <a:t>udělování</a:t>
            </a:r>
            <a:r>
              <a:rPr lang="en-US" sz="2000" dirty="0"/>
              <a:t> </a:t>
            </a:r>
            <a:r>
              <a:rPr lang="en-US" sz="2000" dirty="0" err="1"/>
              <a:t>nových</a:t>
            </a:r>
            <a:r>
              <a:rPr lang="en-US" sz="2000" dirty="0"/>
              <a:t> </a:t>
            </a:r>
            <a:r>
              <a:rPr lang="en-US" sz="2000" dirty="0" err="1"/>
              <a:t>práv</a:t>
            </a:r>
            <a:r>
              <a:rPr lang="en-US" sz="2000" dirty="0"/>
              <a:t> </a:t>
            </a:r>
            <a:r>
              <a:rPr lang="en-US" sz="2000" dirty="0" err="1"/>
              <a:t>občanům</a:t>
            </a:r>
            <a:r>
              <a:rPr lang="en-US" sz="2000" dirty="0"/>
              <a:t> EU)</a:t>
            </a:r>
          </a:p>
          <a:p>
            <a:pPr algn="just"/>
            <a:r>
              <a:rPr lang="en-US" sz="2000" dirty="0" err="1"/>
              <a:t>členství</a:t>
            </a:r>
            <a:r>
              <a:rPr lang="en-US" sz="2000" dirty="0"/>
              <a:t> v EU</a:t>
            </a:r>
          </a:p>
          <a:p>
            <a:pPr algn="just"/>
            <a:r>
              <a:rPr lang="en-US" sz="2000" dirty="0" err="1"/>
              <a:t>harmonizace</a:t>
            </a:r>
            <a:r>
              <a:rPr lang="en-US" sz="2000" dirty="0"/>
              <a:t> </a:t>
            </a:r>
            <a:r>
              <a:rPr lang="en-US" sz="2000" dirty="0" err="1"/>
              <a:t>vnitrostátních</a:t>
            </a:r>
            <a:r>
              <a:rPr lang="en-US" sz="2000" dirty="0"/>
              <a:t> </a:t>
            </a:r>
            <a:r>
              <a:rPr lang="en-US" sz="2000" dirty="0" err="1"/>
              <a:t>právních</a:t>
            </a:r>
            <a:r>
              <a:rPr lang="en-US" sz="2000" dirty="0"/>
              <a:t> </a:t>
            </a:r>
            <a:r>
              <a:rPr lang="en-US" sz="2000" dirty="0" err="1"/>
              <a:t>předpisů</a:t>
            </a:r>
            <a:r>
              <a:rPr lang="en-US" sz="2000" dirty="0"/>
              <a:t> v </a:t>
            </a:r>
            <a:r>
              <a:rPr lang="en-US" sz="2000" dirty="0" err="1"/>
              <a:t>oblasti</a:t>
            </a:r>
            <a:r>
              <a:rPr lang="en-US" sz="2000" dirty="0"/>
              <a:t> </a:t>
            </a:r>
            <a:r>
              <a:rPr lang="en-US" sz="2000" dirty="0" err="1"/>
              <a:t>nepřímých</a:t>
            </a:r>
            <a:r>
              <a:rPr lang="en-US" sz="2000" dirty="0"/>
              <a:t> </a:t>
            </a:r>
            <a:r>
              <a:rPr lang="en-US" sz="2000" dirty="0" err="1"/>
              <a:t>daní</a:t>
            </a:r>
            <a:endParaRPr lang="en-US" sz="2000" dirty="0"/>
          </a:p>
          <a:p>
            <a:pPr algn="just"/>
            <a:r>
              <a:rPr lang="en-US" sz="2000" dirty="0"/>
              <a:t>finance EU (</a:t>
            </a:r>
            <a:r>
              <a:rPr lang="en-US" sz="2000" dirty="0" err="1"/>
              <a:t>vlastní</a:t>
            </a:r>
            <a:r>
              <a:rPr lang="en-US" sz="2000" dirty="0"/>
              <a:t> </a:t>
            </a:r>
            <a:r>
              <a:rPr lang="en-US" sz="2000" dirty="0" err="1"/>
              <a:t>zdroje</a:t>
            </a:r>
            <a:r>
              <a:rPr lang="en-US" sz="2000" dirty="0"/>
              <a:t>, </a:t>
            </a:r>
            <a:r>
              <a:rPr lang="en-US" sz="2000" dirty="0" err="1"/>
              <a:t>víceletý</a:t>
            </a:r>
            <a:r>
              <a:rPr lang="en-US" sz="2000" dirty="0"/>
              <a:t> </a:t>
            </a:r>
            <a:r>
              <a:rPr lang="en-US" sz="2000" dirty="0" err="1"/>
              <a:t>finanční</a:t>
            </a:r>
            <a:r>
              <a:rPr lang="en-US" sz="2000" dirty="0"/>
              <a:t> </a:t>
            </a:r>
            <a:r>
              <a:rPr lang="en-US" sz="2000" dirty="0" err="1"/>
              <a:t>rámec</a:t>
            </a:r>
            <a:r>
              <a:rPr lang="en-US" sz="2000" dirty="0"/>
              <a:t>)</a:t>
            </a:r>
          </a:p>
          <a:p>
            <a:pPr algn="just"/>
            <a:r>
              <a:rPr lang="en-US" sz="2000" dirty="0" err="1"/>
              <a:t>některá</a:t>
            </a:r>
            <a:r>
              <a:rPr lang="en-US" sz="2000" dirty="0"/>
              <a:t> </a:t>
            </a:r>
            <a:r>
              <a:rPr lang="en-US" sz="2000" dirty="0" err="1"/>
              <a:t>ustanovení</a:t>
            </a:r>
            <a:r>
              <a:rPr lang="en-US" sz="2000" dirty="0"/>
              <a:t> v </a:t>
            </a:r>
            <a:r>
              <a:rPr lang="en-US" sz="2000" dirty="0" err="1"/>
              <a:t>oblasti</a:t>
            </a:r>
            <a:r>
              <a:rPr lang="en-US" sz="2000" dirty="0"/>
              <a:t> </a:t>
            </a:r>
            <a:r>
              <a:rPr lang="en-US" sz="2000" dirty="0" err="1"/>
              <a:t>spravedlnosti</a:t>
            </a:r>
            <a:r>
              <a:rPr lang="en-US" sz="2000" dirty="0"/>
              <a:t> a </a:t>
            </a:r>
            <a:r>
              <a:rPr lang="en-US" sz="2000" dirty="0" err="1"/>
              <a:t>vnitřních</a:t>
            </a:r>
            <a:r>
              <a:rPr lang="en-US" sz="2000" dirty="0"/>
              <a:t> </a:t>
            </a:r>
            <a:r>
              <a:rPr lang="en-US" sz="2000" dirty="0" err="1"/>
              <a:t>věcí</a:t>
            </a:r>
            <a:r>
              <a:rPr lang="en-US" sz="2000" dirty="0"/>
              <a:t> (</a:t>
            </a:r>
            <a:r>
              <a:rPr lang="en-US" sz="2000" dirty="0" err="1"/>
              <a:t>evropský</a:t>
            </a:r>
            <a:r>
              <a:rPr lang="en-US" sz="2000" dirty="0"/>
              <a:t> </a:t>
            </a:r>
            <a:r>
              <a:rPr lang="en-US" sz="2000" dirty="0" err="1"/>
              <a:t>žalobce</a:t>
            </a:r>
            <a:r>
              <a:rPr lang="en-US" sz="2000" dirty="0"/>
              <a:t>, </a:t>
            </a:r>
            <a:r>
              <a:rPr lang="en-US" sz="2000" dirty="0" err="1"/>
              <a:t>rodinné</a:t>
            </a:r>
            <a:r>
              <a:rPr lang="en-US" sz="2000" dirty="0"/>
              <a:t> </a:t>
            </a:r>
            <a:r>
              <a:rPr lang="en-US" sz="2000" dirty="0" err="1"/>
              <a:t>právo</a:t>
            </a:r>
            <a:r>
              <a:rPr lang="en-US" sz="2000" dirty="0"/>
              <a:t>, </a:t>
            </a:r>
            <a:r>
              <a:rPr lang="en-US" sz="2000" dirty="0" err="1"/>
              <a:t>operativní</a:t>
            </a:r>
            <a:r>
              <a:rPr lang="en-US" sz="2000" dirty="0"/>
              <a:t> </a:t>
            </a:r>
            <a:r>
              <a:rPr lang="en-US" sz="2000" dirty="0" err="1"/>
              <a:t>policejní</a:t>
            </a:r>
            <a:r>
              <a:rPr lang="en-US" sz="2000" dirty="0"/>
              <a:t> </a:t>
            </a:r>
            <a:r>
              <a:rPr lang="en-US" sz="2000" dirty="0" err="1"/>
              <a:t>spolupráce</a:t>
            </a:r>
            <a:r>
              <a:rPr lang="en-US" sz="2000" dirty="0"/>
              <a:t> </a:t>
            </a:r>
            <a:r>
              <a:rPr lang="en-US" sz="2000" dirty="0" err="1"/>
              <a:t>atd</a:t>
            </a:r>
            <a:r>
              <a:rPr lang="en-US" sz="2000" dirty="0"/>
              <a:t>.)</a:t>
            </a:r>
          </a:p>
          <a:p>
            <a:pPr algn="just"/>
            <a:r>
              <a:rPr lang="en-US" sz="2000" dirty="0" err="1"/>
              <a:t>harmonizace</a:t>
            </a:r>
            <a:r>
              <a:rPr lang="en-US" sz="2000" dirty="0"/>
              <a:t> </a:t>
            </a:r>
            <a:r>
              <a:rPr lang="en-US" sz="2000" dirty="0" err="1"/>
              <a:t>vnitrostátních</a:t>
            </a:r>
            <a:r>
              <a:rPr lang="en-US" sz="2000" dirty="0"/>
              <a:t> </a:t>
            </a:r>
            <a:r>
              <a:rPr lang="en-US" sz="2000" dirty="0" err="1"/>
              <a:t>právních</a:t>
            </a:r>
            <a:r>
              <a:rPr lang="en-US" sz="2000" dirty="0"/>
              <a:t> </a:t>
            </a:r>
            <a:r>
              <a:rPr lang="en-US" sz="2000" dirty="0" err="1"/>
              <a:t>předpisů</a:t>
            </a:r>
            <a:r>
              <a:rPr lang="en-US" sz="2000" dirty="0"/>
              <a:t> v </a:t>
            </a:r>
            <a:r>
              <a:rPr lang="en-US" sz="2000" dirty="0" err="1"/>
              <a:t>oblasti</a:t>
            </a:r>
            <a:r>
              <a:rPr lang="en-US" sz="2000" dirty="0"/>
              <a:t> </a:t>
            </a:r>
            <a:r>
              <a:rPr lang="en-US" sz="2000" dirty="0" err="1"/>
              <a:t>sociálního</a:t>
            </a:r>
            <a:r>
              <a:rPr lang="en-US" sz="2000" dirty="0"/>
              <a:t> </a:t>
            </a:r>
            <a:r>
              <a:rPr lang="en-US" sz="2000" dirty="0" err="1"/>
              <a:t>zabezpečení</a:t>
            </a:r>
            <a:r>
              <a:rPr lang="en-US" sz="2000" dirty="0"/>
              <a:t> a </a:t>
            </a:r>
            <a:r>
              <a:rPr lang="en-US" sz="2000" dirty="0" err="1"/>
              <a:t>sociální</a:t>
            </a:r>
            <a:r>
              <a:rPr lang="en-US" sz="2000" dirty="0"/>
              <a:t> </a:t>
            </a:r>
            <a:r>
              <a:rPr lang="en-US" sz="2000" dirty="0" err="1"/>
              <a:t>ochrany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76866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altLang="x-none" dirty="0" err="1"/>
              <a:t>Hlasování</a:t>
            </a:r>
            <a:r>
              <a:rPr lang="sk-SK" altLang="x-none" dirty="0"/>
              <a:t> v 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sk-SK" altLang="x-none" dirty="0"/>
              <a:t>v minulosti </a:t>
            </a:r>
            <a:r>
              <a:rPr lang="sk-SK" altLang="x-none" dirty="0" err="1"/>
              <a:t>bylo</a:t>
            </a:r>
            <a:r>
              <a:rPr lang="sk-SK" altLang="x-none" dirty="0"/>
              <a:t> občas </a:t>
            </a:r>
            <a:r>
              <a:rPr lang="sk-SK" altLang="x-none" dirty="0" err="1"/>
              <a:t>snazší</a:t>
            </a:r>
            <a:r>
              <a:rPr lang="sk-SK" altLang="x-none" dirty="0"/>
              <a:t> </a:t>
            </a:r>
            <a:r>
              <a:rPr lang="sk-SK" altLang="x-none" dirty="0" err="1"/>
              <a:t>rozhodnout</a:t>
            </a:r>
            <a:r>
              <a:rPr lang="sk-SK" altLang="x-none" dirty="0"/>
              <a:t> </a:t>
            </a:r>
            <a:r>
              <a:rPr lang="sk-SK" altLang="x-none" dirty="0" err="1"/>
              <a:t>jednomyslně</a:t>
            </a:r>
            <a:r>
              <a:rPr lang="sk-SK" altLang="x-none" dirty="0"/>
              <a:t> než kvalifikovanou </a:t>
            </a:r>
            <a:r>
              <a:rPr lang="sk-SK" altLang="x-none" dirty="0" err="1"/>
              <a:t>většinou</a:t>
            </a:r>
            <a:endParaRPr lang="sk-SK" altLang="x-none" dirty="0"/>
          </a:p>
          <a:p>
            <a:pPr algn="just" eaLnBrk="1" hangingPunct="1">
              <a:defRPr/>
            </a:pPr>
            <a:r>
              <a:rPr lang="sk-SK" altLang="x-none" dirty="0" err="1"/>
              <a:t>Při</a:t>
            </a:r>
            <a:r>
              <a:rPr lang="sk-SK" altLang="x-none" dirty="0"/>
              <a:t> </a:t>
            </a:r>
            <a:r>
              <a:rPr lang="sk-SK" altLang="x-none" dirty="0" err="1"/>
              <a:t>jednomyslnosti</a:t>
            </a:r>
            <a:r>
              <a:rPr lang="sk-SK" altLang="x-none" dirty="0"/>
              <a:t> </a:t>
            </a:r>
            <a:r>
              <a:rPr lang="sk-SK" altLang="x-none" dirty="0" err="1"/>
              <a:t>bylo</a:t>
            </a:r>
            <a:r>
              <a:rPr lang="sk-SK" altLang="x-none" dirty="0"/>
              <a:t> </a:t>
            </a:r>
            <a:r>
              <a:rPr lang="sk-SK" altLang="x-none" dirty="0" err="1"/>
              <a:t>zdržení</a:t>
            </a:r>
            <a:r>
              <a:rPr lang="sk-SK" altLang="x-none" dirty="0"/>
              <a:t> </a:t>
            </a:r>
            <a:r>
              <a:rPr lang="sk-SK" altLang="x-none" dirty="0" err="1"/>
              <a:t>se</a:t>
            </a:r>
            <a:r>
              <a:rPr lang="sk-SK" altLang="x-none" dirty="0"/>
              <a:t> </a:t>
            </a:r>
            <a:r>
              <a:rPr lang="sk-SK" altLang="x-none" dirty="0" err="1"/>
              <a:t>hlasování</a:t>
            </a:r>
            <a:r>
              <a:rPr lang="sk-SK" altLang="x-none" dirty="0"/>
              <a:t> fakticky </a:t>
            </a:r>
            <a:r>
              <a:rPr lang="sk-SK" altLang="x-none" dirty="0" err="1"/>
              <a:t>hlasem</a:t>
            </a:r>
            <a:r>
              <a:rPr lang="sk-SK" altLang="x-none" dirty="0"/>
              <a:t> pro, </a:t>
            </a:r>
            <a:r>
              <a:rPr lang="sk-SK" altLang="x-none" dirty="0" err="1"/>
              <a:t>při</a:t>
            </a:r>
            <a:r>
              <a:rPr lang="sk-SK" altLang="x-none" dirty="0"/>
              <a:t> kvalifikované </a:t>
            </a:r>
            <a:r>
              <a:rPr lang="sk-SK" altLang="x-none" dirty="0" err="1"/>
              <a:t>většině</a:t>
            </a:r>
            <a:r>
              <a:rPr lang="sk-SK" altLang="x-none" dirty="0"/>
              <a:t> </a:t>
            </a:r>
            <a:r>
              <a:rPr lang="sk-SK" altLang="x-none" dirty="0" err="1"/>
              <a:t>bylo</a:t>
            </a:r>
            <a:r>
              <a:rPr lang="sk-SK" altLang="x-none" dirty="0"/>
              <a:t> fakticky </a:t>
            </a:r>
            <a:r>
              <a:rPr lang="sk-SK" altLang="x-none" dirty="0" err="1"/>
              <a:t>hlasem</a:t>
            </a:r>
            <a:r>
              <a:rPr lang="sk-SK" altLang="x-none" dirty="0"/>
              <a:t> proti</a:t>
            </a:r>
          </a:p>
          <a:p>
            <a:pPr algn="just" eaLnBrk="1" hangingPunct="1">
              <a:defRPr/>
            </a:pPr>
            <a:r>
              <a:rPr lang="sk-SK" altLang="x-none" dirty="0" err="1"/>
              <a:t>Přibližně</a:t>
            </a:r>
            <a:r>
              <a:rPr lang="sk-SK" altLang="x-none" dirty="0"/>
              <a:t> 80 % rozhodnutí je </a:t>
            </a:r>
            <a:r>
              <a:rPr lang="sk-SK" altLang="x-none" dirty="0" err="1"/>
              <a:t>jednomyslných</a:t>
            </a:r>
            <a:r>
              <a:rPr lang="sk-SK" altLang="x-none" dirty="0"/>
              <a:t> </a:t>
            </a:r>
          </a:p>
          <a:p>
            <a:pPr algn="just" eaLnBrk="1" hangingPunct="1">
              <a:defRPr/>
            </a:pPr>
            <a:r>
              <a:rPr lang="sk-SK" altLang="x-none" dirty="0" err="1"/>
              <a:t>Kultura</a:t>
            </a:r>
            <a:r>
              <a:rPr lang="sk-SK" altLang="x-none" dirty="0"/>
              <a:t> kompromisu, vyhnutí </a:t>
            </a:r>
            <a:r>
              <a:rPr lang="sk-SK" altLang="x-none" dirty="0" err="1"/>
              <a:t>se</a:t>
            </a:r>
            <a:r>
              <a:rPr lang="sk-SK" altLang="x-none" dirty="0"/>
              <a:t> </a:t>
            </a:r>
            <a:r>
              <a:rPr lang="sk-SK" altLang="x-none" dirty="0" err="1"/>
              <a:t>problémům</a:t>
            </a:r>
            <a:r>
              <a:rPr lang="sk-SK" altLang="x-none" dirty="0"/>
              <a:t> s </a:t>
            </a:r>
            <a:r>
              <a:rPr lang="sk-SK" altLang="x-none" dirty="0" err="1"/>
              <a:t>prováděním</a:t>
            </a:r>
            <a:r>
              <a:rPr lang="sk-SK" altLang="x-none" dirty="0"/>
              <a:t> </a:t>
            </a:r>
            <a:r>
              <a:rPr lang="sk-SK" altLang="x-none" dirty="0" err="1"/>
              <a:t>ve</a:t>
            </a:r>
            <a:r>
              <a:rPr lang="sk-SK" altLang="x-none" dirty="0"/>
              <a:t> </a:t>
            </a:r>
            <a:r>
              <a:rPr lang="sk-SK" altLang="x-none" dirty="0" err="1"/>
              <a:t>státech</a:t>
            </a:r>
            <a:r>
              <a:rPr lang="sk-SK" altLang="x-none" dirty="0"/>
              <a:t>, </a:t>
            </a:r>
            <a:r>
              <a:rPr lang="sk-SK" altLang="x-none" dirty="0" err="1"/>
              <a:t>které</a:t>
            </a:r>
            <a:r>
              <a:rPr lang="sk-SK" altLang="x-none" dirty="0"/>
              <a:t> </a:t>
            </a:r>
            <a:r>
              <a:rPr lang="sk-SK" altLang="x-none" dirty="0" err="1"/>
              <a:t>jsou</a:t>
            </a:r>
            <a:r>
              <a:rPr lang="sk-SK" altLang="x-none" dirty="0"/>
              <a:t> proti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F4308-815D-59E3-B260-8C8D36CB5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dirty="0"/>
              <a:t>Teorie legislativní politiky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DEC10-C042-A7C0-1015-7231F0CAF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vícerozměrném</a:t>
            </a:r>
            <a:r>
              <a:rPr lang="en-GB" sz="2400" dirty="0"/>
              <a:t> policy </a:t>
            </a:r>
            <a:r>
              <a:rPr lang="en-GB" sz="2400" dirty="0" err="1"/>
              <a:t>prostoru</a:t>
            </a:r>
            <a:r>
              <a:rPr lang="en-GB" sz="2400" dirty="0"/>
              <a:t> </a:t>
            </a:r>
            <a:r>
              <a:rPr lang="en-GB" sz="2400" dirty="0" err="1"/>
              <a:t>bude</a:t>
            </a:r>
            <a:r>
              <a:rPr lang="en-GB" sz="2400" dirty="0"/>
              <a:t> </a:t>
            </a:r>
            <a:r>
              <a:rPr lang="en-GB" sz="2400" dirty="0" err="1"/>
              <a:t>možné</a:t>
            </a:r>
            <a:r>
              <a:rPr lang="en-GB" sz="2400" dirty="0"/>
              <a:t> </a:t>
            </a:r>
            <a:r>
              <a:rPr lang="en-GB" sz="2400" dirty="0" err="1"/>
              <a:t>najít</a:t>
            </a:r>
            <a:r>
              <a:rPr lang="en-GB" sz="2400" dirty="0"/>
              <a:t> </a:t>
            </a:r>
            <a:r>
              <a:rPr lang="en-GB" sz="2400" dirty="0" err="1"/>
              <a:t>alternativní</a:t>
            </a:r>
            <a:r>
              <a:rPr lang="en-GB" sz="2400" dirty="0"/>
              <a:t> </a:t>
            </a:r>
            <a:r>
              <a:rPr lang="en-GB" sz="2400" dirty="0" err="1"/>
              <a:t>kombinaci</a:t>
            </a:r>
            <a:r>
              <a:rPr lang="en-GB" sz="2400" dirty="0"/>
              <a:t> </a:t>
            </a:r>
            <a:r>
              <a:rPr lang="en-GB" sz="2400" dirty="0" err="1"/>
              <a:t>politik</a:t>
            </a:r>
            <a:r>
              <a:rPr lang="en-GB" sz="2400" dirty="0"/>
              <a:t>, </a:t>
            </a:r>
            <a:r>
              <a:rPr lang="en-GB" sz="2400" dirty="0" err="1"/>
              <a:t>která</a:t>
            </a:r>
            <a:r>
              <a:rPr lang="en-GB" sz="2400" dirty="0"/>
              <a:t> </a:t>
            </a:r>
            <a:r>
              <a:rPr lang="en-GB" sz="2400" dirty="0" err="1"/>
              <a:t>může</a:t>
            </a:r>
            <a:r>
              <a:rPr lang="en-GB" sz="2400" dirty="0"/>
              <a:t> </a:t>
            </a:r>
            <a:r>
              <a:rPr lang="en-GB" sz="2400" dirty="0" err="1"/>
              <a:t>porazit</a:t>
            </a:r>
            <a:r>
              <a:rPr lang="en-GB" sz="2400" dirty="0"/>
              <a:t> policy,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níž</a:t>
            </a:r>
            <a:r>
              <a:rPr lang="en-GB" sz="2400" dirty="0"/>
              <a:t> se </a:t>
            </a:r>
            <a:r>
              <a:rPr lang="en-GB" sz="2400" dirty="0" err="1"/>
              <a:t>shodla</a:t>
            </a:r>
            <a:r>
              <a:rPr lang="en-GB" sz="2400" dirty="0"/>
              <a:t> </a:t>
            </a:r>
            <a:r>
              <a:rPr lang="en-GB" sz="2400" dirty="0" err="1"/>
              <a:t>většina</a:t>
            </a:r>
            <a:endParaRPr lang="en-GB" sz="2400" dirty="0"/>
          </a:p>
          <a:p>
            <a:pPr algn="just"/>
            <a:r>
              <a:rPr lang="en-GB" sz="2400" dirty="0" err="1"/>
              <a:t>legislativní</a:t>
            </a:r>
            <a:r>
              <a:rPr lang="en-GB" sz="2400" dirty="0"/>
              <a:t> </a:t>
            </a:r>
            <a:r>
              <a:rPr lang="en-GB" sz="2400" dirty="0" err="1"/>
              <a:t>instituce</a:t>
            </a:r>
            <a:r>
              <a:rPr lang="en-GB" sz="2400" dirty="0"/>
              <a:t> </a:t>
            </a:r>
            <a:r>
              <a:rPr lang="en-GB" sz="2400" dirty="0" err="1"/>
              <a:t>však</a:t>
            </a:r>
            <a:r>
              <a:rPr lang="en-GB" sz="2400" dirty="0"/>
              <a:t> </a:t>
            </a:r>
            <a:r>
              <a:rPr lang="en-GB" sz="2400" dirty="0" err="1"/>
              <a:t>vytvářejí</a:t>
            </a:r>
            <a:r>
              <a:rPr lang="en-GB" sz="2400" dirty="0"/>
              <a:t> </a:t>
            </a:r>
            <a:r>
              <a:rPr lang="en-GB" sz="2400" dirty="0" err="1"/>
              <a:t>tzv</a:t>
            </a:r>
            <a:r>
              <a:rPr lang="en-GB" sz="2400" dirty="0"/>
              <a:t>. </a:t>
            </a:r>
            <a:r>
              <a:rPr lang="en-GB" sz="2400" dirty="0" err="1"/>
              <a:t>strukturovanou</a:t>
            </a:r>
            <a:r>
              <a:rPr lang="en-GB" sz="2400" dirty="0"/>
              <a:t> </a:t>
            </a:r>
            <a:r>
              <a:rPr lang="en-GB" sz="2400" dirty="0" err="1"/>
              <a:t>rovnováhu</a:t>
            </a:r>
            <a:r>
              <a:rPr lang="en-GB" sz="2400" dirty="0"/>
              <a:t>, </a:t>
            </a:r>
            <a:r>
              <a:rPr lang="en-GB" sz="2400" dirty="0" err="1"/>
              <a:t>tedy</a:t>
            </a:r>
            <a:r>
              <a:rPr lang="en-GB" sz="2400" dirty="0"/>
              <a:t> </a:t>
            </a:r>
            <a:r>
              <a:rPr lang="en-GB" sz="2400" dirty="0" err="1"/>
              <a:t>takové</a:t>
            </a:r>
            <a:r>
              <a:rPr lang="en-GB" sz="2400" dirty="0"/>
              <a:t> </a:t>
            </a:r>
            <a:r>
              <a:rPr lang="en-GB" sz="2400" dirty="0" err="1"/>
              <a:t>výstupy</a:t>
            </a:r>
            <a:r>
              <a:rPr lang="en-GB" sz="2400" dirty="0"/>
              <a:t> </a:t>
            </a:r>
            <a:r>
              <a:rPr lang="en-GB" sz="2400" dirty="0" err="1"/>
              <a:t>politiky</a:t>
            </a:r>
            <a:r>
              <a:rPr lang="en-GB" sz="2400" dirty="0"/>
              <a:t>, </a:t>
            </a:r>
            <a:r>
              <a:rPr lang="en-GB" sz="2400" dirty="0" err="1"/>
              <a:t>které</a:t>
            </a:r>
            <a:r>
              <a:rPr lang="en-GB" sz="2400" dirty="0"/>
              <a:t> </a:t>
            </a:r>
            <a:r>
              <a:rPr lang="en-GB" sz="2400" dirty="0" err="1"/>
              <a:t>jsou</a:t>
            </a:r>
            <a:r>
              <a:rPr lang="en-GB" sz="2400" dirty="0"/>
              <a:t> </a:t>
            </a:r>
            <a:r>
              <a:rPr lang="en-GB" sz="2400" dirty="0" err="1"/>
              <a:t>stabilní</a:t>
            </a:r>
            <a:r>
              <a:rPr lang="en-GB" sz="2400" dirty="0"/>
              <a:t> </a:t>
            </a:r>
            <a:r>
              <a:rPr lang="en-GB" sz="2400" dirty="0" err="1"/>
              <a:t>díky</a:t>
            </a:r>
            <a:r>
              <a:rPr lang="en-GB" sz="2400" dirty="0"/>
              <a:t> </a:t>
            </a:r>
            <a:r>
              <a:rPr lang="en-GB" sz="2400" dirty="0" err="1"/>
              <a:t>institucionálním</a:t>
            </a:r>
            <a:r>
              <a:rPr lang="en-GB" sz="2400" dirty="0"/>
              <a:t> </a:t>
            </a:r>
            <a:r>
              <a:rPr lang="en-GB" sz="2400" dirty="0" err="1"/>
              <a:t>pravidlům</a:t>
            </a:r>
            <a:endParaRPr lang="en-GB" sz="2400" dirty="0"/>
          </a:p>
          <a:p>
            <a:pPr algn="just"/>
            <a:r>
              <a:rPr lang="en-GB" sz="2400" dirty="0"/>
              <a:t>2. </a:t>
            </a:r>
            <a:r>
              <a:rPr lang="en-GB" sz="2400" dirty="0" err="1"/>
              <a:t>určování</a:t>
            </a:r>
            <a:r>
              <a:rPr lang="en-GB" sz="2400" dirty="0"/>
              <a:t> </a:t>
            </a:r>
            <a:r>
              <a:rPr lang="en-GB" sz="2400" dirty="0" err="1"/>
              <a:t>agendy</a:t>
            </a:r>
            <a:r>
              <a:rPr lang="en-GB" sz="2400" dirty="0"/>
              <a:t> a </a:t>
            </a:r>
            <a:r>
              <a:rPr lang="en-GB" sz="2400" dirty="0" err="1"/>
              <a:t>právo</a:t>
            </a:r>
            <a:r>
              <a:rPr lang="en-GB" sz="2400" dirty="0"/>
              <a:t> </a:t>
            </a:r>
            <a:r>
              <a:rPr lang="en-GB" sz="2400" dirty="0" err="1"/>
              <a:t>veta</a:t>
            </a:r>
            <a:r>
              <a:rPr lang="en-GB" sz="2400" dirty="0"/>
              <a:t> (if status quo is B and E is agenda-setter, it may move policy to D)</a:t>
            </a:r>
            <a:endParaRPr lang="en-SK" sz="2400" dirty="0"/>
          </a:p>
        </p:txBody>
      </p:sp>
    </p:spTree>
    <p:extLst>
      <p:ext uri="{BB962C8B-B14F-4D97-AF65-F5344CB8AC3E}">
        <p14:creationId xmlns:p14="http://schemas.microsoft.com/office/powerpoint/2010/main" val="1301709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09327-63F5-BA99-0488-6F17AD6FC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dirty="0"/>
              <a:t>Teorie legislativní politiky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5A6D4-A8B0-C1E1-7307-53C27131D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pPr algn="just"/>
            <a:r>
              <a:rPr lang="en-SK" dirty="0"/>
              <a:t>3. </a:t>
            </a:r>
            <a:r>
              <a:rPr lang="en-GB" dirty="0" err="1"/>
              <a:t>specializace</a:t>
            </a:r>
            <a:r>
              <a:rPr lang="en-GB" dirty="0"/>
              <a:t> v </a:t>
            </a:r>
            <a:r>
              <a:rPr lang="en-GB" dirty="0" err="1"/>
              <a:t>legislativním</a:t>
            </a:r>
            <a:r>
              <a:rPr lang="en-GB" dirty="0"/>
              <a:t> </a:t>
            </a:r>
            <a:r>
              <a:rPr lang="en-GB" dirty="0" err="1"/>
              <a:t>procesu</a:t>
            </a:r>
            <a:r>
              <a:rPr lang="en-GB" dirty="0"/>
              <a:t> (agenda setting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výborech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zabránit</a:t>
            </a:r>
            <a:r>
              <a:rPr lang="en-GB" dirty="0"/>
              <a:t> </a:t>
            </a:r>
            <a:r>
              <a:rPr lang="en-GB" dirty="0" err="1"/>
              <a:t>propojení</a:t>
            </a:r>
            <a:r>
              <a:rPr lang="en-GB" dirty="0"/>
              <a:t> </a:t>
            </a:r>
            <a:r>
              <a:rPr lang="en-GB" dirty="0" err="1"/>
              <a:t>otázek</a:t>
            </a:r>
            <a:r>
              <a:rPr lang="en-GB" dirty="0"/>
              <a:t> </a:t>
            </a:r>
            <a:r>
              <a:rPr lang="en-GB" dirty="0" err="1"/>
              <a:t>napříč</a:t>
            </a:r>
            <a:r>
              <a:rPr lang="en-GB" dirty="0"/>
              <a:t> </a:t>
            </a:r>
            <a:r>
              <a:rPr lang="en-GB" dirty="0" err="1"/>
              <a:t>tématy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vede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stabilním</a:t>
            </a:r>
            <a:r>
              <a:rPr lang="en-GB" dirty="0"/>
              <a:t> policy </a:t>
            </a:r>
            <a:r>
              <a:rPr lang="en-GB" dirty="0" err="1"/>
              <a:t>výsledkům</a:t>
            </a:r>
            <a:r>
              <a:rPr lang="en-GB" dirty="0"/>
              <a:t>)</a:t>
            </a:r>
          </a:p>
          <a:p>
            <a:pPr algn="just"/>
            <a:r>
              <a:rPr lang="en-GB" dirty="0"/>
              <a:t>4. </a:t>
            </a:r>
            <a:r>
              <a:rPr lang="en-GB" dirty="0" err="1"/>
              <a:t>politické</a:t>
            </a:r>
            <a:r>
              <a:rPr lang="en-GB" dirty="0"/>
              <a:t> </a:t>
            </a:r>
            <a:r>
              <a:rPr lang="en-GB" dirty="0" err="1"/>
              <a:t>strany</a:t>
            </a:r>
            <a:r>
              <a:rPr lang="en-GB" dirty="0"/>
              <a:t> </a:t>
            </a:r>
            <a:r>
              <a:rPr lang="en-GB" dirty="0" err="1"/>
              <a:t>usnadňují</a:t>
            </a:r>
            <a:r>
              <a:rPr lang="en-GB" dirty="0"/>
              <a:t> </a:t>
            </a:r>
            <a:r>
              <a:rPr lang="en-GB" dirty="0" err="1"/>
              <a:t>legislativní</a:t>
            </a:r>
            <a:r>
              <a:rPr lang="en-GB" dirty="0"/>
              <a:t> </a:t>
            </a:r>
            <a:r>
              <a:rPr lang="en-GB" dirty="0" err="1"/>
              <a:t>stabilitu</a:t>
            </a:r>
            <a:r>
              <a:rPr lang="en-GB" dirty="0"/>
              <a:t> </a:t>
            </a:r>
            <a:r>
              <a:rPr lang="en-GB" dirty="0" err="1"/>
              <a:t>tím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zjednodušují</a:t>
            </a:r>
            <a:r>
              <a:rPr lang="en-GB" dirty="0"/>
              <a:t> </a:t>
            </a:r>
            <a:r>
              <a:rPr lang="en-GB" dirty="0" err="1"/>
              <a:t>legislativní</a:t>
            </a:r>
            <a:r>
              <a:rPr lang="en-GB" dirty="0"/>
              <a:t> </a:t>
            </a:r>
            <a:r>
              <a:rPr lang="en-GB" dirty="0" err="1"/>
              <a:t>vyjednávání</a:t>
            </a:r>
            <a:r>
              <a:rPr lang="en-GB" dirty="0"/>
              <a:t> (</a:t>
            </a:r>
            <a:r>
              <a:rPr lang="en-GB" dirty="0" err="1"/>
              <a:t>snížení</a:t>
            </a:r>
            <a:r>
              <a:rPr lang="en-GB" dirty="0"/>
              <a:t> </a:t>
            </a:r>
            <a:r>
              <a:rPr lang="en-GB" dirty="0" err="1"/>
              <a:t>transakčních</a:t>
            </a:r>
            <a:r>
              <a:rPr lang="en-GB" dirty="0"/>
              <a:t> </a:t>
            </a:r>
            <a:r>
              <a:rPr lang="en-GB" dirty="0" err="1"/>
              <a:t>nákladů</a:t>
            </a:r>
            <a:r>
              <a:rPr lang="en-GB" dirty="0"/>
              <a:t> </a:t>
            </a:r>
            <a:r>
              <a:rPr lang="en-GB" dirty="0" err="1"/>
              <a:t>spojených</a:t>
            </a:r>
            <a:r>
              <a:rPr lang="en-GB" dirty="0"/>
              <a:t> s </a:t>
            </a:r>
            <a:r>
              <a:rPr lang="en-GB" dirty="0" err="1"/>
              <a:t>vyjednáváním</a:t>
            </a:r>
            <a:r>
              <a:rPr lang="en-GB" dirty="0"/>
              <a:t> </a:t>
            </a:r>
            <a:r>
              <a:rPr lang="en-GB" dirty="0" err="1"/>
              <a:t>jednotlivých</a:t>
            </a:r>
            <a:r>
              <a:rPr lang="en-GB" dirty="0"/>
              <a:t> </a:t>
            </a:r>
            <a:r>
              <a:rPr lang="en-GB" dirty="0" err="1"/>
              <a:t>poslanců</a:t>
            </a:r>
            <a:r>
              <a:rPr lang="en-GB" dirty="0"/>
              <a:t>)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222891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2D8E1-13E8-ED46-6086-9B5FD00F2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SK" dirty="0"/>
              <a:t>Teorie legislativní politiky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75A3D-9E57-7AEE-C70D-B3A1196C4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/>
              <a:t>5. </a:t>
            </a:r>
            <a:r>
              <a:rPr lang="en-US" sz="2400" dirty="0" err="1"/>
              <a:t>legislativní</a:t>
            </a:r>
            <a:r>
              <a:rPr lang="en-US" sz="2400" dirty="0"/>
              <a:t> </a:t>
            </a:r>
            <a:r>
              <a:rPr lang="en-US" sz="2400" dirty="0" err="1"/>
              <a:t>stabilitě</a:t>
            </a:r>
            <a:r>
              <a:rPr lang="en-US" sz="2400" dirty="0"/>
              <a:t> </a:t>
            </a:r>
            <a:r>
              <a:rPr lang="en-US" sz="2400" dirty="0" err="1"/>
              <a:t>napomáhá</a:t>
            </a:r>
            <a:r>
              <a:rPr lang="en-US" sz="2400" dirty="0"/>
              <a:t> </a:t>
            </a:r>
            <a:r>
              <a:rPr lang="en-US" sz="2400" dirty="0" err="1"/>
              <a:t>také</a:t>
            </a:r>
            <a:r>
              <a:rPr lang="en-US" sz="2400" dirty="0"/>
              <a:t> existence </a:t>
            </a:r>
            <a:r>
              <a:rPr lang="en-US" sz="2400" dirty="0" err="1"/>
              <a:t>více</a:t>
            </a:r>
            <a:r>
              <a:rPr lang="en-US" sz="2400" dirty="0"/>
              <a:t> </a:t>
            </a:r>
            <a:r>
              <a:rPr lang="en-US" sz="2400" dirty="0" err="1"/>
              <a:t>parlamentních</a:t>
            </a:r>
            <a:r>
              <a:rPr lang="en-US" sz="2400" dirty="0"/>
              <a:t> </a:t>
            </a:r>
            <a:r>
              <a:rPr lang="en-US" sz="2400" dirty="0" err="1"/>
              <a:t>komor</a:t>
            </a:r>
            <a:r>
              <a:rPr lang="en-US" sz="2400" dirty="0"/>
              <a:t> (</a:t>
            </a:r>
            <a:r>
              <a:rPr lang="en-US" sz="2400" dirty="0" err="1"/>
              <a:t>omezujou</a:t>
            </a:r>
            <a:r>
              <a:rPr lang="en-US" sz="2400" dirty="0"/>
              <a:t> </a:t>
            </a:r>
            <a:r>
              <a:rPr lang="en-US" sz="2400" dirty="0" err="1"/>
              <a:t>soubor</a:t>
            </a:r>
            <a:r>
              <a:rPr lang="en-US" sz="2400" dirty="0"/>
              <a:t> </a:t>
            </a:r>
            <a:r>
              <a:rPr lang="en-US" sz="2400" dirty="0" err="1"/>
              <a:t>možností</a:t>
            </a:r>
            <a:r>
              <a:rPr lang="en-US" sz="2400" dirty="0"/>
              <a:t> </a:t>
            </a:r>
            <a:r>
              <a:rPr lang="en-US" sz="2400" i="1" dirty="0"/>
              <a:t>policies</a:t>
            </a:r>
            <a:r>
              <a:rPr lang="en-US" sz="2400" dirty="0"/>
              <a:t> a </a:t>
            </a:r>
            <a:r>
              <a:rPr lang="en-US" sz="2400" dirty="0" err="1"/>
              <a:t>zjednodušujou</a:t>
            </a:r>
            <a:r>
              <a:rPr lang="en-US" sz="2400" dirty="0"/>
              <a:t> </a:t>
            </a:r>
            <a:r>
              <a:rPr lang="en-US" sz="2400" dirty="0" err="1"/>
              <a:t>legislativní</a:t>
            </a:r>
            <a:r>
              <a:rPr lang="en-US" sz="2400" dirty="0"/>
              <a:t> </a:t>
            </a:r>
            <a:r>
              <a:rPr lang="en-US" sz="2400" dirty="0" err="1"/>
              <a:t>vyjednávání</a:t>
            </a:r>
            <a:r>
              <a:rPr lang="en-US" sz="2400" dirty="0"/>
              <a:t>)</a:t>
            </a:r>
          </a:p>
          <a:p>
            <a:pPr algn="just"/>
            <a:r>
              <a:rPr lang="en-US" sz="2400" dirty="0" err="1"/>
              <a:t>všechny</a:t>
            </a:r>
            <a:r>
              <a:rPr lang="en-US" sz="2400" dirty="0"/>
              <a:t> </a:t>
            </a:r>
            <a:r>
              <a:rPr lang="en-US" sz="2400" dirty="0" err="1"/>
              <a:t>tyto</a:t>
            </a:r>
            <a:r>
              <a:rPr lang="en-US" sz="2400" dirty="0"/>
              <a:t> </a:t>
            </a:r>
            <a:r>
              <a:rPr lang="en-US" sz="2400" dirty="0" err="1"/>
              <a:t>teorie</a:t>
            </a:r>
            <a:r>
              <a:rPr lang="en-US" sz="2400" dirty="0"/>
              <a:t> </a:t>
            </a:r>
            <a:r>
              <a:rPr lang="en-US" sz="2400" dirty="0" err="1"/>
              <a:t>nám</a:t>
            </a:r>
            <a:r>
              <a:rPr lang="en-US" sz="2400" dirty="0"/>
              <a:t> </a:t>
            </a:r>
            <a:r>
              <a:rPr lang="en-US" sz="2400" dirty="0" err="1"/>
              <a:t>umožňují</a:t>
            </a:r>
            <a:r>
              <a:rPr lang="en-US" sz="2400" dirty="0"/>
              <a:t> </a:t>
            </a:r>
            <a:r>
              <a:rPr lang="en-US" sz="2400" dirty="0" err="1"/>
              <a:t>vysvětlit</a:t>
            </a:r>
            <a:r>
              <a:rPr lang="en-US" sz="2400" dirty="0"/>
              <a:t> </a:t>
            </a:r>
            <a:r>
              <a:rPr lang="en-US" sz="2400" dirty="0" err="1"/>
              <a:t>legislativní</a:t>
            </a:r>
            <a:r>
              <a:rPr lang="en-US" sz="2400" dirty="0"/>
              <a:t> </a:t>
            </a:r>
            <a:r>
              <a:rPr lang="en-US" sz="2400" dirty="0" err="1"/>
              <a:t>politiku</a:t>
            </a:r>
            <a:r>
              <a:rPr lang="en-US" sz="2400" dirty="0"/>
              <a:t> EU: </a:t>
            </a:r>
          </a:p>
          <a:p>
            <a:pPr algn="just"/>
            <a:r>
              <a:rPr lang="en-US" sz="2400" dirty="0" err="1"/>
              <a:t>jaké</a:t>
            </a:r>
            <a:r>
              <a:rPr lang="en-US" sz="2400" dirty="0"/>
              <a:t> </a:t>
            </a:r>
            <a:r>
              <a:rPr lang="en-US" sz="2400" dirty="0" err="1"/>
              <a:t>koalice</a:t>
            </a:r>
            <a:r>
              <a:rPr lang="en-US" sz="2400" dirty="0"/>
              <a:t> se </a:t>
            </a:r>
            <a:r>
              <a:rPr lang="en-US" sz="2400" dirty="0" err="1"/>
              <a:t>pravděpodobně</a:t>
            </a:r>
            <a:r>
              <a:rPr lang="en-US" sz="2400" dirty="0"/>
              <a:t> </a:t>
            </a:r>
            <a:r>
              <a:rPr lang="en-US" sz="2400" dirty="0" err="1"/>
              <a:t>vytvoří</a:t>
            </a:r>
            <a:r>
              <a:rPr lang="en-US" sz="2400" dirty="0"/>
              <a:t>, </a:t>
            </a:r>
          </a:p>
          <a:p>
            <a:pPr algn="just"/>
            <a:r>
              <a:rPr lang="en-US" sz="2400" dirty="0" err="1"/>
              <a:t>proč</a:t>
            </a:r>
            <a:r>
              <a:rPr lang="en-US" sz="2400" dirty="0"/>
              <a:t> </a:t>
            </a:r>
            <a:r>
              <a:rPr lang="en-US" sz="2400" dirty="0" err="1"/>
              <a:t>jsou</a:t>
            </a:r>
            <a:r>
              <a:rPr lang="en-US" sz="2400" dirty="0"/>
              <a:t> EP a Rada </a:t>
            </a:r>
            <a:r>
              <a:rPr lang="en-US" sz="2400" dirty="0" err="1"/>
              <a:t>uspořádány</a:t>
            </a:r>
            <a:r>
              <a:rPr lang="en-US" sz="2400" dirty="0"/>
              <a:t> </a:t>
            </a:r>
            <a:r>
              <a:rPr lang="en-US" sz="2400" dirty="0" err="1"/>
              <a:t>tak</a:t>
            </a:r>
            <a:r>
              <a:rPr lang="en-US" sz="2400" dirty="0"/>
              <a:t>, jak </a:t>
            </a:r>
            <a:r>
              <a:rPr lang="en-US" sz="2400" dirty="0" err="1"/>
              <a:t>jsou</a:t>
            </a:r>
            <a:r>
              <a:rPr lang="en-US" sz="2400" dirty="0"/>
              <a:t>, </a:t>
            </a:r>
          </a:p>
          <a:p>
            <a:pPr algn="just"/>
            <a:r>
              <a:rPr lang="en-US" sz="2400" dirty="0"/>
              <a:t>a </a:t>
            </a:r>
            <a:r>
              <a:rPr lang="en-US" sz="2400" dirty="0" err="1"/>
              <a:t>kdo</a:t>
            </a:r>
            <a:r>
              <a:rPr lang="en-US" sz="2400" dirty="0"/>
              <a:t> je v </a:t>
            </a:r>
            <a:r>
              <a:rPr lang="en-US" sz="2400" dirty="0" err="1"/>
              <a:t>rámci</a:t>
            </a:r>
            <a:r>
              <a:rPr lang="en-US" sz="2400" dirty="0"/>
              <a:t> </a:t>
            </a:r>
            <a:r>
              <a:rPr lang="en-US" sz="2400" dirty="0" err="1"/>
              <a:t>legislativních</a:t>
            </a:r>
            <a:r>
              <a:rPr lang="en-US" sz="2400" dirty="0"/>
              <a:t> </a:t>
            </a:r>
            <a:r>
              <a:rPr lang="en-US" sz="2400" dirty="0" err="1"/>
              <a:t>procedur</a:t>
            </a:r>
            <a:r>
              <a:rPr lang="en-US" sz="2400" dirty="0"/>
              <a:t> EU </a:t>
            </a:r>
            <a:r>
              <a:rPr lang="en-US" sz="2400" dirty="0" err="1"/>
              <a:t>silnější</a:t>
            </a:r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3522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x-none" dirty="0" err="1"/>
              <a:t>Zákonodárná</a:t>
            </a:r>
            <a:r>
              <a:rPr lang="sk-SK" altLang="x-none" dirty="0"/>
              <a:t> moc v EU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sk-SK" altLang="x-none" sz="2400" dirty="0" err="1"/>
              <a:t>Legislativa</a:t>
            </a:r>
            <a:r>
              <a:rPr lang="sk-SK" altLang="x-none" sz="2400" dirty="0"/>
              <a:t> v EU je </a:t>
            </a:r>
            <a:r>
              <a:rPr lang="sk-SK" altLang="x-none" sz="2400" dirty="0" err="1"/>
              <a:t>dvoukomorová</a:t>
            </a:r>
            <a:endParaRPr lang="sk-SK" altLang="x-none" sz="2400" dirty="0"/>
          </a:p>
          <a:p>
            <a:pPr algn="just"/>
            <a:r>
              <a:rPr lang="sk-SK" altLang="x-none" sz="2400" dirty="0"/>
              <a:t>Jedna komora zastupuje státy (Rada </a:t>
            </a:r>
            <a:r>
              <a:rPr lang="sk-SK" altLang="x-none" sz="2400" dirty="0" err="1"/>
              <a:t>ministrů</a:t>
            </a:r>
            <a:r>
              <a:rPr lang="sk-SK" altLang="x-none" sz="2400" dirty="0"/>
              <a:t>), druhá komora zastupuje </a:t>
            </a:r>
            <a:r>
              <a:rPr lang="sk-SK" altLang="x-none" sz="2400" dirty="0" err="1"/>
              <a:t>občany</a:t>
            </a:r>
            <a:r>
              <a:rPr lang="sk-SK" altLang="x-none" sz="2400" dirty="0"/>
              <a:t> EU (Parlament).</a:t>
            </a:r>
          </a:p>
          <a:p>
            <a:pPr algn="just"/>
            <a:r>
              <a:rPr lang="sk-SK" altLang="x-none" sz="2400" dirty="0"/>
              <a:t>Postupné </a:t>
            </a:r>
            <a:r>
              <a:rPr lang="sk-SK" altLang="x-none" sz="2400" dirty="0" err="1"/>
              <a:t>posilování</a:t>
            </a:r>
            <a:r>
              <a:rPr lang="sk-SK" altLang="x-none" sz="2400" dirty="0"/>
              <a:t> Parlamentu (</a:t>
            </a:r>
            <a:r>
              <a:rPr lang="sk-SK" altLang="x-none" sz="2400" dirty="0" err="1"/>
              <a:t>spolurozhodování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jako</a:t>
            </a:r>
            <a:r>
              <a:rPr lang="sk-SK" altLang="x-none" sz="2400" dirty="0"/>
              <a:t> norma)</a:t>
            </a:r>
          </a:p>
          <a:p>
            <a:pPr algn="just"/>
            <a:r>
              <a:rPr lang="sk-SK" altLang="x-none" sz="2400" dirty="0"/>
              <a:t>Každý orgán má </a:t>
            </a:r>
            <a:r>
              <a:rPr lang="sk-SK" altLang="x-none" sz="2400" dirty="0" err="1"/>
              <a:t>své</a:t>
            </a:r>
            <a:r>
              <a:rPr lang="sk-SK" altLang="x-none" sz="2400" dirty="0"/>
              <a:t> vlastní </a:t>
            </a:r>
            <a:r>
              <a:rPr lang="sk-SK" altLang="x-none" sz="2400" dirty="0" err="1"/>
              <a:t>mechanismy</a:t>
            </a:r>
            <a:r>
              <a:rPr lang="sk-SK" altLang="x-none" sz="2400" dirty="0"/>
              <a:t> k </a:t>
            </a:r>
            <a:r>
              <a:rPr lang="sk-SK" altLang="x-none" sz="2400" dirty="0" err="1"/>
              <a:t>překonání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vnitřní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roztříštěnosti</a:t>
            </a:r>
            <a:endParaRPr lang="sk-SK" altLang="x-none" sz="2400" dirty="0"/>
          </a:p>
          <a:p>
            <a:pPr algn="just"/>
            <a:r>
              <a:rPr lang="sk-SK" altLang="x-none" sz="2400" dirty="0"/>
              <a:t>Funkční </a:t>
            </a:r>
            <a:r>
              <a:rPr lang="sk-SK" altLang="x-none" sz="2400" dirty="0" err="1"/>
              <a:t>legislativní</a:t>
            </a:r>
            <a:r>
              <a:rPr lang="sk-SK" altLang="x-none" sz="2400" dirty="0"/>
              <a:t> moc </a:t>
            </a:r>
          </a:p>
          <a:p>
            <a:pPr algn="just">
              <a:buFont typeface="Wingdings" charset="2"/>
              <a:buNone/>
            </a:pPr>
            <a:endParaRPr lang="sk-SK" altLang="x-none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x-none" dirty="0"/>
              <a:t>Postavení a </a:t>
            </a:r>
            <a:r>
              <a:rPr lang="sk-SK" altLang="x-none" dirty="0" err="1"/>
              <a:t>pravomoci</a:t>
            </a:r>
            <a:r>
              <a:rPr lang="sk-SK" altLang="x-none" dirty="0"/>
              <a:t> EP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sk-SK" altLang="x-none" dirty="0"/>
              <a:t>Slabý aktér s </a:t>
            </a:r>
            <a:r>
              <a:rPr lang="sk-SK" altLang="x-none" dirty="0" err="1"/>
              <a:t>nepřímou</a:t>
            </a:r>
            <a:r>
              <a:rPr lang="sk-SK" altLang="x-none" dirty="0"/>
              <a:t> legitimitou od </a:t>
            </a:r>
            <a:r>
              <a:rPr lang="sk-SK" altLang="x-none" dirty="0" err="1"/>
              <a:t>počátku</a:t>
            </a:r>
            <a:r>
              <a:rPr lang="sk-SK" altLang="x-none" dirty="0"/>
              <a:t> </a:t>
            </a:r>
            <a:r>
              <a:rPr lang="sk-SK" altLang="x-none" dirty="0" err="1"/>
              <a:t>integrace</a:t>
            </a:r>
            <a:endParaRPr lang="sk-SK" altLang="x-none" dirty="0"/>
          </a:p>
          <a:p>
            <a:pPr algn="just"/>
            <a:r>
              <a:rPr lang="sk-SK" altLang="x-none" dirty="0"/>
              <a:t>Postupné </a:t>
            </a:r>
            <a:r>
              <a:rPr lang="sk-SK" altLang="x-none" dirty="0" err="1"/>
              <a:t>posilování</a:t>
            </a:r>
            <a:r>
              <a:rPr lang="sk-SK" altLang="x-none" dirty="0"/>
              <a:t> </a:t>
            </a:r>
            <a:r>
              <a:rPr lang="sk-SK" altLang="x-none" dirty="0" err="1"/>
              <a:t>pravomocí</a:t>
            </a:r>
            <a:r>
              <a:rPr lang="sk-SK" altLang="x-none" dirty="0"/>
              <a:t> </a:t>
            </a:r>
            <a:r>
              <a:rPr lang="sk-SK" altLang="x-none" dirty="0" err="1"/>
              <a:t>vůči</a:t>
            </a:r>
            <a:r>
              <a:rPr lang="sk-SK" altLang="x-none" dirty="0"/>
              <a:t> </a:t>
            </a:r>
            <a:r>
              <a:rPr lang="sk-SK" altLang="x-none" dirty="0" err="1"/>
              <a:t>Komisi</a:t>
            </a:r>
            <a:r>
              <a:rPr lang="sk-SK" altLang="x-none" dirty="0"/>
              <a:t> a v </a:t>
            </a:r>
            <a:r>
              <a:rPr lang="sk-SK" altLang="x-none" dirty="0" err="1"/>
              <a:t>legislativním</a:t>
            </a:r>
            <a:r>
              <a:rPr lang="sk-SK" altLang="x-none" dirty="0"/>
              <a:t> procesu </a:t>
            </a:r>
            <a:r>
              <a:rPr lang="sk-SK" altLang="x-none" dirty="0" err="1"/>
              <a:t>vůči</a:t>
            </a:r>
            <a:r>
              <a:rPr lang="sk-SK" altLang="x-none" dirty="0"/>
              <a:t> </a:t>
            </a:r>
            <a:r>
              <a:rPr lang="sk-SK" altLang="x-none" dirty="0" err="1"/>
              <a:t>Radě</a:t>
            </a:r>
            <a:r>
              <a:rPr lang="sk-SK" altLang="x-none" dirty="0"/>
              <a:t>.</a:t>
            </a:r>
          </a:p>
          <a:p>
            <a:pPr algn="just"/>
            <a:r>
              <a:rPr lang="sk-SK" altLang="x-none" dirty="0"/>
              <a:t>Od práva </a:t>
            </a:r>
            <a:r>
              <a:rPr lang="sk-SK" altLang="x-none" dirty="0" err="1"/>
              <a:t>odvolat</a:t>
            </a:r>
            <a:r>
              <a:rPr lang="sk-SK" altLang="x-none" dirty="0"/>
              <a:t> </a:t>
            </a:r>
            <a:r>
              <a:rPr lang="sk-SK" altLang="x-none" dirty="0" err="1"/>
              <a:t>Komisi</a:t>
            </a:r>
            <a:r>
              <a:rPr lang="sk-SK" altLang="x-none" dirty="0"/>
              <a:t> k faktické možnosti </a:t>
            </a:r>
            <a:r>
              <a:rPr lang="sk-SK" altLang="x-none" dirty="0" err="1"/>
              <a:t>přímo</a:t>
            </a:r>
            <a:r>
              <a:rPr lang="sk-SK" altLang="x-none" dirty="0"/>
              <a:t> </a:t>
            </a:r>
            <a:r>
              <a:rPr lang="sk-SK" altLang="x-none" dirty="0" err="1"/>
              <a:t>ovlivňovat</a:t>
            </a:r>
            <a:r>
              <a:rPr lang="sk-SK" altLang="x-none" dirty="0"/>
              <a:t> </a:t>
            </a:r>
            <a:r>
              <a:rPr lang="sk-SK" altLang="x-none" dirty="0" err="1"/>
              <a:t>její</a:t>
            </a:r>
            <a:r>
              <a:rPr lang="sk-SK" altLang="x-none" dirty="0"/>
              <a:t> </a:t>
            </a:r>
            <a:r>
              <a:rPr lang="sk-SK" altLang="x-none" dirty="0" err="1"/>
              <a:t>složení</a:t>
            </a:r>
            <a:endParaRPr lang="sk-SK" altLang="x-non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x-none" dirty="0"/>
              <a:t>Postavení a </a:t>
            </a:r>
            <a:r>
              <a:rPr lang="sk-SK" altLang="x-none" dirty="0" err="1"/>
              <a:t>pravomoci</a:t>
            </a:r>
            <a:r>
              <a:rPr lang="sk-SK" altLang="x-none" dirty="0"/>
              <a:t> EP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pPr algn="just"/>
            <a:r>
              <a:rPr lang="sk-SK" altLang="x-none" sz="2400" dirty="0"/>
              <a:t>Od </a:t>
            </a:r>
            <a:r>
              <a:rPr lang="sk-SK" altLang="x-none" sz="2400" dirty="0" err="1"/>
              <a:t>Smlouvy</a:t>
            </a:r>
            <a:r>
              <a:rPr lang="sk-SK" altLang="x-none" sz="2400" dirty="0"/>
              <a:t> z </a:t>
            </a:r>
            <a:r>
              <a:rPr lang="sk-SK" altLang="x-none" sz="2400" dirty="0" err="1"/>
              <a:t>Nice</a:t>
            </a:r>
            <a:r>
              <a:rPr lang="sk-SK" altLang="x-none" sz="2400" dirty="0"/>
              <a:t> má právo </a:t>
            </a:r>
            <a:r>
              <a:rPr lang="sk-SK" altLang="x-none" sz="2400" dirty="0" err="1"/>
              <a:t>obrátit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se</a:t>
            </a:r>
            <a:r>
              <a:rPr lang="sk-SK" altLang="x-none" sz="2400" dirty="0"/>
              <a:t> na ESD, i </a:t>
            </a:r>
            <a:r>
              <a:rPr lang="sk-SK" altLang="x-none" sz="2400" dirty="0" err="1"/>
              <a:t>když</a:t>
            </a:r>
            <a:r>
              <a:rPr lang="sk-SK" altLang="x-none" sz="2400" dirty="0"/>
              <a:t> jeho práva </a:t>
            </a:r>
            <a:r>
              <a:rPr lang="sk-SK" altLang="x-none" sz="2400" dirty="0" err="1"/>
              <a:t>nejsou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dotčena</a:t>
            </a:r>
            <a:r>
              <a:rPr lang="sk-SK" altLang="x-none" sz="2400" dirty="0"/>
              <a:t>.</a:t>
            </a:r>
          </a:p>
          <a:p>
            <a:pPr algn="just"/>
            <a:r>
              <a:rPr lang="sk-SK" altLang="x-none" sz="2400" dirty="0" err="1"/>
              <a:t>Konzultace</a:t>
            </a:r>
            <a:endParaRPr lang="sk-SK" altLang="x-none" sz="2400" dirty="0"/>
          </a:p>
          <a:p>
            <a:pPr algn="just"/>
            <a:r>
              <a:rPr lang="sk-SK" altLang="x-none" sz="2400" dirty="0"/>
              <a:t>Spolupráce (</a:t>
            </a:r>
            <a:r>
              <a:rPr lang="sk-SK" altLang="x-none" sz="2400" dirty="0" err="1"/>
              <a:t>dvě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čtení</a:t>
            </a:r>
            <a:r>
              <a:rPr lang="sk-SK" altLang="x-none" sz="2400" dirty="0"/>
              <a:t> v Parlamentu a </a:t>
            </a:r>
            <a:r>
              <a:rPr lang="sk-SK" altLang="x-none" sz="2400" dirty="0" err="1"/>
              <a:t>možnost</a:t>
            </a:r>
            <a:r>
              <a:rPr lang="sk-SK" altLang="x-none" sz="2400" dirty="0"/>
              <a:t>, aby Rada rozhodla </a:t>
            </a:r>
            <a:r>
              <a:rPr lang="sk-SK" altLang="x-none" sz="2400" dirty="0" err="1"/>
              <a:t>pouze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jednomyslně</a:t>
            </a:r>
            <a:r>
              <a:rPr lang="sk-SK" altLang="x-none" sz="2400" dirty="0"/>
              <a:t>)</a:t>
            </a:r>
          </a:p>
          <a:p>
            <a:pPr algn="just"/>
            <a:r>
              <a:rPr lang="sk-SK" altLang="x-none" sz="2400" dirty="0" err="1"/>
              <a:t>Spolurozhodování</a:t>
            </a:r>
            <a:r>
              <a:rPr lang="sk-SK" altLang="x-none" sz="2400" dirty="0"/>
              <a:t> (</a:t>
            </a:r>
            <a:r>
              <a:rPr lang="sk-SK" altLang="x-none" sz="2400" dirty="0" err="1"/>
              <a:t>dvě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verze</a:t>
            </a:r>
            <a:r>
              <a:rPr lang="sk-SK" altLang="x-none" sz="2400" dirty="0"/>
              <a:t>, </a:t>
            </a:r>
            <a:r>
              <a:rPr lang="sk-SK" altLang="x-none" sz="2400" dirty="0" err="1"/>
              <a:t>podle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novější</a:t>
            </a:r>
            <a:r>
              <a:rPr lang="sk-SK" altLang="x-none" sz="2400" dirty="0"/>
              <a:t> a </a:t>
            </a:r>
            <a:r>
              <a:rPr lang="sk-SK" altLang="x-none" sz="2400" dirty="0" err="1"/>
              <a:t>současné</a:t>
            </a:r>
            <a:r>
              <a:rPr lang="sk-SK" altLang="x-none" sz="2400" dirty="0"/>
              <a:t> je </a:t>
            </a:r>
            <a:r>
              <a:rPr lang="sk-SK" altLang="x-none" sz="2400" dirty="0" err="1"/>
              <a:t>vyžadován</a:t>
            </a:r>
            <a:r>
              <a:rPr lang="sk-SK" altLang="x-none" sz="2400" dirty="0"/>
              <a:t> nezávislý </a:t>
            </a:r>
            <a:r>
              <a:rPr lang="sk-SK" altLang="x-none" sz="2400" dirty="0" err="1"/>
              <a:t>souhlas</a:t>
            </a:r>
            <a:r>
              <a:rPr lang="sk-SK" altLang="x-none" sz="2400" dirty="0"/>
              <a:t> Rady i Parlamentu), </a:t>
            </a:r>
          </a:p>
          <a:p>
            <a:pPr algn="just"/>
            <a:r>
              <a:rPr lang="sk-SK" altLang="x-none" sz="2400" dirty="0" err="1"/>
              <a:t>Spolurozhodování</a:t>
            </a:r>
            <a:r>
              <a:rPr lang="sk-SK" altLang="x-none" sz="2400" dirty="0"/>
              <a:t> II je </a:t>
            </a:r>
            <a:r>
              <a:rPr lang="sk-SK" altLang="x-none" sz="2400" dirty="0" err="1"/>
              <a:t>nyní</a:t>
            </a:r>
            <a:r>
              <a:rPr lang="sk-SK" altLang="x-none" sz="2400" dirty="0"/>
              <a:t> tzv. </a:t>
            </a:r>
            <a:r>
              <a:rPr lang="sk-SK" altLang="x-none" sz="2400" dirty="0" err="1"/>
              <a:t>řádný</a:t>
            </a:r>
            <a:r>
              <a:rPr lang="sk-SK" altLang="x-none" sz="2400" dirty="0"/>
              <a:t> </a:t>
            </a:r>
            <a:r>
              <a:rPr lang="sk-SK" altLang="x-none" sz="2400" dirty="0" err="1"/>
              <a:t>legislativní</a:t>
            </a:r>
            <a:r>
              <a:rPr lang="sk-SK" altLang="x-none" sz="2400" dirty="0"/>
              <a:t> postup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x-none" dirty="0"/>
              <a:t>Postavení a </a:t>
            </a:r>
            <a:r>
              <a:rPr lang="sk-SK" altLang="x-none" dirty="0" err="1"/>
              <a:t>pravomoci</a:t>
            </a:r>
            <a:r>
              <a:rPr lang="sk-SK" altLang="x-none" dirty="0"/>
              <a:t> EP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sk-SK" altLang="x-none" dirty="0"/>
              <a:t>1980 - </a:t>
            </a:r>
            <a:r>
              <a:rPr lang="sk-SK" altLang="x-none" dirty="0" err="1"/>
              <a:t>případ</a:t>
            </a:r>
            <a:r>
              <a:rPr lang="sk-SK" altLang="x-none" dirty="0"/>
              <a:t> </a:t>
            </a:r>
            <a:r>
              <a:rPr lang="sk-SK" altLang="x-none" dirty="0" err="1"/>
              <a:t>Isoglukóza</a:t>
            </a:r>
            <a:r>
              <a:rPr lang="sk-SK" altLang="x-none" dirty="0"/>
              <a:t>, ESD </a:t>
            </a:r>
            <a:r>
              <a:rPr lang="sk-SK" altLang="x-none" dirty="0" err="1"/>
              <a:t>potvrzuje</a:t>
            </a:r>
            <a:r>
              <a:rPr lang="sk-SK" altLang="x-none" dirty="0"/>
              <a:t> </a:t>
            </a:r>
            <a:r>
              <a:rPr lang="sk-SK" altLang="x-none" dirty="0" err="1"/>
              <a:t>pravomoc</a:t>
            </a:r>
            <a:r>
              <a:rPr lang="sk-SK" altLang="x-none" dirty="0"/>
              <a:t> EP </a:t>
            </a:r>
            <a:r>
              <a:rPr lang="sk-SK" altLang="x-none" dirty="0" err="1"/>
              <a:t>pozdržet</a:t>
            </a:r>
            <a:r>
              <a:rPr lang="sk-SK" altLang="x-none" dirty="0"/>
              <a:t> </a:t>
            </a:r>
            <a:r>
              <a:rPr lang="sk-SK" altLang="x-none" dirty="0" err="1"/>
              <a:t>legislativu</a:t>
            </a:r>
            <a:r>
              <a:rPr lang="sk-SK" altLang="x-none" dirty="0"/>
              <a:t> </a:t>
            </a:r>
            <a:r>
              <a:rPr lang="sk-SK" altLang="x-none" dirty="0" err="1"/>
              <a:t>během</a:t>
            </a:r>
            <a:r>
              <a:rPr lang="sk-SK" altLang="x-none" dirty="0"/>
              <a:t> konzultační </a:t>
            </a:r>
            <a:r>
              <a:rPr lang="sk-SK" altLang="x-none" dirty="0" err="1"/>
              <a:t>procedury</a:t>
            </a:r>
            <a:r>
              <a:rPr lang="sk-SK" altLang="x-none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sk-SK" altLang="x-none" dirty="0" err="1"/>
              <a:t>Omezená</a:t>
            </a:r>
            <a:r>
              <a:rPr lang="sk-SK" altLang="x-none" dirty="0"/>
              <a:t> </a:t>
            </a:r>
            <a:r>
              <a:rPr lang="sk-SK" altLang="x-none" dirty="0" err="1"/>
              <a:t>účast</a:t>
            </a:r>
            <a:r>
              <a:rPr lang="sk-SK" altLang="x-none" dirty="0"/>
              <a:t> na </a:t>
            </a:r>
            <a:r>
              <a:rPr lang="sk-SK" altLang="x-none" dirty="0" err="1"/>
              <a:t>celosystémových</a:t>
            </a:r>
            <a:r>
              <a:rPr lang="sk-SK" altLang="x-none" dirty="0"/>
              <a:t> </a:t>
            </a:r>
            <a:r>
              <a:rPr lang="sk-SK" altLang="x-none" dirty="0" err="1"/>
              <a:t>rozhodnutích</a:t>
            </a:r>
            <a:r>
              <a:rPr lang="sk-SK" altLang="x-none" dirty="0"/>
              <a:t> </a:t>
            </a:r>
            <a:r>
              <a:rPr lang="sk-SK" altLang="x-none" dirty="0" err="1"/>
              <a:t>Evropské</a:t>
            </a:r>
            <a:r>
              <a:rPr lang="sk-SK" altLang="x-none" dirty="0"/>
              <a:t> rady (ústavní politika EU) - </a:t>
            </a:r>
            <a:r>
              <a:rPr lang="sk-SK" altLang="x-none" dirty="0" err="1"/>
              <a:t>výjimkou</a:t>
            </a:r>
            <a:r>
              <a:rPr lang="sk-SK" altLang="x-none" dirty="0"/>
              <a:t> </a:t>
            </a:r>
            <a:r>
              <a:rPr lang="sk-SK" altLang="x-none" dirty="0" err="1"/>
              <a:t>byla</a:t>
            </a:r>
            <a:r>
              <a:rPr lang="sk-SK" altLang="x-none" dirty="0"/>
              <a:t> Charta práv </a:t>
            </a:r>
            <a:r>
              <a:rPr lang="sk-SK" altLang="x-none" dirty="0" err="1"/>
              <a:t>přijatá</a:t>
            </a:r>
            <a:r>
              <a:rPr lang="sk-SK" altLang="x-none" dirty="0"/>
              <a:t> v </a:t>
            </a:r>
            <a:r>
              <a:rPr lang="sk-SK" altLang="x-none" dirty="0" err="1"/>
              <a:t>Nice</a:t>
            </a:r>
            <a:endParaRPr lang="sk-SK" altLang="x-none" dirty="0"/>
          </a:p>
          <a:p>
            <a:pPr algn="just">
              <a:lnSpc>
                <a:spcPct val="90000"/>
              </a:lnSpc>
            </a:pPr>
            <a:r>
              <a:rPr lang="sk-SK" altLang="x-none" dirty="0"/>
              <a:t> faktické </a:t>
            </a:r>
            <a:r>
              <a:rPr lang="sk-SK" altLang="x-none" dirty="0" err="1"/>
              <a:t>pravomoci</a:t>
            </a:r>
            <a:r>
              <a:rPr lang="sk-SK" altLang="x-none" dirty="0"/>
              <a:t> často </a:t>
            </a:r>
            <a:r>
              <a:rPr lang="sk-SK" altLang="x-none" dirty="0" err="1"/>
              <a:t>později</a:t>
            </a:r>
            <a:r>
              <a:rPr lang="sk-SK" altLang="x-none" dirty="0"/>
              <a:t> zakotvené </a:t>
            </a:r>
            <a:r>
              <a:rPr lang="sk-SK" altLang="x-none" dirty="0" err="1"/>
              <a:t>ve</a:t>
            </a:r>
            <a:r>
              <a:rPr lang="sk-SK" altLang="x-none" dirty="0"/>
              <a:t> </a:t>
            </a:r>
            <a:r>
              <a:rPr lang="sk-SK" altLang="x-none" dirty="0" err="1"/>
              <a:t>smlouvách</a:t>
            </a:r>
            <a:endParaRPr lang="sk-SK" altLang="x-non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702</TotalTime>
  <Words>1524</Words>
  <Application>Microsoft Macintosh PowerPoint</Application>
  <PresentationFormat>On-screen Show (4:3)</PresentationFormat>
  <Paragraphs>126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Söhne</vt:lpstr>
      <vt:lpstr>Times New Roman</vt:lpstr>
      <vt:lpstr>Wingdings</vt:lpstr>
      <vt:lpstr>Capsules</vt:lpstr>
      <vt:lpstr>Legislativní politika v EU</vt:lpstr>
      <vt:lpstr>Teorie legislativní politiky</vt:lpstr>
      <vt:lpstr>Teorie legislativní politiky</vt:lpstr>
      <vt:lpstr>Teorie legislativní politiky</vt:lpstr>
      <vt:lpstr>Teorie legislativní politiky</vt:lpstr>
      <vt:lpstr>Zákonodárná moc v EU</vt:lpstr>
      <vt:lpstr>Postavení a pravomoci EP</vt:lpstr>
      <vt:lpstr>Postavení a pravomoci EP</vt:lpstr>
      <vt:lpstr>Postavení a pravomoci EP</vt:lpstr>
      <vt:lpstr>Koordinačné mechanizmy v EP</vt:lpstr>
      <vt:lpstr>Vedení parlamentu </vt:lpstr>
      <vt:lpstr>Parlamentní výbory</vt:lpstr>
      <vt:lpstr>Parlamentní výbory</vt:lpstr>
      <vt:lpstr>Politické frakce/Poslanecké kluby </vt:lpstr>
      <vt:lpstr>Vzorce hlasování v EP 2014-2019</vt:lpstr>
      <vt:lpstr>Charakteristika Rady</vt:lpstr>
      <vt:lpstr>Formace Rady</vt:lpstr>
      <vt:lpstr>Předsednictví</vt:lpstr>
      <vt:lpstr>Předseda Evropské rady a sekretariát Rady ministrů</vt:lpstr>
      <vt:lpstr>Coreper a přípravné výbory </vt:lpstr>
      <vt:lpstr>Přípravné výbory</vt:lpstr>
      <vt:lpstr>Coreper a přípravné výbory </vt:lpstr>
      <vt:lpstr>Hlasování v Rade:  kvalifikovaná většina </vt:lpstr>
      <vt:lpstr>Hlasování v Rade:  Posílená kvalifikovaná většina</vt:lpstr>
      <vt:lpstr>Hlasování v Rade: jednomyslnost</vt:lpstr>
      <vt:lpstr>Hlasování v Rade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Marek Rybar</cp:lastModifiedBy>
  <cp:revision>86</cp:revision>
  <dcterms:created xsi:type="dcterms:W3CDTF">2005-06-20T08:50:09Z</dcterms:created>
  <dcterms:modified xsi:type="dcterms:W3CDTF">2024-03-12T08:44:15Z</dcterms:modified>
</cp:coreProperties>
</file>